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324" r:id="rId3"/>
    <p:sldId id="302" r:id="rId4"/>
    <p:sldId id="303" r:id="rId5"/>
    <p:sldId id="304" r:id="rId6"/>
    <p:sldId id="305" r:id="rId7"/>
    <p:sldId id="306" r:id="rId8"/>
    <p:sldId id="307" r:id="rId9"/>
    <p:sldId id="325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>
      <p:cViewPr varScale="1">
        <p:scale>
          <a:sx n="70" d="100"/>
          <a:sy n="70" d="100"/>
        </p:scale>
        <p:origin x="11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822AE5-0B11-4136-9469-2C62EB4B2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95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097014-8264-4F91-9C5E-3C04358FED74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4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8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1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8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9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5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2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9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EB2429-546F-42DA-8647-C017B0DD15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57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00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82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2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6019800" y="63198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 Copyright ©2009 by Pearson Education, Inc.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Upper Saddle River, New Jersey 07458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All rights reserved.</a:t>
            </a:r>
          </a:p>
        </p:txBody>
      </p:sp>
      <p:sp>
        <p:nvSpPr>
          <p:cNvPr id="1028" name="Text Box 47"/>
          <p:cNvSpPr txBox="1">
            <a:spLocks noChangeArrowheads="1"/>
          </p:cNvSpPr>
          <p:nvPr/>
        </p:nvSpPr>
        <p:spPr bwMode="auto">
          <a:xfrm>
            <a:off x="847725" y="6353175"/>
            <a:ext cx="5629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1100" i="1" smtClean="0">
                <a:solidFill>
                  <a:srgbClr val="000000"/>
                </a:solidFill>
                <a:cs typeface="Arial" pitchFamily="34" charset="0"/>
              </a:rPr>
              <a:t>Neural Networks and Learning Machines</a:t>
            </a: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, Third Edition</a:t>
            </a:r>
          </a:p>
          <a:p>
            <a:pPr>
              <a:defRPr/>
            </a:pP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Simon Haykin</a:t>
            </a:r>
          </a:p>
        </p:txBody>
      </p:sp>
      <p:pic>
        <p:nvPicPr>
          <p:cNvPr id="1029" name="Picture 48" descr="pearson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8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6425" cy="2590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rgbClr val="0096D8"/>
                </a:solidFill>
              </a:rPr>
              <a:t>Learning </a:t>
            </a:r>
            <a:r>
              <a:rPr lang="en-US" altLang="en-US" sz="4000" b="1" dirty="0" smtClean="0">
                <a:solidFill>
                  <a:srgbClr val="0096D8"/>
                </a:solidFill>
              </a:rPr>
              <a:t>Processes</a:t>
            </a:r>
            <a:r>
              <a:rPr lang="tr-TR" altLang="en-US" sz="4000" b="1" smtClean="0">
                <a:solidFill>
                  <a:srgbClr val="0096D8"/>
                </a:solidFill>
              </a:rPr>
              <a:t/>
            </a:r>
            <a:br>
              <a:rPr lang="tr-TR" altLang="en-US" sz="4000" b="1" smtClean="0">
                <a:solidFill>
                  <a:srgbClr val="0096D8"/>
                </a:solidFill>
              </a:rPr>
            </a:br>
            <a:r>
              <a:rPr lang="tr-TR" altLang="en-US" sz="4000" b="1" smtClean="0">
                <a:solidFill>
                  <a:srgbClr val="0096D8"/>
                </a:solidFill>
              </a:rPr>
              <a:t>(PART 2)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Issues of Learning Tasks</a:t>
            </a:r>
            <a:br>
              <a:rPr lang="en-US" altLang="en-US" sz="3600" b="1" smtClean="0"/>
            </a:br>
            <a:r>
              <a:rPr lang="en-US" altLang="en-US" sz="3600" b="1" smtClean="0"/>
              <a:t>Pattern Association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fi-FI" altLang="en-US" sz="2200" i="1" smtClean="0"/>
              <a:t>An associative memory</a:t>
            </a:r>
            <a:r>
              <a:rPr lang="fi-FI" altLang="en-US" sz="2200" smtClean="0"/>
              <a:t> is a brainlike distributed memory that learns by association.</a:t>
            </a:r>
          </a:p>
          <a:p>
            <a:pPr>
              <a:lnSpc>
                <a:spcPct val="90000"/>
              </a:lnSpc>
            </a:pPr>
            <a:r>
              <a:rPr lang="fi-FI" altLang="en-US" sz="2200" i="1" smtClean="0"/>
              <a:t>Autoassociation</a:t>
            </a:r>
            <a:r>
              <a:rPr lang="fi-FI" altLang="en-US" sz="2200" smtClean="0"/>
              <a:t>: A neural network is required to store a set of patterns by repeatedly presenting them to the network. When the network is presented a partial description of an original pattern stored in it, the task is to retrieve that particular pattern.</a:t>
            </a:r>
          </a:p>
          <a:p>
            <a:pPr>
              <a:lnSpc>
                <a:spcPct val="90000"/>
              </a:lnSpc>
            </a:pPr>
            <a:endParaRPr lang="en-GB" altLang="en-US" sz="2200" smtClean="0"/>
          </a:p>
        </p:txBody>
      </p:sp>
      <p:sp>
        <p:nvSpPr>
          <p:cNvPr id="25604" name="Rectangle 10"/>
          <p:cNvSpPr>
            <a:spLocks noGrp="1" noChangeArrowheads="1"/>
          </p:cNvSpPr>
          <p:nvPr>
            <p:ph type="body"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i="1" smtClean="0"/>
              <a:t>Heteroassociation</a:t>
            </a:r>
            <a:r>
              <a:rPr lang="fi-FI" altLang="en-US" smtClean="0"/>
              <a:t>: It differs from autoassociation in that an arbitary set of input patterns is paired with another arbitary set of output patterns.</a:t>
            </a:r>
            <a:endParaRPr lang="en-GB" altLang="en-US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Issues of Learning Tasks</a:t>
            </a:r>
            <a:br>
              <a:rPr lang="en-US" altLang="en-US" sz="3600" b="1" smtClean="0"/>
            </a:br>
            <a:r>
              <a:rPr lang="en-US" altLang="en-US" sz="3600" b="1" smtClean="0"/>
              <a:t>Pattern Association</a:t>
            </a:r>
            <a:endParaRPr lang="en-GB" altLang="en-US" sz="3600" smtClean="0"/>
          </a:p>
        </p:txBody>
      </p:sp>
      <p:sp>
        <p:nvSpPr>
          <p:cNvPr id="2662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 bwMode="auto">
          <a:blipFill rotWithShape="1">
            <a:blip r:embed="rId2"/>
            <a:stretch>
              <a:fillRect l="-963" t="-1752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pic>
        <p:nvPicPr>
          <p:cNvPr id="26628" name="Picture 3" descr="fg00_027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4588"/>
            <a:ext cx="6858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Issues of Learning Tasks</a:t>
            </a:r>
            <a:br>
              <a:rPr lang="en-US" altLang="en-US" sz="3600" b="1" smtClean="0"/>
            </a:br>
            <a:r>
              <a:rPr lang="en-US" altLang="en-US" sz="3600" b="1" smtClean="0"/>
              <a:t>Pattern Recognition</a:t>
            </a:r>
            <a:endParaRPr lang="en-US" altLang="en-US" sz="36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defRPr/>
            </a:pPr>
            <a:r>
              <a:rPr lang="fi-FI" altLang="en-US" dirty="0" smtClean="0"/>
              <a:t>The process whereby a received pattern/signal is assigned to one of a prescribed number of classes</a:t>
            </a:r>
          </a:p>
          <a:p>
            <a:pPr>
              <a:defRPr/>
            </a:pPr>
            <a:r>
              <a:rPr lang="fi-FI" altLang="en-US" dirty="0" smtClean="0"/>
              <a:t>ANN pattern recognition is statistical; </a:t>
            </a:r>
          </a:p>
          <a:p>
            <a:pPr lvl="1">
              <a:defRPr/>
            </a:pPr>
            <a:r>
              <a:rPr lang="fi-FI" altLang="en-US" dirty="0" smtClean="0"/>
              <a:t>patterns are represented as points in a multidimensional </a:t>
            </a:r>
            <a:r>
              <a:rPr lang="fi-FI" altLang="en-US" i="1" dirty="0" smtClean="0"/>
              <a:t>decision space </a:t>
            </a:r>
          </a:p>
          <a:p>
            <a:pPr lvl="1">
              <a:defRPr/>
            </a:pPr>
            <a:r>
              <a:rPr lang="fi-FI" altLang="en-US" dirty="0" smtClean="0"/>
              <a:t>This space is divided into regions each representing a class </a:t>
            </a:r>
          </a:p>
          <a:p>
            <a:pPr>
              <a:defRPr/>
            </a:pPr>
            <a:r>
              <a:rPr lang="en-GB" altLang="en-US" dirty="0" smtClean="0"/>
              <a:t>ANN pattern recognisers can be in one of 2 forms </a:t>
            </a:r>
          </a:p>
          <a:p>
            <a:pPr lvl="1">
              <a:defRPr/>
            </a:pPr>
            <a:r>
              <a:rPr lang="en-GB" altLang="en-US" dirty="0" smtClean="0"/>
              <a:t>A feature extractor and a classifier (a)</a:t>
            </a:r>
          </a:p>
          <a:p>
            <a:pPr lvl="1">
              <a:defRPr/>
            </a:pPr>
            <a:r>
              <a:rPr lang="en-GB" altLang="en-US" dirty="0" smtClean="0"/>
              <a:t>A single multilayer </a:t>
            </a:r>
            <a:r>
              <a:rPr lang="en-GB" altLang="en-US" dirty="0" err="1" smtClean="0"/>
              <a:t>feedforward</a:t>
            </a:r>
            <a:r>
              <a:rPr lang="en-GB" altLang="en-US" dirty="0" smtClean="0"/>
              <a:t> network </a:t>
            </a:r>
          </a:p>
          <a:p>
            <a:pPr>
              <a:defRPr/>
            </a:pPr>
            <a:endParaRPr lang="en-GB" altLang="en-US" dirty="0" smtClean="0"/>
          </a:p>
          <a:p>
            <a:pPr>
              <a:defRPr/>
            </a:pPr>
            <a:endParaRPr lang="en-GB" altLang="en-US" dirty="0" smtClean="0"/>
          </a:p>
        </p:txBody>
      </p:sp>
      <p:pic>
        <p:nvPicPr>
          <p:cNvPr id="27652" name="Picture 3" descr="fg00_028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43138"/>
            <a:ext cx="4038600" cy="324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smtClean="0"/>
              <a:t>I</a:t>
            </a:r>
            <a:r>
              <a:rPr lang="en-GB" altLang="en-US" sz="3600" b="1" smtClean="0"/>
              <a:t>ssues of </a:t>
            </a:r>
            <a:r>
              <a:rPr lang="fi-FI" altLang="en-US" sz="3600" b="1" smtClean="0"/>
              <a:t>L</a:t>
            </a:r>
            <a:r>
              <a:rPr lang="en-GB" altLang="en-US" sz="3600" b="1" smtClean="0"/>
              <a:t>earning </a:t>
            </a:r>
            <a:r>
              <a:rPr lang="fi-FI" altLang="en-US" sz="3600" b="1" smtClean="0"/>
              <a:t>T</a:t>
            </a:r>
            <a:r>
              <a:rPr lang="en-GB" altLang="en-US" sz="3600" b="1" smtClean="0"/>
              <a:t>asks </a:t>
            </a:r>
            <a:br>
              <a:rPr lang="en-GB" altLang="en-US" sz="3600" b="1" smtClean="0"/>
            </a:br>
            <a:r>
              <a:rPr lang="en-GB" altLang="en-US" sz="3600" b="1" smtClean="0"/>
              <a:t>Function Approximation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fi-FI" altLang="en-US" sz="2400" dirty="0" smtClean="0"/>
              <a:t>Consider a nonlinear input-output mapping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  <a:defRPr/>
            </a:pPr>
            <a:r>
              <a:rPr lang="fi-FI" altLang="en-US" sz="2400" b="1" dirty="0" smtClean="0"/>
              <a:t>d =f(x)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fi-FI" altLang="en-US" sz="2400" dirty="0" smtClean="0"/>
              <a:t>The vector </a:t>
            </a:r>
            <a:r>
              <a:rPr lang="fi-FI" altLang="en-US" sz="2400" b="1" dirty="0" smtClean="0"/>
              <a:t>x</a:t>
            </a:r>
            <a:r>
              <a:rPr lang="fi-FI" altLang="en-US" sz="2400" dirty="0" smtClean="0"/>
              <a:t> is the input and the vector </a:t>
            </a:r>
            <a:r>
              <a:rPr lang="fi-FI" altLang="en-US" sz="2400" b="1" dirty="0" smtClean="0"/>
              <a:t>d</a:t>
            </a:r>
            <a:r>
              <a:rPr lang="fi-FI" altLang="en-US" sz="2400" dirty="0" smtClean="0"/>
              <a:t> is the output.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fi-FI" altLang="en-US" sz="2400" dirty="0" smtClean="0"/>
              <a:t>The function </a:t>
            </a:r>
            <a:r>
              <a:rPr lang="fi-FI" altLang="en-US" sz="2400" b="1" dirty="0" smtClean="0"/>
              <a:t>f(.)</a:t>
            </a:r>
            <a:r>
              <a:rPr lang="fi-FI" altLang="en-US" sz="2400" dirty="0" smtClean="0"/>
              <a:t> is assumed to be unknown. 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fi-FI" altLang="en-US" sz="2400" dirty="0" smtClean="0"/>
              <a:t>The requirement is to design a neural network that approximates function </a:t>
            </a:r>
            <a:r>
              <a:rPr lang="fi-FI" altLang="en-US" sz="2400" b="1" dirty="0" smtClean="0"/>
              <a:t>f(.)</a:t>
            </a:r>
            <a:r>
              <a:rPr lang="fi-FI" altLang="en-US" sz="2400" dirty="0" smtClean="0"/>
              <a:t> .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fi-FI" altLang="en-US" sz="2400" dirty="0" smtClean="0">
                <a:sym typeface="Symbol" pitchFamily="18" charset="2"/>
              </a:rPr>
              <a:t></a:t>
            </a:r>
            <a:r>
              <a:rPr lang="fi-FI" altLang="en-US" sz="2400" b="1" dirty="0" smtClean="0">
                <a:sym typeface="Symbol" pitchFamily="18" charset="2"/>
              </a:rPr>
              <a:t>F(x)-f(x)</a:t>
            </a:r>
            <a:r>
              <a:rPr lang="fi-FI" altLang="en-US" sz="2400" dirty="0" smtClean="0">
                <a:sym typeface="Symbol" pitchFamily="18" charset="2"/>
              </a:rPr>
              <a:t>  for all </a:t>
            </a:r>
            <a:r>
              <a:rPr lang="fi-FI" altLang="en-US" sz="2400" b="1" dirty="0" smtClean="0">
                <a:sym typeface="Symbol" pitchFamily="18" charset="2"/>
              </a:rPr>
              <a:t>x</a:t>
            </a:r>
            <a:endParaRPr lang="en-GB" altLang="en-US" sz="2400" b="1" dirty="0" smtClean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smtClean="0"/>
              <a:t>System identification</a:t>
            </a:r>
          </a:p>
          <a:p>
            <a:r>
              <a:rPr lang="fi-FI" altLang="en-US" smtClean="0"/>
              <a:t>Inverse system</a:t>
            </a:r>
          </a:p>
          <a:p>
            <a:endParaRPr lang="en-GB" altLang="en-US" smtClean="0"/>
          </a:p>
        </p:txBody>
      </p:sp>
      <p:pic>
        <p:nvPicPr>
          <p:cNvPr id="28677" name="Picture 3" descr="fg00_02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2590800"/>
            <a:ext cx="308768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 descr="fg00_03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4959350"/>
            <a:ext cx="34290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5921375" y="5513388"/>
            <a:ext cx="457200" cy="12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tr-TR" sz="100"/>
          </a:p>
          <a:p>
            <a:pPr eaLnBrk="1" hangingPunct="1"/>
            <a:endParaRPr lang="en-GB" altLang="tr-TR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smtClean="0"/>
              <a:t>I</a:t>
            </a:r>
            <a:r>
              <a:rPr lang="en-GB" altLang="en-US" sz="3600" b="1" smtClean="0"/>
              <a:t>ssues of </a:t>
            </a:r>
            <a:r>
              <a:rPr lang="fi-FI" altLang="en-US" sz="3600" b="1" smtClean="0"/>
              <a:t>L</a:t>
            </a:r>
            <a:r>
              <a:rPr lang="en-GB" altLang="en-US" sz="3600" b="1" smtClean="0"/>
              <a:t>earning </a:t>
            </a:r>
            <a:r>
              <a:rPr lang="fi-FI" altLang="en-US" sz="3600" b="1" smtClean="0"/>
              <a:t>T</a:t>
            </a:r>
            <a:r>
              <a:rPr lang="en-GB" altLang="en-US" sz="3600" b="1" smtClean="0"/>
              <a:t>asks </a:t>
            </a:r>
            <a:br>
              <a:rPr lang="en-GB" altLang="en-US" sz="3600" b="1" smtClean="0"/>
            </a:br>
            <a:r>
              <a:rPr lang="en-GB" altLang="en-US" sz="3600" b="1" smtClean="0"/>
              <a:t>Control</a:t>
            </a:r>
            <a:endParaRPr lang="en-GB" altLang="en-US" sz="36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smtClean="0"/>
              <a:t>Control: The controller has to invert the plant’s input-output behavior.</a:t>
            </a:r>
          </a:p>
          <a:p>
            <a:endParaRPr lang="fi-FI" altLang="en-US" smtClean="0"/>
          </a:p>
          <a:p>
            <a:r>
              <a:rPr lang="fi-FI" altLang="en-US" smtClean="0"/>
              <a:t>Indirect learning</a:t>
            </a:r>
          </a:p>
          <a:p>
            <a:r>
              <a:rPr lang="fi-FI" altLang="en-US" smtClean="0"/>
              <a:t>Direct learning</a:t>
            </a:r>
            <a:endParaRPr lang="en-GB" altLang="en-US" smtClean="0"/>
          </a:p>
        </p:txBody>
      </p:sp>
      <p:pic>
        <p:nvPicPr>
          <p:cNvPr id="29700" name="Picture 3" descr="fg00_031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36925"/>
            <a:ext cx="4038600" cy="1052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smtClean="0"/>
              <a:t>I</a:t>
            </a:r>
            <a:r>
              <a:rPr lang="en-GB" altLang="en-US" sz="3600" b="1" smtClean="0"/>
              <a:t>ssues of </a:t>
            </a:r>
            <a:r>
              <a:rPr lang="fi-FI" altLang="en-US" sz="3600" b="1" smtClean="0"/>
              <a:t>L</a:t>
            </a:r>
            <a:r>
              <a:rPr lang="en-GB" altLang="en-US" sz="3600" b="1" smtClean="0"/>
              <a:t>earning </a:t>
            </a:r>
            <a:r>
              <a:rPr lang="fi-FI" altLang="en-US" sz="3600" b="1" smtClean="0"/>
              <a:t>T</a:t>
            </a:r>
            <a:r>
              <a:rPr lang="en-GB" altLang="en-US" sz="3600" b="1" smtClean="0"/>
              <a:t>asks </a:t>
            </a:r>
            <a:br>
              <a:rPr lang="en-GB" altLang="en-US" sz="3600" b="1" smtClean="0"/>
            </a:br>
            <a:r>
              <a:rPr lang="en-GB" altLang="en-US" sz="3600" b="1" smtClean="0"/>
              <a:t>Filtering</a:t>
            </a:r>
            <a:endParaRPr lang="en-GB" altLang="en-US" sz="36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defRPr/>
            </a:pPr>
            <a:r>
              <a:rPr lang="fi-FI" altLang="en-US" sz="2800" dirty="0" smtClean="0"/>
              <a:t>A filter extracts information about a prescribed quantity of interest from a set of noisy data. A filter can be used for </a:t>
            </a:r>
          </a:p>
          <a:p>
            <a:pPr lvl="1">
              <a:defRPr/>
            </a:pPr>
            <a:r>
              <a:rPr lang="fi-FI" altLang="en-US" sz="2400" dirty="0" smtClean="0"/>
              <a:t>Filtering </a:t>
            </a:r>
          </a:p>
          <a:p>
            <a:pPr lvl="1">
              <a:defRPr/>
            </a:pPr>
            <a:r>
              <a:rPr lang="fi-FI" altLang="en-US" sz="2400" dirty="0" smtClean="0"/>
              <a:t>Smoothing</a:t>
            </a:r>
          </a:p>
          <a:p>
            <a:pPr lvl="1">
              <a:defRPr/>
            </a:pPr>
            <a:r>
              <a:rPr lang="fi-FI" altLang="en-US" sz="2400" dirty="0" smtClean="0"/>
              <a:t>Prediction</a:t>
            </a:r>
          </a:p>
          <a:p>
            <a:pPr>
              <a:defRPr/>
            </a:pPr>
            <a:r>
              <a:rPr lang="fi-FI" altLang="en-US" sz="2800" dirty="0" smtClean="0"/>
              <a:t>Coctail party problem -&gt; blind signal separation</a:t>
            </a:r>
          </a:p>
        </p:txBody>
      </p:sp>
      <p:pic>
        <p:nvPicPr>
          <p:cNvPr id="30724" name="Picture 5" descr="f2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1676400"/>
            <a:ext cx="44196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 descr="f2_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038600"/>
            <a:ext cx="4632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smtClean="0"/>
              <a:t>I</a:t>
            </a:r>
            <a:r>
              <a:rPr lang="en-GB" altLang="en-US" sz="3600" b="1" smtClean="0"/>
              <a:t>ssues of </a:t>
            </a:r>
            <a:r>
              <a:rPr lang="fi-FI" altLang="en-US" sz="3600" b="1" smtClean="0"/>
              <a:t>L</a:t>
            </a:r>
            <a:r>
              <a:rPr lang="en-GB" altLang="en-US" sz="3600" b="1" smtClean="0"/>
              <a:t>earning </a:t>
            </a:r>
            <a:r>
              <a:rPr lang="fi-FI" altLang="en-US" sz="3600" b="1" smtClean="0"/>
              <a:t>T</a:t>
            </a:r>
            <a:r>
              <a:rPr lang="en-GB" altLang="en-US" sz="3600" b="1" smtClean="0"/>
              <a:t>asks </a:t>
            </a:r>
            <a:br>
              <a:rPr lang="en-GB" altLang="en-US" sz="3600" b="1" smtClean="0"/>
            </a:br>
            <a:r>
              <a:rPr lang="en-GB" altLang="en-US" sz="3600" b="1" smtClean="0"/>
              <a:t>Beamforming</a:t>
            </a:r>
            <a:endParaRPr lang="en-GB" altLang="en-US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smtClean="0"/>
              <a:t>A spatial form of filtering </a:t>
            </a:r>
          </a:p>
          <a:p>
            <a:r>
              <a:rPr lang="fi-FI" altLang="en-US" smtClean="0"/>
              <a:t>Used to distinguish between a target signal and background noise </a:t>
            </a:r>
            <a:endParaRPr lang="en-GB" altLang="en-US" smtClean="0"/>
          </a:p>
        </p:txBody>
      </p:sp>
      <p:pic>
        <p:nvPicPr>
          <p:cNvPr id="31748" name="Picture 3" descr="fg00_032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71750"/>
            <a:ext cx="4038600" cy="2582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GB" altLang="en-US" sz="3600" smtClean="0"/>
              <a:t>Memory and Adaptation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>
              <a:defRPr/>
            </a:pPr>
            <a:r>
              <a:rPr lang="en-GB" altLang="en-US" sz="3600" dirty="0" smtClean="0"/>
              <a:t>Learning tasks (particularly pattern association) leads us to think about memory</a:t>
            </a:r>
          </a:p>
          <a:p>
            <a:pPr>
              <a:defRPr/>
            </a:pPr>
            <a:r>
              <a:rPr lang="en-GB" altLang="en-US" sz="3600" dirty="0" smtClean="0"/>
              <a:t>In neurobiology, memory refers to relatively enduring neural alterations induced by an organism’s interaction with its environment </a:t>
            </a:r>
          </a:p>
          <a:p>
            <a:pPr>
              <a:defRPr/>
            </a:pPr>
            <a:r>
              <a:rPr lang="en-GB" altLang="en-US" sz="3600" dirty="0" smtClean="0"/>
              <a:t>Memory and learning are intricately connected </a:t>
            </a:r>
          </a:p>
          <a:p>
            <a:pPr lvl="1">
              <a:defRPr/>
            </a:pPr>
            <a:r>
              <a:rPr lang="en-GB" altLang="en-US" sz="3300" dirty="0" smtClean="0"/>
              <a:t>When something is learned, it is stored in brain 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tr-TR" sz="1600" smtClean="0">
                <a:cs typeface="Arial" panose="020B0604020202020204" pitchFamily="34" charset="0"/>
              </a:rPr>
              <a:t>Space is one dimension of learning process and time is the other </a:t>
            </a:r>
          </a:p>
          <a:p>
            <a:r>
              <a:rPr lang="en-US" altLang="tr-TR" sz="1600" smtClean="0">
                <a:cs typeface="Arial" panose="020B0604020202020204" pitchFamily="34" charset="0"/>
              </a:rPr>
              <a:t>Biological species (insects, humans, etc.) are capable of representing the temporal structure in an experience </a:t>
            </a:r>
          </a:p>
          <a:p>
            <a:r>
              <a:rPr lang="en-US" altLang="tr-TR" sz="1600" smtClean="0">
                <a:cs typeface="Arial" panose="020B0604020202020204" pitchFamily="34" charset="0"/>
              </a:rPr>
              <a:t>Hence, they adapt their behavior to the temporal structure of an event </a:t>
            </a:r>
          </a:p>
          <a:p>
            <a:r>
              <a:rPr lang="en-US" altLang="tr-TR" sz="1600" smtClean="0">
                <a:cs typeface="Arial" panose="020B0604020202020204" pitchFamily="34" charset="0"/>
              </a:rPr>
              <a:t>In a stationary environment, after training, ANN’s synaptic weights can be froze </a:t>
            </a:r>
          </a:p>
          <a:p>
            <a:r>
              <a:rPr lang="en-US" altLang="tr-TR" sz="1600" smtClean="0">
                <a:cs typeface="Arial" panose="020B0604020202020204" pitchFamily="34" charset="0"/>
              </a:rPr>
              <a:t>In a non-stationary environment this is not an option (continuous learning)</a:t>
            </a:r>
          </a:p>
          <a:p>
            <a:r>
              <a:rPr lang="en-US" altLang="tr-TR" sz="1600" smtClean="0">
                <a:cs typeface="Arial" panose="020B0604020202020204" pitchFamily="34" charset="0"/>
              </a:rPr>
              <a:t>Considering processes as pseudo-stationary is useful in many cases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Learning rules </a:t>
            </a:r>
          </a:p>
          <a:p>
            <a:pPr lvl="1">
              <a:defRPr/>
            </a:pPr>
            <a:r>
              <a:rPr lang="en-US" dirty="0" smtClean="0"/>
              <a:t>Error-correction learning </a:t>
            </a:r>
          </a:p>
          <a:p>
            <a:pPr lvl="1">
              <a:defRPr/>
            </a:pPr>
            <a:r>
              <a:rPr lang="en-US" dirty="0" smtClean="0"/>
              <a:t>Memory-based learning </a:t>
            </a:r>
          </a:p>
          <a:p>
            <a:pPr lvl="1">
              <a:defRPr/>
            </a:pPr>
            <a:r>
              <a:rPr lang="en-US" dirty="0" err="1" smtClean="0"/>
              <a:t>Hebbian</a:t>
            </a:r>
            <a:r>
              <a:rPr lang="en-US" dirty="0" smtClean="0"/>
              <a:t> learning </a:t>
            </a:r>
          </a:p>
          <a:p>
            <a:pPr lvl="1">
              <a:defRPr/>
            </a:pPr>
            <a:r>
              <a:rPr lang="en-US" dirty="0" err="1" smtClean="0"/>
              <a:t>Competetive</a:t>
            </a:r>
            <a:r>
              <a:rPr lang="en-US" dirty="0" smtClean="0"/>
              <a:t> learning </a:t>
            </a:r>
          </a:p>
          <a:p>
            <a:pPr lvl="1">
              <a:defRPr/>
            </a:pPr>
            <a:r>
              <a:rPr lang="en-US" dirty="0" err="1" smtClean="0"/>
              <a:t>Boltzman</a:t>
            </a:r>
            <a:r>
              <a:rPr lang="en-US" dirty="0" smtClean="0"/>
              <a:t> learning </a:t>
            </a:r>
          </a:p>
          <a:p>
            <a:pPr>
              <a:defRPr/>
            </a:pPr>
            <a:r>
              <a:rPr lang="en-US" b="1" dirty="0" smtClean="0"/>
              <a:t>Learning paradigms </a:t>
            </a:r>
          </a:p>
          <a:p>
            <a:pPr lvl="1">
              <a:defRPr/>
            </a:pPr>
            <a:r>
              <a:rPr lang="en-US" b="1" dirty="0" smtClean="0"/>
              <a:t>Credit-assignment problem </a:t>
            </a:r>
          </a:p>
          <a:p>
            <a:pPr lvl="1">
              <a:defRPr/>
            </a:pPr>
            <a:r>
              <a:rPr lang="en-US" b="1" dirty="0" smtClean="0"/>
              <a:t>Learning with a teacher </a:t>
            </a:r>
          </a:p>
          <a:p>
            <a:pPr lvl="1">
              <a:defRPr/>
            </a:pPr>
            <a:r>
              <a:rPr lang="en-US" b="1" dirty="0" smtClean="0"/>
              <a:t>Learning without a teacher </a:t>
            </a:r>
          </a:p>
          <a:p>
            <a:pPr>
              <a:defRPr/>
            </a:pPr>
            <a:r>
              <a:rPr lang="en-US" dirty="0" smtClean="0"/>
              <a:t>Learning tasks, memory, and adaptation </a:t>
            </a:r>
          </a:p>
          <a:p>
            <a:pPr>
              <a:defRPr/>
            </a:pPr>
            <a:r>
              <a:rPr lang="en-US" dirty="0" smtClean="0"/>
              <a:t>Probabilistic and statistical aspects of learning (omitted)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sz="3600" b="1" smtClean="0"/>
              <a:t>Credit-Assignment Problem </a:t>
            </a:r>
            <a:endParaRPr lang="en-GB" altLang="en-US" sz="36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fi-FI" altLang="en-US" sz="2200" smtClean="0"/>
              <a:t>It is the problem of assigning credit or blame for overall outcomes to each of the internal decisions made by the learning machine and which contributed to those outcomes. </a:t>
            </a:r>
          </a:p>
          <a:p>
            <a:pPr>
              <a:lnSpc>
                <a:spcPct val="90000"/>
              </a:lnSpc>
            </a:pPr>
            <a:r>
              <a:rPr lang="fi-FI" altLang="en-US" sz="2200" smtClean="0"/>
              <a:t>Sometimes called loading problem</a:t>
            </a:r>
          </a:p>
          <a:p>
            <a:pPr>
              <a:lnSpc>
                <a:spcPct val="90000"/>
              </a:lnSpc>
            </a:pPr>
            <a:r>
              <a:rPr lang="fi-FI" altLang="en-US" sz="2200" smtClean="0"/>
              <a:t>Dependence of outcomes on internal decisions are mediated by a sequence of actions </a:t>
            </a:r>
            <a:endParaRPr lang="en-GB" altLang="en-US" sz="2200" smtClean="0"/>
          </a:p>
          <a:p>
            <a:pPr>
              <a:lnSpc>
                <a:spcPct val="90000"/>
              </a:lnSpc>
            </a:pPr>
            <a:endParaRPr lang="en-GB" altLang="en-US" sz="2200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sz="half" idx="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i-FI" altLang="en-US" sz="2400" dirty="0" smtClean="0"/>
              <a:t>1. Assignment of credit for outcomes to actions</a:t>
            </a:r>
            <a:r>
              <a:rPr lang="fi-FI" altLang="en-US" sz="2400" i="1" dirty="0" smtClean="0"/>
              <a:t> (temporal credit-assignment problem</a:t>
            </a:r>
            <a:r>
              <a:rPr lang="fi-FI" altLang="en-US" sz="2400" dirty="0" smtClean="0"/>
              <a:t> in that it involves the instants of time when the actions that deserve credit were actually taken.)</a:t>
            </a:r>
          </a:p>
          <a:p>
            <a:pPr>
              <a:lnSpc>
                <a:spcPct val="90000"/>
              </a:lnSpc>
              <a:defRPr/>
            </a:pPr>
            <a:r>
              <a:rPr lang="fi-FI" altLang="en-US" sz="2400" dirty="0" smtClean="0"/>
              <a:t>2. Assignment of credit for actions to internal decisions</a:t>
            </a:r>
            <a:r>
              <a:rPr lang="fi-FI" altLang="en-US" sz="2400" i="1" dirty="0" smtClean="0"/>
              <a:t> </a:t>
            </a:r>
            <a:r>
              <a:rPr lang="fi-FI" altLang="en-US" sz="2400" dirty="0" smtClean="0"/>
              <a:t>(</a:t>
            </a:r>
            <a:r>
              <a:rPr lang="fi-FI" altLang="en-US" sz="2400" i="1" dirty="0" smtClean="0"/>
              <a:t>structural credit-assignment problem</a:t>
            </a:r>
            <a:r>
              <a:rPr lang="fi-FI" altLang="en-US" sz="2400" dirty="0" smtClean="0"/>
              <a:t>  in that it involves assigning credit to the internal structures of actions generated by the system.)</a:t>
            </a:r>
          </a:p>
          <a:p>
            <a:pPr>
              <a:lnSpc>
                <a:spcPct val="90000"/>
              </a:lnSpc>
              <a:defRPr/>
            </a:pPr>
            <a:endParaRPr lang="en-GB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altLang="en-US" sz="3600" b="1" smtClean="0"/>
              <a:t>Learning with a Teacher</a:t>
            </a:r>
            <a:endParaRPr lang="en-GB" altLang="en-US" sz="3600" b="1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fi-FI" altLang="en-US" smtClean="0"/>
              <a:t>Also called supervised learning</a:t>
            </a:r>
          </a:p>
          <a:p>
            <a:pPr>
              <a:lnSpc>
                <a:spcPct val="90000"/>
              </a:lnSpc>
            </a:pPr>
            <a:r>
              <a:rPr lang="fi-FI" altLang="en-US" smtClean="0"/>
              <a:t>The teacher has knowledge of the environment</a:t>
            </a:r>
          </a:p>
          <a:p>
            <a:pPr>
              <a:lnSpc>
                <a:spcPct val="90000"/>
              </a:lnSpc>
            </a:pPr>
            <a:r>
              <a:rPr lang="fi-FI" altLang="en-US" smtClean="0"/>
              <a:t>Error-performance surface</a:t>
            </a:r>
            <a:endParaRPr lang="en-GB" altLang="en-US" smtClean="0"/>
          </a:p>
        </p:txBody>
      </p:sp>
      <p:pic>
        <p:nvPicPr>
          <p:cNvPr id="19460" name="Picture 3" descr="fg00_02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82838"/>
            <a:ext cx="4038600" cy="2960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altLang="en-US" sz="3600" b="1" smtClean="0"/>
              <a:t>Learning without a Teacher</a:t>
            </a:r>
            <a:endParaRPr lang="en-GB" altLang="en-US" sz="3600" b="1" smtClean="0"/>
          </a:p>
        </p:txBody>
      </p:sp>
      <p:sp>
        <p:nvSpPr>
          <p:cNvPr id="20483" name="Rectangle 6"/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smtClean="0"/>
              <a:t>No labeled examples available of the function to be learned.</a:t>
            </a:r>
          </a:p>
          <a:p>
            <a:pPr marL="914400" lvl="1" indent="-514350">
              <a:buFontTx/>
              <a:buAutoNum type="arabicPeriod"/>
            </a:pPr>
            <a:r>
              <a:rPr lang="fi-FI" altLang="en-US" smtClean="0"/>
              <a:t>Reinforcement learning</a:t>
            </a:r>
          </a:p>
          <a:p>
            <a:pPr marL="914400" lvl="1" indent="-514350">
              <a:buFontTx/>
              <a:buAutoNum type="arabicPeriod"/>
            </a:pPr>
            <a:r>
              <a:rPr lang="fi-FI" altLang="en-US" smtClean="0"/>
              <a:t>Unsupervised learning</a:t>
            </a:r>
            <a:endParaRPr lang="en-GB" altLang="en-US" smtClean="0"/>
          </a:p>
        </p:txBody>
      </p:sp>
      <p:pic>
        <p:nvPicPr>
          <p:cNvPr id="20484" name="Picture 3" descr="fg00_025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038600" cy="297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 descr="fg00_02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886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altLang="en-US" sz="3600" b="1" smtClean="0"/>
              <a:t>Reinforcement learning</a:t>
            </a:r>
            <a:endParaRPr lang="en-GB" altLang="en-US" sz="3600" b="1" smtClean="0"/>
          </a:p>
        </p:txBody>
      </p:sp>
      <p:sp>
        <p:nvSpPr>
          <p:cNvPr id="21507" name="Rectangle 6"/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fi-FI" altLang="en-US" smtClean="0"/>
              <a:t>The learning of input-output mapping is performed through continued interaction with the environment in order to minimize a scalar index of performance.</a:t>
            </a:r>
            <a:endParaRPr lang="en-GB" altLang="en-US" smtClean="0"/>
          </a:p>
        </p:txBody>
      </p:sp>
      <p:pic>
        <p:nvPicPr>
          <p:cNvPr id="21508" name="Picture 3" descr="fg00_025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78075"/>
            <a:ext cx="4038600" cy="2970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Reinforcement Learning</a:t>
            </a:r>
            <a:endParaRPr lang="en-GB" altLang="en-US" sz="3600" b="1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fi-FI" altLang="en-US" sz="2800" smtClean="0"/>
              <a:t>Delayed reinforcement, which means that the system observes a temporal sequence of stimuli.</a:t>
            </a:r>
          </a:p>
          <a:p>
            <a:pPr>
              <a:lnSpc>
                <a:spcPct val="90000"/>
              </a:lnSpc>
            </a:pPr>
            <a:r>
              <a:rPr lang="fi-FI" altLang="en-US" sz="2800" smtClean="0"/>
              <a:t>Difficult to perform for two reasons:</a:t>
            </a:r>
          </a:p>
          <a:p>
            <a:pPr lvl="1">
              <a:lnSpc>
                <a:spcPct val="90000"/>
              </a:lnSpc>
            </a:pPr>
            <a:r>
              <a:rPr lang="fi-FI" altLang="en-US" sz="2400" smtClean="0"/>
              <a:t>There is no teacher to provide a desired response at each step of the learning process.</a:t>
            </a:r>
          </a:p>
          <a:p>
            <a:pPr lvl="1">
              <a:lnSpc>
                <a:spcPct val="90000"/>
              </a:lnSpc>
            </a:pPr>
            <a:r>
              <a:rPr lang="fi-FI" altLang="en-US" sz="2400" smtClean="0"/>
              <a:t>The delay incurred in the generation of the primary reinforcement signal implies that the machine must solve a temporal credit assignment problem.</a:t>
            </a:r>
          </a:p>
          <a:p>
            <a:pPr>
              <a:lnSpc>
                <a:spcPct val="90000"/>
              </a:lnSpc>
            </a:pPr>
            <a:r>
              <a:rPr lang="fi-FI" altLang="en-US" sz="2800" smtClean="0"/>
              <a:t>Reinforcement learning is closely related to dynamic programming.</a:t>
            </a: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altLang="en-US" sz="3600" b="1" smtClean="0"/>
              <a:t>Unsupervised Learning</a:t>
            </a:r>
            <a:endParaRPr lang="en-GB" altLang="en-US" sz="36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sz="2400" smtClean="0"/>
              <a:t>There is no external teacher or critic to oversee the learning process.</a:t>
            </a:r>
          </a:p>
          <a:p>
            <a:r>
              <a:rPr lang="fi-FI" altLang="en-US" sz="2400" smtClean="0"/>
              <a:t>The provision is made for a task independent measure of the quality of representation that the network is required to learn.</a:t>
            </a:r>
            <a:endParaRPr lang="en-GB" altLang="en-US" sz="2400" smtClean="0"/>
          </a:p>
        </p:txBody>
      </p:sp>
      <p:pic>
        <p:nvPicPr>
          <p:cNvPr id="23556" name="Picture 3" descr="fg00_026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41663"/>
            <a:ext cx="4038600" cy="1443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Learning rules </a:t>
            </a:r>
          </a:p>
          <a:p>
            <a:pPr lvl="1">
              <a:defRPr/>
            </a:pPr>
            <a:r>
              <a:rPr lang="en-US" dirty="0" smtClean="0"/>
              <a:t>Error-correction learning </a:t>
            </a:r>
          </a:p>
          <a:p>
            <a:pPr lvl="1">
              <a:defRPr/>
            </a:pPr>
            <a:r>
              <a:rPr lang="en-US" dirty="0" smtClean="0"/>
              <a:t>Memory-based learning </a:t>
            </a:r>
          </a:p>
          <a:p>
            <a:pPr lvl="1">
              <a:defRPr/>
            </a:pPr>
            <a:r>
              <a:rPr lang="en-US" dirty="0" err="1" smtClean="0"/>
              <a:t>Hebbian</a:t>
            </a:r>
            <a:r>
              <a:rPr lang="en-US" dirty="0" smtClean="0"/>
              <a:t> learning </a:t>
            </a:r>
          </a:p>
          <a:p>
            <a:pPr lvl="1">
              <a:defRPr/>
            </a:pPr>
            <a:r>
              <a:rPr lang="en-US" dirty="0" err="1" smtClean="0"/>
              <a:t>Competetive</a:t>
            </a:r>
            <a:r>
              <a:rPr lang="en-US" dirty="0" smtClean="0"/>
              <a:t> learning </a:t>
            </a:r>
          </a:p>
          <a:p>
            <a:pPr lvl="1">
              <a:defRPr/>
            </a:pPr>
            <a:r>
              <a:rPr lang="en-US" dirty="0" err="1" smtClean="0"/>
              <a:t>Boltzman</a:t>
            </a:r>
            <a:r>
              <a:rPr lang="en-US" dirty="0" smtClean="0"/>
              <a:t> learning </a:t>
            </a:r>
          </a:p>
          <a:p>
            <a:pPr>
              <a:defRPr/>
            </a:pPr>
            <a:r>
              <a:rPr lang="en-US" dirty="0" smtClean="0"/>
              <a:t>Learning paradigms </a:t>
            </a:r>
          </a:p>
          <a:p>
            <a:pPr lvl="1">
              <a:defRPr/>
            </a:pPr>
            <a:r>
              <a:rPr lang="en-US" dirty="0" smtClean="0"/>
              <a:t>Credit-assignment problem </a:t>
            </a:r>
          </a:p>
          <a:p>
            <a:pPr lvl="1">
              <a:defRPr/>
            </a:pPr>
            <a:r>
              <a:rPr lang="en-US" dirty="0" smtClean="0"/>
              <a:t>Learning with a teacher </a:t>
            </a:r>
          </a:p>
          <a:p>
            <a:pPr lvl="1">
              <a:defRPr/>
            </a:pPr>
            <a:r>
              <a:rPr lang="en-US" dirty="0" smtClean="0"/>
              <a:t>Learning without a teacher </a:t>
            </a:r>
          </a:p>
          <a:p>
            <a:pPr>
              <a:defRPr/>
            </a:pPr>
            <a:r>
              <a:rPr lang="en-US" b="1" dirty="0" smtClean="0"/>
              <a:t>Learning tasks, memory, and adaptation </a:t>
            </a:r>
          </a:p>
          <a:p>
            <a:pPr>
              <a:defRPr/>
            </a:pPr>
            <a:r>
              <a:rPr lang="en-US" dirty="0" smtClean="0"/>
              <a:t>Probabilistic and statistical aspects of learning (omitted)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ykin">
  <a:themeElements>
    <a:clrScheme name="hayk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yk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yk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haykin</Template>
  <TotalTime>492</TotalTime>
  <Words>813</Words>
  <Application>Microsoft Office PowerPoint</Application>
  <PresentationFormat>On-screen Show (4:3)</PresentationFormat>
  <Paragraphs>102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Symbol</vt:lpstr>
      <vt:lpstr>haykin</vt:lpstr>
      <vt:lpstr>Learning Processes (PART 2)</vt:lpstr>
      <vt:lpstr>Chapter Organization</vt:lpstr>
      <vt:lpstr>Credit-Assignment Problem </vt:lpstr>
      <vt:lpstr>Learning with a Teacher</vt:lpstr>
      <vt:lpstr>Learning without a Teacher</vt:lpstr>
      <vt:lpstr>Reinforcement learning</vt:lpstr>
      <vt:lpstr>Reinforcement Learning</vt:lpstr>
      <vt:lpstr>Unsupervised Learning</vt:lpstr>
      <vt:lpstr>Chapter Organization</vt:lpstr>
      <vt:lpstr>Issues of Learning Tasks Pattern Association</vt:lpstr>
      <vt:lpstr>Issues of Learning Tasks Pattern Association</vt:lpstr>
      <vt:lpstr>Issues of Learning Tasks Pattern Recognition</vt:lpstr>
      <vt:lpstr>Issues of Learning Tasks  Function Approximation</vt:lpstr>
      <vt:lpstr>Issues of Learning Tasks  Control</vt:lpstr>
      <vt:lpstr>Issues of Learning Tasks  Filtering</vt:lpstr>
      <vt:lpstr>Issues of Learning Tasks  Beamforming</vt:lpstr>
      <vt:lpstr>Memory and Adaptation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 Caption</dc:title>
  <dc:creator>Bill Montgomery</dc:creator>
  <cp:lastModifiedBy>Furkan Ar</cp:lastModifiedBy>
  <cp:revision>75</cp:revision>
  <dcterms:created xsi:type="dcterms:W3CDTF">2008-11-18T16:01:22Z</dcterms:created>
  <dcterms:modified xsi:type="dcterms:W3CDTF">2019-12-04T08:30:29Z</dcterms:modified>
</cp:coreProperties>
</file>