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289" r:id="rId3"/>
    <p:sldId id="290" r:id="rId4"/>
    <p:sldId id="326" r:id="rId5"/>
    <p:sldId id="291" r:id="rId6"/>
    <p:sldId id="292" r:id="rId7"/>
    <p:sldId id="327" r:id="rId8"/>
    <p:sldId id="293" r:id="rId9"/>
    <p:sldId id="328" r:id="rId10"/>
    <p:sldId id="294" r:id="rId11"/>
    <p:sldId id="295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>
      <p:cViewPr varScale="1">
        <p:scale>
          <a:sx n="70" d="100"/>
          <a:sy n="70" d="100"/>
        </p:scale>
        <p:origin x="13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9CDB7B-3D66-43C9-9229-60068C9EB2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83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40C04D-DA1B-4929-A3CD-682518D7C4A6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6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2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2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73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092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76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6019800" y="63198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 Copyright ©2009 by Pearson Education, Inc.</a:t>
            </a:r>
          </a:p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Upper Saddle River, New Jersey 07458</a:t>
            </a:r>
          </a:p>
          <a:p>
            <a:pPr algn="r">
              <a:defRPr/>
            </a:pPr>
            <a:r>
              <a:rPr lang="en-US" altLang="en-US" sz="1000" smtClean="0">
                <a:solidFill>
                  <a:srgbClr val="000000"/>
                </a:solidFill>
                <a:cs typeface="Arial" pitchFamily="34" charset="0"/>
              </a:rPr>
              <a:t>All rights reserved.</a:t>
            </a:r>
          </a:p>
        </p:txBody>
      </p:sp>
      <p:sp>
        <p:nvSpPr>
          <p:cNvPr id="1028" name="Text Box 47"/>
          <p:cNvSpPr txBox="1">
            <a:spLocks noChangeArrowheads="1"/>
          </p:cNvSpPr>
          <p:nvPr/>
        </p:nvSpPr>
        <p:spPr bwMode="auto">
          <a:xfrm>
            <a:off x="847725" y="6353175"/>
            <a:ext cx="5629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en-US" sz="1100" i="1" smtClean="0">
                <a:solidFill>
                  <a:srgbClr val="000000"/>
                </a:solidFill>
                <a:cs typeface="Arial" pitchFamily="34" charset="0"/>
              </a:rPr>
              <a:t>Neural Networks and Learning Machines</a:t>
            </a:r>
            <a:r>
              <a:rPr lang="en-US" altLang="en-US" sz="1100" smtClean="0">
                <a:solidFill>
                  <a:srgbClr val="000000"/>
                </a:solidFill>
                <a:cs typeface="Arial" pitchFamily="34" charset="0"/>
              </a:rPr>
              <a:t>, Third Edition</a:t>
            </a:r>
          </a:p>
          <a:p>
            <a:pPr>
              <a:defRPr/>
            </a:pPr>
            <a:r>
              <a:rPr lang="en-US" altLang="en-US" sz="1100" smtClean="0">
                <a:solidFill>
                  <a:srgbClr val="000000"/>
                </a:solidFill>
                <a:cs typeface="Arial" pitchFamily="34" charset="0"/>
              </a:rPr>
              <a:t>Simon Haykin</a:t>
            </a:r>
          </a:p>
        </p:txBody>
      </p:sp>
      <p:pic>
        <p:nvPicPr>
          <p:cNvPr id="1029" name="Picture 48" descr="pearson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00800"/>
            <a:ext cx="800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53"/>
          <p:cNvSpPr>
            <a:spLocks noChangeShapeType="1"/>
          </p:cNvSpPr>
          <p:nvPr/>
        </p:nvSpPr>
        <p:spPr bwMode="auto">
          <a:xfrm>
            <a:off x="3175" y="6248400"/>
            <a:ext cx="9140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6425" cy="25908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4000" b="1" dirty="0" smtClean="0">
                <a:solidFill>
                  <a:srgbClr val="0096D8"/>
                </a:solidFill>
              </a:rPr>
              <a:t>Single-Layer </a:t>
            </a:r>
            <a:r>
              <a:rPr lang="en-US" altLang="en-US" sz="4000" b="1" dirty="0" err="1" smtClean="0">
                <a:solidFill>
                  <a:srgbClr val="0096D8"/>
                </a:solidFill>
              </a:rPr>
              <a:t>Perceptrons</a:t>
            </a:r>
            <a:r>
              <a:rPr lang="tr-TR" altLang="en-US" sz="4000" b="1" dirty="0" smtClean="0">
                <a:solidFill>
                  <a:srgbClr val="0096D8"/>
                </a:solidFill>
              </a:rPr>
              <a:t/>
            </a:r>
            <a:br>
              <a:rPr lang="tr-TR" altLang="en-US" sz="4000" b="1" dirty="0" smtClean="0">
                <a:solidFill>
                  <a:srgbClr val="0096D8"/>
                </a:solidFill>
              </a:rPr>
            </a:br>
            <a:r>
              <a:rPr lang="tr-TR" altLang="en-US" sz="4000" b="1" dirty="0" smtClean="0">
                <a:solidFill>
                  <a:srgbClr val="0096D8"/>
                </a:solidFill>
              </a:rPr>
              <a:t>(PART 1)</a:t>
            </a:r>
            <a:endParaRPr lang="en-US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Method of Steepest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sz="half"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r>
                  <a:rPr lang="en-US" altLang="en-US" dirty="0" smtClean="0"/>
                  <a:t>In this method, the adjustments applied to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altLang="en-US" dirty="0" smtClean="0"/>
                  <a:t> are in the direction of steepest descent (in a direction opposite to the </a:t>
                </a:r>
                <a:r>
                  <a:rPr lang="en-US" altLang="en-US" i="1" dirty="0" smtClean="0"/>
                  <a:t>gradient vector</a:t>
                </a: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en-US" i="1" smtClean="0">
                        <a:latin typeface="Cambria Math"/>
                        <a:ea typeface="Cambria Math"/>
                      </a:rPr>
                      <m:t>ℰ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en-US" b="1" i="1" smtClean="0"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</a:rPr>
                        <m:t>=</m:t>
                      </m:r>
                      <m:r>
                        <a:rPr lang="en-US" altLang="en-US" b="1" i="1" smtClean="0">
                          <a:latin typeface="Cambria Math"/>
                        </a:rPr>
                        <m:t>𝒘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en-US" b="0" i="1" smtClean="0">
                          <a:latin typeface="Cambria Math"/>
                        </a:rPr>
                        <m:t>−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altLang="en-US" b="1" i="1" smtClean="0">
                          <a:latin typeface="Cambria Math"/>
                          <a:ea typeface="Cambria Math"/>
                        </a:rPr>
                        <m:t>𝒈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en-US" b="1" dirty="0" smtClean="0"/>
              </a:p>
              <a:p>
                <a:pPr marL="0" indent="0">
                  <a:buNone/>
                </a:pPr>
                <a:r>
                  <a:rPr lang="en-US" alt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en-US" dirty="0" smtClean="0"/>
                  <a:t> is a positive constant called </a:t>
                </a:r>
                <a:r>
                  <a:rPr lang="en-US" altLang="en-US" i="1" dirty="0" err="1" smtClean="0"/>
                  <a:t>stepsize</a:t>
                </a:r>
                <a:r>
                  <a:rPr lang="en-US" altLang="en-US" dirty="0" smtClean="0"/>
                  <a:t> or </a:t>
                </a:r>
                <a:r>
                  <a:rPr lang="en-US" altLang="en-US" i="1" dirty="0" smtClean="0"/>
                  <a:t>learning-rate parameter</a:t>
                </a:r>
                <a:r>
                  <a:rPr lang="en-US" alt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en-US" dirty="0" smtClean="0"/>
                  <a:t> is the gradient vector (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/>
                      </a:rPr>
                      <m:t>𝒈</m:t>
                    </m:r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𝛻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ℰ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en-US" dirty="0" smtClean="0"/>
                  <a:t>) evaluated at point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/>
                      </a:rPr>
                      <m:t>𝒘</m:t>
                    </m:r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𝑛</m:t>
                    </m:r>
                    <m:r>
                      <a:rPr lang="en-US" alt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b="1" dirty="0" smtClean="0"/>
                  <a:t> </a:t>
                </a:r>
              </a:p>
              <a:p>
                <a:r>
                  <a:rPr lang="en-US" altLang="en-US" dirty="0" smtClean="0"/>
                  <a:t>This method converges slowly to the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 smtClean="0"/>
                  <a:t> and parameter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𝜂</m:t>
                    </m:r>
                  </m:oMath>
                </a14:m>
                <a:r>
                  <a:rPr lang="en-US" altLang="en-US" dirty="0" smtClean="0"/>
                  <a:t> influences this convergence </a:t>
                </a:r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blipFill rotWithShape="1">
                <a:blip r:embed="rId2"/>
                <a:stretch>
                  <a:fillRect l="-1508" t="-1887" r="-45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 descr="fg03_002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83" y="1114506"/>
            <a:ext cx="3403917" cy="501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Newton’s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The basic idea is to minimize the quadratic approximation (using a second-order Taylor series expansion)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  <a:ea typeface="Cambria Math"/>
                      </a:rPr>
                      <m:t>ℰ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en-US" b="1" i="1"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alt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around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>
                  <a:defRPr/>
                </a:pPr>
                <a:r>
                  <a:rPr lang="en-US" dirty="0" smtClean="0"/>
                  <a:t>Converges quickly and does not exhibit the zigzagging behavior sometimes seen in the method of steepest descent </a:t>
                </a:r>
              </a:p>
              <a:p>
                <a:pPr>
                  <a:defRPr/>
                </a:pPr>
                <a:r>
                  <a:rPr lang="en-US" dirty="0" smtClean="0"/>
                  <a:t>However, it cannot be guaranteed that this method will work at each iteration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Gauss-Newton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Applicable to a cost function that is expressed as the sum of error squares </a:t>
            </a:r>
          </a:p>
          <a:p>
            <a:pPr>
              <a:defRPr/>
            </a:pPr>
            <a:r>
              <a:rPr lang="en-US" dirty="0" smtClean="0"/>
              <a:t>This method does not require us to know about Hessian matrix which was important in Newton’s method. It only requires the </a:t>
            </a:r>
            <a:r>
              <a:rPr lang="en-US" dirty="0" err="1" smtClean="0"/>
              <a:t>Jacobian</a:t>
            </a:r>
            <a:r>
              <a:rPr lang="en-US" dirty="0" smtClean="0"/>
              <a:t> matrix. </a:t>
            </a:r>
          </a:p>
          <a:p>
            <a:pPr>
              <a:defRPr/>
            </a:pPr>
            <a:r>
              <a:rPr lang="en-US" dirty="0" smtClean="0"/>
              <a:t>But again, in its pure form, it is not guaranteed that it can be used at every iteration</a:t>
            </a:r>
          </a:p>
          <a:p>
            <a:pPr>
              <a:defRPr/>
            </a:pPr>
            <a:r>
              <a:rPr lang="en-US" dirty="0" smtClean="0"/>
              <a:t>However, it is applicable with a slight modification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 smtClean="0"/>
              <a:t>In early years of ANN research, pioneering contributions were </a:t>
            </a:r>
          </a:p>
          <a:p>
            <a:pPr lvl="1">
              <a:defRPr/>
            </a:pPr>
            <a:r>
              <a:rPr lang="en-US" dirty="0" smtClean="0"/>
              <a:t>McCulloch and Pitts (1943) introduced the idea of NNs as computing machines </a:t>
            </a:r>
          </a:p>
          <a:p>
            <a:pPr lvl="1">
              <a:defRPr/>
            </a:pPr>
            <a:r>
              <a:rPr lang="en-US" dirty="0" err="1" smtClean="0"/>
              <a:t>Hebb</a:t>
            </a:r>
            <a:r>
              <a:rPr lang="en-US" dirty="0" smtClean="0"/>
              <a:t> (1949) postulated the first rule for self-organized learning </a:t>
            </a:r>
          </a:p>
          <a:p>
            <a:pPr lvl="1">
              <a:defRPr/>
            </a:pPr>
            <a:r>
              <a:rPr lang="en-US" dirty="0" smtClean="0"/>
              <a:t>Rosenblatt (1958) proposed the perceptron as the first model for learning with a teacher (Rosenblatt’s perceptron) </a:t>
            </a:r>
          </a:p>
          <a:p>
            <a:pPr>
              <a:defRPr/>
            </a:pPr>
            <a:r>
              <a:rPr lang="en-US" dirty="0" smtClean="0"/>
              <a:t>Perceptron is the simplest form of an ANN used for classifying </a:t>
            </a:r>
            <a:r>
              <a:rPr lang="en-US" i="1" dirty="0" smtClean="0"/>
              <a:t>linearly separable</a:t>
            </a:r>
            <a:r>
              <a:rPr lang="en-US" dirty="0" smtClean="0"/>
              <a:t> patterns </a:t>
            </a:r>
          </a:p>
          <a:p>
            <a:pPr lvl="1">
              <a:defRPr/>
            </a:pPr>
            <a:r>
              <a:rPr lang="en-US" dirty="0" smtClean="0"/>
              <a:t>Linearly separable means things that lie on opposite sides of a </a:t>
            </a:r>
            <a:r>
              <a:rPr lang="en-US" dirty="0" err="1" smtClean="0"/>
              <a:t>hyperplane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It consists of a single neuron (therefore, can separate 2 classes) </a:t>
            </a:r>
          </a:p>
          <a:p>
            <a:pPr>
              <a:defRPr/>
            </a:pPr>
            <a:r>
              <a:rPr lang="en-US" dirty="0" smtClean="0"/>
              <a:t>The proof of convergence for the perceptron algorithm is known as </a:t>
            </a:r>
            <a:r>
              <a:rPr lang="en-US" i="1" dirty="0" smtClean="0"/>
              <a:t>perceptron convergence theorem </a:t>
            </a:r>
          </a:p>
          <a:p>
            <a:pPr>
              <a:defRPr/>
            </a:pPr>
            <a:r>
              <a:rPr lang="en-US" dirty="0" smtClean="0"/>
              <a:t>Extension to more than two </a:t>
            </a:r>
            <a:r>
              <a:rPr lang="en-US" dirty="0"/>
              <a:t>classes </a:t>
            </a:r>
            <a:r>
              <a:rPr lang="en-US" dirty="0" smtClean="0"/>
              <a:t>(as long as they are linearly separable) is trivial by using multiple neurons in the output layer </a:t>
            </a:r>
          </a:p>
          <a:p>
            <a:pPr>
              <a:defRPr/>
            </a:pPr>
            <a:r>
              <a:rPr lang="en-US" dirty="0" smtClean="0"/>
              <a:t>The single neuron also forms the basis of an </a:t>
            </a:r>
            <a:r>
              <a:rPr lang="en-US" i="1" dirty="0" smtClean="0"/>
              <a:t>adaptive filter</a:t>
            </a:r>
          </a:p>
          <a:p>
            <a:pPr>
              <a:defRPr/>
            </a:pPr>
            <a:r>
              <a:rPr lang="en-US" dirty="0" smtClean="0"/>
              <a:t>Perceptron and adaptive filtering are naturally related to </a:t>
            </a:r>
            <a:r>
              <a:rPr lang="en-US" i="1" dirty="0" smtClean="0"/>
              <a:t>least-mean-square (LMS) algorithm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Chapter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Linear Adaptive Filters and LMS algorithm </a:t>
            </a:r>
          </a:p>
          <a:p>
            <a:pPr lvl="1">
              <a:defRPr/>
            </a:pPr>
            <a:r>
              <a:rPr lang="en-US" dirty="0" smtClean="0"/>
              <a:t>Adaptive Filtering Problem </a:t>
            </a:r>
          </a:p>
          <a:p>
            <a:pPr lvl="1">
              <a:defRPr/>
            </a:pPr>
            <a:r>
              <a:rPr lang="en-US" dirty="0" smtClean="0"/>
              <a:t>Unconstrained Optimization Techniques </a:t>
            </a:r>
          </a:p>
          <a:p>
            <a:pPr lvl="2">
              <a:defRPr/>
            </a:pPr>
            <a:r>
              <a:rPr lang="en-US" dirty="0" smtClean="0"/>
              <a:t>Method of Steepest Descent </a:t>
            </a:r>
          </a:p>
          <a:p>
            <a:pPr lvl="2">
              <a:defRPr/>
            </a:pPr>
            <a:r>
              <a:rPr lang="en-US" dirty="0" smtClean="0"/>
              <a:t>Newton’s Method </a:t>
            </a:r>
          </a:p>
          <a:p>
            <a:pPr lvl="2">
              <a:defRPr/>
            </a:pPr>
            <a:r>
              <a:rPr lang="en-US" dirty="0" smtClean="0"/>
              <a:t>Gauss-Newton Method </a:t>
            </a:r>
          </a:p>
          <a:p>
            <a:pPr lvl="1">
              <a:defRPr/>
            </a:pPr>
            <a:r>
              <a:rPr lang="en-US" dirty="0" smtClean="0"/>
              <a:t>Linear Least Squares Filter </a:t>
            </a:r>
          </a:p>
          <a:p>
            <a:pPr lvl="1">
              <a:defRPr/>
            </a:pPr>
            <a:r>
              <a:rPr lang="en-US" dirty="0" smtClean="0"/>
              <a:t>LMS Algorithm </a:t>
            </a:r>
          </a:p>
          <a:p>
            <a:pPr lvl="1">
              <a:defRPr/>
            </a:pPr>
            <a:r>
              <a:rPr lang="en-US" dirty="0" smtClean="0"/>
              <a:t>Learning Curves </a:t>
            </a:r>
          </a:p>
          <a:p>
            <a:pPr lvl="1">
              <a:defRPr/>
            </a:pPr>
            <a:r>
              <a:rPr lang="en-US" dirty="0" smtClean="0"/>
              <a:t>Learning-Rate Annealing Schedules (mostly omitted)</a:t>
            </a:r>
          </a:p>
          <a:p>
            <a:pPr>
              <a:defRPr/>
            </a:pPr>
            <a:r>
              <a:rPr lang="en-US" dirty="0" smtClean="0"/>
              <a:t>Rosenblatt’s Perceptron </a:t>
            </a:r>
          </a:p>
          <a:p>
            <a:pPr lvl="1">
              <a:defRPr/>
            </a:pPr>
            <a:r>
              <a:rPr lang="en-US" dirty="0" smtClean="0"/>
              <a:t>Perceptron </a:t>
            </a:r>
          </a:p>
          <a:p>
            <a:pPr lvl="1">
              <a:defRPr/>
            </a:pPr>
            <a:r>
              <a:rPr lang="en-US" dirty="0" smtClean="0"/>
              <a:t>Perceptron Convergence Theorem </a:t>
            </a:r>
          </a:p>
          <a:p>
            <a:pPr lvl="1">
              <a:defRPr/>
            </a:pPr>
            <a:r>
              <a:rPr lang="en-US" dirty="0" smtClean="0"/>
              <a:t>Relation between Perceptron and Bayes Classifier for a Gaussian Environment (omitted)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Chapter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 smtClean="0"/>
              <a:t>Linear Adaptive Filters and LMS algorithm </a:t>
            </a:r>
          </a:p>
          <a:p>
            <a:pPr lvl="1">
              <a:defRPr/>
            </a:pPr>
            <a:r>
              <a:rPr lang="en-US" b="1" dirty="0" smtClean="0"/>
              <a:t>Adaptive Filtering Problem </a:t>
            </a:r>
          </a:p>
          <a:p>
            <a:pPr lvl="1">
              <a:defRPr/>
            </a:pPr>
            <a:r>
              <a:rPr lang="en-US" dirty="0" smtClean="0"/>
              <a:t>Unconstrained Optimization Techniques </a:t>
            </a:r>
          </a:p>
          <a:p>
            <a:pPr lvl="2">
              <a:defRPr/>
            </a:pPr>
            <a:r>
              <a:rPr lang="en-US" dirty="0" smtClean="0"/>
              <a:t>Method of Steepest Descent </a:t>
            </a:r>
          </a:p>
          <a:p>
            <a:pPr lvl="2">
              <a:defRPr/>
            </a:pPr>
            <a:r>
              <a:rPr lang="en-US" dirty="0" smtClean="0"/>
              <a:t>Newton’s Method </a:t>
            </a:r>
          </a:p>
          <a:p>
            <a:pPr lvl="2">
              <a:defRPr/>
            </a:pPr>
            <a:r>
              <a:rPr lang="en-US" dirty="0" smtClean="0"/>
              <a:t>Gauss-Newton Method </a:t>
            </a:r>
          </a:p>
          <a:p>
            <a:pPr lvl="1">
              <a:defRPr/>
            </a:pPr>
            <a:r>
              <a:rPr lang="en-US" dirty="0" smtClean="0"/>
              <a:t>Linear Least Squares Filter </a:t>
            </a:r>
          </a:p>
          <a:p>
            <a:pPr lvl="1">
              <a:defRPr/>
            </a:pPr>
            <a:r>
              <a:rPr lang="en-US" dirty="0" smtClean="0"/>
              <a:t>LMS Algorithm </a:t>
            </a:r>
          </a:p>
          <a:p>
            <a:pPr lvl="1">
              <a:defRPr/>
            </a:pPr>
            <a:r>
              <a:rPr lang="en-US" dirty="0" smtClean="0"/>
              <a:t>Learning Curves </a:t>
            </a:r>
          </a:p>
          <a:p>
            <a:pPr lvl="1">
              <a:defRPr/>
            </a:pPr>
            <a:r>
              <a:rPr lang="en-US" dirty="0" smtClean="0"/>
              <a:t>Learning-Rate Annealing Schedules (mostly omitted)</a:t>
            </a:r>
          </a:p>
          <a:p>
            <a:pPr>
              <a:defRPr/>
            </a:pPr>
            <a:r>
              <a:rPr lang="en-US" dirty="0" smtClean="0"/>
              <a:t>Rosenblatt’s Perceptron </a:t>
            </a:r>
          </a:p>
          <a:p>
            <a:pPr lvl="1">
              <a:defRPr/>
            </a:pPr>
            <a:r>
              <a:rPr lang="en-US" dirty="0" smtClean="0"/>
              <a:t>Perceptron </a:t>
            </a:r>
          </a:p>
          <a:p>
            <a:pPr lvl="1">
              <a:defRPr/>
            </a:pPr>
            <a:r>
              <a:rPr lang="en-US" dirty="0" smtClean="0"/>
              <a:t>Perceptron Convergence Theorem </a:t>
            </a:r>
          </a:p>
          <a:p>
            <a:pPr lvl="1">
              <a:defRPr/>
            </a:pPr>
            <a:r>
              <a:rPr lang="en-US" dirty="0" smtClean="0"/>
              <a:t>Relation between Perceptron and Bayes Classifier for a Gaussian Environment (omitted)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3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Adaptive Filtering Problem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sz="half" idx="1"/>
              </p:nvPr>
            </p:nvSpPr>
            <p:spPr bwMode="auto"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2400" dirty="0" smtClean="0"/>
                  <a:t>Consider a </a:t>
                </a:r>
                <a:r>
                  <a:rPr lang="en-US" altLang="en-US" sz="2400" i="1" dirty="0" smtClean="0"/>
                  <a:t>dynamical system, </a:t>
                </a:r>
                <a:r>
                  <a:rPr lang="en-US" altLang="en-US" sz="2400" dirty="0" smtClean="0"/>
                  <a:t>the mathematical characterization of which is </a:t>
                </a:r>
                <a:r>
                  <a:rPr lang="en-US" altLang="en-US" sz="2400" i="1" dirty="0" smtClean="0"/>
                  <a:t>unknown</a:t>
                </a:r>
                <a:endParaRPr lang="en-US" altLang="en-US" sz="2400" dirty="0" smtClean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dirty="0" smtClean="0"/>
                  <a:t>All we have is a set of labeled input-output data at uniform rate discrete time instants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/>
                          <a:ea typeface="Cambria Math"/>
                        </a:rPr>
                        <m:t>ℑ</m:t>
                      </m:r>
                      <m:r>
                        <a:rPr lang="en-US" altLang="en-US" sz="2400" b="0" i="1" smtClean="0">
                          <a:latin typeface="Cambria Math"/>
                          <a:ea typeface="Cambria Math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en-US" sz="2400" b="1" i="0" smtClean="0">
                              <a:latin typeface="Cambria Math"/>
                              <a:ea typeface="Cambria Math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en-U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en-US" sz="2400" b="0" i="1" smtClean="0">
                              <a:latin typeface="Cambria Math"/>
                              <a:ea typeface="Cambria Math"/>
                            </a:rPr>
                            <m:t>;</m:t>
                          </m:r>
                          <m:r>
                            <a:rPr lang="en-US" alt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/>
                              <a:ea typeface="Cambria Math"/>
                            </a:rPr>
                            <m:t>=1,2,…,</m:t>
                          </m:r>
                          <m:r>
                            <a:rPr lang="en-US" alt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en-US" sz="2400" b="0" i="1" smtClean="0">
                              <a:latin typeface="Cambria Math"/>
                              <a:ea typeface="Cambria Math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altLang="en-US" sz="2400" b="0" dirty="0" smtClean="0">
                  <a:ea typeface="Cambria Math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en-US" sz="2400" b="1" i="0" smtClean="0">
                        <a:latin typeface="Cambria Math"/>
                      </a:rPr>
                      <m:t>𝐱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alt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en-US" sz="2400" dirty="0" smtClean="0"/>
              </a:p>
              <a:p>
                <a:pPr>
                  <a:lnSpc>
                    <a:spcPct val="80000"/>
                  </a:lnSpc>
                </a:pPr>
                <a:r>
                  <a:rPr lang="en-US" altLang="en-US" sz="2400" dirty="0" smtClean="0"/>
                  <a:t>The problem is how to design a multiple input-single output </a:t>
                </a:r>
                <a:r>
                  <a:rPr lang="en-US" altLang="en-US" sz="2400" i="1" dirty="0" smtClean="0"/>
                  <a:t>model</a:t>
                </a:r>
                <a:r>
                  <a:rPr lang="en-US" altLang="en-US" sz="2400" dirty="0" smtClean="0"/>
                  <a:t> of the unknown system</a:t>
                </a:r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blipFill rotWithShape="0">
                <a:blip r:embed="rId2"/>
                <a:stretch>
                  <a:fillRect l="-2262" t="-3235" r="-3771" b="-202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fg03_001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45627"/>
            <a:ext cx="4038600" cy="42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Adaptive Filtering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Content Placeholder 2"/>
              <p:cNvSpPr>
                <a:spLocks noGrp="1"/>
              </p:cNvSpPr>
              <p:nvPr>
                <p:ph sz="half" idx="1"/>
              </p:nvPr>
            </p:nvSpPr>
            <p:spPr bwMode="auto">
              <a:xfrm>
                <a:off x="457200" y="914400"/>
                <a:ext cx="4038600" cy="5211763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en-US" sz="2200" dirty="0" smtClean="0"/>
                  <a:t>Our neuronal model is operated by an algorithm which controls the adjustments to the synaptic weights with following rules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en-US" sz="1800" dirty="0" smtClean="0"/>
                  <a:t>Algorithm starts with an arbitrary set of synaptic weights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en-US" sz="1800" dirty="0" smtClean="0"/>
                  <a:t>Adjustments are made on a continuous basis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en-US" sz="1800" dirty="0" smtClean="0"/>
                  <a:t>Adjustment computations are completed within the sampling period time 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en-US" sz="2200" dirty="0" smtClean="0"/>
                  <a:t>Such a neuronal model is called an </a:t>
                </a:r>
                <a:r>
                  <a:rPr lang="en-US" altLang="en-US" sz="2200" i="1" dirty="0" smtClean="0"/>
                  <a:t>adaptive filter </a:t>
                </a:r>
                <a:r>
                  <a:rPr lang="en-US" altLang="en-US" sz="2200" dirty="0" smtClean="0"/>
                  <a:t>and its operation consists of two processes </a:t>
                </a:r>
                <a:endParaRPr lang="en-US" altLang="en-US" sz="2200" i="1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en-US" sz="1800" dirty="0" smtClean="0"/>
                  <a:t>Filtering process: computing output (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/>
                      </a:rPr>
                      <m:t>𝑦</m:t>
                    </m:r>
                    <m:r>
                      <a:rPr lang="en-US" altLang="en-US" sz="1800" i="1" dirty="0" smtClean="0">
                        <a:latin typeface="Cambria Math"/>
                      </a:rPr>
                      <m:t>(</m:t>
                    </m:r>
                    <m:r>
                      <a:rPr lang="en-US" altLang="en-US" sz="1800" i="1" dirty="0" err="1" smtClean="0">
                        <a:latin typeface="Cambria Math"/>
                      </a:rPr>
                      <m:t>𝑖</m:t>
                    </m:r>
                    <m:r>
                      <a:rPr lang="en-US" altLang="en-US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1800" dirty="0" smtClean="0"/>
                  <a:t>) and error (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/>
                      </a:rPr>
                      <m:t>𝑒</m:t>
                    </m:r>
                    <m:r>
                      <a:rPr lang="en-US" altLang="en-US" sz="1800" i="1" dirty="0" smtClean="0">
                        <a:latin typeface="Cambria Math"/>
                      </a:rPr>
                      <m:t>(</m:t>
                    </m:r>
                    <m:r>
                      <a:rPr lang="en-US" altLang="en-US" sz="1800" i="1" dirty="0" err="1" smtClean="0">
                        <a:latin typeface="Cambria Math"/>
                      </a:rPr>
                      <m:t>𝑖</m:t>
                    </m:r>
                    <m:r>
                      <a:rPr lang="en-US" altLang="en-US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1800" dirty="0" smtClean="0"/>
                  <a:t>)signals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en-US" sz="1800" dirty="0" smtClean="0"/>
                  <a:t>Adaptive process: automatic adjustment of weights according to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𝑒</m:t>
                    </m:r>
                    <m:r>
                      <a:rPr lang="en-US" altLang="en-US" sz="1800" b="0" i="1" smtClean="0">
                        <a:latin typeface="Cambria Math"/>
                      </a:rPr>
                      <m:t>(</m:t>
                    </m:r>
                    <m:r>
                      <a:rPr lang="en-US" altLang="en-US" sz="1800" b="0" i="1" smtClean="0">
                        <a:latin typeface="Cambria Math"/>
                      </a:rPr>
                      <m:t>𝑖</m:t>
                    </m:r>
                    <m:r>
                      <a:rPr lang="en-US" alt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en-US" sz="1800" dirty="0" smtClean="0"/>
              </a:p>
            </p:txBody>
          </p:sp>
        </mc:Choice>
        <mc:Fallback xmlns="">
          <p:sp>
            <p:nvSpPr>
              <p:cNvPr id="717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457200" y="914400"/>
                <a:ext cx="4038600" cy="5211763"/>
              </a:xfrm>
              <a:blipFill rotWithShape="1">
                <a:blip r:embed="rId2"/>
                <a:stretch>
                  <a:fillRect l="-1056" t="-702" r="-905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fg03_001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45627"/>
            <a:ext cx="4038600" cy="42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smtClean="0"/>
              <a:t>Chapter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 smtClean="0"/>
              <a:t>Linear Adaptive Filters and LMS algorithm </a:t>
            </a:r>
          </a:p>
          <a:p>
            <a:pPr lvl="1">
              <a:defRPr/>
            </a:pPr>
            <a:r>
              <a:rPr lang="en-US" dirty="0" smtClean="0"/>
              <a:t>Adaptive Filtering Problem </a:t>
            </a:r>
          </a:p>
          <a:p>
            <a:pPr lvl="1">
              <a:defRPr/>
            </a:pPr>
            <a:r>
              <a:rPr lang="en-US" b="1" dirty="0" smtClean="0"/>
              <a:t>Unconstrained Optimization Techniques </a:t>
            </a:r>
          </a:p>
          <a:p>
            <a:pPr lvl="2">
              <a:defRPr/>
            </a:pPr>
            <a:r>
              <a:rPr lang="en-US" b="1" dirty="0" smtClean="0"/>
              <a:t>Method of Steepest Descent </a:t>
            </a:r>
          </a:p>
          <a:p>
            <a:pPr lvl="2">
              <a:defRPr/>
            </a:pPr>
            <a:r>
              <a:rPr lang="en-US" b="1" dirty="0" smtClean="0"/>
              <a:t>Newton’s Method </a:t>
            </a:r>
          </a:p>
          <a:p>
            <a:pPr lvl="2">
              <a:defRPr/>
            </a:pPr>
            <a:r>
              <a:rPr lang="en-US" b="1" dirty="0" smtClean="0"/>
              <a:t>Gauss-Newton Method </a:t>
            </a:r>
          </a:p>
          <a:p>
            <a:pPr lvl="1">
              <a:defRPr/>
            </a:pPr>
            <a:r>
              <a:rPr lang="en-US" dirty="0" smtClean="0"/>
              <a:t>Linear Least Squares Filter </a:t>
            </a:r>
          </a:p>
          <a:p>
            <a:pPr lvl="1">
              <a:defRPr/>
            </a:pPr>
            <a:r>
              <a:rPr lang="en-US" dirty="0" smtClean="0"/>
              <a:t>LMS Algorithm </a:t>
            </a:r>
          </a:p>
          <a:p>
            <a:pPr lvl="1">
              <a:defRPr/>
            </a:pPr>
            <a:r>
              <a:rPr lang="en-US" dirty="0" smtClean="0"/>
              <a:t>Learning Curves </a:t>
            </a:r>
          </a:p>
          <a:p>
            <a:pPr lvl="1">
              <a:defRPr/>
            </a:pPr>
            <a:r>
              <a:rPr lang="en-US" dirty="0" smtClean="0"/>
              <a:t>Learning-Rate Annealing Schedules </a:t>
            </a:r>
          </a:p>
          <a:p>
            <a:pPr>
              <a:defRPr/>
            </a:pPr>
            <a:r>
              <a:rPr lang="en-US" dirty="0" smtClean="0"/>
              <a:t>Rosenblatt’s Perceptron </a:t>
            </a:r>
          </a:p>
          <a:p>
            <a:pPr lvl="1">
              <a:defRPr/>
            </a:pPr>
            <a:r>
              <a:rPr lang="en-US" dirty="0" smtClean="0"/>
              <a:t>Perceptron </a:t>
            </a:r>
          </a:p>
          <a:p>
            <a:pPr lvl="1">
              <a:defRPr/>
            </a:pPr>
            <a:r>
              <a:rPr lang="en-US" dirty="0" smtClean="0"/>
              <a:t>Perceptron Convergence Theorem </a:t>
            </a:r>
          </a:p>
          <a:p>
            <a:pPr lvl="1">
              <a:defRPr/>
            </a:pPr>
            <a:r>
              <a:rPr lang="en-US" dirty="0" smtClean="0"/>
              <a:t>Relation between Perceptron and Bayes Classifier for a Gaussian Environment (omitted)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Unconstrained Optimization Techniques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dirty="0" smtClean="0">
                    <a:ea typeface="Cambria Math"/>
                  </a:rPr>
                  <a:t>A continuously differentiable cost function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ℰ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of some unknown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</m:oMath>
                </a14:m>
                <a:endParaRPr lang="en-GB" b="1" dirty="0" smtClean="0"/>
              </a:p>
              <a:p>
                <a:pPr lvl="1"/>
                <a:r>
                  <a:rPr lang="en-US" dirty="0" smtClean="0"/>
                  <a:t>Maps elements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GB" dirty="0" smtClean="0"/>
                  <a:t> into real numbers </a:t>
                </a:r>
              </a:p>
              <a:p>
                <a:pPr lvl="1"/>
                <a:r>
                  <a:rPr lang="en-US" dirty="0" smtClean="0"/>
                  <a:t>It is a measure of how to choose the weight vector of an adaptive filtering algorithm so that it behaves in an optimum manner </a:t>
                </a:r>
              </a:p>
              <a:p>
                <a:r>
                  <a:rPr lang="en-US" dirty="0" smtClean="0"/>
                  <a:t>We want to find an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 smtClean="0"/>
                  <a:t> that satisfies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ℰ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ℰ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𝒘</m:t>
                        </m:r>
                      </m:e>
                    </m:d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This is an unconstrained optimization problem stated as follows </a:t>
                </a:r>
              </a:p>
              <a:p>
                <a:pPr lvl="1"/>
                <a:r>
                  <a:rPr lang="en-US" dirty="0" smtClean="0"/>
                  <a:t>Minimize cost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ℰ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with respect to the weight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𝒘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965" r="-19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 smtClean="0"/>
              <a:t>Unconstrained Optimization Techniques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>
                    <a:ea typeface="Cambria Math"/>
                  </a:rPr>
                  <a:t>There</a:t>
                </a:r>
                <a:r>
                  <a:rPr lang="en-US" dirty="0" smtClean="0">
                    <a:ea typeface="Cambria Math"/>
                  </a:rPr>
                  <a:t> are a group of unconstrained optimization algorithms that are well suited for designing adaptive filters </a:t>
                </a:r>
              </a:p>
              <a:p>
                <a:r>
                  <a:rPr lang="en-US" dirty="0" smtClean="0">
                    <a:ea typeface="Cambria Math"/>
                  </a:rPr>
                  <a:t>These are all based on the idea of local </a:t>
                </a:r>
                <a:r>
                  <a:rPr lang="en-US" i="1" dirty="0" smtClean="0">
                    <a:ea typeface="Cambria Math"/>
                  </a:rPr>
                  <a:t>iterative descent </a:t>
                </a:r>
                <a:endParaRPr lang="en-US" dirty="0" smtClean="0">
                  <a:ea typeface="Cambria Math"/>
                </a:endParaRPr>
              </a:p>
              <a:p>
                <a:pPr lvl="1"/>
                <a:r>
                  <a:rPr lang="en-US" dirty="0" smtClean="0">
                    <a:ea typeface="Cambria Math"/>
                  </a:rPr>
                  <a:t>Starting with an initial guess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(0)</m:t>
                    </m:r>
                  </m:oMath>
                </a14:m>
                <a:r>
                  <a:rPr lang="en-GB" dirty="0" smtClean="0"/>
                  <a:t>), generate a sequence of weight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𝒘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𝒘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,…</m:t>
                    </m:r>
                  </m:oMath>
                </a14:m>
                <a:r>
                  <a:rPr lang="en-GB" dirty="0" smtClean="0"/>
                  <a:t> such that the cost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ℰ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is reduced at each iteration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ℰ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ℰ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US" dirty="0" smtClean="0"/>
                  <a:t>We hope that the algorithm will eventually converge onto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5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ykin">
  <a:themeElements>
    <a:clrScheme name="hayki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ayk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ayk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ki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ayki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haykin</Template>
  <TotalTime>1054</TotalTime>
  <Words>690</Words>
  <Application>Microsoft Office PowerPoint</Application>
  <PresentationFormat>On-screen Show (4:3)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haykin</vt:lpstr>
      <vt:lpstr>Single-Layer Perceptrons (PART 1)</vt:lpstr>
      <vt:lpstr>Introduction</vt:lpstr>
      <vt:lpstr>Chapter Organization</vt:lpstr>
      <vt:lpstr>Chapter Organization</vt:lpstr>
      <vt:lpstr>Adaptive Filtering Problem </vt:lpstr>
      <vt:lpstr>Adaptive Filtering Problem</vt:lpstr>
      <vt:lpstr>Chapter Organization</vt:lpstr>
      <vt:lpstr>Unconstrained Optimization Techniques </vt:lpstr>
      <vt:lpstr>Unconstrained Optimization Techniques </vt:lpstr>
      <vt:lpstr>Method of Steepest Descent</vt:lpstr>
      <vt:lpstr>Newton’s Method </vt:lpstr>
      <vt:lpstr>Gauss-Newton Method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1.1   Caption</dc:title>
  <dc:creator>Bill Montgomery</dc:creator>
  <cp:lastModifiedBy>Furkan Ar</cp:lastModifiedBy>
  <cp:revision>112</cp:revision>
  <dcterms:created xsi:type="dcterms:W3CDTF">2008-11-18T16:01:22Z</dcterms:created>
  <dcterms:modified xsi:type="dcterms:W3CDTF">2019-12-04T08:33:08Z</dcterms:modified>
</cp:coreProperties>
</file>