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88" r:id="rId2"/>
    <p:sldId id="329" r:id="rId3"/>
    <p:sldId id="297" r:id="rId4"/>
    <p:sldId id="298" r:id="rId5"/>
    <p:sldId id="299" r:id="rId6"/>
    <p:sldId id="330" r:id="rId7"/>
    <p:sldId id="331" r:id="rId8"/>
    <p:sldId id="332" r:id="rId9"/>
    <p:sldId id="333" r:id="rId10"/>
    <p:sldId id="334" r:id="rId11"/>
    <p:sldId id="335" r:id="rId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93" autoAdjust="0"/>
    <p:restoredTop sz="94660"/>
  </p:normalViewPr>
  <p:slideViewPr>
    <p:cSldViewPr>
      <p:cViewPr varScale="1">
        <p:scale>
          <a:sx n="70" d="100"/>
          <a:sy n="70" d="100"/>
        </p:scale>
        <p:origin x="124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9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49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49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09CDB7B-3D66-43C9-9229-60068C9EB2B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28315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A40C04D-DA1B-4929-A3CD-682518D7C4A6}" type="slidenum">
              <a:rPr lang="en-US" altLang="en-US"/>
              <a:pPr eaLnBrk="1" hangingPunct="1"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140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ln w="12700"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97120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ln w="12700"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864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064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23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04800"/>
            <a:ext cx="2057400" cy="5821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213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665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899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56259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810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6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260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5732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50925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87762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8"/>
          <p:cNvSpPr>
            <a:spLocks noChangeArrowheads="1"/>
          </p:cNvSpPr>
          <p:nvPr/>
        </p:nvSpPr>
        <p:spPr bwMode="auto">
          <a:xfrm>
            <a:off x="6019800" y="6319838"/>
            <a:ext cx="3048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>
              <a:defRPr/>
            </a:pPr>
            <a:r>
              <a:rPr lang="en-US" altLang="en-US" sz="1000" smtClean="0">
                <a:solidFill>
                  <a:srgbClr val="000000"/>
                </a:solidFill>
                <a:cs typeface="Arial" pitchFamily="34" charset="0"/>
              </a:rPr>
              <a:t> Copyright ©2009 by Pearson Education, Inc.</a:t>
            </a:r>
          </a:p>
          <a:p>
            <a:pPr algn="r">
              <a:defRPr/>
            </a:pPr>
            <a:r>
              <a:rPr lang="en-US" altLang="en-US" sz="1000" smtClean="0">
                <a:solidFill>
                  <a:srgbClr val="000000"/>
                </a:solidFill>
                <a:cs typeface="Arial" pitchFamily="34" charset="0"/>
              </a:rPr>
              <a:t>Upper Saddle River, New Jersey 07458</a:t>
            </a:r>
          </a:p>
          <a:p>
            <a:pPr algn="r">
              <a:defRPr/>
            </a:pPr>
            <a:r>
              <a:rPr lang="en-US" altLang="en-US" sz="1000" smtClean="0">
                <a:solidFill>
                  <a:srgbClr val="000000"/>
                </a:solidFill>
                <a:cs typeface="Arial" pitchFamily="34" charset="0"/>
              </a:rPr>
              <a:t>All rights reserved.</a:t>
            </a:r>
          </a:p>
        </p:txBody>
      </p:sp>
      <p:sp>
        <p:nvSpPr>
          <p:cNvPr id="1028" name="Text Box 47"/>
          <p:cNvSpPr txBox="1">
            <a:spLocks noChangeArrowheads="1"/>
          </p:cNvSpPr>
          <p:nvPr/>
        </p:nvSpPr>
        <p:spPr bwMode="auto">
          <a:xfrm>
            <a:off x="847725" y="6353175"/>
            <a:ext cx="562927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en-US" altLang="en-US" sz="1100" i="1" smtClean="0">
                <a:solidFill>
                  <a:srgbClr val="000000"/>
                </a:solidFill>
                <a:cs typeface="Arial" pitchFamily="34" charset="0"/>
              </a:rPr>
              <a:t>Neural Networks and Learning Machines</a:t>
            </a:r>
            <a:r>
              <a:rPr lang="en-US" altLang="en-US" sz="1100" smtClean="0">
                <a:solidFill>
                  <a:srgbClr val="000000"/>
                </a:solidFill>
                <a:cs typeface="Arial" pitchFamily="34" charset="0"/>
              </a:rPr>
              <a:t>, Third Edition</a:t>
            </a:r>
          </a:p>
          <a:p>
            <a:pPr>
              <a:defRPr/>
            </a:pPr>
            <a:r>
              <a:rPr lang="en-US" altLang="en-US" sz="1100" smtClean="0">
                <a:solidFill>
                  <a:srgbClr val="000000"/>
                </a:solidFill>
                <a:cs typeface="Arial" pitchFamily="34" charset="0"/>
              </a:rPr>
              <a:t>Simon Haykin</a:t>
            </a:r>
          </a:p>
        </p:txBody>
      </p:sp>
      <p:pic>
        <p:nvPicPr>
          <p:cNvPr id="1029" name="Picture 48" descr="pearson_logo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400800"/>
            <a:ext cx="8001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Line 53"/>
          <p:cNvSpPr>
            <a:spLocks noChangeShapeType="1"/>
          </p:cNvSpPr>
          <p:nvPr/>
        </p:nvSpPr>
        <p:spPr bwMode="auto">
          <a:xfrm>
            <a:off x="3175" y="6248400"/>
            <a:ext cx="9140825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457200" y="1828800"/>
            <a:ext cx="8226425" cy="2590800"/>
          </a:xfrm>
          <a:noFill/>
        </p:spPr>
        <p:txBody>
          <a:bodyPr/>
          <a:lstStyle/>
          <a:p>
            <a:pPr algn="ctr" eaLnBrk="1" hangingPunct="1"/>
            <a:r>
              <a:rPr lang="en-US" altLang="en-US" sz="4000" b="1" dirty="0" smtClean="0">
                <a:solidFill>
                  <a:srgbClr val="0096D8"/>
                </a:solidFill>
              </a:rPr>
              <a:t>Single-Layer </a:t>
            </a:r>
            <a:r>
              <a:rPr lang="en-US" altLang="en-US" sz="4000" b="1" dirty="0" err="1" smtClean="0">
                <a:solidFill>
                  <a:srgbClr val="0096D8"/>
                </a:solidFill>
              </a:rPr>
              <a:t>Perceptrons</a:t>
            </a:r>
            <a:r>
              <a:rPr lang="tr-TR" altLang="en-US" sz="4000" b="1" smtClean="0">
                <a:solidFill>
                  <a:srgbClr val="0096D8"/>
                </a:solidFill>
              </a:rPr>
              <a:t/>
            </a:r>
            <a:br>
              <a:rPr lang="tr-TR" altLang="en-US" sz="4000" b="1" smtClean="0">
                <a:solidFill>
                  <a:srgbClr val="0096D8"/>
                </a:solidFill>
              </a:rPr>
            </a:br>
            <a:r>
              <a:rPr lang="tr-TR" altLang="en-US" sz="4000" b="1" smtClean="0">
                <a:solidFill>
                  <a:srgbClr val="0096D8"/>
                </a:solidFill>
              </a:rPr>
              <a:t>(PART 2)</a:t>
            </a:r>
            <a:endParaRPr lang="en-US" altLang="en-US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dirty="0" smtClean="0"/>
              <a:t>Perceptron Convergence Theorem </a:t>
            </a:r>
            <a:endParaRPr lang="en-GB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The algorithm for adapting the weights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 smtClean="0"/>
                  <a:t>If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GB" dirty="0" err="1" smtClean="0"/>
                  <a:t>th</a:t>
                </a:r>
                <a:r>
                  <a:rPr lang="en-GB" dirty="0" smtClean="0"/>
                  <a:t> member of the training set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/>
                      </a:rPr>
                      <m:t>𝐱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r>
                  <a:rPr lang="en-GB" dirty="0" smtClean="0"/>
                  <a:t> is correctly classified by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/>
                      </a:rPr>
                      <m:t>𝐰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r>
                  <a:rPr lang="en-GB" dirty="0" smtClean="0"/>
                  <a:t> at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GB" dirty="0" err="1" smtClean="0"/>
                  <a:t>th</a:t>
                </a:r>
                <a:r>
                  <a:rPr lang="en-GB" dirty="0" smtClean="0"/>
                  <a:t> iteration, no correction is made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 smtClean="0"/>
                  <a:t>Otherwise, weight vector is updated as follows 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b="1" i="0" smtClean="0">
                        <a:latin typeface="Cambria Math"/>
                      </a:rPr>
                      <m:t>𝐰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+1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1" i="0" smtClean="0">
                        <a:latin typeface="Cambria Math"/>
                      </a:rPr>
                      <m:t>𝐰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1" i="0" smtClean="0">
                        <a:latin typeface="Cambria Math"/>
                      </a:rPr>
                      <m:t>𝐱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GB" dirty="0" smtClean="0"/>
                  <a:t>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/>
                          </a:rPr>
                          <m:t>𝐰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1" i="0" smtClean="0">
                        <a:latin typeface="Cambria Math"/>
                      </a:rPr>
                      <m:t>𝐱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&gt;0</m:t>
                    </m:r>
                  </m:oMath>
                </a14:m>
                <a:r>
                  <a:rPr lang="en-GB" dirty="0" smtClean="0"/>
                  <a:t> and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/>
                      </a:rPr>
                      <m:t>𝐱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r>
                  <a:rPr lang="en-GB" dirty="0" smtClean="0"/>
                  <a:t> belongs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/>
                            <a:ea typeface="Cambria Math"/>
                          </a:rPr>
                          <m:t>𝒞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GB" dirty="0" smtClean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b="1" i="0">
                        <a:latin typeface="Cambria Math"/>
                      </a:rPr>
                      <m:t>𝐰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latin typeface="Cambria Math"/>
                          </a:rPr>
                          <m:t>+1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b="1" i="0">
                        <a:latin typeface="Cambria Math"/>
                      </a:rPr>
                      <m:t>𝐰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1" i="0">
                        <a:latin typeface="Cambria Math"/>
                      </a:rPr>
                      <m:t>𝐱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𝑛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GB" dirty="0"/>
                  <a:t>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>
                            <a:latin typeface="Cambria Math"/>
                          </a:rPr>
                          <m:t>𝐰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1" i="0">
                        <a:latin typeface="Cambria Math"/>
                      </a:rPr>
                      <m:t>𝐱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≤</m:t>
                    </m:r>
                    <m:r>
                      <a:rPr lang="en-US" i="1">
                        <a:latin typeface="Cambria Math"/>
                      </a:rPr>
                      <m:t>0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US" b="1" i="0">
                        <a:latin typeface="Cambria Math"/>
                      </a:rPr>
                      <m:t>𝐱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r>
                  <a:rPr lang="en-GB" dirty="0"/>
                  <a:t> belongs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  <a:ea typeface="Cambria Math"/>
                          </a:rPr>
                          <m:t>𝒞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83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5670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dirty="0" smtClean="0"/>
              <a:t>Perceptron Convergence Theorem </a:t>
            </a:r>
            <a:endParaRPr lang="en-GB" sz="3600" b="1" dirty="0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803832"/>
            <a:ext cx="7848600" cy="5322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90126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3600" b="1" smtClean="0"/>
              <a:t>Chapter Organization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b="1" dirty="0" smtClean="0"/>
              <a:t>Linear Adaptive Filters and LMS algorithm </a:t>
            </a:r>
          </a:p>
          <a:p>
            <a:pPr lvl="1">
              <a:defRPr/>
            </a:pPr>
            <a:r>
              <a:rPr lang="en-US" dirty="0" smtClean="0"/>
              <a:t>Adaptive Filtering Problem </a:t>
            </a:r>
          </a:p>
          <a:p>
            <a:pPr lvl="1">
              <a:defRPr/>
            </a:pPr>
            <a:r>
              <a:rPr lang="en-US" dirty="0" smtClean="0"/>
              <a:t>Unconstrained Optimization Techniques </a:t>
            </a:r>
          </a:p>
          <a:p>
            <a:pPr lvl="2">
              <a:defRPr/>
            </a:pPr>
            <a:r>
              <a:rPr lang="en-US" dirty="0" smtClean="0"/>
              <a:t>Method of Steepest Descent </a:t>
            </a:r>
          </a:p>
          <a:p>
            <a:pPr lvl="2">
              <a:defRPr/>
            </a:pPr>
            <a:r>
              <a:rPr lang="en-US" dirty="0" smtClean="0"/>
              <a:t>Newton’s Method </a:t>
            </a:r>
          </a:p>
          <a:p>
            <a:pPr lvl="2">
              <a:defRPr/>
            </a:pPr>
            <a:r>
              <a:rPr lang="en-US" dirty="0" smtClean="0"/>
              <a:t>Gauss-Newton Method </a:t>
            </a:r>
          </a:p>
          <a:p>
            <a:pPr lvl="1">
              <a:defRPr/>
            </a:pPr>
            <a:r>
              <a:rPr lang="en-US" b="1" dirty="0" smtClean="0"/>
              <a:t>Linear Least Squares Filter </a:t>
            </a:r>
          </a:p>
          <a:p>
            <a:pPr lvl="1">
              <a:defRPr/>
            </a:pPr>
            <a:r>
              <a:rPr lang="en-US" b="1" dirty="0" smtClean="0"/>
              <a:t>LMS Algorithm </a:t>
            </a:r>
          </a:p>
          <a:p>
            <a:pPr lvl="1">
              <a:defRPr/>
            </a:pPr>
            <a:r>
              <a:rPr lang="en-US" b="1" dirty="0" smtClean="0"/>
              <a:t>Learning Curves </a:t>
            </a:r>
          </a:p>
          <a:p>
            <a:pPr lvl="1">
              <a:defRPr/>
            </a:pPr>
            <a:r>
              <a:rPr lang="en-US" b="1" dirty="0" smtClean="0"/>
              <a:t>Learning-Rate Annealing Schedules (mostly omitted)</a:t>
            </a:r>
          </a:p>
          <a:p>
            <a:pPr>
              <a:defRPr/>
            </a:pPr>
            <a:r>
              <a:rPr lang="en-US" dirty="0" smtClean="0"/>
              <a:t>Rosenblatt’s Perceptron </a:t>
            </a:r>
          </a:p>
          <a:p>
            <a:pPr lvl="1">
              <a:defRPr/>
            </a:pPr>
            <a:r>
              <a:rPr lang="en-US" dirty="0" smtClean="0"/>
              <a:t>Perceptron </a:t>
            </a:r>
          </a:p>
          <a:p>
            <a:pPr lvl="1">
              <a:defRPr/>
            </a:pPr>
            <a:r>
              <a:rPr lang="en-US" dirty="0" smtClean="0"/>
              <a:t>Perceptron Convergence Theorem </a:t>
            </a:r>
          </a:p>
          <a:p>
            <a:pPr lvl="1">
              <a:defRPr/>
            </a:pPr>
            <a:r>
              <a:rPr lang="en-US" dirty="0" smtClean="0"/>
              <a:t>Relation between Perceptron and Bayes Classifier for a Gaussian Environment (omitted)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592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3600" b="1" dirty="0" smtClean="0"/>
              <a:t>Linear Least-Squares Filter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dirty="0" smtClean="0"/>
                  <a:t>Two distinctive characteristics: </a:t>
                </a:r>
              </a:p>
              <a:p>
                <a:pPr lvl="1"/>
                <a:r>
                  <a:rPr lang="en-US" dirty="0" smtClean="0"/>
                  <a:t>The single neuron we have is linear (Figure b on Page 5) </a:t>
                </a:r>
              </a:p>
              <a:p>
                <a:pPr lvl="1"/>
                <a:r>
                  <a:rPr lang="en-US" dirty="0" smtClean="0"/>
                  <a:t>The cost function consists of the sum of error squares (as in Gauss-Newton unconstrained optimization method)  </a:t>
                </a:r>
              </a:p>
              <a:p>
                <a:r>
                  <a:rPr lang="en-US" dirty="0" smtClean="0"/>
                  <a:t>The error is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latin typeface="Cambria Math"/>
                        </a:rPr>
                        <m:t>𝒅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1" i="1" smtClean="0">
                                  <a:latin typeface="Cambria Math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</m:d>
                              <m:r>
                                <a:rPr lang="en-US" b="0" i="0" smtClean="0">
                                  <a:latin typeface="Cambria Math"/>
                                </a:rPr>
                                <m:t>,…,</m:t>
                              </m:r>
                              <m:r>
                                <a:rPr lang="en-US" b="1" i="1">
                                  <a:latin typeface="Cambria Math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b="1" i="1" smtClean="0">
                          <a:latin typeface="Cambria Math"/>
                        </a:rPr>
                        <m:t>𝒘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latin typeface="Cambria Math"/>
                        </a:rPr>
                        <m:t>𝒅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r>
                        <a:rPr lang="en-US" b="1" i="1" smtClean="0">
                          <a:latin typeface="Cambria Math"/>
                        </a:rPr>
                        <m:t>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b="1" i="1" smtClean="0">
                          <a:latin typeface="Cambria Math"/>
                        </a:rPr>
                        <m:t>𝒘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𝒅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GB" dirty="0" smtClean="0"/>
                  <a:t> desired response vector;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r>
                  <a:rPr lang="en-GB" dirty="0" smtClean="0"/>
                  <a:t> data matrix</a:t>
                </a:r>
              </a:p>
              <a:p>
                <a:r>
                  <a:rPr lang="en-US" dirty="0" smtClean="0"/>
                  <a:t>Differentiating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𝒆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GB" dirty="0" smtClean="0"/>
                  <a:t> with respect to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𝒘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GB" dirty="0" smtClean="0"/>
                  <a:t> yields the gradient matrix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/>
                          <a:ea typeface="Cambria Math"/>
                        </a:rPr>
                        <m:t>𝜵</m:t>
                      </m:r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/>
                              <a:ea typeface="Cambria Math"/>
                            </a:rPr>
                            <m:t>𝑿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GB" b="1" dirty="0" smtClean="0"/>
              </a:p>
              <a:p>
                <a:r>
                  <a:rPr lang="en-US" dirty="0" smtClean="0"/>
                  <a:t>Using this, we reach at (the derivation is omitted here)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𝒘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+1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𝑿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b="1" i="1" smtClean="0">
                                  <a:latin typeface="Cambria Math"/>
                                </a:rPr>
                                <m:t>𝑿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/>
                            </a:rPr>
                            <m:t>𝑿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15" t="-21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i-FI" altLang="en-US" sz="3600" b="1" dirty="0"/>
              <a:t>Least-Mean-Square (LMS) Algorithm</a:t>
            </a:r>
            <a:endParaRPr lang="en-GB" altLang="en-US" sz="3600" b="1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15" name="Rectangle 6"/>
              <p:cNvSpPr>
                <a:spLocks noGrp="1" noChangeArrowheads="1"/>
              </p:cNvSpPr>
              <p:nvPr>
                <p:ph sz="half" idx="1"/>
              </p:nvPr>
            </p:nvSpPr>
            <p:spPr bwMode="auto">
              <a:xfrm>
                <a:off x="457200" y="1143000"/>
                <a:ext cx="4038600" cy="4983163"/>
              </a:xfr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70000" lnSpcReduction="20000"/>
              </a:bodyPr>
              <a:lstStyle/>
              <a:p>
                <a:pPr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fi-FI" altLang="en-US" sz="2900" dirty="0" smtClean="0"/>
                  <a:t>Based on the instantaneous values for the cost function 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i-FI" altLang="en-US" sz="2900" i="1" smtClean="0">
                          <a:latin typeface="Cambria Math"/>
                          <a:ea typeface="Cambria Math"/>
                        </a:rPr>
                        <m:t>ℰ</m:t>
                      </m:r>
                      <m:d>
                        <m:dPr>
                          <m:ctrlPr>
                            <a:rPr lang="en-US" altLang="en-US" sz="29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en-US" sz="2900" b="1" i="1" smtClean="0">
                              <a:latin typeface="Cambria Math"/>
                              <a:ea typeface="Cambria Math"/>
                            </a:rPr>
                            <m:t>𝒘</m:t>
                          </m:r>
                        </m:e>
                      </m:d>
                      <m:r>
                        <a:rPr lang="en-US" altLang="en-US" sz="2900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en-US" sz="29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altLang="en-US" sz="29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en-US" sz="29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en-US" sz="29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en-US" sz="2900" b="0" i="1" smtClean="0">
                              <a:latin typeface="Cambria Math"/>
                              <a:ea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altLang="en-US" sz="29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en-US" sz="2900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altLang="en-US" sz="2900" b="0" i="1" smtClean="0"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en-US" altLang="en-US" sz="29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GB" altLang="en-US" sz="2900" dirty="0" smtClean="0"/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altLang="en-US" sz="2900" dirty="0" smtClean="0"/>
                  <a:t>Differentiating with respect to </a:t>
                </a:r>
                <a14:m>
                  <m:oMath xmlns:m="http://schemas.openxmlformats.org/officeDocument/2006/math">
                    <m:r>
                      <a:rPr lang="en-US" altLang="en-US" sz="2900" b="1" i="1" smtClean="0">
                        <a:latin typeface="Cambria Math"/>
                      </a:rPr>
                      <m:t>𝒘</m:t>
                    </m:r>
                  </m:oMath>
                </a14:m>
                <a:endParaRPr lang="en-GB" altLang="en-US" sz="2900" dirty="0" smtClean="0"/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en-US" sz="29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GB" altLang="en-US" sz="290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en-GB" altLang="en-US" sz="2900" i="1" smtClean="0">
                              <a:latin typeface="Cambria Math"/>
                              <a:ea typeface="Cambria Math"/>
                            </a:rPr>
                            <m:t>ℰ</m:t>
                          </m:r>
                          <m:d>
                            <m:dPr>
                              <m:ctrlPr>
                                <a:rPr lang="en-US" altLang="en-US" sz="29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altLang="en-US" sz="2900" b="1" i="1" smtClean="0">
                                  <a:latin typeface="Cambria Math"/>
                                  <a:ea typeface="Cambria Math"/>
                                </a:rPr>
                                <m:t>𝒘</m:t>
                              </m:r>
                            </m:e>
                          </m:d>
                        </m:num>
                        <m:den>
                          <m:r>
                            <a:rPr lang="en-US" altLang="en-US" sz="29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en-US" altLang="en-US" sz="2900" b="1" i="1" smtClean="0">
                              <a:latin typeface="Cambria Math"/>
                              <a:ea typeface="Cambria Math"/>
                            </a:rPr>
                            <m:t>𝒘</m:t>
                          </m:r>
                        </m:den>
                      </m:f>
                      <m:r>
                        <a:rPr lang="en-US" altLang="en-US" sz="2900" b="0" i="1" smtClean="0">
                          <a:latin typeface="Cambria Math"/>
                          <a:ea typeface="Cambria Math"/>
                        </a:rPr>
                        <m:t>=−</m:t>
                      </m:r>
                      <m:r>
                        <a:rPr lang="en-US" altLang="en-US" sz="2900" b="1" i="1" smtClean="0">
                          <a:latin typeface="Cambria Math"/>
                          <a:ea typeface="Cambria Math"/>
                        </a:rPr>
                        <m:t>𝒙</m:t>
                      </m:r>
                      <m:r>
                        <a:rPr lang="en-US" altLang="en-US" sz="2900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altLang="en-US" sz="2900" b="0" i="1" smtClean="0"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en-US" altLang="en-US" sz="2900" b="0" i="1" smtClean="0">
                          <a:latin typeface="Cambria Math"/>
                          <a:ea typeface="Cambria Math"/>
                        </a:rPr>
                        <m:t>)</m:t>
                      </m:r>
                      <m:r>
                        <a:rPr lang="en-US" altLang="en-US" sz="2900" b="0" i="1" smtClean="0">
                          <a:latin typeface="Cambria Math"/>
                          <a:ea typeface="Cambria Math"/>
                        </a:rPr>
                        <m:t>𝑒</m:t>
                      </m:r>
                      <m:r>
                        <a:rPr lang="en-US" altLang="en-US" sz="2900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altLang="en-US" sz="2900" b="0" i="1" smtClean="0"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en-US" altLang="en-US" sz="29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GB" altLang="en-US" sz="2900" dirty="0" smtClean="0"/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altLang="en-US" sz="2900" dirty="0" smtClean="0"/>
                  <a:t>Taking this as an estimate for the gradient vector in the method of steepest descent, we formulate 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en-US" sz="29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en-US" sz="2900" b="1" i="1">
                              <a:latin typeface="Cambria Math"/>
                            </a:rPr>
                            <m:t>𝒘</m:t>
                          </m:r>
                        </m:e>
                      </m:acc>
                      <m:d>
                        <m:dPr>
                          <m:ctrlPr>
                            <a:rPr lang="en-US" altLang="en-US" sz="29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9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altLang="en-US" sz="2900" b="0" i="1" smtClean="0">
                              <a:latin typeface="Cambria Math"/>
                            </a:rPr>
                            <m:t>+1</m:t>
                          </m:r>
                        </m:e>
                      </m:d>
                      <m:r>
                        <a:rPr lang="en-US" altLang="en-US" sz="29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altLang="en-US" sz="29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en-US" sz="2900" b="1" i="1">
                              <a:latin typeface="Cambria Math"/>
                            </a:rPr>
                            <m:t>𝒘</m:t>
                          </m:r>
                        </m:e>
                      </m:acc>
                      <m:d>
                        <m:dPr>
                          <m:ctrlPr>
                            <a:rPr lang="en-US" altLang="en-US" sz="2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900" b="0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altLang="en-US" sz="2900" b="0" i="1" smtClean="0">
                          <a:latin typeface="Cambria Math"/>
                        </a:rPr>
                        <m:t>+</m:t>
                      </m:r>
                      <m:r>
                        <a:rPr lang="en-US" altLang="en-US" sz="2900" b="0" i="1" smtClean="0">
                          <a:latin typeface="Cambria Math"/>
                        </a:rPr>
                        <m:t>𝜂</m:t>
                      </m:r>
                      <m:r>
                        <a:rPr lang="en-US" altLang="en-US" sz="2900" b="1" i="1" smtClean="0">
                          <a:latin typeface="Cambria Math"/>
                        </a:rPr>
                        <m:t>𝒙</m:t>
                      </m:r>
                      <m:d>
                        <m:dPr>
                          <m:ctrlPr>
                            <a:rPr lang="en-US" altLang="en-US" sz="29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900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altLang="en-US" sz="2900" b="0" i="1" smtClean="0">
                          <a:latin typeface="Cambria Math"/>
                        </a:rPr>
                        <m:t>𝑒</m:t>
                      </m:r>
                      <m:r>
                        <a:rPr lang="en-US" altLang="en-US" sz="2900" b="0" i="1" smtClean="0">
                          <a:latin typeface="Cambria Math"/>
                        </a:rPr>
                        <m:t>(</m:t>
                      </m:r>
                      <m:r>
                        <a:rPr lang="en-US" altLang="en-US" sz="2900" b="0" i="1" smtClean="0">
                          <a:latin typeface="Cambria Math"/>
                        </a:rPr>
                        <m:t>𝑛</m:t>
                      </m:r>
                      <m:r>
                        <a:rPr lang="en-US" altLang="en-US" sz="29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GB" altLang="en-US" sz="2900" dirty="0" smtClean="0"/>
              </a:p>
            </p:txBody>
          </p:sp>
        </mc:Choice>
        <mc:Fallback xmlns="">
          <p:sp>
            <p:nvSpPr>
              <p:cNvPr id="13315" name="Rectangle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 bwMode="auto">
              <a:xfrm>
                <a:off x="457200" y="1143000"/>
                <a:ext cx="4038600" cy="4983163"/>
              </a:xfrm>
              <a:blipFill rotWithShape="1">
                <a:blip r:embed="rId3"/>
                <a:stretch>
                  <a:fillRect l="-1207" t="-490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3733800"/>
                <a:ext cx="4038600" cy="2392364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fi-FI" altLang="en-US" dirty="0"/>
                  <a:t>Convergence behavior (i.e., stability) of LMS is influenced by statistical characteristics of input </a:t>
                </a:r>
                <a14:m>
                  <m:oMath xmlns:m="http://schemas.openxmlformats.org/officeDocument/2006/math">
                    <m:r>
                      <a:rPr lang="en-US" altLang="en-US" b="1" i="1">
                        <a:latin typeface="Cambria Math"/>
                      </a:rPr>
                      <m:t>𝒙</m:t>
                    </m:r>
                    <m:r>
                      <a:rPr lang="en-US" altLang="en-US" i="1">
                        <a:latin typeface="Cambria Math"/>
                      </a:rPr>
                      <m:t>(</m:t>
                    </m:r>
                    <m:r>
                      <a:rPr lang="en-US" altLang="en-US" i="1">
                        <a:latin typeface="Cambria Math"/>
                      </a:rPr>
                      <m:t>𝑛</m:t>
                    </m:r>
                    <m:r>
                      <a:rPr lang="en-US" alt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GB" altLang="en-US" dirty="0"/>
                  <a:t> and learning-rate parameter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/>
                      </a:rPr>
                      <m:t>𝜂</m:t>
                    </m:r>
                  </m:oMath>
                </a14:m>
                <a:endParaRPr lang="en-GB" altLang="en-US" dirty="0"/>
              </a:p>
              <a:p>
                <a:r>
                  <a:rPr lang="en-US" altLang="en-US" dirty="0"/>
                  <a:t>It is simple and robust but its convergence rate is slow and it is sensitive to variations in the </a:t>
                </a:r>
                <a:r>
                  <a:rPr lang="en-US" altLang="en-US" dirty="0" err="1"/>
                  <a:t>eigenstructure</a:t>
                </a:r>
                <a:r>
                  <a:rPr lang="en-US" altLang="en-US" dirty="0"/>
                  <a:t> of the </a:t>
                </a:r>
                <a:r>
                  <a:rPr lang="en-US" altLang="en-US" dirty="0" smtClean="0"/>
                  <a:t>input</a:t>
                </a:r>
                <a:endParaRPr lang="en-GB" altLang="en-US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3733800"/>
                <a:ext cx="4038600" cy="2392364"/>
              </a:xfrm>
              <a:blipFill rotWithShape="1">
                <a:blip r:embed="rId4"/>
                <a:stretch>
                  <a:fillRect l="-1360" t="-3571" r="-2568" b="-28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066800"/>
            <a:ext cx="4343400" cy="2540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ctr"/>
            <a:r>
              <a:rPr lang="fi-FI" altLang="en-US" sz="3600" b="1" dirty="0" smtClean="0"/>
              <a:t>Learning Curves</a:t>
            </a:r>
            <a:endParaRPr lang="en-GB" altLang="en-US" sz="36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39" name="Rectangle 3"/>
              <p:cNvSpPr>
                <a:spLocks noGrp="1" noChangeArrowheads="1"/>
              </p:cNvSpPr>
              <p:nvPr>
                <p:ph idx="1"/>
              </p:nvPr>
            </p:nvSpPr>
            <p:spPr bwMode="auto">
              <a:xfrm>
                <a:off x="457200" y="914400"/>
                <a:ext cx="4876800" cy="5211763"/>
              </a:xfr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55000" lnSpcReduction="20000"/>
              </a:bodyPr>
              <a:lstStyle/>
              <a:p>
                <a:r>
                  <a:rPr lang="en-US" altLang="en-US" dirty="0" smtClean="0"/>
                  <a:t>A way of examining the convergence behavior of LMS Algorithm, or an adaptive filter in general, is to plot its </a:t>
                </a:r>
                <a:r>
                  <a:rPr lang="en-US" altLang="en-US" i="1" dirty="0" smtClean="0"/>
                  <a:t>learning curve</a:t>
                </a:r>
                <a:r>
                  <a:rPr lang="en-US" altLang="en-US" dirty="0" smtClean="0"/>
                  <a:t> under varying conditions </a:t>
                </a:r>
              </a:p>
              <a:p>
                <a:r>
                  <a:rPr lang="en-US" altLang="en-US" dirty="0" smtClean="0"/>
                  <a:t>It is a plot of mean-square value of estimation error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en-US" i="1" smtClean="0">
                            <a:latin typeface="Cambria Math"/>
                            <a:ea typeface="Cambria Math"/>
                          </a:rPr>
                          <m:t>ℰ</m:t>
                        </m:r>
                      </m:e>
                      <m:sub>
                        <m:r>
                          <a:rPr lang="en-US" altLang="en-US" b="0" i="1" smtClean="0">
                            <a:latin typeface="Cambria Math"/>
                            <a:ea typeface="Cambria Math"/>
                          </a:rPr>
                          <m:t>𝑎𝑣</m:t>
                        </m:r>
                      </m:sub>
                    </m:sSub>
                    <m:r>
                      <a:rPr lang="en-US" altLang="en-US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en-US" b="0" i="1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altLang="en-US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GB" altLang="en-US" dirty="0" smtClean="0"/>
                  <a:t>) versus the number of iterations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/>
                      </a:rPr>
                      <m:t>𝑛</m:t>
                    </m:r>
                  </m:oMath>
                </a14:m>
                <a:endParaRPr lang="en-GB" altLang="en-US" dirty="0" smtClean="0"/>
              </a:p>
              <a:p>
                <a:r>
                  <a:rPr lang="en-US" altLang="en-US" dirty="0" smtClean="0"/>
                  <a:t>Imagine that there is a group of adaptive filters (with same details) </a:t>
                </a:r>
              </a:p>
              <a:p>
                <a:r>
                  <a:rPr lang="en-US" altLang="en-US" dirty="0" smtClean="0"/>
                  <a:t>We can plot the learning curve for each filter, but such a curve generally has noisy results </a:t>
                </a:r>
              </a:p>
              <a:p>
                <a:r>
                  <a:rPr lang="en-US" altLang="en-US" dirty="0" smtClean="0"/>
                  <a:t>So, a better option is to plot a group average curve </a:t>
                </a:r>
              </a:p>
              <a:p>
                <a:r>
                  <a:rPr lang="en-US" altLang="en-US" dirty="0" smtClean="0"/>
                  <a:t>Assuming a filter is stable, the learning curve starts with a large value, decreases at some rate, and converges at a stable-state </a:t>
                </a:r>
              </a:p>
              <a:p>
                <a:r>
                  <a:rPr lang="en-US" altLang="en-US" dirty="0" smtClean="0"/>
                  <a:t>Learning rate parameter choice is important </a:t>
                </a:r>
              </a:p>
              <a:p>
                <a:r>
                  <a:rPr lang="en-US" altLang="en-US" dirty="0" smtClean="0"/>
                  <a:t>It can be constant or time-varying </a:t>
                </a:r>
                <a:endParaRPr lang="en-GB" altLang="en-US" dirty="0" smtClean="0"/>
              </a:p>
            </p:txBody>
          </p:sp>
        </mc:Choice>
        <mc:Fallback xmlns="">
          <p:sp>
            <p:nvSpPr>
              <p:cNvPr id="1433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457200" y="914400"/>
                <a:ext cx="4876800" cy="5211763"/>
              </a:xfrm>
              <a:blipFill rotWithShape="1">
                <a:blip r:embed="rId3"/>
                <a:stretch>
                  <a:fillRect l="-750" t="-1637" r="-500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/>
          <p:cNvCxnSpPr/>
          <p:nvPr/>
        </p:nvCxnSpPr>
        <p:spPr>
          <a:xfrm flipV="1">
            <a:off x="5891645" y="1806146"/>
            <a:ext cx="0" cy="284205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5891645" y="4648200"/>
            <a:ext cx="2957945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Arc 10"/>
          <p:cNvSpPr/>
          <p:nvPr/>
        </p:nvSpPr>
        <p:spPr>
          <a:xfrm flipH="1" flipV="1">
            <a:off x="5891645" y="914400"/>
            <a:ext cx="4648200" cy="3505200"/>
          </a:xfrm>
          <a:prstGeom prst="arc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7467600" y="4664230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Iterations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 rot="16200000">
            <a:off x="4884808" y="2493290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Squared Error</a:t>
            </a:r>
            <a:endParaRPr lang="en-GB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3600" b="1" dirty="0" smtClean="0"/>
              <a:t>Chapter Organization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dirty="0" smtClean="0"/>
              <a:t>Linear Adaptive Filters and LMS algorithm </a:t>
            </a:r>
          </a:p>
          <a:p>
            <a:pPr lvl="1">
              <a:defRPr/>
            </a:pPr>
            <a:r>
              <a:rPr lang="en-US" dirty="0" smtClean="0"/>
              <a:t>Adaptive Filtering Problem </a:t>
            </a:r>
          </a:p>
          <a:p>
            <a:pPr lvl="1">
              <a:defRPr/>
            </a:pPr>
            <a:r>
              <a:rPr lang="en-US" dirty="0" smtClean="0"/>
              <a:t>Unconstrained Optimization Techniques </a:t>
            </a:r>
          </a:p>
          <a:p>
            <a:pPr lvl="2">
              <a:defRPr/>
            </a:pPr>
            <a:r>
              <a:rPr lang="en-US" dirty="0" smtClean="0"/>
              <a:t>Method of Steepest Descent </a:t>
            </a:r>
          </a:p>
          <a:p>
            <a:pPr lvl="2">
              <a:defRPr/>
            </a:pPr>
            <a:r>
              <a:rPr lang="en-US" dirty="0" smtClean="0"/>
              <a:t>Newton’s Method </a:t>
            </a:r>
          </a:p>
          <a:p>
            <a:pPr lvl="2">
              <a:defRPr/>
            </a:pPr>
            <a:r>
              <a:rPr lang="en-US" dirty="0" smtClean="0"/>
              <a:t>Gauss-Newton Method </a:t>
            </a:r>
          </a:p>
          <a:p>
            <a:pPr lvl="1">
              <a:defRPr/>
            </a:pPr>
            <a:r>
              <a:rPr lang="en-US" dirty="0" smtClean="0"/>
              <a:t>Linear Least Squares Filter </a:t>
            </a:r>
          </a:p>
          <a:p>
            <a:pPr lvl="1">
              <a:defRPr/>
            </a:pPr>
            <a:r>
              <a:rPr lang="en-US" dirty="0" smtClean="0"/>
              <a:t>LMS Algorithm </a:t>
            </a:r>
          </a:p>
          <a:p>
            <a:pPr lvl="1">
              <a:defRPr/>
            </a:pPr>
            <a:r>
              <a:rPr lang="en-US" dirty="0" smtClean="0"/>
              <a:t>Learning Curves </a:t>
            </a:r>
          </a:p>
          <a:p>
            <a:pPr lvl="1">
              <a:defRPr/>
            </a:pPr>
            <a:r>
              <a:rPr lang="en-US" dirty="0" smtClean="0"/>
              <a:t>Learning-Rate Annealing Schedules (mostly omitted)</a:t>
            </a:r>
          </a:p>
          <a:p>
            <a:pPr>
              <a:defRPr/>
            </a:pPr>
            <a:r>
              <a:rPr lang="en-US" b="1" dirty="0" smtClean="0"/>
              <a:t>Rosenblatt’s Perceptron </a:t>
            </a:r>
          </a:p>
          <a:p>
            <a:pPr lvl="1">
              <a:defRPr/>
            </a:pPr>
            <a:r>
              <a:rPr lang="en-US" b="1" dirty="0" smtClean="0"/>
              <a:t>Perceptron </a:t>
            </a:r>
          </a:p>
          <a:p>
            <a:pPr lvl="1">
              <a:defRPr/>
            </a:pPr>
            <a:r>
              <a:rPr lang="en-US" b="1" dirty="0" smtClean="0"/>
              <a:t>Perceptron Convergence Theorem </a:t>
            </a:r>
          </a:p>
          <a:p>
            <a:pPr lvl="1">
              <a:defRPr/>
            </a:pPr>
            <a:r>
              <a:rPr lang="en-US" b="1" dirty="0" smtClean="0"/>
              <a:t>Relation between Perceptron and Bayes Classifier for a Gaussian Environment (omitted)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42576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dirty="0" smtClean="0"/>
              <a:t>(Rosenblatt’s) Perceptron</a:t>
            </a:r>
            <a:endParaRPr lang="en-GB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LMS algorithm was described with a linear neuron but the perceptron is built around a non-linear neuron </a:t>
            </a:r>
          </a:p>
          <a:p>
            <a:r>
              <a:rPr lang="en-US" dirty="0" smtClean="0"/>
              <a:t>Output is +1 for positive and -1 for negative (can be thought as 2 classes)</a:t>
            </a:r>
          </a:p>
          <a:p>
            <a:r>
              <a:rPr lang="en-US" dirty="0" smtClean="0"/>
              <a:t>The synaptic weights can be adapted by using </a:t>
            </a:r>
            <a:r>
              <a:rPr lang="en-US" i="1" dirty="0" smtClean="0"/>
              <a:t>perceptron convergence algorithm </a:t>
            </a:r>
            <a:endParaRPr lang="en-US" dirty="0" smtClean="0"/>
          </a:p>
          <a:p>
            <a:endParaRPr lang="en-US" dirty="0" smtClean="0"/>
          </a:p>
          <a:p>
            <a:endParaRPr lang="en-GB" dirty="0"/>
          </a:p>
        </p:txBody>
      </p:sp>
      <p:pic>
        <p:nvPicPr>
          <p:cNvPr id="5" name="Picture 5" descr="fg01_00100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676400"/>
            <a:ext cx="4038600" cy="1794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fg01_00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3505200"/>
            <a:ext cx="2244891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8889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dirty="0" smtClean="0"/>
              <a:t>Perceptron Convergence Theorem </a:t>
            </a:r>
            <a:endParaRPr lang="en-GB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219200"/>
                <a:ext cx="4038600" cy="4906963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 smtClean="0"/>
                  <a:t>Input vector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1" i="0" smtClean="0">
                          <a:latin typeface="Cambria Math"/>
                        </a:rPr>
                        <m:t>𝐱</m:t>
                      </m:r>
                      <m:d>
                        <m:dPr>
                          <m:ctrlPr>
                            <a:rPr lang="en-US" sz="2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100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1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1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100" b="0" i="1" smtClean="0">
                                  <a:latin typeface="Cambria Math"/>
                                </a:rPr>
                                <m:t>+1,</m:t>
                              </m:r>
                              <m:sSub>
                                <m:sSubPr>
                                  <m:ctrlPr>
                                    <a:rPr lang="en-US" sz="2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1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1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100" b="0" i="1" smtClean="0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sz="2100" b="0" i="1" smtClean="0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1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1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100" b="0" i="1" smtClean="0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sz="2100" b="0" i="1" smtClean="0">
                                  <a:latin typeface="Cambria Math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sz="2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1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100" b="0" i="1" smtClean="0">
                                      <a:latin typeface="Cambria Math"/>
                                    </a:rPr>
                                    <m:t>𝑚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100" b="0" i="1" smtClean="0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100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100" b="0" dirty="0" smtClean="0"/>
              </a:p>
              <a:p>
                <a:pPr marL="0" indent="0">
                  <a:buNone/>
                </a:pPr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GB" dirty="0" smtClean="0"/>
                  <a:t> is the iteration step</a:t>
                </a:r>
              </a:p>
              <a:p>
                <a:r>
                  <a:rPr lang="en-US" dirty="0" smtClean="0"/>
                  <a:t>Weight vector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1" i="0" smtClean="0">
                          <a:latin typeface="Cambria Math"/>
                        </a:rPr>
                        <m:t>𝐰</m:t>
                      </m:r>
                      <m:d>
                        <m:dPr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100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10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100" b="0" i="1" smtClean="0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100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100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21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100" b="0" i="1" smtClean="0">
                                  <a:latin typeface="Cambria Math"/>
                                </a:rPr>
                                <m:t>),</m:t>
                              </m:r>
                              <m:sSub>
                                <m:sSubPr>
                                  <m:ctrlPr>
                                    <a:rPr lang="en-US" sz="2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100" b="0" i="1" smtClean="0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1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1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100" i="1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sz="2100" i="1">
                                  <a:latin typeface="Cambria Math"/>
                                </a:rPr>
                                <m:t>,,…,</m:t>
                              </m:r>
                              <m:sSub>
                                <m:sSubPr>
                                  <m:ctrlPr>
                                    <a:rPr lang="en-US" sz="2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100" b="0" i="1" smtClean="0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100" i="1">
                                      <a:latin typeface="Cambria Math"/>
                                    </a:rPr>
                                    <m:t>𝑚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1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100" i="1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100" i="1">
                              <a:latin typeface="Cambria Math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100" dirty="0"/>
              </a:p>
              <a:p>
                <a:pPr marL="0" indent="0">
                  <a:buNone/>
                </a:pPr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𝑏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r>
                  <a:rPr lang="en-US" dirty="0" smtClean="0"/>
                  <a:t>Linear combiner output can be written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𝑣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0" smtClean="0">
                              <a:latin typeface="Cambria Math"/>
                            </a:rPr>
                            <m:t>𝐰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b="1" i="0" smtClean="0">
                          <a:latin typeface="Cambria Math"/>
                        </a:rPr>
                        <m:t>𝐱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GB" dirty="0" smtClean="0"/>
              </a:p>
              <a:p>
                <a:r>
                  <a:rPr lang="en-US" dirty="0" smtClean="0"/>
                  <a:t>For fixed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GB" dirty="0" smtClean="0"/>
                  <a:t>, equation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GB" dirty="0" smtClean="0"/>
                  <a:t> defines a </a:t>
                </a:r>
                <a:r>
                  <a:rPr lang="en-GB" dirty="0" err="1" smtClean="0"/>
                  <a:t>hyperplane</a:t>
                </a:r>
                <a:r>
                  <a:rPr lang="en-GB" dirty="0" smtClean="0"/>
                  <a:t>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GB" dirty="0" smtClean="0"/>
                  <a:t>-dimensional space as the decision surface between 2 classes 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219200"/>
                <a:ext cx="4038600" cy="4906963"/>
              </a:xfrm>
              <a:blipFill rotWithShape="1">
                <a:blip r:embed="rId2"/>
                <a:stretch>
                  <a:fillRect l="-2262" t="-2360" r="-2564" b="-248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3" descr="fg01_00300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362200"/>
            <a:ext cx="4038600" cy="2025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8124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dirty="0" smtClean="0"/>
              <a:t>Perceptron Convergence Theorem </a:t>
            </a:r>
            <a:endParaRPr lang="en-GB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219200"/>
                <a:ext cx="4038600" cy="4906963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For fixed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GB" dirty="0" smtClean="0"/>
                  <a:t>, equation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GB" dirty="0" smtClean="0"/>
                  <a:t> defines a </a:t>
                </a:r>
                <a:r>
                  <a:rPr lang="en-GB" dirty="0" err="1" smtClean="0"/>
                  <a:t>hyperplane</a:t>
                </a:r>
                <a:r>
                  <a:rPr lang="en-GB" dirty="0" smtClean="0"/>
                  <a:t>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GB" dirty="0" smtClean="0"/>
                  <a:t>-dimensional space as the decision surface between 2 classes </a:t>
                </a:r>
              </a:p>
              <a:p>
                <a:r>
                  <a:rPr lang="en-US" dirty="0" smtClean="0"/>
                  <a:t>For the perceptron to function properly, the 2 classes must be </a:t>
                </a:r>
                <a:r>
                  <a:rPr lang="en-US" i="1" dirty="0" smtClean="0"/>
                  <a:t>linearly separable</a:t>
                </a:r>
                <a:endParaRPr lang="en-US" dirty="0" smtClean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219200"/>
                <a:ext cx="4038600" cy="4906963"/>
              </a:xfrm>
              <a:blipFill rotWithShape="1">
                <a:blip r:embed="rId2"/>
                <a:stretch>
                  <a:fillRect l="-2564" t="-1242" r="-31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3" descr="fg01_00400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964237"/>
            <a:ext cx="4038600" cy="1797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7291477"/>
      </p:ext>
    </p:extLst>
  </p:cSld>
  <p:clrMapOvr>
    <a:masterClrMapping/>
  </p:clrMapOvr>
</p:sld>
</file>

<file path=ppt/theme/theme1.xml><?xml version="1.0" encoding="utf-8"?>
<a:theme xmlns:a="http://schemas.openxmlformats.org/drawingml/2006/main" name="haykin">
  <a:themeElements>
    <a:clrScheme name="hayki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hayki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hayki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ayki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ayki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ayki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ayki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ayki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ayki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ayki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ayki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ayki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ayki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ayki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haykin</Template>
  <TotalTime>1058</TotalTime>
  <Words>352</Words>
  <Application>Microsoft Office PowerPoint</Application>
  <PresentationFormat>On-screen Show (4:3)</PresentationFormat>
  <Paragraphs>87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Cambria Math</vt:lpstr>
      <vt:lpstr>haykin</vt:lpstr>
      <vt:lpstr>Single-Layer Perceptrons (PART 2)</vt:lpstr>
      <vt:lpstr>Chapter Organization</vt:lpstr>
      <vt:lpstr>Linear Least-Squares Filter </vt:lpstr>
      <vt:lpstr>Least-Mean-Square (LMS) Algorithm</vt:lpstr>
      <vt:lpstr>Learning Curves</vt:lpstr>
      <vt:lpstr>Chapter Organization</vt:lpstr>
      <vt:lpstr>(Rosenblatt’s) Perceptron</vt:lpstr>
      <vt:lpstr>Perceptron Convergence Theorem </vt:lpstr>
      <vt:lpstr>Perceptron Convergence Theorem </vt:lpstr>
      <vt:lpstr>Perceptron Convergence Theorem </vt:lpstr>
      <vt:lpstr>Perceptron Convergence Theorem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 1.1   Caption</dc:title>
  <dc:creator>Bill Montgomery</dc:creator>
  <cp:lastModifiedBy>Furkan Ar</cp:lastModifiedBy>
  <cp:revision>112</cp:revision>
  <dcterms:created xsi:type="dcterms:W3CDTF">2008-11-18T16:01:22Z</dcterms:created>
  <dcterms:modified xsi:type="dcterms:W3CDTF">2019-12-04T08:39:07Z</dcterms:modified>
</cp:coreProperties>
</file>