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88" r:id="rId2"/>
    <p:sldId id="289" r:id="rId3"/>
    <p:sldId id="290" r:id="rId4"/>
    <p:sldId id="336" r:id="rId5"/>
    <p:sldId id="291" r:id="rId6"/>
    <p:sldId id="337" r:id="rId7"/>
    <p:sldId id="292"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84" r:id="rId38"/>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79" autoAdjust="0"/>
    <p:restoredTop sz="94660"/>
  </p:normalViewPr>
  <p:slideViewPr>
    <p:cSldViewPr>
      <p:cViewPr varScale="1">
        <p:scale>
          <a:sx n="70" d="100"/>
          <a:sy n="70" d="100"/>
        </p:scale>
        <p:origin x="11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en-US"/>
          </a:p>
        </p:txBody>
      </p:sp>
      <p:sp>
        <p:nvSpPr>
          <p:cNvPr id="149507" name="Rectangle 3"/>
          <p:cNvSpPr>
            <a:spLocks noGrp="1" noChangeArrowheads="1"/>
          </p:cNvSpPr>
          <p:nvPr>
            <p:ph type="dt" idx="1"/>
          </p:nvPr>
        </p:nvSpPr>
        <p:spPr bwMode="auto">
          <a:xfrm>
            <a:off x="4022937"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en-US"/>
          </a:p>
        </p:txBody>
      </p:sp>
      <p:sp>
        <p:nvSpPr>
          <p:cNvPr id="3379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946574" y="4861441"/>
            <a:ext cx="5206153"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9510" name="Rectangle 6"/>
          <p:cNvSpPr>
            <a:spLocks noGrp="1" noChangeArrowheads="1"/>
          </p:cNvSpPr>
          <p:nvPr>
            <p:ph type="ftr" sz="quarter" idx="4"/>
          </p:nvPr>
        </p:nvSpPr>
        <p:spPr bwMode="auto">
          <a:xfrm>
            <a:off x="0"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en-US"/>
          </a:p>
        </p:txBody>
      </p:sp>
      <p:sp>
        <p:nvSpPr>
          <p:cNvPr id="149511" name="Rectangle 7"/>
          <p:cNvSpPr>
            <a:spLocks noGrp="1" noChangeArrowheads="1"/>
          </p:cNvSpPr>
          <p:nvPr>
            <p:ph type="sldNum" sz="quarter" idx="5"/>
          </p:nvPr>
        </p:nvSpPr>
        <p:spPr bwMode="auto">
          <a:xfrm>
            <a:off x="4022937" y="9722882"/>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D09CDB7B-3D66-43C9-9229-60068C9EB2B7}" type="slidenum">
              <a:rPr lang="en-US" altLang="en-US"/>
              <a:pPr/>
              <a:t>‹#›</a:t>
            </a:fld>
            <a:endParaRPr lang="en-US" altLang="en-US"/>
          </a:p>
        </p:txBody>
      </p:sp>
    </p:spTree>
    <p:extLst>
      <p:ext uri="{BB962C8B-B14F-4D97-AF65-F5344CB8AC3E}">
        <p14:creationId xmlns:p14="http://schemas.microsoft.com/office/powerpoint/2010/main" val="9328315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300">
                <a:solidFill>
                  <a:schemeClr val="tx1"/>
                </a:solidFill>
                <a:latin typeface="Arial" pitchFamily="34" charset="0"/>
              </a:defRPr>
            </a:lvl1pPr>
            <a:lvl2pPr marL="804763" indent="-309524" eaLnBrk="0" hangingPunct="0">
              <a:spcBef>
                <a:spcPct val="30000"/>
              </a:spcBef>
              <a:defRPr sz="1300">
                <a:solidFill>
                  <a:schemeClr val="tx1"/>
                </a:solidFill>
                <a:latin typeface="Arial" pitchFamily="34" charset="0"/>
              </a:defRPr>
            </a:lvl2pPr>
            <a:lvl3pPr marL="1238098" indent="-247620" eaLnBrk="0" hangingPunct="0">
              <a:spcBef>
                <a:spcPct val="30000"/>
              </a:spcBef>
              <a:defRPr sz="1300">
                <a:solidFill>
                  <a:schemeClr val="tx1"/>
                </a:solidFill>
                <a:latin typeface="Arial" pitchFamily="34" charset="0"/>
              </a:defRPr>
            </a:lvl3pPr>
            <a:lvl4pPr marL="1733337" indent="-247620" eaLnBrk="0" hangingPunct="0">
              <a:spcBef>
                <a:spcPct val="30000"/>
              </a:spcBef>
              <a:defRPr sz="1300">
                <a:solidFill>
                  <a:schemeClr val="tx1"/>
                </a:solidFill>
                <a:latin typeface="Arial" pitchFamily="34" charset="0"/>
              </a:defRPr>
            </a:lvl4pPr>
            <a:lvl5pPr marL="2228576" indent="-247620" eaLnBrk="0" hangingPunct="0">
              <a:spcBef>
                <a:spcPct val="30000"/>
              </a:spcBef>
              <a:defRPr sz="1300">
                <a:solidFill>
                  <a:schemeClr val="tx1"/>
                </a:solidFill>
                <a:latin typeface="Arial" pitchFamily="34" charset="0"/>
              </a:defRPr>
            </a:lvl5pPr>
            <a:lvl6pPr marL="2723815" indent="-247620" eaLnBrk="0" fontAlgn="base" hangingPunct="0">
              <a:spcBef>
                <a:spcPct val="30000"/>
              </a:spcBef>
              <a:spcAft>
                <a:spcPct val="0"/>
              </a:spcAft>
              <a:defRPr sz="1300">
                <a:solidFill>
                  <a:schemeClr val="tx1"/>
                </a:solidFill>
                <a:latin typeface="Arial" pitchFamily="34" charset="0"/>
              </a:defRPr>
            </a:lvl6pPr>
            <a:lvl7pPr marL="3219054" indent="-247620" eaLnBrk="0" fontAlgn="base" hangingPunct="0">
              <a:spcBef>
                <a:spcPct val="30000"/>
              </a:spcBef>
              <a:spcAft>
                <a:spcPct val="0"/>
              </a:spcAft>
              <a:defRPr sz="1300">
                <a:solidFill>
                  <a:schemeClr val="tx1"/>
                </a:solidFill>
                <a:latin typeface="Arial" pitchFamily="34" charset="0"/>
              </a:defRPr>
            </a:lvl7pPr>
            <a:lvl8pPr marL="3714293" indent="-247620" eaLnBrk="0" fontAlgn="base" hangingPunct="0">
              <a:spcBef>
                <a:spcPct val="30000"/>
              </a:spcBef>
              <a:spcAft>
                <a:spcPct val="0"/>
              </a:spcAft>
              <a:defRPr sz="1300">
                <a:solidFill>
                  <a:schemeClr val="tx1"/>
                </a:solidFill>
                <a:latin typeface="Arial" pitchFamily="34" charset="0"/>
              </a:defRPr>
            </a:lvl8pPr>
            <a:lvl9pPr marL="4209532" indent="-247620" eaLnBrk="0" fontAlgn="base" hangingPunct="0">
              <a:spcBef>
                <a:spcPct val="30000"/>
              </a:spcBef>
              <a:spcAft>
                <a:spcPct val="0"/>
              </a:spcAft>
              <a:defRPr sz="1300">
                <a:solidFill>
                  <a:schemeClr val="tx1"/>
                </a:solidFill>
                <a:latin typeface="Arial" pitchFamily="34" charset="0"/>
              </a:defRPr>
            </a:lvl9pPr>
          </a:lstStyle>
          <a:p>
            <a:pPr eaLnBrk="1" hangingPunct="1">
              <a:spcBef>
                <a:spcPct val="0"/>
              </a:spcBef>
            </a:pPr>
            <a:fld id="{6A40C04D-DA1B-4929-A3CD-682518D7C4A6}" type="slidenum">
              <a:rPr lang="en-US" altLang="en-US"/>
              <a:pPr eaLnBrk="1" hangingPunct="1">
                <a:spcBef>
                  <a:spcPct val="0"/>
                </a:spcBef>
              </a:pPr>
              <a:t>1</a:t>
            </a:fld>
            <a:endParaRPr lang="en-US" altLang="en-US"/>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Arial" pitchFamily="34" charset="0"/>
            </a:endParaRPr>
          </a:p>
        </p:txBody>
      </p:sp>
    </p:spTree>
    <p:extLst>
      <p:ext uri="{BB962C8B-B14F-4D97-AF65-F5344CB8AC3E}">
        <p14:creationId xmlns:p14="http://schemas.microsoft.com/office/powerpoint/2010/main" val="2996580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49906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61823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04800"/>
            <a:ext cx="6019800" cy="58213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8665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0389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25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081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101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70260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5732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092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776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8"/>
          <p:cNvSpPr>
            <a:spLocks noChangeArrowheads="1"/>
          </p:cNvSpPr>
          <p:nvPr/>
        </p:nvSpPr>
        <p:spPr bwMode="auto">
          <a:xfrm>
            <a:off x="6019800" y="6319838"/>
            <a:ext cx="3048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a:defRPr/>
            </a:pPr>
            <a:r>
              <a:rPr lang="en-US" altLang="en-US" sz="1000" smtClean="0">
                <a:solidFill>
                  <a:srgbClr val="000000"/>
                </a:solidFill>
                <a:cs typeface="Arial" pitchFamily="34" charset="0"/>
              </a:rPr>
              <a:t> Copyright ©2009 by Pearson Education, Inc.</a:t>
            </a:r>
          </a:p>
          <a:p>
            <a:pPr algn="r">
              <a:defRPr/>
            </a:pPr>
            <a:r>
              <a:rPr lang="en-US" altLang="en-US" sz="1000" smtClean="0">
                <a:solidFill>
                  <a:srgbClr val="000000"/>
                </a:solidFill>
                <a:cs typeface="Arial" pitchFamily="34" charset="0"/>
              </a:rPr>
              <a:t>Upper Saddle River, New Jersey 07458</a:t>
            </a:r>
          </a:p>
          <a:p>
            <a:pPr algn="r">
              <a:defRPr/>
            </a:pPr>
            <a:r>
              <a:rPr lang="en-US" altLang="en-US" sz="1000" smtClean="0">
                <a:solidFill>
                  <a:srgbClr val="000000"/>
                </a:solidFill>
                <a:cs typeface="Arial" pitchFamily="34" charset="0"/>
              </a:rPr>
              <a:t>All rights reserved.</a:t>
            </a:r>
          </a:p>
        </p:txBody>
      </p:sp>
      <p:sp>
        <p:nvSpPr>
          <p:cNvPr id="1028" name="Text Box 47"/>
          <p:cNvSpPr txBox="1">
            <a:spLocks noChangeArrowheads="1"/>
          </p:cNvSpPr>
          <p:nvPr/>
        </p:nvSpPr>
        <p:spPr bwMode="auto">
          <a:xfrm>
            <a:off x="847725" y="6353175"/>
            <a:ext cx="56292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r>
              <a:rPr lang="en-US" altLang="en-US" sz="1100" i="1" smtClean="0">
                <a:solidFill>
                  <a:srgbClr val="000000"/>
                </a:solidFill>
                <a:cs typeface="Arial" pitchFamily="34" charset="0"/>
              </a:rPr>
              <a:t>Neural Networks and Learning Machines</a:t>
            </a:r>
            <a:r>
              <a:rPr lang="en-US" altLang="en-US" sz="1100" smtClean="0">
                <a:solidFill>
                  <a:srgbClr val="000000"/>
                </a:solidFill>
                <a:cs typeface="Arial" pitchFamily="34" charset="0"/>
              </a:rPr>
              <a:t>, Third Edition</a:t>
            </a:r>
          </a:p>
          <a:p>
            <a:pPr>
              <a:defRPr/>
            </a:pPr>
            <a:r>
              <a:rPr lang="en-US" altLang="en-US" sz="1100" smtClean="0">
                <a:solidFill>
                  <a:srgbClr val="000000"/>
                </a:solidFill>
                <a:cs typeface="Arial" pitchFamily="34" charset="0"/>
              </a:rPr>
              <a:t>Simon Haykin</a:t>
            </a:r>
          </a:p>
        </p:txBody>
      </p:sp>
      <p:pic>
        <p:nvPicPr>
          <p:cNvPr id="1029" name="Picture 48" descr="pearson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200" y="6400800"/>
            <a:ext cx="800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53"/>
          <p:cNvSpPr>
            <a:spLocks noChangeShapeType="1"/>
          </p:cNvSpPr>
          <p:nvPr/>
        </p:nvSpPr>
        <p:spPr bwMode="auto">
          <a:xfrm>
            <a:off x="3175" y="6248400"/>
            <a:ext cx="914082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1200">
          <a:solidFill>
            <a:schemeClr val="tx2"/>
          </a:solidFill>
          <a:latin typeface="+mj-lt"/>
          <a:ea typeface="+mj-ea"/>
          <a:cs typeface="+mj-cs"/>
        </a:defRPr>
      </a:lvl1pPr>
      <a:lvl2pPr algn="l" rtl="0" eaLnBrk="0" fontAlgn="base" hangingPunct="0">
        <a:spcBef>
          <a:spcPct val="0"/>
        </a:spcBef>
        <a:spcAft>
          <a:spcPct val="0"/>
        </a:spcAft>
        <a:defRPr sz="1200">
          <a:solidFill>
            <a:schemeClr val="tx2"/>
          </a:solidFill>
          <a:latin typeface="Arial" charset="0"/>
        </a:defRPr>
      </a:lvl2pPr>
      <a:lvl3pPr algn="l" rtl="0" eaLnBrk="0" fontAlgn="base" hangingPunct="0">
        <a:spcBef>
          <a:spcPct val="0"/>
        </a:spcBef>
        <a:spcAft>
          <a:spcPct val="0"/>
        </a:spcAft>
        <a:defRPr sz="1200">
          <a:solidFill>
            <a:schemeClr val="tx2"/>
          </a:solidFill>
          <a:latin typeface="Arial" charset="0"/>
        </a:defRPr>
      </a:lvl3pPr>
      <a:lvl4pPr algn="l" rtl="0" eaLnBrk="0" fontAlgn="base" hangingPunct="0">
        <a:spcBef>
          <a:spcPct val="0"/>
        </a:spcBef>
        <a:spcAft>
          <a:spcPct val="0"/>
        </a:spcAft>
        <a:defRPr sz="1200">
          <a:solidFill>
            <a:schemeClr val="tx2"/>
          </a:solidFill>
          <a:latin typeface="Arial" charset="0"/>
        </a:defRPr>
      </a:lvl4pPr>
      <a:lvl5pPr algn="l" rtl="0" eaLnBrk="0" fontAlgn="base" hangingPunct="0">
        <a:spcBef>
          <a:spcPct val="0"/>
        </a:spcBef>
        <a:spcAft>
          <a:spcPct val="0"/>
        </a:spcAft>
        <a:defRPr sz="1200">
          <a:solidFill>
            <a:schemeClr val="tx2"/>
          </a:solidFill>
          <a:latin typeface="Arial" charset="0"/>
        </a:defRPr>
      </a:lvl5pPr>
      <a:lvl6pPr marL="457200" algn="l" rtl="0" fontAlgn="base">
        <a:spcBef>
          <a:spcPct val="0"/>
        </a:spcBef>
        <a:spcAft>
          <a:spcPct val="0"/>
        </a:spcAft>
        <a:defRPr sz="1200">
          <a:solidFill>
            <a:schemeClr val="tx2"/>
          </a:solidFill>
          <a:latin typeface="Arial" charset="0"/>
        </a:defRPr>
      </a:lvl6pPr>
      <a:lvl7pPr marL="914400" algn="l" rtl="0" fontAlgn="base">
        <a:spcBef>
          <a:spcPct val="0"/>
        </a:spcBef>
        <a:spcAft>
          <a:spcPct val="0"/>
        </a:spcAft>
        <a:defRPr sz="1200">
          <a:solidFill>
            <a:schemeClr val="tx2"/>
          </a:solidFill>
          <a:latin typeface="Arial" charset="0"/>
        </a:defRPr>
      </a:lvl7pPr>
      <a:lvl8pPr marL="1371600" algn="l" rtl="0" fontAlgn="base">
        <a:spcBef>
          <a:spcPct val="0"/>
        </a:spcBef>
        <a:spcAft>
          <a:spcPct val="0"/>
        </a:spcAft>
        <a:defRPr sz="1200">
          <a:solidFill>
            <a:schemeClr val="tx2"/>
          </a:solidFill>
          <a:latin typeface="Arial" charset="0"/>
        </a:defRPr>
      </a:lvl8pPr>
      <a:lvl9pPr marL="1828800" algn="l" rtl="0" fontAlgn="base">
        <a:spcBef>
          <a:spcPct val="0"/>
        </a:spcBef>
        <a:spcAft>
          <a:spcPct val="0"/>
        </a:spcAft>
        <a:defRPr sz="12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457200" y="1828800"/>
            <a:ext cx="8226425" cy="2590800"/>
          </a:xfrm>
          <a:noFill/>
        </p:spPr>
        <p:txBody>
          <a:bodyPr/>
          <a:lstStyle/>
          <a:p>
            <a:pPr algn="ctr" eaLnBrk="1" hangingPunct="1"/>
            <a:r>
              <a:rPr lang="en-US" altLang="en-US" sz="4000" b="1" dirty="0" smtClean="0">
                <a:solidFill>
                  <a:srgbClr val="0096D8"/>
                </a:solidFill>
              </a:rPr>
              <a:t>Multilayer </a:t>
            </a:r>
            <a:r>
              <a:rPr lang="en-US" altLang="en-US" sz="4000" b="1" dirty="0" err="1" smtClean="0">
                <a:solidFill>
                  <a:srgbClr val="0096D8"/>
                </a:solidFill>
              </a:rPr>
              <a:t>Perceptrons</a:t>
            </a:r>
            <a:r>
              <a:rPr lang="tr-TR" altLang="en-US" sz="4000" b="1" dirty="0" smtClean="0">
                <a:solidFill>
                  <a:srgbClr val="0096D8"/>
                </a:solidFill>
              </a:rPr>
              <a:t/>
            </a:r>
            <a:br>
              <a:rPr lang="tr-TR" altLang="en-US" sz="4000" b="1" dirty="0" smtClean="0">
                <a:solidFill>
                  <a:srgbClr val="0096D8"/>
                </a:solidFill>
              </a:rPr>
            </a:br>
            <a:r>
              <a:rPr lang="tr-TR" altLang="en-US" sz="4000" b="1" dirty="0" smtClean="0">
                <a:solidFill>
                  <a:srgbClr val="0096D8"/>
                </a:solidFill>
              </a:rPr>
              <a:t>(PART 1)</a:t>
            </a:r>
            <a:endParaRPr lang="en-US" altLang="en-US"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sz="half"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a:lnSpc>
                    <a:spcPct val="120000"/>
                  </a:lnSpc>
                  <a:spcBef>
                    <a:spcPts val="0"/>
                  </a:spcBef>
                </a:pPr>
                <a:r>
                  <a:rPr lang="en-US" altLang="en-US" sz="2000" dirty="0" smtClean="0"/>
                  <a:t>Differentiate Eq. 2 w.r.t.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𝑒</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endParaRPr lang="en-US" altLang="en-US" sz="200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b="0" i="1" smtClean="0">
                              <a:latin typeface="Cambria Math" panose="02040503050406030204" pitchFamily="18" charset="0"/>
                              <a:ea typeface="Cambria Math"/>
                            </a:rPr>
                          </m:ctrlPr>
                        </m:fPr>
                        <m:num>
                          <m:r>
                            <a:rPr lang="en-US" altLang="en-US" sz="2000" b="0" i="1" smtClean="0">
                              <a:latin typeface="Cambria Math"/>
                            </a:rPr>
                            <m:t>𝜕</m:t>
                          </m:r>
                          <m:r>
                            <a:rPr lang="en-GB" sz="2000" i="1">
                              <a:latin typeface="Cambria Math"/>
                              <a:ea typeface="Cambria Math"/>
                            </a:rPr>
                            <m:t>ℰ</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num>
                        <m:den>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𝑒</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den>
                      </m:f>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𝑒</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oMath>
                  </m:oMathPara>
                </a14:m>
                <a:endParaRPr lang="en-US" altLang="en-US" sz="2000" dirty="0" smtClean="0"/>
              </a:p>
              <a:p>
                <a:pPr>
                  <a:lnSpc>
                    <a:spcPct val="120000"/>
                  </a:lnSpc>
                  <a:spcBef>
                    <a:spcPts val="0"/>
                  </a:spcBef>
                </a:pPr>
                <a:r>
                  <a:rPr lang="en-US" altLang="en-US" sz="2000" dirty="0" smtClean="0"/>
                  <a:t>Differentiate Eq. 1 w.r.t.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endParaRPr lang="en-US" altLang="en-US" sz="200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b="0" i="1" smtClean="0">
                              <a:latin typeface="Cambria Math" panose="02040503050406030204" pitchFamily="18" charset="0"/>
                            </a:rPr>
                          </m:ctrlPr>
                        </m:fPr>
                        <m:num>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𝑒</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num>
                        <m:den>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den>
                      </m:f>
                      <m:r>
                        <a:rPr lang="en-US" altLang="en-US" sz="2000" b="0" i="1" smtClean="0">
                          <a:latin typeface="Cambria Math"/>
                        </a:rPr>
                        <m:t>=−1</m:t>
                      </m:r>
                    </m:oMath>
                  </m:oMathPara>
                </a14:m>
                <a:endParaRPr lang="en-US" altLang="en-US" sz="2000" dirty="0" smtClean="0"/>
              </a:p>
              <a:p>
                <a:pPr>
                  <a:lnSpc>
                    <a:spcPct val="120000"/>
                  </a:lnSpc>
                  <a:spcBef>
                    <a:spcPts val="0"/>
                  </a:spcBef>
                </a:pPr>
                <a:r>
                  <a:rPr lang="en-US" altLang="en-US" sz="2000" dirty="0" smtClean="0"/>
                  <a:t>Differentiate Eq. 4 w.r.t.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endParaRPr lang="en-US" altLang="en-US" sz="200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b="0" i="1" smtClean="0">
                              <a:latin typeface="Cambria Math" panose="02040503050406030204" pitchFamily="18" charset="0"/>
                            </a:rPr>
                          </m:ctrlPr>
                        </m:fPr>
                        <m:num>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num>
                        <m:den>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den>
                      </m:f>
                      <m:r>
                        <a:rPr lang="en-US" altLang="en-US" sz="2000" b="0" i="1" smtClean="0">
                          <a:latin typeface="Cambria Math"/>
                        </a:rPr>
                        <m:t>=</m:t>
                      </m:r>
                      <m:sSubSup>
                        <m:sSubSupPr>
                          <m:ctrlPr>
                            <a:rPr lang="en-US" altLang="en-US" sz="2000" b="0" i="1" smtClean="0">
                              <a:latin typeface="Cambria Math" panose="02040503050406030204" pitchFamily="18" charset="0"/>
                            </a:rPr>
                          </m:ctrlPr>
                        </m:sSubSupPr>
                        <m:e>
                          <m:r>
                            <a:rPr lang="en-US" altLang="en-US" sz="2000" b="0" i="1" smtClean="0">
                              <a:latin typeface="Cambria Math"/>
                            </a:rPr>
                            <m:t>𝜑</m:t>
                          </m:r>
                        </m:e>
                        <m:sub>
                          <m:r>
                            <a:rPr lang="en-US" altLang="en-US" sz="2000" b="0" i="1" smtClean="0">
                              <a:latin typeface="Cambria Math"/>
                            </a:rPr>
                            <m:t>𝑗</m:t>
                          </m:r>
                        </m:sub>
                        <m:sup>
                          <m:r>
                            <a:rPr lang="en-US" altLang="en-US" sz="2000" b="0" i="1" smtClean="0">
                              <a:latin typeface="Cambria Math"/>
                            </a:rPr>
                            <m:t>′</m:t>
                          </m:r>
                        </m:sup>
                      </m:sSubSup>
                      <m:d>
                        <m:dPr>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e>
                      </m:d>
                    </m:oMath>
                  </m:oMathPara>
                </a14:m>
                <a:endParaRPr lang="en-US" altLang="en-US" sz="2000" dirty="0" smtClean="0"/>
              </a:p>
              <a:p>
                <a:pPr>
                  <a:lnSpc>
                    <a:spcPct val="120000"/>
                  </a:lnSpc>
                  <a:spcBef>
                    <a:spcPts val="0"/>
                  </a:spcBef>
                </a:pPr>
                <a:r>
                  <a:rPr lang="en-US" altLang="en-US" sz="2000" dirty="0" smtClean="0"/>
                  <a:t>Differentiate Eq. 3 w.r.t.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𝑤</m:t>
                        </m:r>
                      </m:e>
                      <m:sub>
                        <m:r>
                          <a:rPr lang="en-US" altLang="en-US" sz="2000" b="0" i="1" smtClean="0">
                            <a:latin typeface="Cambria Math"/>
                          </a:rPr>
                          <m:t>𝑗𝑖</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endParaRPr lang="en-US" altLang="en-US" sz="200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b="0" i="1" smtClean="0">
                              <a:latin typeface="Cambria Math" panose="02040503050406030204" pitchFamily="18" charset="0"/>
                            </a:rPr>
                          </m:ctrlPr>
                        </m:fPr>
                        <m:num>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num>
                        <m:den>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𝑤</m:t>
                              </m:r>
                            </m:e>
                            <m:sub>
                              <m:r>
                                <a:rPr lang="en-US" altLang="en-US" sz="2000" b="0" i="1" smtClean="0">
                                  <a:latin typeface="Cambria Math"/>
                                </a:rPr>
                                <m:t>𝑗𝑖</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den>
                      </m:f>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𝑖</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m:oMathPara>
                </a14:m>
                <a:endParaRPr lang="en-US" altLang="en-US" sz="2000" dirty="0" smtClean="0"/>
              </a:p>
            </p:txBody>
          </p:sp>
        </mc:Choice>
        <mc:Fallback xmlns="">
          <p:sp>
            <p:nvSpPr>
              <p:cNvPr id="7171" name="Content Placeholder 2"/>
              <p:cNvSpPr>
                <a:spLocks noGrp="1" noRot="1" noChangeAspect="1" noMove="1" noResize="1" noEditPoints="1" noAdjustHandles="1" noChangeArrowheads="1" noChangeShapeType="1" noTextEdit="1"/>
              </p:cNvSpPr>
              <p:nvPr>
                <p:ph sz="half" idx="1"/>
              </p:nvPr>
            </p:nvSpPr>
            <p:spPr bwMode="auto">
              <a:blipFill rotWithShape="1">
                <a:blip r:embed="rId2"/>
                <a:stretch>
                  <a:fillRect l="-1056" t="-80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half" idx="2"/>
              </p:nvPr>
            </p:nvSpPr>
            <p:spPr/>
            <p:txBody>
              <a:bodyPr/>
              <a:lstStyle/>
              <a:p>
                <a:r>
                  <a:rPr lang="en-US" altLang="en-US" sz="1900" dirty="0" smtClean="0"/>
                  <a:t>Put these all into the equation on the previous page </a:t>
                </a:r>
              </a:p>
              <a:p>
                <a:pPr marL="0" indent="0">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𝑗𝑖</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𝑒</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𝜑</m:t>
                          </m:r>
                        </m:e>
                        <m:sub>
                          <m:r>
                            <a:rPr lang="en-US" sz="2000" b="0" i="1" smtClean="0">
                              <a:latin typeface="Cambria Math"/>
                              <a:ea typeface="Cambria Math"/>
                            </a:rPr>
                            <m:t>𝑗</m:t>
                          </m:r>
                        </m:sub>
                        <m:sup>
                          <m:r>
                            <a:rPr lang="en-US" sz="2000" b="0" i="1" smtClean="0">
                              <a:latin typeface="Cambria Math"/>
                              <a:ea typeface="Cambria Math"/>
                            </a:rPr>
                            <m:t>′</m:t>
                          </m:r>
                        </m:sup>
                      </m:sSubSup>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𝑖</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oMath>
                  </m:oMathPara>
                </a14:m>
                <a:endParaRPr lang="en-GB" sz="1900" dirty="0" smtClean="0"/>
              </a:p>
              <a:p>
                <a:r>
                  <a:rPr lang="en-US" sz="1900" dirty="0" smtClean="0"/>
                  <a:t>The correction </a:t>
                </a:r>
                <a14:m>
                  <m:oMath xmlns:m="http://schemas.openxmlformats.org/officeDocument/2006/math">
                    <m:r>
                      <m:rPr>
                        <m:sty m:val="p"/>
                      </m:rPr>
                      <a:rPr lang="en-US" sz="1900" b="0" i="0" smtClean="0">
                        <a:latin typeface="Cambria Math"/>
                      </a:rPr>
                      <m:t>Δ</m:t>
                    </m:r>
                    <m:sSub>
                      <m:sSubPr>
                        <m:ctrlPr>
                          <a:rPr lang="en-US" sz="1900" b="0" i="1" smtClean="0">
                            <a:latin typeface="Cambria Math" panose="02040503050406030204" pitchFamily="18" charset="0"/>
                          </a:rPr>
                        </m:ctrlPr>
                      </m:sSubPr>
                      <m:e>
                        <m:r>
                          <a:rPr lang="en-US" sz="1900" b="0" i="1" smtClean="0">
                            <a:latin typeface="Cambria Math"/>
                          </a:rPr>
                          <m:t>𝑤</m:t>
                        </m:r>
                      </m:e>
                      <m:sub>
                        <m:r>
                          <a:rPr lang="en-US" sz="1900" b="0" i="1" smtClean="0">
                            <a:latin typeface="Cambria Math"/>
                          </a:rPr>
                          <m:t>𝑗𝑖</m:t>
                        </m:r>
                      </m:sub>
                    </m:sSub>
                    <m:d>
                      <m:dPr>
                        <m:ctrlPr>
                          <a:rPr lang="en-US" sz="1900" b="0" i="1" smtClean="0">
                            <a:latin typeface="Cambria Math" panose="02040503050406030204" pitchFamily="18" charset="0"/>
                          </a:rPr>
                        </m:ctrlPr>
                      </m:dPr>
                      <m:e>
                        <m:r>
                          <a:rPr lang="en-US" sz="1900" b="0" i="1" smtClean="0">
                            <a:latin typeface="Cambria Math"/>
                          </a:rPr>
                          <m:t>𝑛</m:t>
                        </m:r>
                      </m:e>
                    </m:d>
                  </m:oMath>
                </a14:m>
                <a:r>
                  <a:rPr lang="en-GB" sz="1900" dirty="0" smtClean="0"/>
                  <a:t> applied to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a:rPr>
                          <m:t>𝑤</m:t>
                        </m:r>
                      </m:e>
                      <m:sub>
                        <m:r>
                          <a:rPr lang="en-US" sz="1900" b="0" i="1" smtClean="0">
                            <a:latin typeface="Cambria Math"/>
                          </a:rPr>
                          <m:t>𝑗𝑖</m:t>
                        </m:r>
                      </m:sub>
                    </m:sSub>
                    <m:d>
                      <m:dPr>
                        <m:ctrlPr>
                          <a:rPr lang="en-US" sz="1900" b="0" i="1" smtClean="0">
                            <a:latin typeface="Cambria Math" panose="02040503050406030204" pitchFamily="18" charset="0"/>
                          </a:rPr>
                        </m:ctrlPr>
                      </m:dPr>
                      <m:e>
                        <m:r>
                          <a:rPr lang="en-US" sz="1900" b="0" i="1" smtClean="0">
                            <a:latin typeface="Cambria Math"/>
                          </a:rPr>
                          <m:t>𝑛</m:t>
                        </m:r>
                      </m:e>
                    </m:d>
                  </m:oMath>
                </a14:m>
                <a:r>
                  <a:rPr lang="en-GB" sz="1900" dirty="0" smtClean="0"/>
                  <a:t> is </a:t>
                </a:r>
              </a:p>
              <a:p>
                <a:pPr marL="0" inden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a:rPr>
                        <m:t>Δ</m:t>
                      </m:r>
                      <m:sSub>
                        <m:sSubPr>
                          <m:ctrlPr>
                            <a:rPr lang="en-US" sz="1800" b="0" i="1" smtClean="0">
                              <a:latin typeface="Cambria Math" panose="02040503050406030204" pitchFamily="18" charset="0"/>
                            </a:rPr>
                          </m:ctrlPr>
                        </m:sSubPr>
                        <m:e>
                          <m:r>
                            <a:rPr lang="en-US" sz="1800" b="0" i="1" smtClean="0">
                              <a:latin typeface="Cambria Math"/>
                            </a:rPr>
                            <m:t>𝑤</m:t>
                          </m:r>
                        </m:e>
                        <m:sub>
                          <m:r>
                            <a:rPr lang="en-US" sz="1800" b="0" i="1" smtClean="0">
                              <a:latin typeface="Cambria Math"/>
                            </a:rPr>
                            <m:t>𝑗𝑖</m:t>
                          </m:r>
                        </m:sub>
                      </m:sSub>
                      <m:d>
                        <m:dPr>
                          <m:ctrlPr>
                            <a:rPr lang="en-US" sz="1800" b="0" i="1" smtClean="0">
                              <a:latin typeface="Cambria Math" panose="02040503050406030204" pitchFamily="18" charset="0"/>
                            </a:rPr>
                          </m:ctrlPr>
                        </m:dPr>
                        <m:e>
                          <m:r>
                            <a:rPr lang="en-US" sz="1800" b="0" i="1" smtClean="0">
                              <a:latin typeface="Cambria Math"/>
                            </a:rPr>
                            <m:t>𝑛</m:t>
                          </m:r>
                        </m:e>
                      </m:d>
                      <m:r>
                        <a:rPr lang="en-US" sz="1800" b="0" i="1" smtClean="0">
                          <a:latin typeface="Cambria Math"/>
                        </a:rPr>
                        <m:t>=−</m:t>
                      </m:r>
                      <m:r>
                        <a:rPr lang="en-US" sz="1800" b="0" i="1" smtClean="0">
                          <a:latin typeface="Cambria Math"/>
                        </a:rPr>
                        <m:t>𝜂</m:t>
                      </m:r>
                      <m:f>
                        <m:fPr>
                          <m:ctrlPr>
                            <a:rPr lang="en-US" sz="1800" b="0" i="1" smtClean="0">
                              <a:latin typeface="Cambria Math" panose="02040503050406030204" pitchFamily="18" charset="0"/>
                            </a:rPr>
                          </m:ctrlPr>
                        </m:fPr>
                        <m:num>
                          <m:r>
                            <a:rPr lang="en-US" sz="1800" b="0" i="1" smtClean="0">
                              <a:latin typeface="Cambria Math"/>
                            </a:rPr>
                            <m:t>𝜕</m:t>
                          </m:r>
                          <m:r>
                            <a:rPr lang="en-GB" sz="1800" i="1">
                              <a:latin typeface="Cambria Math"/>
                              <a:ea typeface="Cambria Math"/>
                            </a:rPr>
                            <m:t>ℰ</m:t>
                          </m:r>
                          <m:d>
                            <m:dPr>
                              <m:ctrlPr>
                                <a:rPr lang="en-US" sz="1800" i="1">
                                  <a:latin typeface="Cambria Math" panose="02040503050406030204" pitchFamily="18" charset="0"/>
                                  <a:ea typeface="Cambria Math"/>
                                </a:rPr>
                              </m:ctrlPr>
                            </m:dPr>
                            <m:e>
                              <m:r>
                                <a:rPr lang="en-US" sz="1800" i="1">
                                  <a:latin typeface="Cambria Math"/>
                                  <a:ea typeface="Cambria Math"/>
                                </a:rPr>
                                <m:t>𝑛</m:t>
                              </m:r>
                            </m:e>
                          </m:d>
                        </m:num>
                        <m:den>
                          <m:r>
                            <a:rPr lang="en-US" sz="1800" b="0" i="1" smtClean="0">
                              <a:latin typeface="Cambria Math"/>
                            </a:rPr>
                            <m:t>𝜕</m:t>
                          </m:r>
                          <m:sSub>
                            <m:sSubPr>
                              <m:ctrlPr>
                                <a:rPr lang="en-US" sz="1800" b="0" i="1" smtClean="0">
                                  <a:latin typeface="Cambria Math" panose="02040503050406030204" pitchFamily="18" charset="0"/>
                                </a:rPr>
                              </m:ctrlPr>
                            </m:sSubPr>
                            <m:e>
                              <m:r>
                                <a:rPr lang="en-US" sz="1800" b="0" i="1" smtClean="0">
                                  <a:latin typeface="Cambria Math"/>
                                </a:rPr>
                                <m:t>𝑤</m:t>
                              </m:r>
                            </m:e>
                            <m:sub>
                              <m:r>
                                <a:rPr lang="en-US" sz="1800" b="0" i="1" smtClean="0">
                                  <a:latin typeface="Cambria Math"/>
                                </a:rPr>
                                <m:t>𝑗𝑖</m:t>
                              </m:r>
                            </m:sub>
                          </m:sSub>
                          <m:d>
                            <m:dPr>
                              <m:ctrlPr>
                                <a:rPr lang="en-US" sz="1800" b="0" i="1" smtClean="0">
                                  <a:latin typeface="Cambria Math" panose="02040503050406030204" pitchFamily="18" charset="0"/>
                                </a:rPr>
                              </m:ctrlPr>
                            </m:dPr>
                            <m:e>
                              <m:r>
                                <a:rPr lang="en-US" sz="1800" b="0" i="1" smtClean="0">
                                  <a:latin typeface="Cambria Math"/>
                                </a:rPr>
                                <m:t>𝑛</m:t>
                              </m:r>
                            </m:e>
                          </m:d>
                        </m:den>
                      </m:f>
                    </m:oMath>
                  </m:oMathPara>
                </a14:m>
                <a:endParaRPr lang="en-US" sz="1800" b="0" dirty="0" smtClean="0"/>
              </a:p>
              <a:p>
                <a:pPr marL="0" indent="0">
                  <a:buNone/>
                </a:pPr>
                <a14:m>
                  <m:oMathPara xmlns:m="http://schemas.openxmlformats.org/officeDocument/2006/math">
                    <m:oMathParaPr>
                      <m:jc m:val="centerGroup"/>
                    </m:oMathParaPr>
                    <m:oMath xmlns:m="http://schemas.openxmlformats.org/officeDocument/2006/math">
                      <m:r>
                        <a:rPr lang="en-US" sz="1900" b="0" i="1" smtClean="0">
                          <a:latin typeface="Cambria Math"/>
                        </a:rPr>
                        <m:t>=</m:t>
                      </m:r>
                      <m:r>
                        <a:rPr lang="en-US" sz="1900" b="0" i="1" smtClean="0">
                          <a:latin typeface="Cambria Math"/>
                        </a:rPr>
                        <m:t>𝜂</m:t>
                      </m:r>
                      <m:sSub>
                        <m:sSubPr>
                          <m:ctrlPr>
                            <a:rPr lang="en-US" sz="1900" b="0" i="1" smtClean="0">
                              <a:latin typeface="Cambria Math" panose="02040503050406030204" pitchFamily="18" charset="0"/>
                              <a:ea typeface="Cambria Math"/>
                            </a:rPr>
                          </m:ctrlPr>
                        </m:sSubPr>
                        <m:e>
                          <m:r>
                            <a:rPr lang="en-US" sz="1900" b="0" i="1" smtClean="0">
                              <a:latin typeface="Cambria Math"/>
                              <a:ea typeface="Cambria Math"/>
                            </a:rPr>
                            <m:t>𝛿</m:t>
                          </m:r>
                        </m:e>
                        <m:sub>
                          <m:r>
                            <a:rPr lang="en-US" sz="1900" b="0" i="1" smtClean="0">
                              <a:latin typeface="Cambria Math"/>
                              <a:ea typeface="Cambria Math"/>
                            </a:rPr>
                            <m:t>𝑗</m:t>
                          </m:r>
                        </m:sub>
                      </m:sSub>
                      <m:d>
                        <m:dPr>
                          <m:ctrlPr>
                            <a:rPr lang="en-US" sz="1900" b="0" i="1" smtClean="0">
                              <a:latin typeface="Cambria Math" panose="02040503050406030204" pitchFamily="18" charset="0"/>
                              <a:ea typeface="Cambria Math"/>
                            </a:rPr>
                          </m:ctrlPr>
                        </m:dPr>
                        <m:e>
                          <m:r>
                            <a:rPr lang="en-US" sz="1900" b="0" i="1" smtClean="0">
                              <a:latin typeface="Cambria Math"/>
                              <a:ea typeface="Cambria Math"/>
                            </a:rPr>
                            <m:t>𝑛</m:t>
                          </m:r>
                        </m:e>
                      </m:d>
                      <m:sSub>
                        <m:sSubPr>
                          <m:ctrlPr>
                            <a:rPr lang="en-US" sz="1900" b="0" i="1" smtClean="0">
                              <a:latin typeface="Cambria Math" panose="02040503050406030204" pitchFamily="18" charset="0"/>
                              <a:ea typeface="Cambria Math"/>
                            </a:rPr>
                          </m:ctrlPr>
                        </m:sSubPr>
                        <m:e>
                          <m:r>
                            <a:rPr lang="en-US" sz="1900" b="0" i="1" smtClean="0">
                              <a:latin typeface="Cambria Math"/>
                              <a:ea typeface="Cambria Math"/>
                            </a:rPr>
                            <m:t>𝑦</m:t>
                          </m:r>
                        </m:e>
                        <m:sub>
                          <m:r>
                            <a:rPr lang="en-US" sz="1900" b="0" i="1" smtClean="0">
                              <a:latin typeface="Cambria Math"/>
                              <a:ea typeface="Cambria Math"/>
                            </a:rPr>
                            <m:t>𝑖</m:t>
                          </m:r>
                        </m:sub>
                      </m:sSub>
                      <m:d>
                        <m:dPr>
                          <m:ctrlPr>
                            <a:rPr lang="en-US" sz="1900" b="0" i="1" smtClean="0">
                              <a:latin typeface="Cambria Math" panose="02040503050406030204" pitchFamily="18" charset="0"/>
                              <a:ea typeface="Cambria Math"/>
                            </a:rPr>
                          </m:ctrlPr>
                        </m:dPr>
                        <m:e>
                          <m:r>
                            <a:rPr lang="en-US" sz="1900" b="0" i="1" smtClean="0">
                              <a:latin typeface="Cambria Math"/>
                              <a:ea typeface="Cambria Math"/>
                            </a:rPr>
                            <m:t>𝑛</m:t>
                          </m:r>
                        </m:e>
                      </m:d>
                    </m:oMath>
                  </m:oMathPara>
                </a14:m>
                <a:endParaRPr lang="en-GB" sz="1900" dirty="0" smtClean="0"/>
              </a:p>
              <a:p>
                <a:pPr marL="0" indent="0">
                  <a:buNone/>
                </a:pPr>
                <a:r>
                  <a:rPr lang="en-US" sz="1900" dirty="0" smtClean="0"/>
                  <a:t>where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a:rPr>
                          <m:t>𝛿</m:t>
                        </m:r>
                      </m:e>
                      <m:sub>
                        <m:r>
                          <a:rPr lang="en-US" sz="1900" b="0" i="1" smtClean="0">
                            <a:latin typeface="Cambria Math"/>
                          </a:rPr>
                          <m:t>𝑗</m:t>
                        </m:r>
                      </m:sub>
                    </m:sSub>
                    <m:d>
                      <m:dPr>
                        <m:ctrlPr>
                          <a:rPr lang="en-US" sz="1900" b="0" i="1" smtClean="0">
                            <a:latin typeface="Cambria Math" panose="02040503050406030204" pitchFamily="18" charset="0"/>
                          </a:rPr>
                        </m:ctrlPr>
                      </m:dPr>
                      <m:e>
                        <m:r>
                          <a:rPr lang="en-US" sz="1900" b="0" i="1" smtClean="0">
                            <a:latin typeface="Cambria Math"/>
                          </a:rPr>
                          <m:t>𝑛</m:t>
                        </m:r>
                      </m:e>
                    </m:d>
                    <m:r>
                      <a:rPr lang="en-US" sz="1900" b="0" i="1" smtClean="0">
                        <a:latin typeface="Cambria Math"/>
                      </a:rPr>
                      <m:t>=</m:t>
                    </m:r>
                    <m:sSub>
                      <m:sSubPr>
                        <m:ctrlPr>
                          <a:rPr lang="en-US" sz="1900" b="0" i="1" smtClean="0">
                            <a:latin typeface="Cambria Math" panose="02040503050406030204" pitchFamily="18" charset="0"/>
                          </a:rPr>
                        </m:ctrlPr>
                      </m:sSubPr>
                      <m:e>
                        <m:r>
                          <a:rPr lang="en-US" sz="1900" b="0" i="1" smtClean="0">
                            <a:latin typeface="Cambria Math"/>
                          </a:rPr>
                          <m:t>𝑒</m:t>
                        </m:r>
                      </m:e>
                      <m:sub>
                        <m:r>
                          <a:rPr lang="en-US" sz="1900" b="0" i="1" smtClean="0">
                            <a:latin typeface="Cambria Math"/>
                          </a:rPr>
                          <m:t>𝑗</m:t>
                        </m:r>
                      </m:sub>
                    </m:sSub>
                    <m:d>
                      <m:dPr>
                        <m:ctrlPr>
                          <a:rPr lang="en-US" sz="1900" b="0" i="1" smtClean="0">
                            <a:latin typeface="Cambria Math" panose="02040503050406030204" pitchFamily="18" charset="0"/>
                          </a:rPr>
                        </m:ctrlPr>
                      </m:dPr>
                      <m:e>
                        <m:r>
                          <a:rPr lang="en-US" sz="1900" b="0" i="1" smtClean="0">
                            <a:latin typeface="Cambria Math"/>
                          </a:rPr>
                          <m:t>𝑛</m:t>
                        </m:r>
                      </m:e>
                    </m:d>
                    <m:sSubSup>
                      <m:sSubSupPr>
                        <m:ctrlPr>
                          <a:rPr lang="en-US" sz="1900" b="0" i="1" smtClean="0">
                            <a:latin typeface="Cambria Math" panose="02040503050406030204" pitchFamily="18" charset="0"/>
                          </a:rPr>
                        </m:ctrlPr>
                      </m:sSubSupPr>
                      <m:e>
                        <m:r>
                          <a:rPr lang="en-US" sz="1900" b="0" i="1" smtClean="0">
                            <a:latin typeface="Cambria Math"/>
                          </a:rPr>
                          <m:t>𝜑</m:t>
                        </m:r>
                      </m:e>
                      <m:sub>
                        <m:r>
                          <a:rPr lang="en-US" sz="1900" b="0" i="1" smtClean="0">
                            <a:latin typeface="Cambria Math"/>
                          </a:rPr>
                          <m:t>𝑗</m:t>
                        </m:r>
                      </m:sub>
                      <m:sup>
                        <m:r>
                          <a:rPr lang="en-US" sz="1900" b="0" i="1" smtClean="0">
                            <a:latin typeface="Cambria Math"/>
                          </a:rPr>
                          <m:t>′</m:t>
                        </m:r>
                      </m:sup>
                    </m:sSubSup>
                    <m:d>
                      <m:dPr>
                        <m:ctrlPr>
                          <a:rPr lang="en-US" sz="1900" b="0" i="1" smtClean="0">
                            <a:latin typeface="Cambria Math" panose="02040503050406030204" pitchFamily="18" charset="0"/>
                          </a:rPr>
                        </m:ctrlPr>
                      </m:dPr>
                      <m:e>
                        <m:sSub>
                          <m:sSubPr>
                            <m:ctrlPr>
                              <a:rPr lang="en-US" sz="1900" b="0" i="1" smtClean="0">
                                <a:latin typeface="Cambria Math" panose="02040503050406030204" pitchFamily="18" charset="0"/>
                              </a:rPr>
                            </m:ctrlPr>
                          </m:sSubPr>
                          <m:e>
                            <m:r>
                              <a:rPr lang="en-US" sz="1900" b="0" i="1" smtClean="0">
                                <a:latin typeface="Cambria Math"/>
                              </a:rPr>
                              <m:t>𝑣</m:t>
                            </m:r>
                          </m:e>
                          <m:sub>
                            <m:r>
                              <a:rPr lang="en-US" sz="1900" b="0" i="1" smtClean="0">
                                <a:latin typeface="Cambria Math"/>
                              </a:rPr>
                              <m:t>𝑗</m:t>
                            </m:r>
                          </m:sub>
                        </m:sSub>
                        <m:d>
                          <m:dPr>
                            <m:ctrlPr>
                              <a:rPr lang="en-US" sz="1900" b="0" i="1" smtClean="0">
                                <a:latin typeface="Cambria Math" panose="02040503050406030204" pitchFamily="18" charset="0"/>
                              </a:rPr>
                            </m:ctrlPr>
                          </m:dPr>
                          <m:e>
                            <m:r>
                              <a:rPr lang="en-US" sz="1900" b="0" i="1" smtClean="0">
                                <a:latin typeface="Cambria Math"/>
                              </a:rPr>
                              <m:t>𝑛</m:t>
                            </m:r>
                          </m:e>
                        </m:d>
                      </m:e>
                    </m:d>
                  </m:oMath>
                </a14:m>
                <a:r>
                  <a:rPr lang="en-GB" sz="1900" dirty="0" smtClean="0"/>
                  <a:t> is local gradient </a:t>
                </a:r>
                <a:endParaRPr lang="en-GB" sz="1900" dirty="0"/>
              </a:p>
            </p:txBody>
          </p:sp>
        </mc:Choice>
        <mc:Fallback xmlns="">
          <p:sp>
            <p:nvSpPr>
              <p:cNvPr id="3" name="Content Placeholder 2"/>
              <p:cNvSpPr>
                <a:spLocks noGrp="1" noRot="1" noChangeAspect="1" noMove="1" noResize="1" noEditPoints="1" noAdjustHandles="1" noChangeArrowheads="1" noChangeShapeType="1" noTextEdit="1"/>
              </p:cNvSpPr>
              <p:nvPr>
                <p:ph sz="half" idx="2"/>
              </p:nvPr>
            </p:nvSpPr>
            <p:spPr>
              <a:blipFill rotWithShape="1">
                <a:blip r:embed="rId3"/>
                <a:stretch>
                  <a:fillRect l="-1511" t="-809"/>
                </a:stretch>
              </a:blipFill>
            </p:spPr>
            <p:txBody>
              <a:bodyPr/>
              <a:lstStyle/>
              <a:p>
                <a:r>
                  <a:rPr lang="en-GB">
                    <a:noFill/>
                  </a:rPr>
                  <a:t> </a:t>
                </a:r>
              </a:p>
            </p:txBody>
          </p:sp>
        </mc:Fallback>
      </mc:AlternateContent>
    </p:spTree>
    <p:extLst>
      <p:ext uri="{BB962C8B-B14F-4D97-AF65-F5344CB8AC3E}">
        <p14:creationId xmlns:p14="http://schemas.microsoft.com/office/powerpoint/2010/main" val="1493607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nSpc>
                    <a:spcPct val="120000"/>
                  </a:lnSpc>
                  <a:spcBef>
                    <a:spcPts val="0"/>
                  </a:spcBef>
                </a:pPr>
                <a:r>
                  <a:rPr lang="en-US" altLang="en-US" sz="2000" dirty="0" smtClean="0"/>
                  <a:t>So, a key factor in calculating the weight adjustments is the error signal at the output of neuron </a:t>
                </a:r>
                <a14:m>
                  <m:oMath xmlns:m="http://schemas.openxmlformats.org/officeDocument/2006/math">
                    <m:r>
                      <a:rPr lang="en-US" altLang="en-US" sz="2000" b="0" i="1" smtClean="0">
                        <a:latin typeface="Cambria Math"/>
                      </a:rPr>
                      <m:t>𝑗</m:t>
                    </m:r>
                  </m:oMath>
                </a14:m>
                <a:endParaRPr lang="en-US" altLang="en-US" sz="2000" dirty="0" smtClean="0"/>
              </a:p>
              <a:p>
                <a:pPr>
                  <a:lnSpc>
                    <a:spcPct val="120000"/>
                  </a:lnSpc>
                  <a:spcBef>
                    <a:spcPts val="0"/>
                  </a:spcBef>
                </a:pPr>
                <a:r>
                  <a:rPr lang="en-US" altLang="en-US" sz="2000" dirty="0" smtClean="0"/>
                  <a:t>There are 2 possibilities (depending on where neuron </a:t>
                </a:r>
                <a14:m>
                  <m:oMath xmlns:m="http://schemas.openxmlformats.org/officeDocument/2006/math">
                    <m:r>
                      <a:rPr lang="en-US" altLang="en-US" sz="2000" b="0" i="1" smtClean="0">
                        <a:latin typeface="Cambria Math"/>
                      </a:rPr>
                      <m:t>𝑗</m:t>
                    </m:r>
                  </m:oMath>
                </a14:m>
                <a:r>
                  <a:rPr lang="en-US" altLang="en-US" sz="2000" dirty="0" smtClean="0"/>
                  <a:t> is) </a:t>
                </a:r>
              </a:p>
              <a:p>
                <a:pPr lvl="1">
                  <a:lnSpc>
                    <a:spcPct val="120000"/>
                  </a:lnSpc>
                  <a:spcBef>
                    <a:spcPts val="0"/>
                  </a:spcBef>
                </a:pPr>
                <a:r>
                  <a:rPr lang="en-US" altLang="en-US" sz="1800" dirty="0" smtClean="0"/>
                  <a:t>Case 1: neuron </a:t>
                </a:r>
                <a14:m>
                  <m:oMath xmlns:m="http://schemas.openxmlformats.org/officeDocument/2006/math">
                    <m:r>
                      <a:rPr lang="en-US" altLang="en-US" sz="1800" b="0" i="1" smtClean="0">
                        <a:latin typeface="Cambria Math"/>
                      </a:rPr>
                      <m:t>𝑗</m:t>
                    </m:r>
                  </m:oMath>
                </a14:m>
                <a:r>
                  <a:rPr lang="en-US" altLang="en-US" sz="1800" dirty="0" smtClean="0"/>
                  <a:t> is an output neuron (simple because each output neuron is supplied with a desired response) </a:t>
                </a:r>
              </a:p>
              <a:p>
                <a:pPr lvl="1">
                  <a:lnSpc>
                    <a:spcPct val="120000"/>
                  </a:lnSpc>
                  <a:spcBef>
                    <a:spcPts val="0"/>
                  </a:spcBef>
                </a:pPr>
                <a:r>
                  <a:rPr lang="en-US" altLang="en-US" sz="1800" dirty="0" smtClean="0"/>
                  <a:t>Case 2: neuron </a:t>
                </a:r>
                <a14:m>
                  <m:oMath xmlns:m="http://schemas.openxmlformats.org/officeDocument/2006/math">
                    <m:r>
                      <a:rPr lang="en-US" altLang="en-US" sz="1800" b="0" i="1" smtClean="0">
                        <a:latin typeface="Cambria Math"/>
                      </a:rPr>
                      <m:t>𝑗</m:t>
                    </m:r>
                  </m:oMath>
                </a14:m>
                <a:r>
                  <a:rPr lang="en-US" altLang="en-US" sz="1800" dirty="0" smtClean="0"/>
                  <a:t> is a hidden neuron. Although hidden neurons are not directly visible, they are still responsible for the error made at the network output. The problem here is how to penalize or reward hidden neurons for their share of responsibility. This is actually credit-assignment problem. This problem will be solved by back-propagating the error signals through the network </a:t>
                </a:r>
              </a:p>
              <a:p>
                <a:pPr>
                  <a:lnSpc>
                    <a:spcPct val="120000"/>
                  </a:lnSpc>
                  <a:spcBef>
                    <a:spcPts val="0"/>
                  </a:spcBef>
                </a:pPr>
                <a:r>
                  <a:rPr lang="en-US" altLang="en-US" sz="2000" dirty="0" smtClean="0"/>
                  <a:t>For case 1, solution is trivial </a:t>
                </a:r>
              </a:p>
              <a:p>
                <a:pPr>
                  <a:lnSpc>
                    <a:spcPct val="120000"/>
                  </a:lnSpc>
                  <a:spcBef>
                    <a:spcPts val="0"/>
                  </a:spcBef>
                </a:pPr>
                <a:r>
                  <a:rPr lang="en-US" altLang="en-US" sz="2000" dirty="0" smtClean="0"/>
                  <a:t>For case 2, next page</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93" t="-53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2823808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066800"/>
                <a:ext cx="8229600" cy="2514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altLang="en-US" sz="2000" dirty="0" smtClean="0"/>
                  <a:t>When neuron </a:t>
                </a:r>
                <a14:m>
                  <m:oMath xmlns:m="http://schemas.openxmlformats.org/officeDocument/2006/math">
                    <m:r>
                      <a:rPr lang="en-US" altLang="en-US" sz="2000" b="0" i="1" smtClean="0">
                        <a:latin typeface="Cambria Math"/>
                      </a:rPr>
                      <m:t>𝑗</m:t>
                    </m:r>
                  </m:oMath>
                </a14:m>
                <a:r>
                  <a:rPr lang="en-US" altLang="en-US" sz="2000" dirty="0" smtClean="0"/>
                  <a:t> is a hidden neuron, we cannot provide a desired response </a:t>
                </a:r>
              </a:p>
              <a:p>
                <a:pPr>
                  <a:lnSpc>
                    <a:spcPct val="120000"/>
                  </a:lnSpc>
                  <a:spcBef>
                    <a:spcPts val="0"/>
                  </a:spcBef>
                </a:pPr>
                <a:r>
                  <a:rPr lang="en-US" altLang="en-US" sz="2000" dirty="0" smtClean="0"/>
                  <a:t>An error signal must be determined from the error signals of all neurons to which this neuron is directly connected (this is where development of back-propagation algorithm gets complicated) </a:t>
                </a:r>
              </a:p>
              <a:p>
                <a:pPr>
                  <a:lnSpc>
                    <a:spcPct val="120000"/>
                  </a:lnSpc>
                  <a:spcBef>
                    <a:spcPts val="0"/>
                  </a:spcBef>
                </a:pPr>
                <a:endParaRPr lang="en-US" altLang="en-US" sz="2000" dirty="0" smtClean="0"/>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066800"/>
                <a:ext cx="8229600" cy="2514600"/>
              </a:xfrm>
              <a:blipFill rotWithShape="1">
                <a:blip r:embed="rId2"/>
                <a:stretch>
                  <a:fillRect l="-59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200400"/>
            <a:ext cx="5334000"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177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066800"/>
                <a:ext cx="8229600" cy="2514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altLang="en-US" sz="2000" dirty="0" smtClean="0"/>
                  <a:t>We can redefine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𝛿</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r>
                  <a:rPr lang="en-US" altLang="en-US" sz="2000" dirty="0" smtClean="0"/>
                  <a:t> for hidden neuron </a:t>
                </a:r>
                <a14:m>
                  <m:oMath xmlns:m="http://schemas.openxmlformats.org/officeDocument/2006/math">
                    <m:r>
                      <a:rPr lang="en-US" altLang="en-US" sz="2000" b="0" i="1" smtClean="0">
                        <a:latin typeface="Cambria Math"/>
                      </a:rPr>
                      <m:t>𝑗</m:t>
                    </m:r>
                  </m:oMath>
                </a14:m>
                <a:r>
                  <a:rPr lang="en-US" altLang="en-US" sz="2000" dirty="0" smtClean="0"/>
                  <a:t> as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𝛿</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r>
                        <a:rPr lang="en-US" altLang="en-US" sz="2000" b="0" i="1" smtClean="0">
                          <a:latin typeface="Cambria Math"/>
                        </a:rPr>
                        <m:t>=−</m:t>
                      </m:r>
                      <m:f>
                        <m:fPr>
                          <m:ctrlPr>
                            <a:rPr lang="en-US" altLang="en-US" sz="2000" b="0" i="1" smtClean="0">
                              <a:latin typeface="Cambria Math" panose="02040503050406030204" pitchFamily="18" charset="0"/>
                              <a:ea typeface="Cambria Math"/>
                            </a:rPr>
                          </m:ctrlPr>
                        </m:fPr>
                        <m:num>
                          <m:r>
                            <a:rPr lang="en-US" altLang="en-US" sz="2000" b="0" i="1" smtClean="0">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den>
                      </m:f>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num>
                        <m:den>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den>
                      </m:f>
                    </m:oMath>
                  </m:oMathPara>
                </a14:m>
                <a:endParaRPr lang="en-US" sz="2000" b="0" dirty="0" smtClean="0">
                  <a:ea typeface="Cambria Math"/>
                </a:endParaRPr>
              </a:p>
              <a:p>
                <a:pPr marL="0" indent="0" algn="r">
                  <a:lnSpc>
                    <a:spcPct val="120000"/>
                  </a:lnSpc>
                  <a:spcBef>
                    <a:spcPts val="0"/>
                  </a:spcBef>
                  <a:buNone/>
                </a:pPr>
                <a14:m>
                  <m:oMath xmlns:m="http://schemas.openxmlformats.org/officeDocument/2006/math">
                    <m:r>
                      <a:rPr lang="en-US" altLang="en-US" sz="2000" i="1">
                        <a:latin typeface="Cambria Math"/>
                      </a:rPr>
                      <m:t>=−</m:t>
                    </m:r>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b="0" i="1" smtClean="0">
                        <a:latin typeface="Cambria Math"/>
                        <a:ea typeface="Cambria Math"/>
                      </a:rPr>
                      <m:t> </m:t>
                    </m:r>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𝜑</m:t>
                        </m:r>
                      </m:e>
                      <m:sub>
                        <m:r>
                          <a:rPr lang="en-US" sz="2000" b="0" i="1" smtClean="0">
                            <a:latin typeface="Cambria Math"/>
                            <a:ea typeface="Cambria Math"/>
                          </a:rPr>
                          <m:t>𝑗</m:t>
                        </m:r>
                      </m:sub>
                      <m:sup>
                        <m:r>
                          <a:rPr lang="en-US" sz="2000" b="0" i="1" smtClean="0">
                            <a:latin typeface="Cambria Math"/>
                            <a:ea typeface="Cambria Math"/>
                          </a:rPr>
                          <m:t>′</m:t>
                        </m:r>
                      </m:sup>
                    </m:sSubSup>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oMath>
                </a14:m>
                <a:r>
                  <a:rPr lang="en-US" altLang="en-US" sz="2000" dirty="0" smtClean="0"/>
                  <a:t> 		(Eq. 5)</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066800"/>
                <a:ext cx="8229600" cy="2514600"/>
              </a:xfrm>
              <a:blipFill rotWithShape="1">
                <a:blip r:embed="rId2"/>
                <a:stretch>
                  <a:fillRect l="-593" r="-74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200400"/>
            <a:ext cx="5334000"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41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066800"/>
                <a:ext cx="8229600" cy="2133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p>
                <a:pPr>
                  <a:lnSpc>
                    <a:spcPct val="120000"/>
                  </a:lnSpc>
                  <a:spcBef>
                    <a:spcPts val="0"/>
                  </a:spcBef>
                </a:pPr>
                <a:r>
                  <a:rPr lang="en-US" altLang="en-US" sz="2000" dirty="0" smtClean="0"/>
                  <a:t>T</a:t>
                </a:r>
                <a:r>
                  <a:rPr lang="en-US" altLang="en-US" sz="2000" b="0" i="0" dirty="0" smtClean="0">
                    <a:latin typeface="+mj-lt"/>
                    <a:ea typeface="Cambria Math"/>
                  </a:rPr>
                  <a:t>o calculate </a:t>
                </a:r>
                <a14:m>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oMath>
                </a14:m>
                <a:r>
                  <a:rPr lang="en-US" altLang="en-US" sz="2000" dirty="0" smtClean="0"/>
                  <a:t>, we see that for neuron </a:t>
                </a:r>
                <a14:m>
                  <m:oMath xmlns:m="http://schemas.openxmlformats.org/officeDocument/2006/math">
                    <m:r>
                      <a:rPr lang="en-US" altLang="en-US" sz="2000" b="0" i="1" smtClean="0">
                        <a:latin typeface="Cambria Math"/>
                      </a:rPr>
                      <m:t>𝑘</m:t>
                    </m:r>
                  </m:oMath>
                </a14:m>
                <a:endParaRPr lang="en-US" altLang="en-US" sz="2000" dirty="0" smtClean="0"/>
              </a:p>
              <a:p>
                <a:pPr marL="0" indent="0" algn="r">
                  <a:lnSpc>
                    <a:spcPct val="120000"/>
                  </a:lnSpc>
                  <a:spcBef>
                    <a:spcPts val="0"/>
                  </a:spcBef>
                  <a:buNone/>
                </a:pPr>
                <a14:m>
                  <m:oMath xmlns:m="http://schemas.openxmlformats.org/officeDocument/2006/math">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2</m:t>
                        </m:r>
                      </m:den>
                    </m:f>
                    <m:nary>
                      <m:naryPr>
                        <m:chr m:val="∑"/>
                        <m:supHide m:val="on"/>
                        <m:ctrlPr>
                          <a:rPr lang="en-US" sz="2000" b="0" i="1" smtClean="0">
                            <a:latin typeface="Cambria Math" panose="02040503050406030204" pitchFamily="18" charset="0"/>
                            <a:ea typeface="Cambria Math"/>
                          </a:rPr>
                        </m:ctrlPr>
                      </m:naryPr>
                      <m:sub>
                        <m:r>
                          <a:rPr lang="en-US" sz="2000" b="0" i="1" smtClean="0">
                            <a:latin typeface="Cambria Math"/>
                            <a:ea typeface="Cambria Math"/>
                          </a:rPr>
                          <m:t>𝑘</m:t>
                        </m:r>
                        <m:r>
                          <a:rPr lang="en-US" sz="2000" b="0" i="1" smtClean="0">
                            <a:latin typeface="Cambria Math"/>
                            <a:ea typeface="Cambria Math"/>
                          </a:rPr>
                          <m:t>∈</m:t>
                        </m:r>
                        <m:r>
                          <a:rPr lang="en-US" sz="2000" b="0" i="1" smtClean="0">
                            <a:latin typeface="Cambria Math"/>
                            <a:ea typeface="Cambria Math"/>
                          </a:rPr>
                          <m:t>𝐶</m:t>
                        </m:r>
                      </m:sub>
                      <m:sup/>
                      <m:e>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𝑒</m:t>
                            </m:r>
                          </m:e>
                          <m:sub>
                            <m:r>
                              <a:rPr lang="en-US" sz="2000" b="0" i="1" smtClean="0">
                                <a:latin typeface="Cambria Math"/>
                                <a:ea typeface="Cambria Math"/>
                              </a:rPr>
                              <m:t>𝑘</m:t>
                            </m:r>
                          </m:sub>
                          <m:sup>
                            <m:r>
                              <a:rPr lang="en-US" sz="2000" b="0" i="1" smtClean="0">
                                <a:latin typeface="Cambria Math"/>
                                <a:ea typeface="Cambria Math"/>
                              </a:rPr>
                              <m:t>2</m:t>
                            </m:r>
                          </m:sup>
                        </m:sSubSup>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nary>
                  </m:oMath>
                </a14:m>
                <a:r>
                  <a:rPr lang="en-US" altLang="en-US" sz="2000" dirty="0" smtClean="0"/>
                  <a:t>, 	neuron </a:t>
                </a:r>
                <a14:m>
                  <m:oMath xmlns:m="http://schemas.openxmlformats.org/officeDocument/2006/math">
                    <m:r>
                      <a:rPr lang="en-US" altLang="en-US" sz="2000" b="0" i="1" smtClean="0">
                        <a:latin typeface="Cambria Math"/>
                      </a:rPr>
                      <m:t>𝑘</m:t>
                    </m:r>
                  </m:oMath>
                </a14:m>
                <a:r>
                  <a:rPr lang="en-US" altLang="en-US" sz="2000" dirty="0" smtClean="0"/>
                  <a:t> is an output node</a:t>
                </a:r>
              </a:p>
              <a:p>
                <a:pPr>
                  <a:lnSpc>
                    <a:spcPct val="120000"/>
                  </a:lnSpc>
                  <a:spcBef>
                    <a:spcPts val="0"/>
                  </a:spcBef>
                </a:pPr>
                <a:r>
                  <a:rPr lang="en-US" altLang="en-US" sz="2000" dirty="0" smtClean="0"/>
                  <a:t>Differentiate this w.r.t.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endParaRPr lang="en-US" altLang="en-US" sz="2000" b="0" dirty="0" smtClean="0"/>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b="0" i="1" smtClean="0">
                          <a:latin typeface="Cambria Math"/>
                          <a:ea typeface="Cambria Math"/>
                        </a:rPr>
                        <m:t>=</m:t>
                      </m:r>
                      <m:nary>
                        <m:naryPr>
                          <m:chr m:val="∑"/>
                          <m:supHide m:val="on"/>
                          <m:ctrlPr>
                            <a:rPr lang="en-US" sz="2000" b="0" i="1" smtClean="0">
                              <a:latin typeface="Cambria Math" panose="02040503050406030204" pitchFamily="18" charset="0"/>
                              <a:ea typeface="Cambria Math"/>
                            </a:rPr>
                          </m:ctrlPr>
                        </m:naryPr>
                        <m:sub>
                          <m:r>
                            <a:rPr lang="en-US" sz="2000" b="0" i="1" smtClean="0">
                              <a:latin typeface="Cambria Math"/>
                              <a:ea typeface="Cambria Math"/>
                            </a:rPr>
                            <m:t>𝑘</m:t>
                          </m:r>
                        </m:sub>
                        <m:sup/>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𝑒</m:t>
                              </m:r>
                            </m:e>
                            <m:sub>
                              <m:r>
                                <a:rPr lang="en-US" sz="2000" b="0" i="1" smtClean="0">
                                  <a:latin typeface="Cambria Math"/>
                                  <a:ea typeface="Cambria Math"/>
                                </a:rPr>
                                <m:t>𝑘</m:t>
                              </m:r>
                            </m:sub>
                          </m:sSub>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𝑒</m:t>
                                  </m:r>
                                </m:e>
                                <m:sub>
                                  <m:r>
                                    <a:rPr lang="en-US" sz="2000" b="0" i="1" smtClean="0">
                                      <a:latin typeface="Cambria Math"/>
                                      <a:ea typeface="Cambria Math"/>
                                    </a:rPr>
                                    <m:t>𝑘</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num>
                            <m:den>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den>
                          </m:f>
                        </m:e>
                      </m:nary>
                    </m:oMath>
                  </m:oMathPara>
                </a14:m>
                <a:endParaRPr lang="en-US" altLang="en-US" sz="2000" dirty="0" smtClean="0"/>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066800"/>
                <a:ext cx="8229600" cy="2133600"/>
              </a:xfrm>
              <a:blipFill rotWithShape="1">
                <a:blip r:embed="rId2"/>
                <a:stretch>
                  <a:fillRect l="-296" r="-44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200400"/>
            <a:ext cx="5334000"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546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066800"/>
                <a:ext cx="8229600" cy="21336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a:lnSpc>
                    <a:spcPct val="120000"/>
                  </a:lnSpc>
                  <a:spcBef>
                    <a:spcPts val="0"/>
                  </a:spcBef>
                </a:pPr>
                <a:r>
                  <a:rPr lang="en-US" altLang="en-US" sz="2000" dirty="0" smtClean="0"/>
                  <a:t>Using the chain rule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𝑘</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e>
                      </m:nary>
                    </m:oMath>
                  </m:oMathPara>
                </a14:m>
                <a:endParaRPr lang="en-US" sz="2000" dirty="0" smtClean="0">
                  <a:ea typeface="Cambria Math"/>
                </a:endParaRPr>
              </a:p>
              <a:p>
                <a:pPr>
                  <a:lnSpc>
                    <a:spcPct val="120000"/>
                  </a:lnSpc>
                  <a:spcBef>
                    <a:spcPts val="0"/>
                  </a:spcBef>
                </a:pPr>
                <a:r>
                  <a:rPr lang="en-US" altLang="en-US" sz="2000" dirty="0" smtClean="0"/>
                  <a:t>We know that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𝑒</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𝑑</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𝑑</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𝜑</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e>
                    </m:d>
                  </m:oMath>
                </a14:m>
                <a:r>
                  <a:rPr lang="en-US" altLang="en-US" sz="2000" dirty="0" smtClean="0"/>
                  <a:t>, so </a:t>
                </a:r>
                <a:endParaRPr lang="en-US" altLang="en-US" sz="2000" b="0" i="1" dirty="0" smtClean="0">
                  <a:latin typeface="Cambria Math"/>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b="0" i="1" smtClean="0">
                              <a:latin typeface="Cambria Math" panose="02040503050406030204" pitchFamily="18" charset="0"/>
                            </a:rPr>
                          </m:ctrlPr>
                        </m:fPr>
                        <m:num>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𝑒</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num>
                        <m:den>
                          <m:r>
                            <a:rPr lang="en-US" altLang="en-US" sz="2000" b="0" i="1" smtClean="0">
                              <a:latin typeface="Cambria Math"/>
                            </a:rPr>
                            <m:t>𝜕</m:t>
                          </m:r>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den>
                      </m:f>
                      <m:r>
                        <a:rPr lang="en-US" altLang="en-US" sz="2000" b="0" i="1" smtClean="0">
                          <a:latin typeface="Cambria Math"/>
                        </a:rPr>
                        <m:t>=−</m:t>
                      </m:r>
                      <m:sSubSup>
                        <m:sSubSupPr>
                          <m:ctrlPr>
                            <a:rPr lang="en-US" altLang="en-US" sz="2000" b="0" i="1" smtClean="0">
                              <a:latin typeface="Cambria Math" panose="02040503050406030204" pitchFamily="18" charset="0"/>
                            </a:rPr>
                          </m:ctrlPr>
                        </m:sSubSupPr>
                        <m:e>
                          <m:r>
                            <a:rPr lang="en-US" altLang="en-US" sz="2000" b="0" i="1" smtClean="0">
                              <a:latin typeface="Cambria Math"/>
                            </a:rPr>
                            <m:t>𝜑</m:t>
                          </m:r>
                        </m:e>
                        <m:sub>
                          <m:r>
                            <a:rPr lang="en-US" altLang="en-US" sz="2000" b="0" i="1" smtClean="0">
                              <a:latin typeface="Cambria Math"/>
                            </a:rPr>
                            <m:t>𝑘</m:t>
                          </m:r>
                        </m:sub>
                        <m:sup>
                          <m:r>
                            <a:rPr lang="en-US" altLang="en-US" sz="2000" b="0" i="1" smtClean="0">
                              <a:latin typeface="Cambria Math"/>
                            </a:rPr>
                            <m:t>′</m:t>
                          </m:r>
                        </m:sup>
                      </m:sSubSup>
                      <m:d>
                        <m:dPr>
                          <m:ctrlPr>
                            <a:rPr lang="en-US" altLang="en-US" sz="2000" b="0" i="1" smtClean="0">
                              <a:latin typeface="Cambria Math" panose="02040503050406030204" pitchFamily="18" charset="0"/>
                            </a:rPr>
                          </m:ctrlPr>
                        </m:dPr>
                        <m:e>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e>
                      </m:d>
                    </m:oMath>
                  </m:oMathPara>
                </a14:m>
                <a:endParaRPr lang="en-US" altLang="en-US" sz="2000" dirty="0" smtClean="0"/>
              </a:p>
              <a:p>
                <a:pPr>
                  <a:lnSpc>
                    <a:spcPct val="120000"/>
                  </a:lnSpc>
                  <a:spcBef>
                    <a:spcPts val="0"/>
                  </a:spcBef>
                </a:pPr>
                <a:r>
                  <a:rPr lang="en-US" altLang="en-US" sz="2000" dirty="0" smtClean="0"/>
                  <a:t>Also,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𝑣</m:t>
                        </m:r>
                      </m:e>
                      <m:sub>
                        <m:r>
                          <a:rPr lang="en-US" altLang="en-US" sz="2000" b="0" i="1" smtClean="0">
                            <a:latin typeface="Cambria Math"/>
                          </a:rPr>
                          <m:t>𝑘</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r>
                      <a:rPr lang="en-US" altLang="en-US" sz="2000" b="0" i="1" smtClean="0">
                        <a:latin typeface="Cambria Math"/>
                      </a:rPr>
                      <m:t>=</m:t>
                    </m:r>
                    <m:nary>
                      <m:naryPr>
                        <m:chr m:val="∑"/>
                        <m:ctrlPr>
                          <a:rPr lang="en-US" altLang="en-US" sz="2000" b="0" i="1" smtClean="0">
                            <a:latin typeface="Cambria Math" panose="02040503050406030204" pitchFamily="18" charset="0"/>
                          </a:rPr>
                        </m:ctrlPr>
                      </m:naryPr>
                      <m:sub>
                        <m:r>
                          <a:rPr lang="en-US" altLang="en-US" sz="2000" b="0" i="1" smtClean="0">
                            <a:latin typeface="Cambria Math"/>
                          </a:rPr>
                          <m:t>𝑗</m:t>
                        </m:r>
                        <m:r>
                          <a:rPr lang="en-US" altLang="en-US" sz="2000" b="0" i="1" smtClean="0">
                            <a:latin typeface="Cambria Math"/>
                          </a:rPr>
                          <m:t>=0</m:t>
                        </m:r>
                      </m:sub>
                      <m:sup>
                        <m:r>
                          <a:rPr lang="en-US" altLang="en-US" sz="2000" b="0" i="1" smtClean="0">
                            <a:latin typeface="Cambria Math"/>
                          </a:rPr>
                          <m:t>𝑚</m:t>
                        </m:r>
                      </m:sup>
                      <m:e>
                        <m:sSub>
                          <m:sSubPr>
                            <m:ctrlPr>
                              <a:rPr lang="en-US" altLang="en-US" sz="2000" b="0" i="1" smtClean="0">
                                <a:latin typeface="Cambria Math" panose="02040503050406030204" pitchFamily="18" charset="0"/>
                              </a:rPr>
                            </m:ctrlPr>
                          </m:sSubPr>
                          <m:e>
                            <m:r>
                              <a:rPr lang="en-US" altLang="en-US" sz="2000" b="0" i="1" smtClean="0">
                                <a:latin typeface="Cambria Math"/>
                              </a:rPr>
                              <m:t>𝑤</m:t>
                            </m:r>
                          </m:e>
                          <m:sub>
                            <m:r>
                              <a:rPr lang="en-US" altLang="en-US" sz="2000" b="0" i="1" smtClean="0">
                                <a:latin typeface="Cambria Math"/>
                              </a:rPr>
                              <m:t>𝑘𝑗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e>
                    </m:nary>
                  </m:oMath>
                </a14:m>
                <a:r>
                  <a:rPr lang="en-US" altLang="en-US" sz="2000" dirty="0" smtClean="0"/>
                  <a:t> and differentiating this w.r.t. </a:t>
                </a:r>
                <a14:m>
                  <m:oMath xmlns:m="http://schemas.openxmlformats.org/officeDocument/2006/math">
                    <m:sSub>
                      <m:sSubPr>
                        <m:ctrlPr>
                          <a:rPr lang="en-US" altLang="en-US" sz="2000" b="0" i="1" smtClean="0">
                            <a:latin typeface="Cambria Math" panose="02040503050406030204" pitchFamily="18" charset="0"/>
                          </a:rPr>
                        </m:ctrlPr>
                      </m:sSubPr>
                      <m:e>
                        <m:r>
                          <a:rPr lang="en-US" altLang="en-US" sz="2000" b="0" i="1" smtClean="0">
                            <a:latin typeface="Cambria Math"/>
                          </a:rPr>
                          <m:t>𝑦</m:t>
                        </m:r>
                      </m:e>
                      <m:sub>
                        <m:r>
                          <a:rPr lang="en-US" altLang="en-US" sz="2000" b="0" i="1" smtClean="0">
                            <a:latin typeface="Cambria Math"/>
                          </a:rPr>
                          <m:t>𝑗</m:t>
                        </m:r>
                      </m:sub>
                    </m:sSub>
                    <m:d>
                      <m:dPr>
                        <m:ctrlPr>
                          <a:rPr lang="en-US" altLang="en-US" sz="2000" b="0" i="1" smtClean="0">
                            <a:latin typeface="Cambria Math" panose="02040503050406030204" pitchFamily="18" charset="0"/>
                          </a:rPr>
                        </m:ctrlPr>
                      </m:dPr>
                      <m:e>
                        <m:r>
                          <a:rPr lang="en-US" altLang="en-US" sz="2000" b="0" i="1" smtClean="0">
                            <a:latin typeface="Cambria Math"/>
                          </a:rPr>
                          <m:t>𝑛</m:t>
                        </m:r>
                      </m:e>
                    </m:d>
                  </m:oMath>
                </a14:m>
                <a:r>
                  <a:rPr lang="en-US" altLang="en-US" sz="2000" dirty="0" smtClean="0"/>
                  <a:t> gives </a:t>
                </a:r>
                <a14:m>
                  <m:oMath xmlns:m="http://schemas.openxmlformats.org/officeDocument/2006/math">
                    <m:f>
                      <m:fPr>
                        <m:ctrlPr>
                          <a:rPr lang="en-US" sz="2000" i="1">
                            <a:latin typeface="Cambria Math" panose="02040503050406030204" pitchFamily="18" charset="0"/>
                            <a:ea typeface="Cambria Math"/>
                          </a:rPr>
                        </m:ctrlPr>
                      </m:fPr>
                      <m:num>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𝑣</m:t>
                            </m:r>
                          </m:e>
                          <m:sub>
                            <m:r>
                              <a:rPr lang="en-US" sz="2000" i="1">
                                <a:latin typeface="Cambria Math"/>
                                <a:ea typeface="Cambria Math"/>
                              </a:rPr>
                              <m:t>𝑘</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𝑤</m:t>
                        </m:r>
                      </m:e>
                      <m:sub>
                        <m:r>
                          <a:rPr lang="en-US" sz="2000" b="0" i="1" smtClean="0">
                            <a:latin typeface="Cambria Math"/>
                            <a:ea typeface="Cambria Math"/>
                          </a:rPr>
                          <m:t>𝑘𝑗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oMath>
                </a14:m>
                <a:endParaRPr lang="en-US" altLang="en-US" sz="2000" dirty="0"/>
              </a:p>
              <a:p>
                <a:pPr marL="0" indent="0">
                  <a:lnSpc>
                    <a:spcPct val="120000"/>
                  </a:lnSpc>
                  <a:spcBef>
                    <a:spcPts val="0"/>
                  </a:spcBef>
                  <a:buNone/>
                </a:pPr>
                <a:endParaRPr lang="en-US" altLang="en-US" sz="2000" dirty="0" smtClean="0"/>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066800"/>
                <a:ext cx="8229600" cy="2133600"/>
              </a:xfrm>
              <a:blipFill rotWithShape="1">
                <a:blip r:embed="rId2"/>
                <a:stretch>
                  <a:fillRect l="-74" t="-286" b="-1514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4" name="Picture 3" descr="fg04_004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3200400"/>
            <a:ext cx="5334000" cy="2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32941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304800"/>
            <a:ext cx="8229600" cy="533400"/>
          </a:xfrm>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sz="half" idx="1"/>
              </p:nvPr>
            </p:nvSpPr>
            <p:spPr bwMode="auto">
              <a:xfrm>
                <a:off x="457200" y="1600200"/>
                <a:ext cx="4038600" cy="4495800"/>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a:lnSpc>
                    <a:spcPct val="120000"/>
                  </a:lnSpc>
                  <a:spcBef>
                    <a:spcPts val="0"/>
                  </a:spcBef>
                </a:pPr>
                <a:r>
                  <a:rPr lang="en-US" altLang="en-US" sz="2000" dirty="0" smtClean="0"/>
                  <a:t>Putting those on the previous page together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2000" i="1">
                              <a:latin typeface="Cambria Math" panose="02040503050406030204" pitchFamily="18" charset="0"/>
                              <a:ea typeface="Cambria Math"/>
                            </a:rPr>
                          </m:ctrlPr>
                        </m:fPr>
                        <m:num>
                          <m:r>
                            <a:rPr lang="en-US" altLang="en-US" sz="2000" i="1">
                              <a:latin typeface="Cambria Math"/>
                            </a:rPr>
                            <m:t>𝜕</m:t>
                          </m:r>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num>
                        <m:den>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𝑦</m:t>
                              </m:r>
                            </m:e>
                            <m:sub>
                              <m:r>
                                <a:rPr lang="en-US" sz="2000" i="1">
                                  <a:latin typeface="Cambria Math"/>
                                  <a:ea typeface="Cambria Math"/>
                                </a:rPr>
                                <m:t>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den>
                      </m:f>
                      <m:r>
                        <a:rPr lang="en-US" sz="2000" i="1">
                          <a:latin typeface="Cambria Math"/>
                          <a:ea typeface="Cambria Math"/>
                        </a:rPr>
                        <m:t>=</m:t>
                      </m:r>
                      <m:r>
                        <a:rPr lang="en-US" sz="2000" b="0" i="1" smtClean="0">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i="1">
                                  <a:latin typeface="Cambria Math" panose="02040503050406030204" pitchFamily="18" charset="0"/>
                                  <a:ea typeface="Cambria Math"/>
                                </a:rPr>
                              </m:ctrlPr>
                            </m:sSubPr>
                            <m:e>
                              <m:r>
                                <a:rPr lang="en-US" sz="2000" i="1">
                                  <a:latin typeface="Cambria Math"/>
                                  <a:ea typeface="Cambria Math"/>
                                </a:rPr>
                                <m:t>𝑒</m:t>
                              </m:r>
                            </m:e>
                            <m:sub>
                              <m:r>
                                <a:rPr lang="en-US" sz="2000" i="1">
                                  <a:latin typeface="Cambria Math"/>
                                  <a:ea typeface="Cambria Math"/>
                                </a:rPr>
                                <m:t>𝑘</m:t>
                              </m:r>
                            </m:sub>
                          </m:sSub>
                          <m:sSubSup>
                            <m:sSubSupPr>
                              <m:ctrlPr>
                                <a:rPr lang="en-US" altLang="en-US" sz="2000" i="1">
                                  <a:latin typeface="Cambria Math" panose="02040503050406030204" pitchFamily="18" charset="0"/>
                                </a:rPr>
                              </m:ctrlPr>
                            </m:sSubSupPr>
                            <m:e>
                              <m:r>
                                <a:rPr lang="en-US" altLang="en-US" sz="2000" i="1">
                                  <a:latin typeface="Cambria Math"/>
                                </a:rPr>
                                <m:t>𝜑</m:t>
                              </m:r>
                            </m:e>
                            <m:sub>
                              <m:r>
                                <a:rPr lang="en-US" altLang="en-US" sz="2000" i="1">
                                  <a:latin typeface="Cambria Math"/>
                                </a:rPr>
                                <m:t>𝑘</m:t>
                              </m:r>
                            </m:sub>
                            <m:sup>
                              <m:r>
                                <a:rPr lang="en-US" altLang="en-US" sz="2000" i="1">
                                  <a:latin typeface="Cambria Math"/>
                                </a:rPr>
                                <m:t>′</m:t>
                              </m:r>
                            </m:sup>
                          </m:sSubSup>
                          <m:d>
                            <m:dPr>
                              <m:ctrlPr>
                                <a:rPr lang="en-US" altLang="en-US" sz="2000" i="1">
                                  <a:latin typeface="Cambria Math" panose="02040503050406030204" pitchFamily="18" charset="0"/>
                                </a:rPr>
                              </m:ctrlPr>
                            </m:dPr>
                            <m:e>
                              <m:sSub>
                                <m:sSubPr>
                                  <m:ctrlPr>
                                    <a:rPr lang="en-US" altLang="en-US" sz="2000" i="1">
                                      <a:latin typeface="Cambria Math" panose="02040503050406030204" pitchFamily="18" charset="0"/>
                                    </a:rPr>
                                  </m:ctrlPr>
                                </m:sSubPr>
                                <m:e>
                                  <m:r>
                                    <a:rPr lang="en-US" altLang="en-US" sz="2000" i="1">
                                      <a:latin typeface="Cambria Math"/>
                                    </a:rPr>
                                    <m:t>𝑣</m:t>
                                  </m:r>
                                </m:e>
                                <m:sub>
                                  <m:r>
                                    <a:rPr lang="en-US" altLang="en-US" sz="2000" i="1">
                                      <a:latin typeface="Cambria Math"/>
                                    </a:rPr>
                                    <m:t>𝑘</m:t>
                                  </m:r>
                                </m:sub>
                              </m:sSub>
                              <m:d>
                                <m:dPr>
                                  <m:ctrlPr>
                                    <a:rPr lang="en-US" altLang="en-US" sz="2000" i="1">
                                      <a:latin typeface="Cambria Math" panose="02040503050406030204" pitchFamily="18" charset="0"/>
                                    </a:rPr>
                                  </m:ctrlPr>
                                </m:dPr>
                                <m:e>
                                  <m:r>
                                    <a:rPr lang="en-US" altLang="en-US" sz="2000" i="1">
                                      <a:latin typeface="Cambria Math"/>
                                    </a:rPr>
                                    <m:t>𝑛</m:t>
                                  </m:r>
                                </m:e>
                              </m:d>
                            </m:e>
                          </m:d>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𝑘𝑗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nary>
                    </m:oMath>
                  </m:oMathPara>
                </a14:m>
                <a:endParaRPr lang="en-US" sz="2000" dirty="0" smtClean="0">
                  <a:ea typeface="Cambria Math"/>
                </a:endParaRP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000" b="0" i="1" smtClean="0">
                          <a:latin typeface="Cambria Math"/>
                          <a:ea typeface="Cambria Math"/>
                        </a:rPr>
                        <m:t>=</m:t>
                      </m:r>
                      <m:r>
                        <a:rPr lang="en-US" sz="2000" i="1">
                          <a:latin typeface="Cambria Math"/>
                          <a:ea typeface="Cambria Math"/>
                        </a:rPr>
                        <m:t>−</m:t>
                      </m:r>
                      <m:nary>
                        <m:naryPr>
                          <m:chr m:val="∑"/>
                          <m:supHide m:val="on"/>
                          <m:ctrlPr>
                            <a:rPr lang="en-US" sz="2000" i="1">
                              <a:latin typeface="Cambria Math" panose="02040503050406030204" pitchFamily="18" charset="0"/>
                              <a:ea typeface="Cambria Math"/>
                            </a:rPr>
                          </m:ctrlPr>
                        </m:naryPr>
                        <m:sub>
                          <m:r>
                            <a:rPr lang="en-US" sz="2000" i="1">
                              <a:latin typeface="Cambria Math"/>
                              <a:ea typeface="Cambria Math"/>
                            </a:rPr>
                            <m:t>𝑘</m:t>
                          </m:r>
                        </m:sub>
                        <m:sup/>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𝛿</m:t>
                              </m:r>
                            </m:e>
                            <m:sub>
                              <m:r>
                                <a:rPr lang="en-US" sz="2000" b="0" i="1" smtClean="0">
                                  <a:latin typeface="Cambria Math"/>
                                  <a:ea typeface="Cambria Math"/>
                                </a:rPr>
                                <m:t>𝑘</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sSub>
                            <m:sSubPr>
                              <m:ctrlPr>
                                <a:rPr lang="en-US" sz="2000" i="1">
                                  <a:latin typeface="Cambria Math" panose="02040503050406030204" pitchFamily="18" charset="0"/>
                                  <a:ea typeface="Cambria Math"/>
                                </a:rPr>
                              </m:ctrlPr>
                            </m:sSubPr>
                            <m:e>
                              <m:r>
                                <a:rPr lang="en-US" sz="2000" i="1">
                                  <a:latin typeface="Cambria Math"/>
                                  <a:ea typeface="Cambria Math"/>
                                </a:rPr>
                                <m:t>𝑤</m:t>
                              </m:r>
                            </m:e>
                            <m:sub>
                              <m:r>
                                <a:rPr lang="en-US" sz="2000" i="1">
                                  <a:latin typeface="Cambria Math"/>
                                  <a:ea typeface="Cambria Math"/>
                                </a:rPr>
                                <m:t>𝑘𝑗</m:t>
                              </m:r>
                            </m:sub>
                          </m:sSub>
                          <m:d>
                            <m:dPr>
                              <m:ctrlPr>
                                <a:rPr lang="en-US" sz="2000" i="1">
                                  <a:latin typeface="Cambria Math" panose="02040503050406030204" pitchFamily="18" charset="0"/>
                                  <a:ea typeface="Cambria Math"/>
                                </a:rPr>
                              </m:ctrlPr>
                            </m:dPr>
                            <m:e>
                              <m:r>
                                <a:rPr lang="en-US" sz="2000" i="1">
                                  <a:latin typeface="Cambria Math"/>
                                  <a:ea typeface="Cambria Math"/>
                                </a:rPr>
                                <m:t>𝑛</m:t>
                              </m:r>
                            </m:e>
                          </m:d>
                        </m:e>
                      </m:nary>
                    </m:oMath>
                  </m:oMathPara>
                </a14:m>
                <a:endParaRPr lang="en-US" sz="2000" dirty="0" smtClean="0">
                  <a:ea typeface="Cambria Math"/>
                </a:endParaRPr>
              </a:p>
              <a:p>
                <a:pPr>
                  <a:lnSpc>
                    <a:spcPct val="120000"/>
                  </a:lnSpc>
                  <a:spcBef>
                    <a:spcPts val="0"/>
                  </a:spcBef>
                </a:pPr>
                <a:r>
                  <a:rPr lang="en-US" sz="2000" dirty="0" smtClean="0">
                    <a:ea typeface="Cambria Math"/>
                  </a:rPr>
                  <a:t>And finally, put this into Eq. 5 to get the back propagation formula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𝛿</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r>
                        <a:rPr lang="en-US" sz="2000" b="0" i="1" smtClean="0">
                          <a:latin typeface="Cambria Math"/>
                          <a:ea typeface="Cambria Math"/>
                        </a:rPr>
                        <m:t>=</m:t>
                      </m:r>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𝜑</m:t>
                          </m:r>
                        </m:e>
                        <m:sub>
                          <m:r>
                            <a:rPr lang="en-US" sz="2000" b="0" i="1" smtClean="0">
                              <a:latin typeface="Cambria Math"/>
                              <a:ea typeface="Cambria Math"/>
                            </a:rPr>
                            <m:t>𝑗</m:t>
                          </m:r>
                        </m:sub>
                        <m:sup>
                          <m:r>
                            <a:rPr lang="en-US" sz="2000" b="0" i="1" smtClean="0">
                              <a:latin typeface="Cambria Math"/>
                              <a:ea typeface="Cambria Math"/>
                            </a:rPr>
                            <m:t>′</m:t>
                          </m:r>
                        </m:sup>
                      </m:sSubSup>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nary>
                        <m:naryPr>
                          <m:chr m:val="∑"/>
                          <m:supHide m:val="on"/>
                          <m:ctrlPr>
                            <a:rPr lang="en-US" sz="2000" b="0" i="1" smtClean="0">
                              <a:latin typeface="Cambria Math" panose="02040503050406030204" pitchFamily="18" charset="0"/>
                              <a:ea typeface="Cambria Math"/>
                            </a:rPr>
                          </m:ctrlPr>
                        </m:naryPr>
                        <m:sub>
                          <m:r>
                            <a:rPr lang="en-US" sz="2000" b="0" i="1" smtClean="0">
                              <a:latin typeface="Cambria Math"/>
                              <a:ea typeface="Cambria Math"/>
                            </a:rPr>
                            <m:t>𝑘</m:t>
                          </m:r>
                        </m:sub>
                        <m:sup/>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𝛿</m:t>
                              </m:r>
                            </m:e>
                            <m:sub>
                              <m:r>
                                <a:rPr lang="en-US" sz="2000" b="0" i="1" smtClean="0">
                                  <a:latin typeface="Cambria Math"/>
                                  <a:ea typeface="Cambria Math"/>
                                </a:rPr>
                                <m:t>𝑘</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𝑤</m:t>
                              </m:r>
                            </m:e>
                            <m:sub>
                              <m:r>
                                <a:rPr lang="en-US" sz="2000" b="0" i="1" smtClean="0">
                                  <a:latin typeface="Cambria Math"/>
                                  <a:ea typeface="Cambria Math"/>
                                </a:rPr>
                                <m:t>𝑘𝑗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nary>
                    </m:oMath>
                  </m:oMathPara>
                </a14:m>
                <a:endParaRPr lang="en-US" sz="2000" dirty="0" smtClean="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sz="half" idx="1"/>
              </p:nvPr>
            </p:nvSpPr>
            <p:spPr bwMode="auto">
              <a:xfrm>
                <a:off x="457200" y="1600200"/>
                <a:ext cx="4038600" cy="4495800"/>
              </a:xfrm>
              <a:blipFill rotWithShape="1">
                <a:blip r:embed="rId2"/>
                <a:stretch>
                  <a:fillRect l="-1207" t="-54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pic>
        <p:nvPicPr>
          <p:cNvPr id="6" name="Picture 3" descr="fg04_005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057400"/>
            <a:ext cx="4038600" cy="33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49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8229600" cy="838200"/>
          </a:xfrm>
        </p:spPr>
        <p:txBody>
          <a:bodyPr/>
          <a:lstStyle/>
          <a:p>
            <a:pPr algn="ctr"/>
            <a:r>
              <a:rPr lang="en-US" altLang="en-US" sz="3600" b="1" dirty="0" smtClean="0"/>
              <a:t>Back-Propagation Algorithm </a:t>
            </a:r>
            <a:br>
              <a:rPr lang="en-US" altLang="en-US" sz="3600" b="1" dirty="0" smtClean="0"/>
            </a:br>
            <a:r>
              <a:rPr lang="en-US" altLang="en-US" sz="3600" b="1" dirty="0" smtClean="0"/>
              <a:t>Summary of Derivation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p>
                <a:pPr>
                  <a:lnSpc>
                    <a:spcPct val="120000"/>
                  </a:lnSpc>
                  <a:spcBef>
                    <a:spcPts val="0"/>
                  </a:spcBef>
                </a:pPr>
                <a:r>
                  <a:rPr lang="en-US" altLang="en-US" sz="2400" dirty="0" smtClean="0"/>
                  <a:t>The correction </a:t>
                </a:r>
                <a14:m>
                  <m:oMath xmlns:m="http://schemas.openxmlformats.org/officeDocument/2006/math">
                    <m:r>
                      <m:rPr>
                        <m:sty m:val="p"/>
                      </m:rPr>
                      <a:rPr lang="en-US" altLang="en-US" sz="2400" b="0" i="0" smtClean="0">
                        <a:latin typeface="Cambria Math"/>
                      </a:rPr>
                      <m:t>Δ</m:t>
                    </m:r>
                    <m:sSub>
                      <m:sSubPr>
                        <m:ctrlPr>
                          <a:rPr lang="en-US" altLang="en-US" sz="2400" b="0" i="1" smtClean="0">
                            <a:latin typeface="Cambria Math" panose="02040503050406030204" pitchFamily="18" charset="0"/>
                          </a:rPr>
                        </m:ctrlPr>
                      </m:sSubPr>
                      <m:e>
                        <m:r>
                          <a:rPr lang="en-US" altLang="en-US" sz="2400" b="0" i="1" smtClean="0">
                            <a:latin typeface="Cambria Math"/>
                          </a:rPr>
                          <m:t>𝑤</m:t>
                        </m:r>
                      </m:e>
                      <m:sub>
                        <m:r>
                          <a:rPr lang="en-US" altLang="en-US" sz="2400" b="0" i="1" smtClean="0">
                            <a:latin typeface="Cambria Math"/>
                          </a:rPr>
                          <m:t>𝑗𝑖</m:t>
                        </m:r>
                      </m:sub>
                    </m:sSub>
                    <m:d>
                      <m:dPr>
                        <m:ctrlPr>
                          <a:rPr lang="en-US" altLang="en-US" sz="2400" b="0" i="1" smtClean="0">
                            <a:latin typeface="Cambria Math" panose="02040503050406030204" pitchFamily="18" charset="0"/>
                          </a:rPr>
                        </m:ctrlPr>
                      </m:dPr>
                      <m:e>
                        <m:r>
                          <a:rPr lang="en-US" altLang="en-US" sz="2400" b="0" i="1" smtClean="0">
                            <a:latin typeface="Cambria Math"/>
                          </a:rPr>
                          <m:t>𝑛</m:t>
                        </m:r>
                      </m:e>
                    </m:d>
                  </m:oMath>
                </a14:m>
                <a:r>
                  <a:rPr lang="en-US" sz="2400" dirty="0" smtClean="0">
                    <a:ea typeface="Cambria Math"/>
                  </a:rPr>
                  <a:t> applied to synaptic weight connecting neuron </a:t>
                </a:r>
                <a14:m>
                  <m:oMath xmlns:m="http://schemas.openxmlformats.org/officeDocument/2006/math">
                    <m:r>
                      <a:rPr lang="en-US" sz="2400" b="0" i="1" smtClean="0">
                        <a:latin typeface="Cambria Math"/>
                        <a:ea typeface="Cambria Math"/>
                      </a:rPr>
                      <m:t>𝑖</m:t>
                    </m:r>
                  </m:oMath>
                </a14:m>
                <a:r>
                  <a:rPr lang="en-US" sz="2400" dirty="0" smtClean="0">
                    <a:ea typeface="Cambria Math"/>
                  </a:rPr>
                  <a:t> to neuron </a:t>
                </a:r>
                <a14:m>
                  <m:oMath xmlns:m="http://schemas.openxmlformats.org/officeDocument/2006/math">
                    <m:r>
                      <a:rPr lang="en-US" sz="2400" b="0" i="1" smtClean="0">
                        <a:latin typeface="Cambria Math"/>
                        <a:ea typeface="Cambria Math"/>
                      </a:rPr>
                      <m:t>𝑗</m:t>
                    </m:r>
                  </m:oMath>
                </a14:m>
                <a:r>
                  <a:rPr lang="en-US" sz="2400" dirty="0" smtClean="0">
                    <a:ea typeface="Cambria Math"/>
                  </a:rPr>
                  <a:t> is defined by the delta rule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ea typeface="Cambria Math"/>
                            </a:rPr>
                          </m:ctrlPr>
                        </m:dPr>
                        <m:e>
                          <m:m>
                            <m:mPr>
                              <m:mcs>
                                <m:mc>
                                  <m:mcPr>
                                    <m:count m:val="1"/>
                                    <m:mcJc m:val="center"/>
                                  </m:mcPr>
                                </m:mc>
                              </m:mcs>
                              <m:ctrlPr>
                                <a:rPr lang="en-US" sz="2400" b="0" i="1" smtClean="0">
                                  <a:latin typeface="Cambria Math" panose="02040503050406030204" pitchFamily="18" charset="0"/>
                                  <a:ea typeface="Cambria Math"/>
                                </a:rPr>
                              </m:ctrlPr>
                            </m:mPr>
                            <m:mr>
                              <m:e>
                                <m:r>
                                  <m:rPr>
                                    <m:brk m:alnAt="7"/>
                                  </m:rPr>
                                  <a:rPr lang="en-US" sz="2400" b="0" i="1" smtClean="0">
                                    <a:latin typeface="Cambria Math"/>
                                    <a:ea typeface="Cambria Math"/>
                                  </a:rPr>
                                  <m:t>𝑊</m:t>
                                </m:r>
                                <m:r>
                                  <a:rPr lang="en-US" sz="2400" b="0" i="1" smtClean="0">
                                    <a:latin typeface="Cambria Math"/>
                                    <a:ea typeface="Cambria Math"/>
                                  </a:rPr>
                                  <m:t>𝑒𝑖𝑔h𝑡</m:t>
                                </m:r>
                              </m:e>
                            </m:mr>
                            <m:mr>
                              <m:e>
                                <m:r>
                                  <a:rPr lang="en-US" sz="2400" b="0" i="1" smtClean="0">
                                    <a:latin typeface="Cambria Math"/>
                                    <a:ea typeface="Cambria Math"/>
                                  </a:rPr>
                                  <m:t>𝑐𝑜𝑟𝑟𝑒𝑐𝑡𝑖𝑜𝑛</m:t>
                                </m:r>
                              </m:e>
                            </m:mr>
                            <m:mr>
                              <m:e>
                                <m:r>
                                  <m:rPr>
                                    <m:sty m:val="p"/>
                                  </m:rPr>
                                  <a:rPr lang="en-US" sz="2400" b="0" i="0" smtClean="0">
                                    <a:latin typeface="Cambria Math"/>
                                    <a:ea typeface="Cambria Math"/>
                                  </a:rPr>
                                  <m:t>Δ</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𝑤</m:t>
                                    </m:r>
                                  </m:e>
                                  <m:sub>
                                    <m:r>
                                      <a:rPr lang="en-US" sz="2400" b="0" i="1" smtClean="0">
                                        <a:latin typeface="Cambria Math"/>
                                        <a:ea typeface="Cambria Math"/>
                                      </a:rPr>
                                      <m:t>𝑗𝑖</m:t>
                                    </m:r>
                                  </m:sub>
                                </m:sSub>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e>
                            </m:mr>
                          </m:m>
                        </m:e>
                      </m:d>
                      <m:r>
                        <a:rPr lang="en-US" sz="2400" b="0" i="1" smtClean="0">
                          <a:latin typeface="Cambria Math"/>
                          <a:ea typeface="Cambria Math"/>
                        </a:rPr>
                        <m:t>=</m:t>
                      </m:r>
                      <m:d>
                        <m:dPr>
                          <m:ctrlPr>
                            <a:rPr lang="en-US" sz="2400" b="0" i="1" smtClean="0">
                              <a:latin typeface="Cambria Math" panose="02040503050406030204" pitchFamily="18" charset="0"/>
                              <a:ea typeface="Cambria Math"/>
                            </a:rPr>
                          </m:ctrlPr>
                        </m:dPr>
                        <m:e>
                          <m:m>
                            <m:mPr>
                              <m:mcs>
                                <m:mc>
                                  <m:mcPr>
                                    <m:count m:val="1"/>
                                    <m:mcJc m:val="center"/>
                                  </m:mcPr>
                                </m:mc>
                              </m:mcs>
                              <m:ctrlPr>
                                <a:rPr lang="en-US" sz="2400" b="0" i="1" smtClean="0">
                                  <a:latin typeface="Cambria Math" panose="02040503050406030204" pitchFamily="18" charset="0"/>
                                  <a:ea typeface="Cambria Math"/>
                                </a:rPr>
                              </m:ctrlPr>
                            </m:mPr>
                            <m:mr>
                              <m:e>
                                <m:r>
                                  <m:rPr>
                                    <m:brk m:alnAt="7"/>
                                  </m:rPr>
                                  <a:rPr lang="en-US" sz="2400" b="0" i="1" smtClean="0">
                                    <a:latin typeface="Cambria Math"/>
                                    <a:ea typeface="Cambria Math"/>
                                  </a:rPr>
                                  <m:t>𝑙</m:t>
                                </m:r>
                                <m:r>
                                  <a:rPr lang="en-US" sz="2400" b="0" i="1" smtClean="0">
                                    <a:latin typeface="Cambria Math"/>
                                    <a:ea typeface="Cambria Math"/>
                                  </a:rPr>
                                  <m:t>𝑒𝑎𝑟𝑛𝑖𝑛𝑔</m:t>
                                </m:r>
                                <m:r>
                                  <a:rPr lang="en-US" sz="2400" b="0" i="1" smtClean="0">
                                    <a:latin typeface="Cambria Math"/>
                                    <a:ea typeface="Cambria Math"/>
                                  </a:rPr>
                                  <m:t> </m:t>
                                </m:r>
                                <m:r>
                                  <a:rPr lang="en-US" sz="2400" b="0" i="1" smtClean="0">
                                    <a:latin typeface="Cambria Math"/>
                                    <a:ea typeface="Cambria Math"/>
                                  </a:rPr>
                                  <m:t>𝑟𝑎𝑡𝑒</m:t>
                                </m:r>
                              </m:e>
                            </m:mr>
                            <m:mr>
                              <m:e>
                                <m:r>
                                  <a:rPr lang="en-US" sz="2400" b="0" i="1" smtClean="0">
                                    <a:latin typeface="Cambria Math"/>
                                    <a:ea typeface="Cambria Math"/>
                                  </a:rPr>
                                  <m:t>𝑝𝑎𝑟𝑎𝑚𝑒𝑡𝑒𝑟</m:t>
                                </m:r>
                              </m:e>
                            </m:mr>
                            <m:mr>
                              <m:e>
                                <m:r>
                                  <a:rPr lang="en-US" sz="2400" b="0" i="1" smtClean="0">
                                    <a:latin typeface="Cambria Math"/>
                                    <a:ea typeface="Cambria Math"/>
                                  </a:rPr>
                                  <m:t>𝜂</m:t>
                                </m:r>
                              </m:e>
                            </m:mr>
                          </m:m>
                        </m:e>
                      </m:d>
                      <m:d>
                        <m:dPr>
                          <m:ctrlPr>
                            <a:rPr lang="en-US" sz="2400" b="0" i="1" smtClean="0">
                              <a:latin typeface="Cambria Math" panose="02040503050406030204" pitchFamily="18" charset="0"/>
                              <a:ea typeface="Cambria Math"/>
                            </a:rPr>
                          </m:ctrlPr>
                        </m:dPr>
                        <m:e>
                          <m:m>
                            <m:mPr>
                              <m:mcs>
                                <m:mc>
                                  <m:mcPr>
                                    <m:count m:val="1"/>
                                    <m:mcJc m:val="center"/>
                                  </m:mcPr>
                                </m:mc>
                              </m:mcs>
                              <m:ctrlPr>
                                <a:rPr lang="en-US" sz="2400" b="0" i="1" smtClean="0">
                                  <a:latin typeface="Cambria Math" panose="02040503050406030204" pitchFamily="18" charset="0"/>
                                  <a:ea typeface="Cambria Math"/>
                                </a:rPr>
                              </m:ctrlPr>
                            </m:mPr>
                            <m:mr>
                              <m:e>
                                <m:r>
                                  <m:rPr>
                                    <m:brk m:alnAt="7"/>
                                  </m:rPr>
                                  <a:rPr lang="en-US" sz="2400" b="0" i="1" smtClean="0">
                                    <a:latin typeface="Cambria Math"/>
                                    <a:ea typeface="Cambria Math"/>
                                  </a:rPr>
                                  <m:t>𝑙</m:t>
                                </m:r>
                                <m:r>
                                  <a:rPr lang="en-US" sz="2400" b="0" i="1" smtClean="0">
                                    <a:latin typeface="Cambria Math"/>
                                    <a:ea typeface="Cambria Math"/>
                                  </a:rPr>
                                  <m:t>𝑜𝑐𝑎𝑙</m:t>
                                </m:r>
                              </m:e>
                            </m:mr>
                            <m:mr>
                              <m:e>
                                <m:r>
                                  <a:rPr lang="en-US" sz="2400" b="0" i="1" smtClean="0">
                                    <a:latin typeface="Cambria Math"/>
                                    <a:ea typeface="Cambria Math"/>
                                  </a:rPr>
                                  <m:t>𝑔𝑟𝑎𝑑𝑖𝑒𝑛𝑡</m:t>
                                </m:r>
                              </m:e>
                            </m:mr>
                            <m:mr>
                              <m:e>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𝛿</m:t>
                                    </m:r>
                                  </m:e>
                                  <m:sub>
                                    <m:r>
                                      <a:rPr lang="en-US" sz="2400" b="0" i="1" smtClean="0">
                                        <a:latin typeface="Cambria Math"/>
                                        <a:ea typeface="Cambria Math"/>
                                      </a:rPr>
                                      <m:t>𝑗</m:t>
                                    </m:r>
                                  </m:sub>
                                </m:sSub>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e>
                            </m:mr>
                          </m:m>
                        </m:e>
                      </m:d>
                      <m:d>
                        <m:dPr>
                          <m:ctrlPr>
                            <a:rPr lang="en-US" sz="2400" b="0" i="1" smtClean="0">
                              <a:latin typeface="Cambria Math" panose="02040503050406030204" pitchFamily="18" charset="0"/>
                              <a:ea typeface="Cambria Math"/>
                            </a:rPr>
                          </m:ctrlPr>
                        </m:dPr>
                        <m:e>
                          <m:m>
                            <m:mPr>
                              <m:mcs>
                                <m:mc>
                                  <m:mcPr>
                                    <m:count m:val="1"/>
                                    <m:mcJc m:val="center"/>
                                  </m:mcPr>
                                </m:mc>
                              </m:mcs>
                              <m:ctrlPr>
                                <a:rPr lang="en-US" sz="2400" b="0" i="1" smtClean="0">
                                  <a:latin typeface="Cambria Math" panose="02040503050406030204" pitchFamily="18" charset="0"/>
                                  <a:ea typeface="Cambria Math"/>
                                </a:rPr>
                              </m:ctrlPr>
                            </m:mPr>
                            <m:mr>
                              <m:e>
                                <m:r>
                                  <m:rPr>
                                    <m:brk m:alnAt="7"/>
                                  </m:rPr>
                                  <a:rPr lang="en-US" sz="2400" b="0" i="1" smtClean="0">
                                    <a:latin typeface="Cambria Math"/>
                                    <a:ea typeface="Cambria Math"/>
                                  </a:rPr>
                                  <m:t>𝑖</m:t>
                                </m:r>
                                <m:r>
                                  <a:rPr lang="en-US" sz="2400" b="0" i="1" smtClean="0">
                                    <a:latin typeface="Cambria Math"/>
                                    <a:ea typeface="Cambria Math"/>
                                  </a:rPr>
                                  <m:t>𝑛𝑝𝑢𝑡</m:t>
                                </m:r>
                                <m:r>
                                  <a:rPr lang="en-US" sz="2400" b="0" i="1" smtClean="0">
                                    <a:latin typeface="Cambria Math"/>
                                    <a:ea typeface="Cambria Math"/>
                                  </a:rPr>
                                  <m:t> </m:t>
                                </m:r>
                                <m:r>
                                  <a:rPr lang="en-US" sz="2400" b="0" i="1" smtClean="0">
                                    <a:latin typeface="Cambria Math"/>
                                    <a:ea typeface="Cambria Math"/>
                                  </a:rPr>
                                  <m:t>𝑠𝑖𝑔𝑛𝑎𝑙</m:t>
                                </m:r>
                              </m:e>
                            </m:mr>
                            <m:mr>
                              <m:e>
                                <m:r>
                                  <a:rPr lang="en-US" sz="2400" b="0" i="1" smtClean="0">
                                    <a:latin typeface="Cambria Math"/>
                                    <a:ea typeface="Cambria Math"/>
                                  </a:rPr>
                                  <m:t>𝑜𝑓</m:t>
                                </m:r>
                                <m:r>
                                  <a:rPr lang="en-US" sz="2400" b="0" i="1" smtClean="0">
                                    <a:latin typeface="Cambria Math"/>
                                    <a:ea typeface="Cambria Math"/>
                                  </a:rPr>
                                  <m:t> </m:t>
                                </m:r>
                                <m:r>
                                  <a:rPr lang="en-US" sz="2400" b="0" i="1" smtClean="0">
                                    <a:latin typeface="Cambria Math"/>
                                    <a:ea typeface="Cambria Math"/>
                                  </a:rPr>
                                  <m:t>𝑛𝑒𝑢𝑟𝑜𝑛</m:t>
                                </m:r>
                                <m:r>
                                  <a:rPr lang="en-US" sz="2400" b="0" i="1" smtClean="0">
                                    <a:latin typeface="Cambria Math"/>
                                    <a:ea typeface="Cambria Math"/>
                                  </a:rPr>
                                  <m:t> </m:t>
                                </m:r>
                                <m:r>
                                  <a:rPr lang="en-US" sz="2400" b="0" i="1" smtClean="0">
                                    <a:latin typeface="Cambria Math"/>
                                    <a:ea typeface="Cambria Math"/>
                                  </a:rPr>
                                  <m:t>𝑗</m:t>
                                </m:r>
                              </m:e>
                            </m:mr>
                            <m:mr>
                              <m:e>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𝑦</m:t>
                                    </m:r>
                                  </m:e>
                                  <m:sub>
                                    <m:r>
                                      <a:rPr lang="en-US" sz="2400" b="0" i="1" smtClean="0">
                                        <a:latin typeface="Cambria Math"/>
                                        <a:ea typeface="Cambria Math"/>
                                      </a:rPr>
                                      <m:t>𝑖</m:t>
                                    </m:r>
                                  </m:sub>
                                </m:sSub>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e>
                            </m:mr>
                          </m:m>
                        </m:e>
                      </m:d>
                    </m:oMath>
                  </m:oMathPara>
                </a14:m>
                <a:endParaRPr lang="en-US" sz="2400" dirty="0" smtClean="0">
                  <a:ea typeface="Cambria Math"/>
                </a:endParaRPr>
              </a:p>
              <a:p>
                <a:pPr>
                  <a:lnSpc>
                    <a:spcPct val="120000"/>
                  </a:lnSpc>
                  <a:spcBef>
                    <a:spcPts val="0"/>
                  </a:spcBef>
                </a:pPr>
                <a:r>
                  <a:rPr lang="en-US" sz="2400" dirty="0" smtClean="0">
                    <a:ea typeface="Cambria Math"/>
                  </a:rPr>
                  <a:t>Local gradient </a:t>
                </a:r>
                <a14:m>
                  <m:oMath xmlns:m="http://schemas.openxmlformats.org/officeDocument/2006/math">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𝛿</m:t>
                        </m:r>
                      </m:e>
                      <m:sub>
                        <m:r>
                          <a:rPr lang="en-US" sz="2400" b="0" i="1" smtClean="0">
                            <a:latin typeface="Cambria Math"/>
                            <a:ea typeface="Cambria Math"/>
                          </a:rPr>
                          <m:t>𝑗</m:t>
                        </m:r>
                      </m:sub>
                    </m:sSub>
                    <m:d>
                      <m:dPr>
                        <m:ctrlPr>
                          <a:rPr lang="en-US" sz="2400" b="0" i="1" smtClean="0">
                            <a:latin typeface="Cambria Math" panose="02040503050406030204" pitchFamily="18" charset="0"/>
                            <a:ea typeface="Cambria Math"/>
                          </a:rPr>
                        </m:ctrlPr>
                      </m:dPr>
                      <m:e>
                        <m:r>
                          <a:rPr lang="en-US" sz="2400" b="0" i="1" smtClean="0">
                            <a:latin typeface="Cambria Math"/>
                            <a:ea typeface="Cambria Math"/>
                          </a:rPr>
                          <m:t>𝑛</m:t>
                        </m:r>
                      </m:e>
                    </m:d>
                  </m:oMath>
                </a14:m>
                <a:r>
                  <a:rPr lang="en-US" sz="2400" dirty="0" smtClean="0">
                    <a:ea typeface="Cambria Math"/>
                  </a:rPr>
                  <a:t> depends on whether neuron </a:t>
                </a:r>
                <a14:m>
                  <m:oMath xmlns:m="http://schemas.openxmlformats.org/officeDocument/2006/math">
                    <m:r>
                      <a:rPr lang="en-US" sz="2400" b="0" i="1" smtClean="0">
                        <a:latin typeface="Cambria Math"/>
                        <a:ea typeface="Cambria Math"/>
                      </a:rPr>
                      <m:t>𝑗</m:t>
                    </m:r>
                  </m:oMath>
                </a14:m>
                <a:r>
                  <a:rPr lang="en-US" sz="2400" dirty="0" smtClean="0">
                    <a:ea typeface="Cambria Math"/>
                  </a:rPr>
                  <a:t> is a hidden neuron or output neuron</a:t>
                </a:r>
              </a:p>
              <a:p>
                <a:pPr lvl="1">
                  <a:lnSpc>
                    <a:spcPct val="120000"/>
                  </a:lnSpc>
                  <a:spcBef>
                    <a:spcPts val="0"/>
                  </a:spcBef>
                </a:pPr>
                <a:r>
                  <a:rPr lang="en-US" sz="1900" dirty="0" smtClean="0">
                    <a:ea typeface="Cambria Math"/>
                  </a:rPr>
                  <a:t>If it is an output neuron </a:t>
                </a:r>
                <a14:m>
                  <m:oMath xmlns:m="http://schemas.openxmlformats.org/officeDocument/2006/math">
                    <m:sSub>
                      <m:sSubPr>
                        <m:ctrlPr>
                          <a:rPr lang="en-US" sz="1900" i="1">
                            <a:latin typeface="Cambria Math" panose="02040503050406030204" pitchFamily="18" charset="0"/>
                          </a:rPr>
                        </m:ctrlPr>
                      </m:sSubPr>
                      <m:e>
                        <m:r>
                          <a:rPr lang="en-US" sz="1900" i="1">
                            <a:latin typeface="Cambria Math"/>
                          </a:rPr>
                          <m:t>𝛿</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r>
                      <a:rPr lang="en-US" sz="1900" i="1">
                        <a:latin typeface="Cambria Math"/>
                      </a:rPr>
                      <m:t>=</m:t>
                    </m:r>
                    <m:sSub>
                      <m:sSubPr>
                        <m:ctrlPr>
                          <a:rPr lang="en-US" sz="1900" i="1">
                            <a:latin typeface="Cambria Math" panose="02040503050406030204" pitchFamily="18" charset="0"/>
                          </a:rPr>
                        </m:ctrlPr>
                      </m:sSubPr>
                      <m:e>
                        <m:r>
                          <a:rPr lang="en-US" sz="1900" i="1">
                            <a:latin typeface="Cambria Math"/>
                          </a:rPr>
                          <m:t>𝑒</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sSubSup>
                      <m:sSubSupPr>
                        <m:ctrlPr>
                          <a:rPr lang="en-US" sz="1900" i="1">
                            <a:latin typeface="Cambria Math" panose="02040503050406030204" pitchFamily="18" charset="0"/>
                          </a:rPr>
                        </m:ctrlPr>
                      </m:sSubSupPr>
                      <m:e>
                        <m:r>
                          <a:rPr lang="en-US" sz="1900" i="1">
                            <a:latin typeface="Cambria Math"/>
                          </a:rPr>
                          <m:t>𝜑</m:t>
                        </m:r>
                      </m:e>
                      <m:sub>
                        <m:r>
                          <a:rPr lang="en-US" sz="1900" i="1">
                            <a:latin typeface="Cambria Math"/>
                          </a:rPr>
                          <m:t>𝑗</m:t>
                        </m:r>
                      </m:sub>
                      <m:sup>
                        <m:r>
                          <a:rPr lang="en-US" sz="1900" i="1">
                            <a:latin typeface="Cambria Math"/>
                          </a:rPr>
                          <m:t>′</m:t>
                        </m:r>
                      </m:sup>
                    </m:sSubSup>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a:rPr>
                              <m:t>𝑣</m:t>
                            </m:r>
                          </m:e>
                          <m:sub>
                            <m:r>
                              <a:rPr lang="en-US" sz="1900" i="1">
                                <a:latin typeface="Cambria Math"/>
                              </a:rPr>
                              <m:t>𝑗</m:t>
                            </m:r>
                          </m:sub>
                        </m:sSub>
                        <m:d>
                          <m:dPr>
                            <m:ctrlPr>
                              <a:rPr lang="en-US" sz="1900" i="1">
                                <a:latin typeface="Cambria Math" panose="02040503050406030204" pitchFamily="18" charset="0"/>
                              </a:rPr>
                            </m:ctrlPr>
                          </m:dPr>
                          <m:e>
                            <m:r>
                              <a:rPr lang="en-US" sz="1900" i="1">
                                <a:latin typeface="Cambria Math"/>
                              </a:rPr>
                              <m:t>𝑛</m:t>
                            </m:r>
                          </m:e>
                        </m:d>
                      </m:e>
                    </m:d>
                  </m:oMath>
                </a14:m>
                <a:endParaRPr lang="en-US" sz="1900" dirty="0" smtClean="0">
                  <a:ea typeface="Cambria Math"/>
                </a:endParaRPr>
              </a:p>
              <a:p>
                <a:pPr lvl="1">
                  <a:lnSpc>
                    <a:spcPct val="120000"/>
                  </a:lnSpc>
                  <a:spcBef>
                    <a:spcPts val="0"/>
                  </a:spcBef>
                </a:pPr>
                <a:r>
                  <a:rPr lang="en-US" sz="1900" dirty="0" smtClean="0">
                    <a:ea typeface="Cambria Math"/>
                  </a:rPr>
                  <a:t>If, otherwise, it is a hidden neuron </a:t>
                </a:r>
                <a14:m>
                  <m:oMath xmlns:m="http://schemas.openxmlformats.org/officeDocument/2006/math">
                    <m:sSub>
                      <m:sSubPr>
                        <m:ctrlPr>
                          <a:rPr lang="en-US" sz="1900" i="1">
                            <a:latin typeface="Cambria Math" panose="02040503050406030204" pitchFamily="18" charset="0"/>
                            <a:ea typeface="Cambria Math"/>
                          </a:rPr>
                        </m:ctrlPr>
                      </m:sSubPr>
                      <m:e>
                        <m:r>
                          <a:rPr lang="en-US" sz="1900" i="1">
                            <a:latin typeface="Cambria Math"/>
                            <a:ea typeface="Cambria Math"/>
                          </a:rPr>
                          <m:t>𝛿</m:t>
                        </m:r>
                      </m:e>
                      <m:sub>
                        <m:r>
                          <a:rPr lang="en-US" sz="1900" i="1">
                            <a:latin typeface="Cambria Math"/>
                            <a:ea typeface="Cambria Math"/>
                          </a:rPr>
                          <m:t>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r>
                      <a:rPr lang="en-US" sz="1900" i="1">
                        <a:latin typeface="Cambria Math"/>
                        <a:ea typeface="Cambria Math"/>
                      </a:rPr>
                      <m:t>=</m:t>
                    </m:r>
                    <m:sSubSup>
                      <m:sSubSupPr>
                        <m:ctrlPr>
                          <a:rPr lang="en-US" sz="1900" i="1">
                            <a:latin typeface="Cambria Math" panose="02040503050406030204" pitchFamily="18" charset="0"/>
                            <a:ea typeface="Cambria Math"/>
                          </a:rPr>
                        </m:ctrlPr>
                      </m:sSubSupPr>
                      <m:e>
                        <m:r>
                          <a:rPr lang="en-US" sz="1900" i="1">
                            <a:latin typeface="Cambria Math"/>
                            <a:ea typeface="Cambria Math"/>
                          </a:rPr>
                          <m:t>𝜑</m:t>
                        </m:r>
                      </m:e>
                      <m:sub>
                        <m:r>
                          <a:rPr lang="en-US" sz="1900" i="1">
                            <a:latin typeface="Cambria Math"/>
                            <a:ea typeface="Cambria Math"/>
                          </a:rPr>
                          <m:t>𝑗</m:t>
                        </m:r>
                      </m:sub>
                      <m:sup>
                        <m:r>
                          <a:rPr lang="en-US" sz="1900" i="1">
                            <a:latin typeface="Cambria Math"/>
                            <a:ea typeface="Cambria Math"/>
                          </a:rPr>
                          <m:t>′</m:t>
                        </m:r>
                      </m:sup>
                    </m:sSubSup>
                    <m:d>
                      <m:dPr>
                        <m:ctrlPr>
                          <a:rPr lang="en-US" sz="1900" i="1">
                            <a:latin typeface="Cambria Math" panose="02040503050406030204" pitchFamily="18" charset="0"/>
                            <a:ea typeface="Cambria Math"/>
                          </a:rPr>
                        </m:ctrlPr>
                      </m:dPr>
                      <m:e>
                        <m:sSub>
                          <m:sSubPr>
                            <m:ctrlPr>
                              <a:rPr lang="en-US" sz="1900" i="1">
                                <a:latin typeface="Cambria Math" panose="02040503050406030204" pitchFamily="18" charset="0"/>
                                <a:ea typeface="Cambria Math"/>
                              </a:rPr>
                            </m:ctrlPr>
                          </m:sSubPr>
                          <m:e>
                            <m:r>
                              <a:rPr lang="en-US" sz="1900" i="1">
                                <a:latin typeface="Cambria Math"/>
                                <a:ea typeface="Cambria Math"/>
                              </a:rPr>
                              <m:t>𝑣</m:t>
                            </m:r>
                          </m:e>
                          <m:sub>
                            <m:r>
                              <a:rPr lang="en-US" sz="1900" i="1">
                                <a:latin typeface="Cambria Math"/>
                                <a:ea typeface="Cambria Math"/>
                              </a:rPr>
                              <m:t>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e>
                    </m:d>
                    <m:nary>
                      <m:naryPr>
                        <m:chr m:val="∑"/>
                        <m:supHide m:val="on"/>
                        <m:ctrlPr>
                          <a:rPr lang="en-US" sz="1900" i="1">
                            <a:latin typeface="Cambria Math" panose="02040503050406030204" pitchFamily="18" charset="0"/>
                            <a:ea typeface="Cambria Math"/>
                          </a:rPr>
                        </m:ctrlPr>
                      </m:naryPr>
                      <m:sub>
                        <m:r>
                          <a:rPr lang="en-US" sz="1900" i="1">
                            <a:latin typeface="Cambria Math"/>
                            <a:ea typeface="Cambria Math"/>
                          </a:rPr>
                          <m:t>𝑘</m:t>
                        </m:r>
                      </m:sub>
                      <m:sup/>
                      <m:e>
                        <m:sSub>
                          <m:sSubPr>
                            <m:ctrlPr>
                              <a:rPr lang="en-US" sz="1900" i="1">
                                <a:latin typeface="Cambria Math" panose="02040503050406030204" pitchFamily="18" charset="0"/>
                                <a:ea typeface="Cambria Math"/>
                              </a:rPr>
                            </m:ctrlPr>
                          </m:sSubPr>
                          <m:e>
                            <m:r>
                              <a:rPr lang="en-US" sz="1900" i="1">
                                <a:latin typeface="Cambria Math"/>
                                <a:ea typeface="Cambria Math"/>
                              </a:rPr>
                              <m:t>𝛿</m:t>
                            </m:r>
                          </m:e>
                          <m:sub>
                            <m:r>
                              <a:rPr lang="en-US" sz="1900" i="1">
                                <a:latin typeface="Cambria Math"/>
                                <a:ea typeface="Cambria Math"/>
                              </a:rPr>
                              <m:t>𝑘</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sSub>
                          <m:sSubPr>
                            <m:ctrlPr>
                              <a:rPr lang="en-US" sz="1900" i="1">
                                <a:latin typeface="Cambria Math" panose="02040503050406030204" pitchFamily="18" charset="0"/>
                                <a:ea typeface="Cambria Math"/>
                              </a:rPr>
                            </m:ctrlPr>
                          </m:sSubPr>
                          <m:e>
                            <m:r>
                              <a:rPr lang="en-US" sz="1900" i="1">
                                <a:latin typeface="Cambria Math"/>
                                <a:ea typeface="Cambria Math"/>
                              </a:rPr>
                              <m:t>𝑤</m:t>
                            </m:r>
                          </m:e>
                          <m:sub>
                            <m:r>
                              <a:rPr lang="en-US" sz="1900" i="1">
                                <a:latin typeface="Cambria Math"/>
                                <a:ea typeface="Cambria Math"/>
                              </a:rPr>
                              <m:t>𝑘𝑗</m:t>
                            </m:r>
                          </m:sub>
                        </m:sSub>
                        <m:d>
                          <m:dPr>
                            <m:ctrlPr>
                              <a:rPr lang="en-US" sz="1900" i="1">
                                <a:latin typeface="Cambria Math" panose="02040503050406030204" pitchFamily="18" charset="0"/>
                                <a:ea typeface="Cambria Math"/>
                              </a:rPr>
                            </m:ctrlPr>
                          </m:dPr>
                          <m:e>
                            <m:r>
                              <a:rPr lang="en-US" sz="1900" i="1">
                                <a:latin typeface="Cambria Math"/>
                                <a:ea typeface="Cambria Math"/>
                              </a:rPr>
                              <m:t>𝑛</m:t>
                            </m:r>
                          </m:e>
                        </m:d>
                      </m:e>
                    </m:nary>
                  </m:oMath>
                </a14:m>
                <a:endParaRPr lang="en-US" sz="1900" dirty="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815" r="-1111"/>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37481152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Two Passes of Computation </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120000"/>
              </a:lnSpc>
              <a:spcBef>
                <a:spcPts val="0"/>
              </a:spcBef>
            </a:pPr>
            <a:r>
              <a:rPr lang="en-US" sz="2400" dirty="0" smtClean="0">
                <a:ea typeface="Cambria Math"/>
              </a:rPr>
              <a:t>Back-propagation algorithm works with 2 passes of computation: </a:t>
            </a:r>
          </a:p>
          <a:p>
            <a:pPr lvl="1">
              <a:lnSpc>
                <a:spcPct val="120000"/>
              </a:lnSpc>
              <a:spcBef>
                <a:spcPts val="0"/>
              </a:spcBef>
            </a:pPr>
            <a:r>
              <a:rPr lang="en-US" sz="2000" dirty="0" smtClean="0">
                <a:ea typeface="Cambria Math"/>
              </a:rPr>
              <a:t>The first (forward pass): </a:t>
            </a:r>
          </a:p>
          <a:p>
            <a:pPr lvl="2">
              <a:lnSpc>
                <a:spcPct val="120000"/>
              </a:lnSpc>
              <a:spcBef>
                <a:spcPts val="0"/>
              </a:spcBef>
            </a:pPr>
            <a:r>
              <a:rPr lang="en-US" sz="1800" dirty="0" smtClean="0">
                <a:ea typeface="Cambria Math"/>
              </a:rPr>
              <a:t>weights remain unchanged and the function signals are computed on a neuron-by-neuron basis. </a:t>
            </a:r>
          </a:p>
          <a:p>
            <a:pPr lvl="2">
              <a:lnSpc>
                <a:spcPct val="120000"/>
              </a:lnSpc>
              <a:spcBef>
                <a:spcPts val="0"/>
              </a:spcBef>
            </a:pPr>
            <a:r>
              <a:rPr lang="en-US" sz="1800" dirty="0" smtClean="0">
                <a:ea typeface="Cambria Math"/>
              </a:rPr>
              <a:t>Begins by first hidden layer taking the system inputs and ends at the output layer by computing the error signal for each output neuron </a:t>
            </a:r>
          </a:p>
          <a:p>
            <a:pPr lvl="1">
              <a:lnSpc>
                <a:spcPct val="120000"/>
              </a:lnSpc>
              <a:spcBef>
                <a:spcPts val="0"/>
              </a:spcBef>
            </a:pPr>
            <a:r>
              <a:rPr lang="en-US" sz="2000" dirty="0" smtClean="0">
                <a:ea typeface="Cambria Math"/>
              </a:rPr>
              <a:t>The second (backward pass): </a:t>
            </a:r>
          </a:p>
          <a:p>
            <a:pPr lvl="2">
              <a:lnSpc>
                <a:spcPct val="120000"/>
              </a:lnSpc>
              <a:spcBef>
                <a:spcPts val="0"/>
              </a:spcBef>
            </a:pPr>
            <a:r>
              <a:rPr lang="en-US" sz="1800" dirty="0" smtClean="0">
                <a:ea typeface="Cambria Math"/>
              </a:rPr>
              <a:t>starts at the output layer by passing error signals leftward through the network</a:t>
            </a:r>
            <a:endParaRPr lang="en-US" sz="1800" dirty="0">
              <a:ea typeface="Cambria Math"/>
            </a:endParaRPr>
          </a:p>
        </p:txBody>
      </p:sp>
    </p:spTree>
    <p:extLst>
      <p:ext uri="{BB962C8B-B14F-4D97-AF65-F5344CB8AC3E}">
        <p14:creationId xmlns:p14="http://schemas.microsoft.com/office/powerpoint/2010/main" val="2958466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Activation Function</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sz="2400" dirty="0" smtClean="0">
                    <a:ea typeface="Cambria Math"/>
                  </a:rPr>
                  <a:t>To compute </a:t>
                </a:r>
                <a14:m>
                  <m:oMath xmlns:m="http://schemas.openxmlformats.org/officeDocument/2006/math">
                    <m:r>
                      <a:rPr lang="en-US" sz="2400" b="0" i="1" smtClean="0">
                        <a:latin typeface="Cambria Math"/>
                        <a:ea typeface="Cambria Math"/>
                      </a:rPr>
                      <m:t>𝛿</m:t>
                    </m:r>
                  </m:oMath>
                </a14:m>
                <a:r>
                  <a:rPr lang="en-US" sz="2400" dirty="0" smtClean="0">
                    <a:ea typeface="Cambria Math"/>
                  </a:rPr>
                  <a:t> we need to know the derivative of activation function </a:t>
                </a:r>
                <a14:m>
                  <m:oMath xmlns:m="http://schemas.openxmlformats.org/officeDocument/2006/math">
                    <m:r>
                      <a:rPr lang="en-US" sz="2400" b="0" i="1" smtClean="0">
                        <a:latin typeface="Cambria Math"/>
                        <a:ea typeface="Cambria Math"/>
                      </a:rPr>
                      <m:t>𝜑</m:t>
                    </m:r>
                    <m:r>
                      <a:rPr lang="en-US" sz="2400" b="0" i="1" smtClean="0">
                        <a:latin typeface="Cambria Math"/>
                        <a:ea typeface="Cambria Math"/>
                      </a:rPr>
                      <m:t>(∙)</m:t>
                    </m:r>
                  </m:oMath>
                </a14:m>
                <a:endParaRPr lang="en-US" sz="2400" dirty="0" smtClean="0">
                  <a:ea typeface="Cambria Math"/>
                </a:endParaRPr>
              </a:p>
              <a:p>
                <a:pPr>
                  <a:lnSpc>
                    <a:spcPct val="120000"/>
                  </a:lnSpc>
                  <a:spcBef>
                    <a:spcPts val="0"/>
                  </a:spcBef>
                </a:pPr>
                <a:r>
                  <a:rPr lang="en-US" sz="2400" dirty="0" smtClean="0">
                    <a:ea typeface="Cambria Math"/>
                  </a:rPr>
                  <a:t>So, function </a:t>
                </a:r>
                <a14:m>
                  <m:oMath xmlns:m="http://schemas.openxmlformats.org/officeDocument/2006/math">
                    <m:r>
                      <a:rPr lang="en-US" sz="2400" b="0" i="1" smtClean="0">
                        <a:latin typeface="Cambria Math"/>
                        <a:ea typeface="Cambria Math"/>
                      </a:rPr>
                      <m:t>𝜑</m:t>
                    </m:r>
                    <m:r>
                      <a:rPr lang="en-US" sz="2400" b="0" i="1" smtClean="0">
                        <a:latin typeface="Cambria Math"/>
                        <a:ea typeface="Cambria Math"/>
                      </a:rPr>
                      <m:t>(∙)</m:t>
                    </m:r>
                  </m:oMath>
                </a14:m>
                <a:r>
                  <a:rPr lang="en-US" sz="2400" dirty="0" smtClean="0">
                    <a:ea typeface="Cambria Math"/>
                  </a:rPr>
                  <a:t> must be differentiable </a:t>
                </a:r>
              </a:p>
              <a:p>
                <a:pPr>
                  <a:lnSpc>
                    <a:spcPct val="120000"/>
                  </a:lnSpc>
                  <a:spcBef>
                    <a:spcPts val="0"/>
                  </a:spcBef>
                </a:pPr>
                <a:r>
                  <a:rPr lang="en-US" sz="2400" dirty="0" smtClean="0">
                    <a:ea typeface="Cambria Math"/>
                  </a:rPr>
                  <a:t>A common continuously differentiable nonlinear activation function is </a:t>
                </a:r>
                <a:r>
                  <a:rPr lang="en-US" sz="2400" i="1" dirty="0" smtClean="0">
                    <a:ea typeface="Cambria Math"/>
                  </a:rPr>
                  <a:t>sigmoidal nonlinearity</a:t>
                </a:r>
                <a:r>
                  <a:rPr lang="en-US" sz="2400" dirty="0" smtClean="0">
                    <a:ea typeface="Cambria Math"/>
                  </a:rPr>
                  <a:t> and there are 2 versions for it </a:t>
                </a:r>
              </a:p>
              <a:p>
                <a:pPr lvl="1">
                  <a:lnSpc>
                    <a:spcPct val="120000"/>
                  </a:lnSpc>
                  <a:spcBef>
                    <a:spcPts val="0"/>
                  </a:spcBef>
                </a:pPr>
                <a:r>
                  <a:rPr lang="en-US" sz="2000" i="1" dirty="0" smtClean="0">
                    <a:ea typeface="Cambria Math"/>
                  </a:rPr>
                  <a:t>Logistic function</a:t>
                </a:r>
                <a:r>
                  <a:rPr lang="en-US" sz="2000" dirty="0">
                    <a:ea typeface="Cambria Math"/>
                  </a:rPr>
                  <a:t> </a:t>
                </a:r>
                <a:endParaRPr lang="en-US" sz="2000" dirty="0" smtClean="0">
                  <a:ea typeface="Cambria Math"/>
                </a:endParaRPr>
              </a:p>
              <a:p>
                <a:pPr lvl="1">
                  <a:lnSpc>
                    <a:spcPct val="120000"/>
                  </a:lnSpc>
                  <a:spcBef>
                    <a:spcPts val="0"/>
                  </a:spcBef>
                </a:pPr>
                <a:r>
                  <a:rPr lang="en-US" sz="2000" i="1" dirty="0" smtClean="0">
                    <a:ea typeface="Cambria Math"/>
                  </a:rPr>
                  <a:t>Hyperbolic tangent function</a:t>
                </a:r>
                <a:endParaRPr lang="en-US" sz="2000" i="1" dirty="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963" t="-270" r="-163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25739465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gn="ctr"/>
            <a:r>
              <a:rPr lang="en-US" altLang="en-US" sz="3600" b="1" smtClean="0"/>
              <a:t>Introduction</a:t>
            </a:r>
          </a:p>
        </p:txBody>
      </p:sp>
      <p:sp>
        <p:nvSpPr>
          <p:cNvPr id="3" name="Content Placeholder 2"/>
          <p:cNvSpPr>
            <a:spLocks noGrp="1"/>
          </p:cNvSpPr>
          <p:nvPr>
            <p:ph idx="1"/>
          </p:nvPr>
        </p:nvSpPr>
        <p:spPr/>
        <p:txBody>
          <a:bodyPr>
            <a:normAutofit fontScale="85000" lnSpcReduction="20000"/>
          </a:bodyPr>
          <a:lstStyle/>
          <a:p>
            <a:pPr>
              <a:defRPr/>
            </a:pPr>
            <a:r>
              <a:rPr lang="en-US" dirty="0" smtClean="0"/>
              <a:t>Multilayer </a:t>
            </a:r>
            <a:r>
              <a:rPr lang="en-US" dirty="0" err="1" smtClean="0"/>
              <a:t>feedforward</a:t>
            </a:r>
            <a:r>
              <a:rPr lang="en-US" dirty="0" smtClean="0"/>
              <a:t> networks </a:t>
            </a:r>
          </a:p>
          <a:p>
            <a:pPr lvl="1">
              <a:defRPr/>
            </a:pPr>
            <a:r>
              <a:rPr lang="en-US" dirty="0" smtClean="0"/>
              <a:t>Input layer (a set or source nodes) </a:t>
            </a:r>
          </a:p>
          <a:p>
            <a:pPr lvl="1">
              <a:defRPr/>
            </a:pPr>
            <a:r>
              <a:rPr lang="en-US" dirty="0" smtClean="0"/>
              <a:t>One or more hidden layers (computation nodes) </a:t>
            </a:r>
          </a:p>
          <a:p>
            <a:pPr lvl="1">
              <a:defRPr/>
            </a:pPr>
            <a:r>
              <a:rPr lang="en-US" dirty="0" smtClean="0"/>
              <a:t>Output layer (computation nodes) </a:t>
            </a:r>
          </a:p>
          <a:p>
            <a:pPr>
              <a:defRPr/>
            </a:pPr>
            <a:r>
              <a:rPr lang="en-US" dirty="0" smtClean="0"/>
              <a:t>Signal propagates through network in a forward direction layer by layer </a:t>
            </a:r>
          </a:p>
          <a:p>
            <a:pPr>
              <a:defRPr/>
            </a:pPr>
            <a:r>
              <a:rPr lang="en-US" dirty="0" smtClean="0"/>
              <a:t>Such networks are called multilayer </a:t>
            </a:r>
            <a:r>
              <a:rPr lang="en-US" dirty="0" err="1" smtClean="0"/>
              <a:t>perceptrons</a:t>
            </a:r>
            <a:r>
              <a:rPr lang="en-US" dirty="0" smtClean="0"/>
              <a:t> (MLPs) </a:t>
            </a:r>
          </a:p>
          <a:p>
            <a:pPr>
              <a:defRPr/>
            </a:pPr>
            <a:r>
              <a:rPr lang="en-US" dirty="0" smtClean="0"/>
              <a:t>They have been successfully applied to solve diverse difficult problems by training them in a supervised manner using </a:t>
            </a:r>
            <a:r>
              <a:rPr lang="en-US" i="1" dirty="0" smtClean="0"/>
              <a:t>error back-propagation algorithm </a:t>
            </a:r>
          </a:p>
          <a:p>
            <a:pPr>
              <a:defRP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Activation Function</a:t>
            </a:r>
          </a:p>
        </p:txBody>
      </p:sp>
      <mc:AlternateContent xmlns:mc="http://schemas.openxmlformats.org/markup-compatibility/2006">
        <mc:Choice xmlns:a14="http://schemas.microsoft.com/office/drawing/2010/main"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10000"/>
              </a:bodyPr>
              <a:lstStyle/>
              <a:p>
                <a:pPr>
                  <a:lnSpc>
                    <a:spcPct val="120000"/>
                  </a:lnSpc>
                  <a:spcBef>
                    <a:spcPts val="0"/>
                  </a:spcBef>
                </a:pPr>
                <a:r>
                  <a:rPr lang="en-US" sz="2400" i="1" dirty="0" smtClean="0">
                    <a:ea typeface="Cambria Math"/>
                  </a:rPr>
                  <a:t>Logistic function</a:t>
                </a:r>
                <a:r>
                  <a:rPr lang="en-US" sz="2400" dirty="0">
                    <a:ea typeface="Cambria Math"/>
                  </a:rPr>
                  <a:t> </a:t>
                </a:r>
                <a:endParaRPr lang="en-US" sz="2400" dirty="0" smtClean="0">
                  <a:ea typeface="Cambria Math"/>
                </a:endParaRPr>
              </a:p>
              <a:p>
                <a:pPr marL="457200" lvl="1" indent="0">
                  <a:lnSpc>
                    <a:spcPct val="120000"/>
                  </a:lnSpc>
                  <a:spcBef>
                    <a:spcPts val="0"/>
                  </a:spcBef>
                  <a:buNone/>
                </a:pPr>
                <a14:m>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𝜑</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1+</m:t>
                        </m:r>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exp</m:t>
                            </m:r>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m:t>
                                </m:r>
                                <m:r>
                                  <a:rPr lang="en-US" sz="2000" b="0" i="1" smtClean="0">
                                    <a:latin typeface="Cambria Math"/>
                                    <a:ea typeface="Cambria Math"/>
                                  </a:rPr>
                                  <m:t>𝑎</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e>
                        </m:func>
                      </m:den>
                    </m:f>
                  </m:oMath>
                </a14:m>
                <a:r>
                  <a:rPr lang="en-US" sz="2000" dirty="0" smtClean="0">
                    <a:ea typeface="Cambria Math"/>
                  </a:rPr>
                  <a:t> 		</a:t>
                </a:r>
                <a14:m>
                  <m:oMath xmlns:m="http://schemas.openxmlformats.org/officeDocument/2006/math">
                    <m:r>
                      <a:rPr lang="en-US" sz="2000" b="0" i="1" dirty="0" smtClean="0">
                        <a:latin typeface="Cambria Math"/>
                        <a:ea typeface="Cambria Math"/>
                      </a:rPr>
                      <m:t>𝑎</m:t>
                    </m:r>
                    <m:r>
                      <a:rPr lang="en-US" sz="2000" b="0" i="1" dirty="0" smtClean="0">
                        <a:latin typeface="Cambria Math"/>
                        <a:ea typeface="Cambria Math"/>
                      </a:rPr>
                      <m:t>&gt;0</m:t>
                    </m:r>
                  </m:oMath>
                </a14:m>
                <a:r>
                  <a:rPr lang="en-US" sz="2000" dirty="0" smtClean="0">
                    <a:ea typeface="Cambria Math"/>
                  </a:rPr>
                  <a:t> and </a:t>
                </a:r>
                <a14:m>
                  <m:oMath xmlns:m="http://schemas.openxmlformats.org/officeDocument/2006/math">
                    <m:r>
                      <a:rPr lang="en-US" sz="2000" b="0" i="1" smtClean="0">
                        <a:latin typeface="Cambria Math"/>
                        <a:ea typeface="Cambria Math"/>
                      </a:rPr>
                      <m:t>−∞&lt;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r>
                      <a:rPr lang="en-US" sz="2000" b="0" i="1" smtClean="0">
                        <a:latin typeface="Cambria Math"/>
                        <a:ea typeface="Cambria Math"/>
                      </a:rPr>
                      <m:t>&lt;∞</m:t>
                    </m:r>
                  </m:oMath>
                </a14:m>
                <a:endParaRPr lang="en-US" sz="2000" dirty="0" smtClean="0">
                  <a:ea typeface="Cambria Math"/>
                </a:endParaRPr>
              </a:p>
              <a:p>
                <a:pPr lvl="1">
                  <a:lnSpc>
                    <a:spcPct val="120000"/>
                  </a:lnSpc>
                  <a:spcBef>
                    <a:spcPts val="0"/>
                  </a:spcBef>
                </a:pPr>
                <a:r>
                  <a:rPr lang="en-US" sz="2000" dirty="0" smtClean="0">
                    <a:ea typeface="Cambria Math"/>
                  </a:rPr>
                  <a:t>Output is always in range </a:t>
                </a:r>
                <a14:m>
                  <m:oMath xmlns:m="http://schemas.openxmlformats.org/officeDocument/2006/math">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0,1</m:t>
                        </m:r>
                      </m:e>
                    </m:d>
                  </m:oMath>
                </a14:m>
                <a:endParaRPr lang="en-US" sz="2000" dirty="0" smtClean="0">
                  <a:ea typeface="Cambria Math"/>
                </a:endParaRPr>
              </a:p>
              <a:p>
                <a:pPr lvl="1">
                  <a:lnSpc>
                    <a:spcPct val="120000"/>
                  </a:lnSpc>
                  <a:spcBef>
                    <a:spcPts val="0"/>
                  </a:spcBef>
                </a:pPr>
                <a:r>
                  <a:rPr lang="en-US" sz="2000" dirty="0" smtClean="0">
                    <a:ea typeface="Cambria Math"/>
                  </a:rPr>
                  <a:t>Differentiating this w.r.t. </a:t>
                </a:r>
                <a14:m>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oMath>
                </a14:m>
                <a:r>
                  <a:rPr lang="en-US" sz="2000" dirty="0" smtClean="0">
                    <a:ea typeface="Cambria Math"/>
                  </a:rPr>
                  <a:t>, we get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𝜑</m:t>
                          </m:r>
                        </m:e>
                        <m:sub>
                          <m:r>
                            <a:rPr lang="en-US" sz="2000" b="0" i="1" smtClean="0">
                              <a:latin typeface="Cambria Math"/>
                              <a:ea typeface="Cambria Math"/>
                            </a:rPr>
                            <m:t>𝑗</m:t>
                          </m:r>
                        </m:sub>
                        <m:sup>
                          <m:r>
                            <a:rPr lang="en-US" sz="2000" b="0" i="1" smtClean="0">
                              <a:latin typeface="Cambria Math"/>
                              <a:ea typeface="Cambria Math"/>
                            </a:rPr>
                            <m:t>′</m:t>
                          </m:r>
                        </m:sup>
                      </m:sSubSup>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𝑎</m:t>
                          </m:r>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exp</m:t>
                              </m:r>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m:t>
                                  </m:r>
                                  <m:r>
                                    <a:rPr lang="en-US" sz="2000" b="0" i="1" smtClean="0">
                                      <a:latin typeface="Cambria Math"/>
                                      <a:ea typeface="Cambria Math"/>
                                    </a:rPr>
                                    <m:t>𝑎</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e>
                          </m:func>
                        </m:num>
                        <m:den>
                          <m:sSup>
                            <m:sSupPr>
                              <m:ctrlPr>
                                <a:rPr lang="en-US" sz="2000" b="0" i="1" smtClean="0">
                                  <a:latin typeface="Cambria Math" panose="02040503050406030204" pitchFamily="18" charset="0"/>
                                  <a:ea typeface="Cambria Math"/>
                                </a:rPr>
                              </m:ctrlPr>
                            </m:sSupPr>
                            <m:e>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1+</m:t>
                                  </m:r>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exp</m:t>
                                      </m:r>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m:t>
                                          </m:r>
                                          <m:r>
                                            <a:rPr lang="en-US" sz="2000" b="0" i="1" smtClean="0">
                                              <a:latin typeface="Cambria Math"/>
                                              <a:ea typeface="Cambria Math"/>
                                            </a:rPr>
                                            <m:t>𝑎</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e>
                                  </m:func>
                                </m:e>
                              </m:d>
                            </m:e>
                            <m:sup>
                              <m:r>
                                <a:rPr lang="en-US" sz="2000" b="0" i="1" smtClean="0">
                                  <a:latin typeface="Cambria Math"/>
                                  <a:ea typeface="Cambria Math"/>
                                </a:rPr>
                                <m:t>2</m:t>
                              </m:r>
                            </m:sup>
                          </m:sSup>
                        </m:den>
                      </m:f>
                    </m:oMath>
                  </m:oMathPara>
                </a14:m>
                <a:endParaRPr lang="en-US" sz="2000" dirty="0" smtClean="0">
                  <a:ea typeface="Cambria Math"/>
                </a:endParaRPr>
              </a:p>
              <a:p>
                <a:pPr lvl="1">
                  <a:lnSpc>
                    <a:spcPct val="120000"/>
                  </a:lnSpc>
                  <a:spcBef>
                    <a:spcPts val="0"/>
                  </a:spcBef>
                </a:pPr>
                <a:r>
                  <a:rPr lang="en-US" sz="2000" dirty="0" smtClean="0">
                    <a:ea typeface="Cambria Math"/>
                  </a:rPr>
                  <a:t>With </a:t>
                </a:r>
                <a14:m>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𝜑</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oMath>
                </a14:m>
                <a:r>
                  <a:rPr lang="en-US" sz="2000" dirty="0" smtClean="0">
                    <a:ea typeface="Cambria Math"/>
                  </a:rPr>
                  <a:t>, this can be rewritten as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𝜑</m:t>
                          </m:r>
                        </m:e>
                        <m:sub>
                          <m:r>
                            <a:rPr lang="en-US" sz="2000" b="0" i="1" smtClean="0">
                              <a:latin typeface="Cambria Math"/>
                              <a:ea typeface="Cambria Math"/>
                            </a:rPr>
                            <m:t>𝑗</m:t>
                          </m:r>
                        </m:sub>
                        <m:sup>
                          <m:r>
                            <a:rPr lang="en-US" sz="2000" b="0" i="1" smtClean="0">
                              <a:latin typeface="Cambria Math"/>
                              <a:ea typeface="Cambria Math"/>
                            </a:rPr>
                            <m:t>′</m:t>
                          </m:r>
                        </m:sup>
                      </m:sSubSup>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r>
                        <a:rPr lang="en-US" sz="2000" b="0" i="1" smtClean="0">
                          <a:latin typeface="Cambria Math"/>
                          <a:ea typeface="Cambria Math"/>
                        </a:rPr>
                        <m:t>=</m:t>
                      </m:r>
                      <m:r>
                        <a:rPr lang="en-US" sz="2000" b="0" i="1" smtClean="0">
                          <a:latin typeface="Cambria Math"/>
                          <a:ea typeface="Cambria Math"/>
                        </a:rPr>
                        <m:t>𝑎</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1−</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oMath>
                  </m:oMathPara>
                </a14:m>
                <a:endParaRPr lang="en-US" sz="2000" dirty="0" smtClean="0">
                  <a:ea typeface="Cambria Math"/>
                </a:endParaRPr>
              </a:p>
              <a:p>
                <a:pPr lvl="1">
                  <a:lnSpc>
                    <a:spcPct val="120000"/>
                  </a:lnSpc>
                  <a:spcBef>
                    <a:spcPts val="0"/>
                  </a:spcBef>
                </a:pPr>
                <a:r>
                  <a:rPr lang="en-US" sz="2000" dirty="0" smtClean="0">
                    <a:ea typeface="Cambria Math"/>
                  </a:rPr>
                  <a:t>We can now put this back into the local gradient calculations we wrote before </a:t>
                </a:r>
              </a:p>
            </p:txBody>
          </p:sp>
        </mc:Choice>
        <mc:Fallback>
          <p:sp>
            <p:nvSpPr>
              <p:cNvPr id="7171" name="Content Placeholder 2"/>
              <p:cNvSpPr>
                <a:spLocks noGrp="1" noRot="1" noChangeAspect="1" noMove="1" noResize="1" noEditPoints="1" noAdjustHandles="1" noChangeArrowheads="1" noChangeShapeType="1" noTextEdit="1"/>
              </p:cNvSpPr>
              <p:nvPr>
                <p:ph idx="1"/>
              </p:nvPr>
            </p:nvSpPr>
            <p:spPr bwMode="auto">
              <a:blipFill rotWithShape="0">
                <a:blip r:embed="rId2"/>
                <a:stretch>
                  <a:fillRect l="-815" t="-809" b="-148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40590266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096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Activation Function</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sz="2400" i="1" dirty="0" smtClean="0">
                    <a:ea typeface="Cambria Math"/>
                  </a:rPr>
                  <a:t>Hyperbolic tangent function </a:t>
                </a:r>
                <a:endParaRPr lang="en-US" sz="2400" dirty="0" smtClean="0">
                  <a:ea typeface="Cambria Math"/>
                </a:endParaRPr>
              </a:p>
              <a:p>
                <a:pPr marL="457200" lvl="1" indent="0">
                  <a:lnSpc>
                    <a:spcPct val="120000"/>
                  </a:lnSpc>
                  <a:spcBef>
                    <a:spcPts val="0"/>
                  </a:spcBef>
                  <a:buNone/>
                </a:pPr>
                <a14:m>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𝜑</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r>
                      <a:rPr lang="en-US" sz="2000" b="0" i="1" smtClean="0">
                        <a:latin typeface="Cambria Math"/>
                        <a:ea typeface="Cambria Math"/>
                      </a:rPr>
                      <m:t>=</m:t>
                    </m:r>
                    <m:r>
                      <a:rPr lang="en-US" sz="2000" b="0" i="1" smtClean="0">
                        <a:latin typeface="Cambria Math"/>
                        <a:ea typeface="Cambria Math"/>
                      </a:rPr>
                      <m:t>𝑎</m:t>
                    </m:r>
                    <m:func>
                      <m:funcPr>
                        <m:ctrlPr>
                          <a:rPr lang="en-US" sz="2000" b="0" i="1" smtClean="0">
                            <a:latin typeface="Cambria Math" panose="02040503050406030204" pitchFamily="18" charset="0"/>
                            <a:ea typeface="Cambria Math"/>
                          </a:rPr>
                        </m:ctrlPr>
                      </m:funcPr>
                      <m:fName>
                        <m:r>
                          <m:rPr>
                            <m:sty m:val="p"/>
                          </m:rPr>
                          <a:rPr lang="en-US" sz="2000" b="0" i="0" smtClean="0">
                            <a:latin typeface="Cambria Math"/>
                            <a:ea typeface="Cambria Math"/>
                          </a:rPr>
                          <m:t>tanh</m:t>
                        </m:r>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𝑏</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e>
                    </m:func>
                  </m:oMath>
                </a14:m>
                <a:r>
                  <a:rPr lang="en-US" sz="2000" dirty="0" smtClean="0">
                    <a:ea typeface="Cambria Math"/>
                  </a:rPr>
                  <a:t> 		</a:t>
                </a:r>
                <a14:m>
                  <m:oMath xmlns:m="http://schemas.openxmlformats.org/officeDocument/2006/math">
                    <m:d>
                      <m:dPr>
                        <m:ctrlPr>
                          <a:rPr lang="en-US" sz="2000" b="0" i="1" dirty="0" smtClean="0">
                            <a:latin typeface="Cambria Math" panose="02040503050406030204" pitchFamily="18" charset="0"/>
                            <a:ea typeface="Cambria Math"/>
                          </a:rPr>
                        </m:ctrlPr>
                      </m:dPr>
                      <m:e>
                        <m:r>
                          <a:rPr lang="en-US" sz="2000" b="0" i="1" dirty="0" smtClean="0">
                            <a:latin typeface="Cambria Math"/>
                            <a:ea typeface="Cambria Math"/>
                          </a:rPr>
                          <m:t>𝑎</m:t>
                        </m:r>
                        <m:r>
                          <a:rPr lang="en-US" sz="2000" b="0" i="1" dirty="0" smtClean="0">
                            <a:latin typeface="Cambria Math"/>
                            <a:ea typeface="Cambria Math"/>
                          </a:rPr>
                          <m:t>,</m:t>
                        </m:r>
                        <m:r>
                          <a:rPr lang="en-US" sz="2000" b="0" i="1" dirty="0" smtClean="0">
                            <a:latin typeface="Cambria Math"/>
                            <a:ea typeface="Cambria Math"/>
                          </a:rPr>
                          <m:t>𝑏</m:t>
                        </m:r>
                      </m:e>
                    </m:d>
                    <m:r>
                      <a:rPr lang="en-US" sz="2000" b="0" i="1" dirty="0" smtClean="0">
                        <a:latin typeface="Cambria Math"/>
                        <a:ea typeface="Cambria Math"/>
                      </a:rPr>
                      <m:t>&gt;0</m:t>
                    </m:r>
                  </m:oMath>
                </a14:m>
                <a:endParaRPr lang="en-US" sz="2000" dirty="0" smtClean="0">
                  <a:ea typeface="Cambria Math"/>
                </a:endParaRPr>
              </a:p>
              <a:p>
                <a:pPr lvl="1">
                  <a:lnSpc>
                    <a:spcPct val="120000"/>
                  </a:lnSpc>
                  <a:spcBef>
                    <a:spcPts val="0"/>
                  </a:spcBef>
                </a:pPr>
                <a:r>
                  <a:rPr lang="en-US" sz="2000" dirty="0" smtClean="0">
                    <a:ea typeface="Cambria Math"/>
                  </a:rPr>
                  <a:t>It is actually the logistic function rescaled and biased </a:t>
                </a:r>
              </a:p>
              <a:p>
                <a:pPr lvl="1">
                  <a:lnSpc>
                    <a:spcPct val="120000"/>
                  </a:lnSpc>
                  <a:spcBef>
                    <a:spcPts val="0"/>
                  </a:spcBef>
                </a:pPr>
                <a:r>
                  <a:rPr lang="en-US" sz="2000" dirty="0" smtClean="0">
                    <a:ea typeface="Cambria Math"/>
                  </a:rPr>
                  <a:t>Differentiating this w.r.t. </a:t>
                </a:r>
                <a14:m>
                  <m:oMath xmlns:m="http://schemas.openxmlformats.org/officeDocument/2006/math">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oMath>
                </a14:m>
                <a:r>
                  <a:rPr lang="en-US" sz="2000" dirty="0" smtClean="0">
                    <a:ea typeface="Cambria Math"/>
                  </a:rPr>
                  <a:t>, we get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ea typeface="Cambria Math"/>
                            </a:rPr>
                          </m:ctrlPr>
                        </m:sSubSupPr>
                        <m:e>
                          <m:r>
                            <a:rPr lang="en-US" sz="2000" b="0" i="1" smtClean="0">
                              <a:latin typeface="Cambria Math"/>
                              <a:ea typeface="Cambria Math"/>
                            </a:rPr>
                            <m:t>𝜑</m:t>
                          </m:r>
                        </m:e>
                        <m:sub>
                          <m:r>
                            <a:rPr lang="en-US" sz="2000" b="0" i="1" smtClean="0">
                              <a:latin typeface="Cambria Math"/>
                              <a:ea typeface="Cambria Math"/>
                            </a:rPr>
                            <m:t>𝑗</m:t>
                          </m:r>
                        </m:sub>
                        <m:sup>
                          <m:r>
                            <a:rPr lang="en-US" sz="2000" b="0" i="1" smtClean="0">
                              <a:latin typeface="Cambria Math"/>
                              <a:ea typeface="Cambria Math"/>
                            </a:rPr>
                            <m:t>′</m:t>
                          </m:r>
                        </m:sup>
                      </m:sSubSup>
                      <m:d>
                        <m:dPr>
                          <m:ctrlPr>
                            <a:rPr lang="en-US" sz="2000" b="0" i="1" smtClean="0">
                              <a:latin typeface="Cambria Math" panose="02040503050406030204" pitchFamily="18" charset="0"/>
                              <a:ea typeface="Cambria Math"/>
                            </a:rPr>
                          </m:ctrlPr>
                        </m:dPr>
                        <m:e>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r>
                        <a:rPr lang="en-US" sz="2000" b="0" i="1" smtClean="0">
                          <a:latin typeface="Cambria Math"/>
                          <a:ea typeface="Cambria Math"/>
                        </a:rPr>
                        <m:t>=</m:t>
                      </m:r>
                      <m:r>
                        <a:rPr lang="en-US" sz="2000" b="0" i="1" smtClean="0">
                          <a:latin typeface="Cambria Math"/>
                          <a:ea typeface="Cambria Math"/>
                        </a:rPr>
                        <m:t>𝑎</m:t>
                      </m:r>
                      <m:r>
                        <a:rPr lang="en-US" sz="2000" b="0" i="1" smtClean="0">
                          <a:latin typeface="Cambria Math"/>
                          <a:ea typeface="Cambria Math"/>
                        </a:rPr>
                        <m:t> </m:t>
                      </m:r>
                      <m:r>
                        <a:rPr lang="en-US" sz="2000" b="0" i="1" smtClean="0">
                          <a:latin typeface="Cambria Math"/>
                          <a:ea typeface="Cambria Math"/>
                        </a:rPr>
                        <m:t>𝑏</m:t>
                      </m:r>
                      <m:func>
                        <m:funcPr>
                          <m:ctrlPr>
                            <a:rPr lang="en-US" sz="2000" b="0" i="1" smtClean="0">
                              <a:latin typeface="Cambria Math" panose="02040503050406030204" pitchFamily="18" charset="0"/>
                              <a:ea typeface="Cambria Math"/>
                            </a:rPr>
                          </m:ctrlPr>
                        </m:funcPr>
                        <m:fName>
                          <m:sSup>
                            <m:sSupPr>
                              <m:ctrlPr>
                                <a:rPr lang="en-US" sz="2000" b="0" i="1" smtClean="0">
                                  <a:latin typeface="Cambria Math" panose="02040503050406030204" pitchFamily="18" charset="0"/>
                                  <a:ea typeface="Cambria Math"/>
                                </a:rPr>
                              </m:ctrlPr>
                            </m:sSupPr>
                            <m:e>
                              <m:r>
                                <m:rPr>
                                  <m:sty m:val="p"/>
                                </m:rPr>
                                <a:rPr lang="en-US" sz="2000" b="0" i="0" smtClean="0">
                                  <a:latin typeface="Cambria Math"/>
                                  <a:ea typeface="Cambria Math"/>
                                </a:rPr>
                                <m:t>sech</m:t>
                              </m:r>
                            </m:e>
                            <m:sup>
                              <m:r>
                                <a:rPr lang="en-US" sz="2000" b="0" i="1" smtClean="0">
                                  <a:latin typeface="Cambria Math"/>
                                  <a:ea typeface="Cambria Math"/>
                                </a:rPr>
                                <m:t>2</m:t>
                              </m:r>
                            </m:sup>
                          </m:sSup>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𝑏</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e>
                      </m:func>
                    </m:oMath>
                  </m:oMathPara>
                </a14:m>
                <a:endParaRPr lang="en-US" sz="2000" b="0" dirty="0" smtClean="0">
                  <a:ea typeface="Cambria Math"/>
                </a:endParaRP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000" b="0" i="1" smtClean="0">
                          <a:latin typeface="Cambria Math"/>
                          <a:ea typeface="Cambria Math"/>
                        </a:rPr>
                        <m:t>=</m:t>
                      </m:r>
                      <m:r>
                        <a:rPr lang="en-US" sz="2000" b="0" i="1" smtClean="0">
                          <a:latin typeface="Cambria Math"/>
                          <a:ea typeface="Cambria Math"/>
                        </a:rPr>
                        <m:t>𝑎</m:t>
                      </m:r>
                      <m:r>
                        <a:rPr lang="en-US" sz="2000" b="0" i="1" smtClean="0">
                          <a:latin typeface="Cambria Math"/>
                          <a:ea typeface="Cambria Math"/>
                        </a:rPr>
                        <m:t> </m:t>
                      </m:r>
                      <m:r>
                        <a:rPr lang="en-US" sz="2000" b="0" i="1" smtClean="0">
                          <a:latin typeface="Cambria Math"/>
                          <a:ea typeface="Cambria Math"/>
                        </a:rPr>
                        <m:t>𝑏</m:t>
                      </m:r>
                      <m:r>
                        <a:rPr lang="en-US" sz="2000" b="0" i="1" smtClean="0">
                          <a:latin typeface="Cambria Math"/>
                          <a:ea typeface="Cambria Math"/>
                        </a:rPr>
                        <m:t> </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1−</m:t>
                          </m:r>
                          <m:func>
                            <m:funcPr>
                              <m:ctrlPr>
                                <a:rPr lang="en-US" sz="2000" b="0" i="1" smtClean="0">
                                  <a:latin typeface="Cambria Math" panose="02040503050406030204" pitchFamily="18" charset="0"/>
                                  <a:ea typeface="Cambria Math"/>
                                </a:rPr>
                              </m:ctrlPr>
                            </m:funcPr>
                            <m:fName>
                              <m:sSup>
                                <m:sSupPr>
                                  <m:ctrlPr>
                                    <a:rPr lang="en-US" sz="2000" b="0" i="1" smtClean="0">
                                      <a:latin typeface="Cambria Math" panose="02040503050406030204" pitchFamily="18" charset="0"/>
                                      <a:ea typeface="Cambria Math"/>
                                    </a:rPr>
                                  </m:ctrlPr>
                                </m:sSupPr>
                                <m:e>
                                  <m:r>
                                    <m:rPr>
                                      <m:sty m:val="p"/>
                                    </m:rPr>
                                    <a:rPr lang="en-US" sz="2000" b="0" i="0" smtClean="0">
                                      <a:latin typeface="Cambria Math"/>
                                      <a:ea typeface="Cambria Math"/>
                                    </a:rPr>
                                    <m:t>tanh</m:t>
                                  </m:r>
                                </m:e>
                                <m:sup>
                                  <m:r>
                                    <a:rPr lang="en-US" sz="2000" b="0" i="1" smtClean="0">
                                      <a:latin typeface="Cambria Math"/>
                                      <a:ea typeface="Cambria Math"/>
                                    </a:rPr>
                                    <m:t>2</m:t>
                                  </m:r>
                                </m:sup>
                              </m:sSup>
                            </m:fName>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𝑏</m:t>
                                  </m:r>
                                  <m:r>
                                    <a:rPr lang="en-US" sz="2000" b="0" i="1" smtClean="0">
                                      <a:latin typeface="Cambria Math"/>
                                      <a:ea typeface="Cambria Math"/>
                                    </a:rPr>
                                    <m:t> </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𝑣</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e>
                          </m:func>
                        </m:e>
                      </m:d>
                    </m:oMath>
                  </m:oMathPara>
                </a14:m>
                <a:endParaRPr lang="en-US" sz="2000" b="0" dirty="0" smtClean="0">
                  <a:ea typeface="Cambria Math"/>
                </a:endParaRP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r>
                        <a:rPr lang="en-US" sz="2000" b="0" i="1" smtClean="0">
                          <a:latin typeface="Cambria Math"/>
                          <a:ea typeface="Cambria Math"/>
                        </a:rPr>
                        <m:t>=</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𝑏</m:t>
                          </m:r>
                        </m:num>
                        <m:den>
                          <m:r>
                            <a:rPr lang="en-US" sz="2000" b="0" i="1" smtClean="0">
                              <a:latin typeface="Cambria Math"/>
                              <a:ea typeface="Cambria Math"/>
                            </a:rPr>
                            <m:t>𝑎</m:t>
                          </m:r>
                        </m:den>
                      </m:f>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𝑎</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d>
                        <m:dPr>
                          <m:begChr m:val="["/>
                          <m:endChr m:val="]"/>
                          <m:ctrlPr>
                            <a:rPr lang="en-US" sz="2000" b="0" i="1" smtClean="0">
                              <a:latin typeface="Cambria Math" panose="02040503050406030204" pitchFamily="18" charset="0"/>
                              <a:ea typeface="Cambria Math"/>
                            </a:rPr>
                          </m:ctrlPr>
                        </m:dPr>
                        <m:e>
                          <m:r>
                            <a:rPr lang="en-US" sz="2000" b="0" i="1" smtClean="0">
                              <a:latin typeface="Cambria Math"/>
                              <a:ea typeface="Cambria Math"/>
                            </a:rPr>
                            <m:t>𝑎</m:t>
                          </m:r>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𝑦</m:t>
                              </m:r>
                            </m:e>
                            <m:sub>
                              <m:r>
                                <a:rPr lang="en-US" sz="2000" b="0" i="1" smtClean="0">
                                  <a:latin typeface="Cambria Math"/>
                                  <a:ea typeface="Cambria Math"/>
                                </a:rPr>
                                <m:t>𝑗</m:t>
                              </m:r>
                            </m:sub>
                          </m:sSub>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e>
                          </m:d>
                        </m:e>
                      </m:d>
                    </m:oMath>
                  </m:oMathPara>
                </a14:m>
                <a:endParaRPr lang="en-US" sz="2000" dirty="0" smtClean="0">
                  <a:ea typeface="Cambria Math"/>
                </a:endParaRPr>
              </a:p>
              <a:p>
                <a:pPr lvl="1">
                  <a:lnSpc>
                    <a:spcPct val="120000"/>
                  </a:lnSpc>
                  <a:spcBef>
                    <a:spcPts val="0"/>
                  </a:spcBef>
                </a:pPr>
                <a:r>
                  <a:rPr lang="en-US" sz="2000" dirty="0" smtClean="0">
                    <a:ea typeface="Cambria Math"/>
                  </a:rPr>
                  <a:t>Again, we can now put this back into the local gradient calculations we wrote before </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963" t="-270"/>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18889290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6096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Rate of Learning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pPr>
                  <a:lnSpc>
                    <a:spcPct val="120000"/>
                  </a:lnSpc>
                  <a:spcBef>
                    <a:spcPts val="0"/>
                  </a:spcBef>
                </a:pPr>
                <a:r>
                  <a:rPr lang="en-US" dirty="0" smtClean="0">
                    <a:ea typeface="Cambria Math"/>
                  </a:rPr>
                  <a:t>We have the same tradeoff about the value of the learning rate </a:t>
                </a:r>
                <a14:m>
                  <m:oMath xmlns:m="http://schemas.openxmlformats.org/officeDocument/2006/math">
                    <m:r>
                      <a:rPr lang="en-US" b="0" i="1" smtClean="0">
                        <a:latin typeface="Cambria Math"/>
                        <a:ea typeface="Cambria Math"/>
                      </a:rPr>
                      <m:t>𝜂</m:t>
                    </m:r>
                  </m:oMath>
                </a14:m>
                <a:r>
                  <a:rPr lang="en-US" dirty="0" smtClean="0">
                    <a:ea typeface="Cambria Math"/>
                  </a:rPr>
                  <a:t> that we had before </a:t>
                </a:r>
              </a:p>
              <a:p>
                <a:pPr lvl="1">
                  <a:lnSpc>
                    <a:spcPct val="120000"/>
                  </a:lnSpc>
                  <a:spcBef>
                    <a:spcPts val="0"/>
                  </a:spcBef>
                </a:pPr>
                <a:r>
                  <a:rPr lang="en-US" dirty="0" smtClean="0">
                    <a:ea typeface="Cambria Math"/>
                  </a:rPr>
                  <a:t>As </a:t>
                </a:r>
                <a14:m>
                  <m:oMath xmlns:m="http://schemas.openxmlformats.org/officeDocument/2006/math">
                    <m:r>
                      <a:rPr lang="en-US" b="0" i="1" smtClean="0">
                        <a:latin typeface="Cambria Math"/>
                        <a:ea typeface="Cambria Math"/>
                      </a:rPr>
                      <m:t>𝜂</m:t>
                    </m:r>
                  </m:oMath>
                </a14:m>
                <a:r>
                  <a:rPr lang="en-US" dirty="0" smtClean="0">
                    <a:ea typeface="Cambria Math"/>
                  </a:rPr>
                  <a:t> becomes smaller and smaller, weights will be changed with smaller values at each iteration and the trajectory in weight space will be smoother, but we will have a slower rate of learning </a:t>
                </a:r>
              </a:p>
              <a:p>
                <a:pPr lvl="1">
                  <a:lnSpc>
                    <a:spcPct val="120000"/>
                  </a:lnSpc>
                  <a:spcBef>
                    <a:spcPts val="0"/>
                  </a:spcBef>
                </a:pPr>
                <a:r>
                  <a:rPr lang="en-US" dirty="0" smtClean="0">
                    <a:ea typeface="Cambria Math"/>
                  </a:rPr>
                  <a:t>On the other hand, if </a:t>
                </a:r>
                <a14:m>
                  <m:oMath xmlns:m="http://schemas.openxmlformats.org/officeDocument/2006/math">
                    <m:r>
                      <a:rPr lang="en-US" b="0" i="1" smtClean="0">
                        <a:latin typeface="Cambria Math"/>
                        <a:ea typeface="Cambria Math"/>
                      </a:rPr>
                      <m:t>𝜂</m:t>
                    </m:r>
                  </m:oMath>
                </a14:m>
                <a:r>
                  <a:rPr lang="en-US" dirty="0" smtClean="0">
                    <a:ea typeface="Cambria Math"/>
                  </a:rPr>
                  <a:t> is taken too large to make learning faster, there will be large changes to the weights at each iteration and this may cause the network to become unstable (i.e., oscillatory) </a:t>
                </a:r>
              </a:p>
              <a:p>
                <a:pPr>
                  <a:lnSpc>
                    <a:spcPct val="120000"/>
                  </a:lnSpc>
                  <a:spcBef>
                    <a:spcPts val="0"/>
                  </a:spcBef>
                </a:pPr>
                <a:r>
                  <a:rPr lang="en-US" dirty="0" smtClean="0">
                    <a:ea typeface="Cambria Math"/>
                  </a:rPr>
                  <a:t>A method to obtain advantages of both of the above is to modify the delta rule by including a momentum term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ea typeface="Cambria Math"/>
                        </a:rPr>
                        <m:t>Δ</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𝑗𝑖</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r>
                        <a:rPr lang="en-US" b="0" i="1" smtClean="0">
                          <a:latin typeface="Cambria Math"/>
                          <a:ea typeface="Cambria Math"/>
                        </a:rPr>
                        <m:t>=</m:t>
                      </m:r>
                      <m:r>
                        <a:rPr lang="en-US" b="0" i="1" smtClean="0">
                          <a:latin typeface="Cambria Math"/>
                          <a:ea typeface="Cambria Math"/>
                        </a:rPr>
                        <m:t>𝛼</m:t>
                      </m:r>
                      <m:r>
                        <m:rPr>
                          <m:sty m:val="p"/>
                        </m:rPr>
                        <a:rPr lang="en-US" b="0" i="0" smtClean="0">
                          <a:latin typeface="Cambria Math"/>
                          <a:ea typeface="Cambria Math"/>
                        </a:rPr>
                        <m:t>Δ</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𝑗𝑖</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𝑛</m:t>
                          </m:r>
                          <m:r>
                            <a:rPr lang="en-US" b="0" i="1" smtClean="0">
                              <a:latin typeface="Cambria Math"/>
                              <a:ea typeface="Cambria Math"/>
                            </a:rPr>
                            <m:t>−1</m:t>
                          </m:r>
                        </m:e>
                      </m:d>
                      <m:r>
                        <a:rPr lang="en-US" b="0" i="1" smtClean="0">
                          <a:latin typeface="Cambria Math"/>
                          <a:ea typeface="Cambria Math"/>
                        </a:rPr>
                        <m:t>+</m:t>
                      </m:r>
                      <m:r>
                        <a:rPr lang="en-US" b="0" i="1" smtClean="0">
                          <a:latin typeface="Cambria Math"/>
                          <a:ea typeface="Cambria Math"/>
                        </a:rPr>
                        <m:t>𝜂</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𝛿</m:t>
                          </m:r>
                        </m:e>
                        <m:sub>
                          <m:r>
                            <a:rPr lang="en-US" b="0" i="1" smtClean="0">
                              <a:latin typeface="Cambria Math"/>
                              <a:ea typeface="Cambria Math"/>
                            </a:rPr>
                            <m:t>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sSub>
                        <m:sSubPr>
                          <m:ctrlPr>
                            <a:rPr lang="en-US" b="0" i="1" smtClean="0">
                              <a:latin typeface="Cambria Math" panose="02040503050406030204" pitchFamily="18" charset="0"/>
                              <a:ea typeface="Cambria Math"/>
                            </a:rPr>
                          </m:ctrlPr>
                        </m:sSubPr>
                        <m:e>
                          <m:r>
                            <a:rPr lang="en-US" b="0" i="1" smtClean="0">
                              <a:latin typeface="Cambria Math"/>
                              <a:ea typeface="Cambria Math"/>
                            </a:rPr>
                            <m:t>𝑦</m:t>
                          </m:r>
                        </m:e>
                        <m:sub>
                          <m:r>
                            <a:rPr lang="en-US" b="0" i="1" smtClean="0">
                              <a:latin typeface="Cambria Math"/>
                              <a:ea typeface="Cambria Math"/>
                            </a:rPr>
                            <m:t>𝑖</m:t>
                          </m:r>
                        </m:sub>
                      </m:sSub>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m:oMathPara>
                </a14:m>
                <a:endParaRPr lang="en-US" dirty="0" smtClean="0">
                  <a:ea typeface="Cambria Math"/>
                </a:endParaRPr>
              </a:p>
              <a:p>
                <a:pPr>
                  <a:lnSpc>
                    <a:spcPct val="120000"/>
                  </a:lnSpc>
                  <a:spcBef>
                    <a:spcPts val="0"/>
                  </a:spcBef>
                </a:pPr>
                <a:r>
                  <a:rPr lang="en-US" dirty="0" smtClean="0">
                    <a:ea typeface="Cambria Math"/>
                  </a:rPr>
                  <a:t>This is called the </a:t>
                </a:r>
                <a:r>
                  <a:rPr lang="en-US" i="1" dirty="0" smtClean="0">
                    <a:ea typeface="Cambria Math"/>
                  </a:rPr>
                  <a:t>generalized delta rule</a:t>
                </a:r>
                <a:r>
                  <a:rPr lang="en-US" dirty="0" smtClean="0">
                    <a:ea typeface="Cambria Math"/>
                  </a:rPr>
                  <a:t> </a:t>
                </a:r>
              </a:p>
              <a:p>
                <a:pPr>
                  <a:lnSpc>
                    <a:spcPct val="120000"/>
                  </a:lnSpc>
                  <a:spcBef>
                    <a:spcPts val="0"/>
                  </a:spcBef>
                </a:pPr>
                <a:r>
                  <a:rPr lang="en-US" dirty="0" smtClean="0">
                    <a:ea typeface="Cambria Math"/>
                  </a:rPr>
                  <a:t>Another possible modification is that instead of a standard </a:t>
                </a:r>
                <a14:m>
                  <m:oMath xmlns:m="http://schemas.openxmlformats.org/officeDocument/2006/math">
                    <m:r>
                      <a:rPr lang="en-US" i="1" dirty="0" smtClean="0">
                        <a:latin typeface="Cambria Math"/>
                        <a:ea typeface="Cambria Math"/>
                      </a:rPr>
                      <m:t>𝜂</m:t>
                    </m:r>
                  </m:oMath>
                </a14:m>
                <a:r>
                  <a:rPr lang="en-US" dirty="0" smtClean="0">
                    <a:ea typeface="Cambria Math"/>
                  </a:rPr>
                  <a:t> for all of the network, it can be made connection dependent (</a:t>
                </a:r>
                <a14:m>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𝜂</m:t>
                        </m:r>
                      </m:e>
                      <m:sub>
                        <m:r>
                          <a:rPr lang="en-US" b="0" i="1" smtClean="0">
                            <a:latin typeface="Cambria Math"/>
                            <a:ea typeface="Cambria Math"/>
                          </a:rPr>
                          <m:t>𝑗𝑖</m:t>
                        </m:r>
                      </m:sub>
                    </m:sSub>
                  </m:oMath>
                </a14:m>
                <a:r>
                  <a:rPr lang="en-US" dirty="0" smtClean="0">
                    <a:ea typeface="Cambria Math"/>
                  </a:rPr>
                  <a:t>)</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93" t="-539" r="-133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3007048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Sequential/Batch Modes of Training </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62500" lnSpcReduction="20000"/>
          </a:bodyPr>
          <a:lstStyle/>
          <a:p>
            <a:pPr>
              <a:lnSpc>
                <a:spcPct val="120000"/>
              </a:lnSpc>
              <a:spcBef>
                <a:spcPts val="0"/>
              </a:spcBef>
            </a:pPr>
            <a:r>
              <a:rPr lang="en-US" dirty="0" smtClean="0">
                <a:ea typeface="Cambria Math"/>
              </a:rPr>
              <a:t>In practice, learning happens by presenting a set of training samples to the multilayer perceptron many times </a:t>
            </a:r>
          </a:p>
          <a:p>
            <a:pPr>
              <a:lnSpc>
                <a:spcPct val="120000"/>
              </a:lnSpc>
              <a:spcBef>
                <a:spcPts val="0"/>
              </a:spcBef>
            </a:pPr>
            <a:r>
              <a:rPr lang="en-US" dirty="0" smtClean="0">
                <a:ea typeface="Cambria Math"/>
              </a:rPr>
              <a:t>One complete presentation of the entire set is called an </a:t>
            </a:r>
            <a:r>
              <a:rPr lang="en-US" i="1" dirty="0" smtClean="0">
                <a:ea typeface="Cambria Math"/>
              </a:rPr>
              <a:t>epoch</a:t>
            </a:r>
            <a:r>
              <a:rPr lang="en-US" dirty="0" smtClean="0">
                <a:ea typeface="Cambria Math"/>
              </a:rPr>
              <a:t> </a:t>
            </a:r>
          </a:p>
          <a:p>
            <a:pPr>
              <a:lnSpc>
                <a:spcPct val="120000"/>
              </a:lnSpc>
              <a:spcBef>
                <a:spcPts val="0"/>
              </a:spcBef>
            </a:pPr>
            <a:r>
              <a:rPr lang="en-US" dirty="0" smtClean="0">
                <a:ea typeface="Cambria Math"/>
              </a:rPr>
              <a:t>Learning continues in an epoch-by-epoch basis until weights stabilize and average squared error for the entire set converges to some minimum value</a:t>
            </a:r>
          </a:p>
          <a:p>
            <a:pPr>
              <a:lnSpc>
                <a:spcPct val="120000"/>
              </a:lnSpc>
              <a:spcBef>
                <a:spcPts val="0"/>
              </a:spcBef>
            </a:pPr>
            <a:r>
              <a:rPr lang="en-US" dirty="0" smtClean="0">
                <a:ea typeface="Cambria Math"/>
              </a:rPr>
              <a:t>It is good practice to randomize the presentation order of training examples between epochs</a:t>
            </a:r>
          </a:p>
          <a:p>
            <a:pPr>
              <a:lnSpc>
                <a:spcPct val="120000"/>
              </a:lnSpc>
              <a:spcBef>
                <a:spcPts val="0"/>
              </a:spcBef>
            </a:pPr>
            <a:r>
              <a:rPr lang="en-US" dirty="0" smtClean="0">
                <a:ea typeface="Cambria Math"/>
              </a:rPr>
              <a:t>There are 2 ways back-propagation learning </a:t>
            </a:r>
          </a:p>
          <a:p>
            <a:pPr lvl="1">
              <a:lnSpc>
                <a:spcPct val="120000"/>
              </a:lnSpc>
              <a:spcBef>
                <a:spcPts val="0"/>
              </a:spcBef>
            </a:pPr>
            <a:r>
              <a:rPr lang="en-US" dirty="0" smtClean="0">
                <a:ea typeface="Cambria Math"/>
              </a:rPr>
              <a:t>Sequential mode (online, pattern, or stochastic mode): weights are updated after each sample (we assumed this mode when deriving and explaining the algorithm) </a:t>
            </a:r>
          </a:p>
          <a:p>
            <a:pPr lvl="1">
              <a:lnSpc>
                <a:spcPct val="120000"/>
              </a:lnSpc>
              <a:spcBef>
                <a:spcPts val="0"/>
              </a:spcBef>
            </a:pPr>
            <a:r>
              <a:rPr lang="en-US" dirty="0" smtClean="0">
                <a:ea typeface="Cambria Math"/>
              </a:rPr>
              <a:t>Batch mode: weight updating is done after all samples are presented (changes to equations explained on the next slide) </a:t>
            </a:r>
          </a:p>
        </p:txBody>
      </p:sp>
    </p:spTree>
    <p:extLst>
      <p:ext uri="{BB962C8B-B14F-4D97-AF65-F5344CB8AC3E}">
        <p14:creationId xmlns:p14="http://schemas.microsoft.com/office/powerpoint/2010/main" val="33712221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Batch Mode of Training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a:lnSpc>
                    <a:spcPct val="120000"/>
                  </a:lnSpc>
                  <a:spcBef>
                    <a:spcPts val="0"/>
                  </a:spcBef>
                </a:pPr>
                <a:r>
                  <a:rPr lang="en-US" dirty="0" smtClean="0">
                    <a:ea typeface="Cambria Math"/>
                  </a:rPr>
                  <a:t>When weights are to be changed after all training samples, certain details become different and need explanation </a:t>
                </a:r>
              </a:p>
              <a:p>
                <a:pPr>
                  <a:lnSpc>
                    <a:spcPct val="120000"/>
                  </a:lnSpc>
                  <a:spcBef>
                    <a:spcPts val="0"/>
                  </a:spcBef>
                </a:pPr>
                <a:r>
                  <a:rPr lang="en-US" dirty="0" smtClean="0">
                    <a:ea typeface="Cambria Math"/>
                  </a:rPr>
                  <a:t>First of all, for </a:t>
                </a:r>
                <a:r>
                  <a:rPr lang="en-US" dirty="0">
                    <a:ea typeface="Cambria Math"/>
                  </a:rPr>
                  <a:t>an epoch, the cost function is the average squared error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a:rPr>
                          </m:ctrlPr>
                        </m:sSubPr>
                        <m:e>
                          <m:r>
                            <a:rPr lang="en-US" i="1">
                              <a:latin typeface="Cambria Math"/>
                              <a:ea typeface="Cambria Math"/>
                            </a:rPr>
                            <m:t>ℰ</m:t>
                          </m:r>
                        </m:e>
                        <m:sub>
                          <m:r>
                            <a:rPr lang="en-US" i="1">
                              <a:latin typeface="Cambria Math"/>
                              <a:ea typeface="Cambria Math"/>
                            </a:rPr>
                            <m:t>𝑎𝑣</m:t>
                          </m:r>
                        </m:sub>
                      </m:sSub>
                      <m:r>
                        <a:rPr lang="en-US" i="1">
                          <a:latin typeface="Cambria Math"/>
                          <a:ea typeface="Cambria Math"/>
                        </a:rPr>
                        <m:t>=</m:t>
                      </m:r>
                      <m:f>
                        <m:fPr>
                          <m:ctrlPr>
                            <a:rPr lang="en-US" i="1">
                              <a:latin typeface="Cambria Math" panose="02040503050406030204" pitchFamily="18" charset="0"/>
                              <a:ea typeface="Cambria Math"/>
                            </a:rPr>
                          </m:ctrlPr>
                        </m:fPr>
                        <m:num>
                          <m:r>
                            <a:rPr lang="en-US" i="1">
                              <a:latin typeface="Cambria Math"/>
                              <a:ea typeface="Cambria Math"/>
                            </a:rPr>
                            <m:t>1</m:t>
                          </m:r>
                        </m:num>
                        <m:den>
                          <m:r>
                            <a:rPr lang="en-US" i="1">
                              <a:latin typeface="Cambria Math"/>
                              <a:ea typeface="Cambria Math"/>
                            </a:rPr>
                            <m:t>2</m:t>
                          </m:r>
                          <m:r>
                            <a:rPr lang="en-US" i="1">
                              <a:latin typeface="Cambria Math"/>
                              <a:ea typeface="Cambria Math"/>
                            </a:rPr>
                            <m:t>𝑁</m:t>
                          </m:r>
                        </m:den>
                      </m:f>
                      <m:nary>
                        <m:naryPr>
                          <m:chr m:val="∑"/>
                          <m:ctrlPr>
                            <a:rPr lang="en-US" i="1">
                              <a:latin typeface="Cambria Math" panose="02040503050406030204" pitchFamily="18" charset="0"/>
                              <a:ea typeface="Cambria Math"/>
                            </a:rPr>
                          </m:ctrlPr>
                        </m:naryPr>
                        <m:sub>
                          <m:r>
                            <m:rPr>
                              <m:brk m:alnAt="23"/>
                            </m:rPr>
                            <a:rPr lang="en-US" i="1">
                              <a:latin typeface="Cambria Math"/>
                              <a:ea typeface="Cambria Math"/>
                            </a:rPr>
                            <m:t>𝑛</m:t>
                          </m:r>
                          <m:r>
                            <a:rPr lang="en-US" i="1">
                              <a:latin typeface="Cambria Math"/>
                              <a:ea typeface="Cambria Math"/>
                            </a:rPr>
                            <m:t>=1</m:t>
                          </m:r>
                        </m:sub>
                        <m:sup>
                          <m:r>
                            <a:rPr lang="en-US" i="1">
                              <a:latin typeface="Cambria Math"/>
                              <a:ea typeface="Cambria Math"/>
                            </a:rPr>
                            <m:t>𝑁</m:t>
                          </m:r>
                        </m:sup>
                        <m:e>
                          <m:nary>
                            <m:naryPr>
                              <m:chr m:val="∑"/>
                              <m:supHide m:val="on"/>
                              <m:ctrlPr>
                                <a:rPr lang="en-US" i="1">
                                  <a:latin typeface="Cambria Math" panose="02040503050406030204" pitchFamily="18" charset="0"/>
                                  <a:ea typeface="Cambria Math"/>
                                </a:rPr>
                              </m:ctrlPr>
                            </m:naryPr>
                            <m:sub>
                              <m:r>
                                <m:rPr>
                                  <m:brk m:alnAt="7"/>
                                </m:rPr>
                                <a:rPr lang="en-US" i="1">
                                  <a:latin typeface="Cambria Math"/>
                                  <a:ea typeface="Cambria Math"/>
                                </a:rPr>
                                <m:t>𝑗</m:t>
                              </m:r>
                              <m:r>
                                <a:rPr lang="en-US" i="1">
                                  <a:latin typeface="Cambria Math"/>
                                  <a:ea typeface="Cambria Math"/>
                                </a:rPr>
                                <m:t>∈</m:t>
                              </m:r>
                              <m:r>
                                <a:rPr lang="en-US" i="1">
                                  <a:latin typeface="Cambria Math"/>
                                  <a:ea typeface="Cambria Math"/>
                                </a:rPr>
                                <m:t>𝐶</m:t>
                              </m:r>
                            </m:sub>
                            <m:sup/>
                            <m:e>
                              <m:sSubSup>
                                <m:sSubSupPr>
                                  <m:ctrlPr>
                                    <a:rPr lang="en-US" i="1">
                                      <a:latin typeface="Cambria Math" panose="02040503050406030204" pitchFamily="18" charset="0"/>
                                      <a:ea typeface="Cambria Math"/>
                                    </a:rPr>
                                  </m:ctrlPr>
                                </m:sSubSupPr>
                                <m:e>
                                  <m:r>
                                    <a:rPr lang="en-US" i="1">
                                      <a:latin typeface="Cambria Math"/>
                                      <a:ea typeface="Cambria Math"/>
                                    </a:rPr>
                                    <m:t>𝑒</m:t>
                                  </m:r>
                                </m:e>
                                <m:sub>
                                  <m:r>
                                    <a:rPr lang="en-US" i="1">
                                      <a:latin typeface="Cambria Math"/>
                                      <a:ea typeface="Cambria Math"/>
                                    </a:rPr>
                                    <m:t>𝑗</m:t>
                                  </m:r>
                                </m:sub>
                                <m:sup>
                                  <m:r>
                                    <a:rPr lang="en-US" i="1">
                                      <a:latin typeface="Cambria Math"/>
                                      <a:ea typeface="Cambria Math"/>
                                    </a:rPr>
                                    <m:t>2</m:t>
                                  </m:r>
                                </m:sup>
                              </m:sSubSup>
                              <m:r>
                                <a:rPr lang="en-US" i="1">
                                  <a:latin typeface="Cambria Math"/>
                                  <a:ea typeface="Cambria Math"/>
                                </a:rPr>
                                <m:t>(</m:t>
                              </m:r>
                              <m:r>
                                <a:rPr lang="en-US" i="1">
                                  <a:latin typeface="Cambria Math"/>
                                  <a:ea typeface="Cambria Math"/>
                                </a:rPr>
                                <m:t>𝑛</m:t>
                              </m:r>
                              <m:r>
                                <a:rPr lang="en-US" i="1">
                                  <a:latin typeface="Cambria Math"/>
                                  <a:ea typeface="Cambria Math"/>
                                </a:rPr>
                                <m:t>)</m:t>
                              </m:r>
                            </m:e>
                          </m:nary>
                        </m:e>
                      </m:nary>
                    </m:oMath>
                  </m:oMathPara>
                </a14:m>
                <a:endParaRPr lang="en-US" dirty="0" smtClean="0">
                  <a:ea typeface="Cambria Math"/>
                </a:endParaRPr>
              </a:p>
              <a:p>
                <a:pPr marL="457200" lvl="1" indent="0">
                  <a:lnSpc>
                    <a:spcPct val="120000"/>
                  </a:lnSpc>
                  <a:spcBef>
                    <a:spcPts val="0"/>
                  </a:spcBef>
                  <a:buNone/>
                </a:pPr>
                <a:r>
                  <a:rPr lang="en-US" dirty="0" smtClean="0">
                    <a:ea typeface="Cambria Math"/>
                  </a:rPr>
                  <a:t>where </a:t>
                </a:r>
                <a14:m>
                  <m:oMath xmlns:m="http://schemas.openxmlformats.org/officeDocument/2006/math">
                    <m:r>
                      <a:rPr lang="en-US" b="0" i="1" smtClean="0">
                        <a:latin typeface="Cambria Math"/>
                        <a:ea typeface="Cambria Math"/>
                      </a:rPr>
                      <m:t>𝐶</m:t>
                    </m:r>
                  </m:oMath>
                </a14:m>
                <a:r>
                  <a:rPr lang="en-US" dirty="0" smtClean="0">
                    <a:ea typeface="Cambria Math"/>
                  </a:rPr>
                  <a:t> represents the set of output neurons </a:t>
                </a:r>
              </a:p>
              <a:p>
                <a:pPr>
                  <a:lnSpc>
                    <a:spcPct val="120000"/>
                  </a:lnSpc>
                  <a:spcBef>
                    <a:spcPts val="0"/>
                  </a:spcBef>
                </a:pPr>
                <a:r>
                  <a:rPr lang="en-US" dirty="0" smtClean="0">
                    <a:ea typeface="Cambria Math"/>
                  </a:rPr>
                  <a:t>The adjustment applied to </a:t>
                </a:r>
                <a14:m>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𝑗𝑖</m:t>
                        </m:r>
                      </m:sub>
                    </m:sSub>
                  </m:oMath>
                </a14:m>
                <a:r>
                  <a:rPr lang="en-US" dirty="0" smtClean="0">
                    <a:ea typeface="Cambria Math"/>
                  </a:rPr>
                  <a:t> is </a:t>
                </a:r>
              </a:p>
              <a:p>
                <a:pPr marL="457200" lvl="1" indent="0">
                  <a:lnSpc>
                    <a:spcPct val="120000"/>
                  </a:lnSpc>
                  <a:spcBef>
                    <a:spcPts val="0"/>
                  </a:spcBef>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ea typeface="Cambria Math"/>
                        </a:rPr>
                        <m:t>Δ</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𝑗𝑖</m:t>
                          </m:r>
                        </m:sub>
                      </m:sSub>
                      <m:r>
                        <a:rPr lang="en-US" b="0" i="1" smtClean="0">
                          <a:latin typeface="Cambria Math"/>
                          <a:ea typeface="Cambria Math"/>
                        </a:rPr>
                        <m:t>=−</m:t>
                      </m:r>
                      <m:r>
                        <a:rPr lang="en-US" b="0" i="1" smtClean="0">
                          <a:latin typeface="Cambria Math"/>
                          <a:ea typeface="Cambria Math"/>
                        </a:rPr>
                        <m:t>𝜂</m:t>
                      </m:r>
                      <m:f>
                        <m:fPr>
                          <m:ctrlPr>
                            <a:rPr lang="en-US" b="0" i="1" smtClean="0">
                              <a:latin typeface="Cambria Math" panose="02040503050406030204" pitchFamily="18" charset="0"/>
                              <a:ea typeface="Cambria Math"/>
                            </a:rPr>
                          </m:ctrlPr>
                        </m:fPr>
                        <m:num>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ℰ</m:t>
                              </m:r>
                            </m:e>
                            <m:sub>
                              <m:r>
                                <a:rPr lang="en-US" b="0" i="1" smtClean="0">
                                  <a:latin typeface="Cambria Math"/>
                                  <a:ea typeface="Cambria Math"/>
                                </a:rPr>
                                <m:t>𝑎𝑣</m:t>
                              </m:r>
                            </m:sub>
                          </m:sSub>
                        </m:num>
                        <m:den>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𝑗𝑖</m:t>
                              </m:r>
                            </m:sub>
                          </m:sSub>
                        </m:den>
                      </m:f>
                      <m:r>
                        <a:rPr lang="en-US" b="0" i="1" smtClean="0">
                          <a:latin typeface="Cambria Math"/>
                          <a:ea typeface="Cambria Math"/>
                        </a:rPr>
                        <m:t>=−</m:t>
                      </m:r>
                      <m:f>
                        <m:fPr>
                          <m:ctrlPr>
                            <a:rPr lang="en-US" b="0" i="1" smtClean="0">
                              <a:latin typeface="Cambria Math" panose="02040503050406030204" pitchFamily="18" charset="0"/>
                              <a:ea typeface="Cambria Math"/>
                            </a:rPr>
                          </m:ctrlPr>
                        </m:fPr>
                        <m:num>
                          <m:r>
                            <a:rPr lang="en-US" b="0" i="1" smtClean="0">
                              <a:latin typeface="Cambria Math"/>
                              <a:ea typeface="Cambria Math"/>
                            </a:rPr>
                            <m:t>𝜂</m:t>
                          </m:r>
                        </m:num>
                        <m:den>
                          <m:r>
                            <a:rPr lang="en-US" b="0" i="1" smtClean="0">
                              <a:latin typeface="Cambria Math"/>
                              <a:ea typeface="Cambria Math"/>
                            </a:rPr>
                            <m:t>𝑁</m:t>
                          </m:r>
                        </m:den>
                      </m:f>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𝑛</m:t>
                          </m:r>
                          <m:r>
                            <a:rPr lang="en-US" b="0" i="1" smtClean="0">
                              <a:latin typeface="Cambria Math"/>
                              <a:ea typeface="Cambria Math"/>
                            </a:rPr>
                            <m:t>=1</m:t>
                          </m:r>
                        </m:sub>
                        <m:sup>
                          <m:r>
                            <a:rPr lang="en-US" b="0" i="1" smtClean="0">
                              <a:latin typeface="Cambria Math"/>
                              <a:ea typeface="Cambria Math"/>
                            </a:rPr>
                            <m:t>𝑁</m:t>
                          </m:r>
                        </m:sup>
                        <m:e>
                          <m:sSub>
                            <m:sSubPr>
                              <m:ctrlPr>
                                <a:rPr lang="en-US" b="0" i="1" smtClean="0">
                                  <a:latin typeface="Cambria Math" panose="02040503050406030204" pitchFamily="18" charset="0"/>
                                  <a:ea typeface="Cambria Math"/>
                                </a:rPr>
                              </m:ctrlPr>
                            </m:sSubPr>
                            <m:e>
                              <m:r>
                                <a:rPr lang="en-US" b="0" i="1" smtClean="0">
                                  <a:latin typeface="Cambria Math"/>
                                  <a:ea typeface="Cambria Math"/>
                                </a:rPr>
                                <m:t>𝑒</m:t>
                              </m:r>
                            </m:e>
                            <m:sub>
                              <m:r>
                                <a:rPr lang="en-US" b="0" i="1" smtClean="0">
                                  <a:latin typeface="Cambria Math"/>
                                  <a:ea typeface="Cambria Math"/>
                                </a:rPr>
                                <m:t>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f>
                            <m:fPr>
                              <m:ctrlPr>
                                <a:rPr lang="en-US" b="0" i="1" smtClean="0">
                                  <a:latin typeface="Cambria Math" panose="02040503050406030204" pitchFamily="18" charset="0"/>
                                  <a:ea typeface="Cambria Math"/>
                                </a:rPr>
                              </m:ctrlPr>
                            </m:fPr>
                            <m:num>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𝑒</m:t>
                                  </m:r>
                                </m:e>
                                <m:sub>
                                  <m:r>
                                    <a:rPr lang="en-US" b="0" i="1" smtClean="0">
                                      <a:latin typeface="Cambria Math"/>
                                      <a:ea typeface="Cambria Math"/>
                                    </a:rPr>
                                    <m:t>𝑗</m:t>
                                  </m:r>
                                </m:sub>
                              </m:sSub>
                              <m:d>
                                <m:dPr>
                                  <m:ctrlPr>
                                    <a:rPr lang="en-US" b="0" i="1" smtClean="0">
                                      <a:latin typeface="Cambria Math" panose="02040503050406030204" pitchFamily="18" charset="0"/>
                                      <a:ea typeface="Cambria Math"/>
                                    </a:rPr>
                                  </m:ctrlPr>
                                </m:dPr>
                                <m:e>
                                  <m:r>
                                    <a:rPr lang="en-US" b="0" i="1" smtClean="0">
                                      <a:latin typeface="Cambria Math"/>
                                      <a:ea typeface="Cambria Math"/>
                                    </a:rPr>
                                    <m:t>𝑛</m:t>
                                  </m:r>
                                </m:e>
                              </m:d>
                            </m:num>
                            <m:den>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𝑤</m:t>
                                  </m:r>
                                </m:e>
                                <m:sub>
                                  <m:r>
                                    <a:rPr lang="en-US" b="0" i="1" smtClean="0">
                                      <a:latin typeface="Cambria Math"/>
                                      <a:ea typeface="Cambria Math"/>
                                    </a:rPr>
                                    <m:t>𝑗𝑖</m:t>
                                  </m:r>
                                </m:sub>
                              </m:sSub>
                            </m:den>
                          </m:f>
                        </m:e>
                      </m:nary>
                    </m:oMath>
                  </m:oMathPara>
                </a14:m>
                <a:endParaRPr lang="en-US" dirty="0" smtClean="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815" t="-674"/>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17413059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381000" y="7620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Comparing Sequential/Batch Modes</a:t>
            </a:r>
          </a:p>
        </p:txBody>
      </p:sp>
      <p:sp>
        <p:nvSpPr>
          <p:cNvPr id="7171" name="Content Placeholder 2"/>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47500" lnSpcReduction="20000"/>
          </a:bodyPr>
          <a:lstStyle/>
          <a:p>
            <a:pPr>
              <a:lnSpc>
                <a:spcPct val="120000"/>
              </a:lnSpc>
              <a:spcBef>
                <a:spcPts val="0"/>
              </a:spcBef>
            </a:pPr>
            <a:r>
              <a:rPr lang="en-US" sz="3400" dirty="0" smtClean="0">
                <a:ea typeface="Cambria Math"/>
              </a:rPr>
              <a:t>Sequential mode requires less local storage for each synaptic connection </a:t>
            </a:r>
          </a:p>
          <a:p>
            <a:pPr>
              <a:lnSpc>
                <a:spcPct val="120000"/>
              </a:lnSpc>
              <a:spcBef>
                <a:spcPts val="0"/>
              </a:spcBef>
            </a:pPr>
            <a:r>
              <a:rPr lang="en-US" sz="3400" dirty="0" smtClean="0">
                <a:ea typeface="Cambria Math"/>
              </a:rPr>
              <a:t>Moreover, if training samples are presented in a random order, our search in weight space becomes stochastic in nature (less likely to be trapped in a local minimum) </a:t>
            </a:r>
          </a:p>
          <a:p>
            <a:pPr>
              <a:lnSpc>
                <a:spcPct val="120000"/>
              </a:lnSpc>
              <a:spcBef>
                <a:spcPts val="0"/>
              </a:spcBef>
            </a:pPr>
            <a:endParaRPr lang="en-US" sz="3400" dirty="0" smtClean="0">
              <a:ea typeface="Cambria Math"/>
            </a:endParaRPr>
          </a:p>
          <a:p>
            <a:pPr>
              <a:lnSpc>
                <a:spcPct val="120000"/>
              </a:lnSpc>
              <a:spcBef>
                <a:spcPts val="0"/>
              </a:spcBef>
            </a:pPr>
            <a:r>
              <a:rPr lang="en-US" sz="3400" dirty="0" smtClean="0">
                <a:ea typeface="Cambria Math"/>
              </a:rPr>
              <a:t>On the other hand, this stochastic nature of sequential mode makes it difficult to establish theoretical conditions for the convergence of the algorithm </a:t>
            </a:r>
          </a:p>
          <a:p>
            <a:pPr>
              <a:lnSpc>
                <a:spcPct val="120000"/>
              </a:lnSpc>
              <a:spcBef>
                <a:spcPts val="0"/>
              </a:spcBef>
            </a:pPr>
            <a:r>
              <a:rPr lang="en-US" sz="3400" dirty="0" smtClean="0">
                <a:ea typeface="Cambria Math"/>
              </a:rPr>
              <a:t>Use of batch mode provides an accurate estimate of the gradient vector therefore, convergence to a local minimum is guaranteed under simple conditions </a:t>
            </a:r>
          </a:p>
          <a:p>
            <a:pPr>
              <a:lnSpc>
                <a:spcPct val="120000"/>
              </a:lnSpc>
              <a:spcBef>
                <a:spcPts val="0"/>
              </a:spcBef>
            </a:pPr>
            <a:r>
              <a:rPr lang="en-US" sz="3400" dirty="0" smtClean="0">
                <a:ea typeface="Cambria Math"/>
              </a:rPr>
              <a:t>Batch mode is easier to parallelize </a:t>
            </a:r>
          </a:p>
          <a:p>
            <a:pPr>
              <a:lnSpc>
                <a:spcPct val="120000"/>
              </a:lnSpc>
              <a:spcBef>
                <a:spcPts val="0"/>
              </a:spcBef>
            </a:pPr>
            <a:endParaRPr lang="en-US" sz="3400" dirty="0" smtClean="0">
              <a:ea typeface="Cambria Math"/>
            </a:endParaRPr>
          </a:p>
          <a:p>
            <a:pPr>
              <a:lnSpc>
                <a:spcPct val="120000"/>
              </a:lnSpc>
              <a:spcBef>
                <a:spcPts val="0"/>
              </a:spcBef>
            </a:pPr>
            <a:r>
              <a:rPr lang="en-US" sz="3400" dirty="0" smtClean="0">
                <a:ea typeface="Cambria Math"/>
              </a:rPr>
              <a:t>When data set is large and redundant (contains several copies of some examples), unlike batch mode, sequential mode takes advantage of this situation </a:t>
            </a:r>
          </a:p>
          <a:p>
            <a:pPr>
              <a:lnSpc>
                <a:spcPct val="120000"/>
              </a:lnSpc>
              <a:spcBef>
                <a:spcPts val="0"/>
              </a:spcBef>
            </a:pPr>
            <a:endParaRPr lang="en-US" sz="3400" dirty="0" smtClean="0">
              <a:ea typeface="Cambria Math"/>
            </a:endParaRPr>
          </a:p>
          <a:p>
            <a:pPr>
              <a:lnSpc>
                <a:spcPct val="120000"/>
              </a:lnSpc>
              <a:spcBef>
                <a:spcPts val="0"/>
              </a:spcBef>
            </a:pPr>
            <a:r>
              <a:rPr lang="en-US" sz="3400" dirty="0" smtClean="0">
                <a:ea typeface="Cambria Math"/>
              </a:rPr>
              <a:t>In summary, despite having several disadvantages, sequential mode is popular for two main reasons </a:t>
            </a:r>
          </a:p>
          <a:p>
            <a:pPr lvl="1">
              <a:lnSpc>
                <a:spcPct val="120000"/>
              </a:lnSpc>
              <a:spcBef>
                <a:spcPts val="0"/>
              </a:spcBef>
            </a:pPr>
            <a:r>
              <a:rPr lang="en-US" sz="2900" dirty="0" smtClean="0">
                <a:ea typeface="Cambria Math"/>
              </a:rPr>
              <a:t>It is simple to implement </a:t>
            </a:r>
          </a:p>
          <a:p>
            <a:pPr lvl="1">
              <a:lnSpc>
                <a:spcPct val="120000"/>
              </a:lnSpc>
              <a:spcBef>
                <a:spcPts val="0"/>
              </a:spcBef>
            </a:pPr>
            <a:r>
              <a:rPr lang="en-US" sz="2900" dirty="0" smtClean="0">
                <a:ea typeface="Cambria Math"/>
              </a:rPr>
              <a:t>It provides effective solutions to large and difficult problems </a:t>
            </a:r>
          </a:p>
        </p:txBody>
      </p:sp>
    </p:spTree>
    <p:extLst>
      <p:ext uri="{BB962C8B-B14F-4D97-AF65-F5344CB8AC3E}">
        <p14:creationId xmlns:p14="http://schemas.microsoft.com/office/powerpoint/2010/main" val="2706691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7620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Stopping Criteria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a:lnSpc>
                    <a:spcPct val="120000"/>
                  </a:lnSpc>
                  <a:spcBef>
                    <a:spcPts val="0"/>
                  </a:spcBef>
                </a:pPr>
                <a:r>
                  <a:rPr lang="en-US" sz="2900" dirty="0" smtClean="0">
                    <a:ea typeface="Cambria Math"/>
                  </a:rPr>
                  <a:t>Back-propagation algorithm cannot be shown to converge </a:t>
                </a:r>
              </a:p>
              <a:p>
                <a:pPr>
                  <a:lnSpc>
                    <a:spcPct val="120000"/>
                  </a:lnSpc>
                  <a:spcBef>
                    <a:spcPts val="0"/>
                  </a:spcBef>
                </a:pPr>
                <a:r>
                  <a:rPr lang="en-US" sz="2900" dirty="0" smtClean="0">
                    <a:ea typeface="Cambria Math"/>
                  </a:rPr>
                  <a:t>No well-defined criteria for stopping its operation </a:t>
                </a:r>
              </a:p>
              <a:p>
                <a:pPr>
                  <a:lnSpc>
                    <a:spcPct val="120000"/>
                  </a:lnSpc>
                  <a:spcBef>
                    <a:spcPts val="0"/>
                  </a:spcBef>
                </a:pPr>
                <a:r>
                  <a:rPr lang="en-US" sz="2900" dirty="0" smtClean="0">
                    <a:ea typeface="Cambria Math"/>
                  </a:rPr>
                  <a:t>But, we have some reasonable criteria </a:t>
                </a:r>
              </a:p>
              <a:p>
                <a:pPr>
                  <a:lnSpc>
                    <a:spcPct val="120000"/>
                  </a:lnSpc>
                  <a:spcBef>
                    <a:spcPts val="0"/>
                  </a:spcBef>
                </a:pPr>
                <a:r>
                  <a:rPr lang="en-US" sz="2900" dirty="0" smtClean="0">
                    <a:ea typeface="Cambria Math"/>
                  </a:rPr>
                  <a:t>Think in terms of the properties of a local or global minimum of the error surface </a:t>
                </a:r>
              </a:p>
              <a:p>
                <a:pPr>
                  <a:lnSpc>
                    <a:spcPct val="120000"/>
                  </a:lnSpc>
                  <a:spcBef>
                    <a:spcPts val="0"/>
                  </a:spcBef>
                </a:pPr>
                <a:r>
                  <a:rPr lang="en-US" sz="2900" dirty="0" smtClean="0">
                    <a:ea typeface="Cambria Math"/>
                  </a:rPr>
                  <a:t>Let </a:t>
                </a:r>
                <a14:m>
                  <m:oMath xmlns:m="http://schemas.openxmlformats.org/officeDocument/2006/math">
                    <m:sSup>
                      <m:sSupPr>
                        <m:ctrlPr>
                          <a:rPr lang="en-US" sz="2900" b="1" i="1" smtClean="0">
                            <a:latin typeface="Cambria Math" panose="02040503050406030204" pitchFamily="18" charset="0"/>
                            <a:ea typeface="Cambria Math"/>
                          </a:rPr>
                        </m:ctrlPr>
                      </m:sSupPr>
                      <m:e>
                        <m:r>
                          <a:rPr lang="en-US" sz="2900" b="1" i="1" smtClean="0">
                            <a:latin typeface="Cambria Math"/>
                            <a:ea typeface="Cambria Math"/>
                          </a:rPr>
                          <m:t>𝒘</m:t>
                        </m:r>
                      </m:e>
                      <m:sup>
                        <m:r>
                          <a:rPr lang="en-US" sz="2900" b="1" i="1" smtClean="0">
                            <a:latin typeface="Cambria Math"/>
                            <a:ea typeface="Cambria Math"/>
                          </a:rPr>
                          <m:t>∗</m:t>
                        </m:r>
                      </m:sup>
                    </m:sSup>
                  </m:oMath>
                </a14:m>
                <a:r>
                  <a:rPr lang="en-US" sz="2900" dirty="0" smtClean="0">
                    <a:ea typeface="Cambria Math"/>
                  </a:rPr>
                  <a:t> denote a local or global minimum </a:t>
                </a:r>
              </a:p>
              <a:p>
                <a:pPr>
                  <a:lnSpc>
                    <a:spcPct val="120000"/>
                  </a:lnSpc>
                  <a:spcBef>
                    <a:spcPts val="0"/>
                  </a:spcBef>
                </a:pPr>
                <a:r>
                  <a:rPr lang="en-US" sz="2900" dirty="0" smtClean="0">
                    <a:ea typeface="Cambria Math"/>
                  </a:rPr>
                  <a:t>Gradient vector </a:t>
                </a:r>
                <a14:m>
                  <m:oMath xmlns:m="http://schemas.openxmlformats.org/officeDocument/2006/math">
                    <m:r>
                      <a:rPr lang="en-US" sz="2900" b="1" i="1" smtClean="0">
                        <a:latin typeface="Cambria Math"/>
                        <a:ea typeface="Cambria Math"/>
                      </a:rPr>
                      <m:t>𝒈</m:t>
                    </m:r>
                    <m:d>
                      <m:dPr>
                        <m:ctrlPr>
                          <a:rPr lang="en-US" sz="2900" b="1" i="1" smtClean="0">
                            <a:latin typeface="Cambria Math" panose="02040503050406030204" pitchFamily="18" charset="0"/>
                            <a:ea typeface="Cambria Math"/>
                          </a:rPr>
                        </m:ctrlPr>
                      </m:dPr>
                      <m:e>
                        <m:r>
                          <a:rPr lang="en-US" sz="2900" b="1" i="1" smtClean="0">
                            <a:latin typeface="Cambria Math"/>
                            <a:ea typeface="Cambria Math"/>
                          </a:rPr>
                          <m:t>𝒘</m:t>
                        </m:r>
                      </m:e>
                    </m:d>
                  </m:oMath>
                </a14:m>
                <a:r>
                  <a:rPr lang="en-US" sz="2900" dirty="0" smtClean="0">
                    <a:ea typeface="Cambria Math"/>
                  </a:rPr>
                  <a:t> of the error surface w.r.t. </a:t>
                </a:r>
                <a14:m>
                  <m:oMath xmlns:m="http://schemas.openxmlformats.org/officeDocument/2006/math">
                    <m:r>
                      <a:rPr lang="en-US" sz="2900" b="1" i="1" smtClean="0">
                        <a:latin typeface="Cambria Math"/>
                        <a:ea typeface="Cambria Math"/>
                      </a:rPr>
                      <m:t>𝒘</m:t>
                    </m:r>
                  </m:oMath>
                </a14:m>
                <a:r>
                  <a:rPr lang="en-US" sz="2900" dirty="0" smtClean="0">
                    <a:ea typeface="Cambria Math"/>
                  </a:rPr>
                  <a:t> must be 0 at </a:t>
                </a:r>
                <a14:m>
                  <m:oMath xmlns:m="http://schemas.openxmlformats.org/officeDocument/2006/math">
                    <m:r>
                      <a:rPr lang="en-US" sz="2900" b="1" i="1" smtClean="0">
                        <a:latin typeface="Cambria Math"/>
                        <a:ea typeface="Cambria Math"/>
                      </a:rPr>
                      <m:t>𝒘</m:t>
                    </m:r>
                    <m:r>
                      <a:rPr lang="en-US" sz="2900" b="1" i="1" smtClean="0">
                        <a:latin typeface="Cambria Math"/>
                        <a:ea typeface="Cambria Math"/>
                      </a:rPr>
                      <m:t>=</m:t>
                    </m:r>
                    <m:sSup>
                      <m:sSupPr>
                        <m:ctrlPr>
                          <a:rPr lang="en-US" sz="2900" b="1" i="1" smtClean="0">
                            <a:latin typeface="Cambria Math" panose="02040503050406030204" pitchFamily="18" charset="0"/>
                            <a:ea typeface="Cambria Math"/>
                          </a:rPr>
                        </m:ctrlPr>
                      </m:sSupPr>
                      <m:e>
                        <m:r>
                          <a:rPr lang="en-US" sz="2900" b="1" i="1" smtClean="0">
                            <a:latin typeface="Cambria Math"/>
                            <a:ea typeface="Cambria Math"/>
                          </a:rPr>
                          <m:t>𝒘</m:t>
                        </m:r>
                      </m:e>
                      <m:sup>
                        <m:r>
                          <a:rPr lang="en-US" sz="2900" b="1" i="1" smtClean="0">
                            <a:latin typeface="Cambria Math"/>
                            <a:ea typeface="Cambria Math"/>
                          </a:rPr>
                          <m:t>∗</m:t>
                        </m:r>
                      </m:sup>
                    </m:sSup>
                  </m:oMath>
                </a14:m>
                <a:r>
                  <a:rPr lang="en-US" sz="2900" dirty="0" smtClean="0">
                    <a:ea typeface="Cambria Math"/>
                  </a:rPr>
                  <a:t>. So, a sensible criterion is </a:t>
                </a:r>
              </a:p>
              <a:p>
                <a:pPr lvl="1">
                  <a:lnSpc>
                    <a:spcPct val="120000"/>
                  </a:lnSpc>
                  <a:spcBef>
                    <a:spcPts val="0"/>
                  </a:spcBef>
                </a:pPr>
                <a:r>
                  <a:rPr lang="en-US" sz="2500" i="1" dirty="0" smtClean="0">
                    <a:ea typeface="Cambria Math"/>
                  </a:rPr>
                  <a:t>The back propagation algorithm is considered to have converged when the Euclidean norm of the gradient vector reaches a sufficiently small gradient threshold (Kramer and </a:t>
                </a:r>
                <a:r>
                  <a:rPr lang="en-US" sz="2500" i="1" dirty="0" err="1" smtClean="0">
                    <a:ea typeface="Cambria Math"/>
                  </a:rPr>
                  <a:t>Sangiovanni-Vincentelli</a:t>
                </a:r>
                <a:r>
                  <a:rPr lang="en-US" sz="2500" i="1" dirty="0" smtClean="0">
                    <a:ea typeface="Cambria Math"/>
                  </a:rPr>
                  <a:t>, 1989). </a:t>
                </a:r>
              </a:p>
              <a:p>
                <a:pPr>
                  <a:lnSpc>
                    <a:spcPct val="120000"/>
                  </a:lnSpc>
                  <a:spcBef>
                    <a:spcPts val="0"/>
                  </a:spcBef>
                </a:pPr>
                <a:r>
                  <a:rPr lang="en-US" sz="2900" dirty="0" smtClean="0">
                    <a:ea typeface="Cambria Math"/>
                  </a:rPr>
                  <a:t>The drawback of this criterion is that, for successful trials, learning times may be long and it requires computing </a:t>
                </a:r>
                <a14:m>
                  <m:oMath xmlns:m="http://schemas.openxmlformats.org/officeDocument/2006/math">
                    <m:r>
                      <a:rPr lang="en-US" sz="2900" b="1" i="1" smtClean="0">
                        <a:latin typeface="Cambria Math"/>
                        <a:ea typeface="Cambria Math"/>
                      </a:rPr>
                      <m:t>𝒈</m:t>
                    </m:r>
                    <m:r>
                      <a:rPr lang="en-US" sz="2900" b="1" i="1" smtClean="0">
                        <a:latin typeface="Cambria Math"/>
                        <a:ea typeface="Cambria Math"/>
                      </a:rPr>
                      <m:t>(</m:t>
                    </m:r>
                    <m:r>
                      <a:rPr lang="en-US" sz="2900" b="1" i="1" smtClean="0">
                        <a:latin typeface="Cambria Math"/>
                        <a:ea typeface="Cambria Math"/>
                      </a:rPr>
                      <m:t>𝒘</m:t>
                    </m:r>
                    <m:r>
                      <a:rPr lang="en-US" sz="2900" b="1" i="1" smtClean="0">
                        <a:latin typeface="Cambria Math"/>
                        <a:ea typeface="Cambria Math"/>
                      </a:rPr>
                      <m:t>)</m:t>
                    </m:r>
                  </m:oMath>
                </a14:m>
                <a:endParaRPr lang="en-US" sz="2900" b="1" dirty="0" smtClean="0">
                  <a:ea typeface="Cambria Math"/>
                </a:endParaRPr>
              </a:p>
              <a:p>
                <a:pPr>
                  <a:lnSpc>
                    <a:spcPct val="120000"/>
                  </a:lnSpc>
                  <a:spcBef>
                    <a:spcPts val="0"/>
                  </a:spcBef>
                </a:pPr>
                <a:endParaRPr lang="en-US" sz="2900" dirty="0" smtClean="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93" t="-53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6345363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6858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Stopping Criteria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70000" lnSpcReduction="20000"/>
              </a:bodyPr>
              <a:lstStyle/>
              <a:p>
                <a:pPr>
                  <a:lnSpc>
                    <a:spcPct val="120000"/>
                  </a:lnSpc>
                  <a:spcBef>
                    <a:spcPts val="0"/>
                  </a:spcBef>
                </a:pPr>
                <a:r>
                  <a:rPr lang="en-US" sz="2900" dirty="0" smtClean="0">
                    <a:ea typeface="Cambria Math"/>
                  </a:rPr>
                  <a:t>Another property of a minimum is the fact that the cost function or error measure </a:t>
                </a:r>
                <a14:m>
                  <m:oMath xmlns:m="http://schemas.openxmlformats.org/officeDocument/2006/math">
                    <m:sSub>
                      <m:sSubPr>
                        <m:ctrlPr>
                          <a:rPr lang="en-US" sz="2900" b="0" i="1" smtClean="0">
                            <a:latin typeface="Cambria Math" panose="02040503050406030204" pitchFamily="18" charset="0"/>
                            <a:ea typeface="Cambria Math"/>
                          </a:rPr>
                        </m:ctrlPr>
                      </m:sSubPr>
                      <m:e>
                        <m:r>
                          <a:rPr lang="en-US" sz="2900" i="1" smtClean="0">
                            <a:latin typeface="Cambria Math"/>
                            <a:ea typeface="Cambria Math"/>
                          </a:rPr>
                          <m:t>ℰ</m:t>
                        </m:r>
                      </m:e>
                      <m:sub>
                        <m:r>
                          <a:rPr lang="en-US" sz="2900" b="0" i="1" smtClean="0">
                            <a:latin typeface="Cambria Math"/>
                            <a:ea typeface="Cambria Math"/>
                          </a:rPr>
                          <m:t>𝑎𝑣</m:t>
                        </m:r>
                      </m:sub>
                    </m:sSub>
                    <m:d>
                      <m:dPr>
                        <m:ctrlPr>
                          <a:rPr lang="en-US" sz="2900" b="0" i="1" smtClean="0">
                            <a:latin typeface="Cambria Math" panose="02040503050406030204" pitchFamily="18" charset="0"/>
                            <a:ea typeface="Cambria Math"/>
                          </a:rPr>
                        </m:ctrlPr>
                      </m:dPr>
                      <m:e>
                        <m:r>
                          <a:rPr lang="en-US" sz="2900" b="0" i="1" smtClean="0">
                            <a:latin typeface="Cambria Math"/>
                            <a:ea typeface="Cambria Math"/>
                          </a:rPr>
                          <m:t>𝑤</m:t>
                        </m:r>
                      </m:e>
                    </m:d>
                  </m:oMath>
                </a14:m>
                <a:r>
                  <a:rPr lang="en-US" sz="2900" dirty="0" smtClean="0">
                    <a:ea typeface="Cambria Math"/>
                  </a:rPr>
                  <a:t> is stationary at the point </a:t>
                </a:r>
                <a14:m>
                  <m:oMath xmlns:m="http://schemas.openxmlformats.org/officeDocument/2006/math">
                    <m:r>
                      <a:rPr lang="en-US" sz="2900" b="1" i="1" smtClean="0">
                        <a:latin typeface="Cambria Math"/>
                        <a:ea typeface="Cambria Math"/>
                      </a:rPr>
                      <m:t>𝒘</m:t>
                    </m:r>
                    <m:r>
                      <a:rPr lang="en-US" sz="2900" b="1" i="1" smtClean="0">
                        <a:latin typeface="Cambria Math"/>
                        <a:ea typeface="Cambria Math"/>
                      </a:rPr>
                      <m:t>=</m:t>
                    </m:r>
                    <m:sSup>
                      <m:sSupPr>
                        <m:ctrlPr>
                          <a:rPr lang="en-US" sz="2900" b="1" i="1" smtClean="0">
                            <a:latin typeface="Cambria Math" panose="02040503050406030204" pitchFamily="18" charset="0"/>
                            <a:ea typeface="Cambria Math"/>
                          </a:rPr>
                        </m:ctrlPr>
                      </m:sSupPr>
                      <m:e>
                        <m:r>
                          <a:rPr lang="en-US" sz="2900" b="1" i="1" smtClean="0">
                            <a:latin typeface="Cambria Math"/>
                            <a:ea typeface="Cambria Math"/>
                          </a:rPr>
                          <m:t>𝒘</m:t>
                        </m:r>
                      </m:e>
                      <m:sup>
                        <m:r>
                          <a:rPr lang="en-US" sz="2900" b="1" i="1" smtClean="0">
                            <a:latin typeface="Cambria Math"/>
                            <a:ea typeface="Cambria Math"/>
                          </a:rPr>
                          <m:t>∗</m:t>
                        </m:r>
                      </m:sup>
                    </m:sSup>
                  </m:oMath>
                </a14:m>
                <a:r>
                  <a:rPr lang="en-US" sz="2900" dirty="0" smtClean="0">
                    <a:ea typeface="Cambria Math"/>
                  </a:rPr>
                  <a:t>. So, a different criterion for convergence can be:</a:t>
                </a:r>
              </a:p>
              <a:p>
                <a:pPr lvl="1">
                  <a:lnSpc>
                    <a:spcPct val="120000"/>
                  </a:lnSpc>
                  <a:spcBef>
                    <a:spcPts val="0"/>
                  </a:spcBef>
                </a:pPr>
                <a:r>
                  <a:rPr lang="en-US" sz="2500" dirty="0" smtClean="0">
                    <a:ea typeface="Cambria Math"/>
                  </a:rPr>
                  <a:t>The back-propagation algorithm is considered to have converged when the absolute rate of change in the average squared error per epoch is sufficiently small. </a:t>
                </a:r>
              </a:p>
              <a:p>
                <a:pPr>
                  <a:lnSpc>
                    <a:spcPct val="120000"/>
                  </a:lnSpc>
                  <a:spcBef>
                    <a:spcPts val="0"/>
                  </a:spcBef>
                </a:pPr>
                <a:r>
                  <a:rPr lang="en-US" sz="2900" dirty="0" smtClean="0">
                    <a:ea typeface="Cambria Math"/>
                  </a:rPr>
                  <a:t>Typically, the rate of change is considered small enough if it is in the range 0.1% to 1% per epoch (Sometimes a value as small as 0.01% is used) </a:t>
                </a:r>
              </a:p>
              <a:p>
                <a:pPr>
                  <a:lnSpc>
                    <a:spcPct val="120000"/>
                  </a:lnSpc>
                  <a:spcBef>
                    <a:spcPts val="0"/>
                  </a:spcBef>
                </a:pPr>
                <a:r>
                  <a:rPr lang="en-US" sz="2900" dirty="0" smtClean="0">
                    <a:ea typeface="Cambria Math"/>
                  </a:rPr>
                  <a:t>Unfortunately, this criterion may result in a premature termination </a:t>
                </a:r>
              </a:p>
              <a:p>
                <a:pPr>
                  <a:lnSpc>
                    <a:spcPct val="120000"/>
                  </a:lnSpc>
                  <a:spcBef>
                    <a:spcPts val="0"/>
                  </a:spcBef>
                </a:pPr>
                <a:r>
                  <a:rPr lang="en-US" sz="2900" dirty="0" smtClean="0">
                    <a:ea typeface="Cambria Math"/>
                  </a:rPr>
                  <a:t>Another useful and theoretically supporter criterion for convergence is to test the network’s generalization performance after each iteration and stop when this performance is adequate or when it has peaked (Details later in this chapter</a:t>
                </a:r>
                <a:r>
                  <a:rPr lang="en-US" sz="2900" smtClean="0">
                    <a:ea typeface="Cambria Math"/>
                  </a:rPr>
                  <a:t>, section 4.14) </a:t>
                </a:r>
                <a:endParaRPr lang="en-US" sz="2900" dirty="0" smtClean="0">
                  <a:ea typeface="Cambria Math"/>
                </a:endParaRP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blipFill rotWithShape="1">
                <a:blip r:embed="rId2"/>
                <a:stretch>
                  <a:fillRect l="-593" t="-539" r="-103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noFill/>
                  </a:rPr>
                  <a:t> </a:t>
                </a:r>
              </a:p>
            </p:txBody>
          </p:sp>
        </mc:Fallback>
      </mc:AlternateContent>
    </p:spTree>
    <p:extLst>
      <p:ext uri="{BB962C8B-B14F-4D97-AF65-F5344CB8AC3E}">
        <p14:creationId xmlns:p14="http://schemas.microsoft.com/office/powerpoint/2010/main" val="6137320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20710" y="4572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Summary </a:t>
            </a:r>
          </a:p>
        </p:txBody>
      </p:sp>
      <p:pic>
        <p:nvPicPr>
          <p:cNvPr id="4" name="Content Placeholder 3" descr="fg04_0070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76337" y="1600200"/>
            <a:ext cx="5391326" cy="45259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txBox="1">
            <a:spLocks noChangeArrowheads="1"/>
          </p:cNvSpPr>
          <p:nvPr/>
        </p:nvSpPr>
        <p:spPr bwMode="auto">
          <a:xfrm>
            <a:off x="420710" y="11430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200">
                <a:solidFill>
                  <a:schemeClr val="tx2"/>
                </a:solidFill>
                <a:latin typeface="+mj-lt"/>
                <a:ea typeface="+mj-ea"/>
                <a:cs typeface="+mj-cs"/>
              </a:defRPr>
            </a:lvl1pPr>
            <a:lvl2pPr algn="l" rtl="0" eaLnBrk="0" fontAlgn="base" hangingPunct="0">
              <a:spcBef>
                <a:spcPct val="0"/>
              </a:spcBef>
              <a:spcAft>
                <a:spcPct val="0"/>
              </a:spcAft>
              <a:defRPr sz="1200">
                <a:solidFill>
                  <a:schemeClr val="tx2"/>
                </a:solidFill>
                <a:latin typeface="Arial" charset="0"/>
              </a:defRPr>
            </a:lvl2pPr>
            <a:lvl3pPr algn="l" rtl="0" eaLnBrk="0" fontAlgn="base" hangingPunct="0">
              <a:spcBef>
                <a:spcPct val="0"/>
              </a:spcBef>
              <a:spcAft>
                <a:spcPct val="0"/>
              </a:spcAft>
              <a:defRPr sz="1200">
                <a:solidFill>
                  <a:schemeClr val="tx2"/>
                </a:solidFill>
                <a:latin typeface="Arial" charset="0"/>
              </a:defRPr>
            </a:lvl3pPr>
            <a:lvl4pPr algn="l" rtl="0" eaLnBrk="0" fontAlgn="base" hangingPunct="0">
              <a:spcBef>
                <a:spcPct val="0"/>
              </a:spcBef>
              <a:spcAft>
                <a:spcPct val="0"/>
              </a:spcAft>
              <a:defRPr sz="1200">
                <a:solidFill>
                  <a:schemeClr val="tx2"/>
                </a:solidFill>
                <a:latin typeface="Arial" charset="0"/>
              </a:defRPr>
            </a:lvl4pPr>
            <a:lvl5pPr algn="l" rtl="0" eaLnBrk="0" fontAlgn="base" hangingPunct="0">
              <a:spcBef>
                <a:spcPct val="0"/>
              </a:spcBef>
              <a:spcAft>
                <a:spcPct val="0"/>
              </a:spcAft>
              <a:defRPr sz="1200">
                <a:solidFill>
                  <a:schemeClr val="tx2"/>
                </a:solidFill>
                <a:latin typeface="Arial" charset="0"/>
              </a:defRPr>
            </a:lvl5pPr>
            <a:lvl6pPr marL="457200" algn="l" rtl="0" fontAlgn="base">
              <a:spcBef>
                <a:spcPct val="0"/>
              </a:spcBef>
              <a:spcAft>
                <a:spcPct val="0"/>
              </a:spcAft>
              <a:defRPr sz="1200">
                <a:solidFill>
                  <a:schemeClr val="tx2"/>
                </a:solidFill>
                <a:latin typeface="Arial" charset="0"/>
              </a:defRPr>
            </a:lvl6pPr>
            <a:lvl7pPr marL="914400" algn="l" rtl="0" fontAlgn="base">
              <a:spcBef>
                <a:spcPct val="0"/>
              </a:spcBef>
              <a:spcAft>
                <a:spcPct val="0"/>
              </a:spcAft>
              <a:defRPr sz="1200">
                <a:solidFill>
                  <a:schemeClr val="tx2"/>
                </a:solidFill>
                <a:latin typeface="Arial" charset="0"/>
              </a:defRPr>
            </a:lvl7pPr>
            <a:lvl8pPr marL="1371600" algn="l" rtl="0" fontAlgn="base">
              <a:spcBef>
                <a:spcPct val="0"/>
              </a:spcBef>
              <a:spcAft>
                <a:spcPct val="0"/>
              </a:spcAft>
              <a:defRPr sz="1200">
                <a:solidFill>
                  <a:schemeClr val="tx2"/>
                </a:solidFill>
                <a:latin typeface="Arial" charset="0"/>
              </a:defRPr>
            </a:lvl8pPr>
            <a:lvl9pPr marL="1828800" algn="l" rtl="0" fontAlgn="base">
              <a:spcBef>
                <a:spcPct val="0"/>
              </a:spcBef>
              <a:spcAft>
                <a:spcPct val="0"/>
              </a:spcAft>
              <a:defRPr sz="1200">
                <a:solidFill>
                  <a:schemeClr val="tx2"/>
                </a:solidFill>
                <a:latin typeface="Arial" charset="0"/>
              </a:defRPr>
            </a:lvl9pPr>
          </a:lstStyle>
          <a:p>
            <a:r>
              <a:rPr lang="en-US" altLang="tr-TR" b="1" kern="0" smtClean="0"/>
              <a:t>Figure 4.7</a:t>
            </a:r>
            <a:r>
              <a:rPr lang="en-US" altLang="tr-TR" kern="0" smtClean="0"/>
              <a:t>   Signal-flow graphical summary of back-propagation learning. Top part of the graph: forward pass. </a:t>
            </a:r>
            <a:br>
              <a:rPr lang="en-US" altLang="tr-TR" kern="0" smtClean="0"/>
            </a:br>
            <a:r>
              <a:rPr lang="en-US" altLang="tr-TR" kern="0" smtClean="0"/>
              <a:t>Bottom part of the graph: backward pass.</a:t>
            </a:r>
            <a:endParaRPr lang="en-US" altLang="tr-TR" kern="0"/>
          </a:p>
        </p:txBody>
      </p:sp>
    </p:spTree>
    <p:extLst>
      <p:ext uri="{BB962C8B-B14F-4D97-AF65-F5344CB8AC3E}">
        <p14:creationId xmlns:p14="http://schemas.microsoft.com/office/powerpoint/2010/main" val="4004980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8229600" cy="457200"/>
          </a:xfrm>
        </p:spPr>
        <p:txBody>
          <a:bodyPr/>
          <a:lstStyle/>
          <a:p>
            <a:pPr algn="ctr"/>
            <a:r>
              <a:rPr lang="en-US" altLang="en-US" sz="3600" b="1" dirty="0" smtClean="0"/>
              <a:t>Back-Propagation Algorithm </a:t>
            </a:r>
            <a:br>
              <a:rPr lang="en-US" altLang="en-US" sz="3600" b="1" dirty="0" smtClean="0"/>
            </a:br>
            <a:r>
              <a:rPr lang="en-US" altLang="en-US" sz="3600" b="1" dirty="0" smtClean="0"/>
              <a:t>Summary </a:t>
            </a:r>
          </a:p>
        </p:txBody>
      </p:sp>
      <p:sp>
        <p:nvSpPr>
          <p:cNvPr id="2" name="Content Placeholder 1"/>
          <p:cNvSpPr>
            <a:spLocks noGrp="1"/>
          </p:cNvSpPr>
          <p:nvPr>
            <p:ph idx="1"/>
          </p:nvPr>
        </p:nvSpPr>
        <p:spPr/>
        <p:txBody>
          <a:bodyPr>
            <a:normAutofit fontScale="62500" lnSpcReduction="20000"/>
          </a:bodyPr>
          <a:lstStyle/>
          <a:p>
            <a:r>
              <a:rPr lang="en-US" dirty="0" smtClean="0"/>
              <a:t>Sequential mode is generally preferred and for this mode, algorithm cycles through the samples as follows: </a:t>
            </a:r>
          </a:p>
          <a:p>
            <a:pPr marL="971550" lvl="1" indent="-514350">
              <a:buFont typeface="+mj-lt"/>
              <a:buAutoNum type="arabicPeriod"/>
            </a:pPr>
            <a:r>
              <a:rPr lang="en-US" u="sng" dirty="0" smtClean="0"/>
              <a:t>Initialization:</a:t>
            </a:r>
            <a:r>
              <a:rPr lang="en-US" dirty="0" smtClean="0"/>
              <a:t> (With no prior information) pick weights and thresholds from a uniform distribution with zero mean </a:t>
            </a:r>
          </a:p>
          <a:p>
            <a:pPr marL="971550" lvl="1" indent="-514350">
              <a:buFont typeface="+mj-lt"/>
              <a:buAutoNum type="arabicPeriod"/>
            </a:pPr>
            <a:r>
              <a:rPr lang="en-US" u="sng" dirty="0" smtClean="0"/>
              <a:t>Presentations of training samples:</a:t>
            </a:r>
            <a:r>
              <a:rPr lang="en-US" dirty="0" smtClean="0"/>
              <a:t> present the network with an epoch of training samples. For each sample perform forward and backward computations described in 3 and 4 below </a:t>
            </a:r>
          </a:p>
          <a:p>
            <a:pPr marL="971550" lvl="1" indent="-514350">
              <a:buFont typeface="+mj-lt"/>
              <a:buAutoNum type="arabicPeriod"/>
            </a:pPr>
            <a:r>
              <a:rPr lang="en-US" u="sng" dirty="0" smtClean="0"/>
              <a:t>Forward computation:</a:t>
            </a:r>
            <a:r>
              <a:rPr lang="en-US" dirty="0" smtClean="0"/>
              <a:t> using one sample’s input values, compute activation potentials and function results going forward layer by layer. Finally, compute the error signal at the outputs. </a:t>
            </a:r>
          </a:p>
          <a:p>
            <a:pPr marL="971550" lvl="1" indent="-514350">
              <a:buFont typeface="+mj-lt"/>
              <a:buAutoNum type="arabicPeriod"/>
            </a:pPr>
            <a:r>
              <a:rPr lang="en-US" u="sng" dirty="0" smtClean="0"/>
              <a:t>Backward computation:</a:t>
            </a:r>
            <a:r>
              <a:rPr lang="en-US" dirty="0" smtClean="0"/>
              <a:t> Compute the local gradients and adjust the weights with the generalized delta rule in a backwards fashion. </a:t>
            </a:r>
          </a:p>
          <a:p>
            <a:pPr marL="971550" lvl="1" indent="-514350">
              <a:buFont typeface="+mj-lt"/>
              <a:buAutoNum type="arabicPeriod"/>
            </a:pPr>
            <a:r>
              <a:rPr lang="en-US" u="sng" dirty="0" smtClean="0"/>
              <a:t>Iteration:</a:t>
            </a:r>
            <a:r>
              <a:rPr lang="en-US" dirty="0" smtClean="0"/>
              <a:t> Iterate 3 and 4 with new epochs until the stopping criterion is met. </a:t>
            </a:r>
          </a:p>
          <a:p>
            <a:pPr marL="571500" indent="-514350"/>
            <a:r>
              <a:rPr lang="en-US" dirty="0" smtClean="0"/>
              <a:t>Notes: order of training samples are randomized between epochs. Momentum and learning-rate parameter are typically adjusted (usually decreased) as the number of iterations increases. </a:t>
            </a:r>
            <a:endParaRPr lang="tr-TR" dirty="0"/>
          </a:p>
        </p:txBody>
      </p:sp>
    </p:spTree>
    <p:extLst>
      <p:ext uri="{BB962C8B-B14F-4D97-AF65-F5344CB8AC3E}">
        <p14:creationId xmlns:p14="http://schemas.microsoft.com/office/powerpoint/2010/main" val="31834124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lnSpcReduction="10000"/>
          </a:bodyPr>
          <a:lstStyle/>
          <a:p>
            <a:pPr>
              <a:defRPr/>
            </a:pPr>
            <a:r>
              <a:rPr lang="en-US" dirty="0" smtClean="0"/>
              <a:t>Back Propagation Learning </a:t>
            </a:r>
          </a:p>
          <a:p>
            <a:pPr>
              <a:defRPr/>
            </a:pPr>
            <a:r>
              <a:rPr lang="en-US" dirty="0" smtClean="0"/>
              <a:t>MLPs as Pattern Recognizers </a:t>
            </a:r>
          </a:p>
          <a:p>
            <a:pPr>
              <a:defRPr/>
            </a:pPr>
            <a:r>
              <a:rPr lang="en-US" dirty="0" smtClean="0"/>
              <a:t>Error Surface </a:t>
            </a:r>
          </a:p>
          <a:p>
            <a:pPr>
              <a:defRPr/>
            </a:pPr>
            <a:r>
              <a:rPr lang="en-US" dirty="0" smtClean="0"/>
              <a:t>Performance </a:t>
            </a:r>
          </a:p>
          <a:p>
            <a:pPr>
              <a:defRPr/>
            </a:pPr>
            <a:r>
              <a:rPr lang="en-US" dirty="0" smtClean="0"/>
              <a:t>Back Propagation Learning (revisited) </a:t>
            </a:r>
          </a:p>
          <a:p>
            <a:pPr>
              <a:defRPr/>
            </a:pPr>
            <a:r>
              <a:rPr lang="en-US" dirty="0" smtClean="0"/>
              <a:t>Supervised Learning as an optimization problem </a:t>
            </a:r>
          </a:p>
          <a:p>
            <a:pPr>
              <a:defRPr/>
            </a:pPr>
            <a:r>
              <a:rPr lang="en-US" dirty="0" smtClean="0"/>
              <a:t>Convolutional Networks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XOR Problem </a:t>
            </a:r>
          </a:p>
        </p:txBody>
      </p:sp>
      <p:sp>
        <p:nvSpPr>
          <p:cNvPr id="2" name="Content Placeholder 1"/>
          <p:cNvSpPr>
            <a:spLocks noGrp="1"/>
          </p:cNvSpPr>
          <p:nvPr>
            <p:ph sz="half" idx="1"/>
          </p:nvPr>
        </p:nvSpPr>
        <p:spPr/>
        <p:txBody>
          <a:bodyPr>
            <a:normAutofit fontScale="92500" lnSpcReduction="20000"/>
          </a:bodyPr>
          <a:lstStyle/>
          <a:p>
            <a:r>
              <a:rPr lang="en-US" dirty="0" smtClean="0"/>
              <a:t>A single-layer perceptron has no hidden layers and it can only classify linearly separable patterns. </a:t>
            </a:r>
          </a:p>
          <a:p>
            <a:r>
              <a:rPr lang="en-US" dirty="0" smtClean="0"/>
              <a:t>Non-linearly separable patterns occur commonly. E.g. Exclusive OR problem </a:t>
            </a:r>
          </a:p>
          <a:p>
            <a:r>
              <a:rPr lang="en-US" dirty="0" smtClean="0"/>
              <a:t>It can be solved by using a single hidden layer (a multilayer perceptron) </a:t>
            </a:r>
            <a:endParaRPr lang="tr-TR" dirty="0"/>
          </a:p>
        </p:txBody>
      </p:sp>
      <p:pic>
        <p:nvPicPr>
          <p:cNvPr id="5" name="Picture 3" descr="fg04_0080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902374" y="1600200"/>
            <a:ext cx="353025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13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XOR Problem </a:t>
            </a:r>
          </a:p>
        </p:txBody>
      </p:sp>
      <p:pic>
        <p:nvPicPr>
          <p:cNvPr id="9" name="Picture 3" descr="fg04_00900"/>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bwMode="auto">
          <a:xfrm>
            <a:off x="1679931" y="1600200"/>
            <a:ext cx="1593138" cy="45259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fg04_008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902374" y="1600200"/>
            <a:ext cx="3530251"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222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Heuristics for Back-Propagation Alg.  </a:t>
            </a:r>
          </a:p>
        </p:txBody>
      </p:sp>
      <p:sp>
        <p:nvSpPr>
          <p:cNvPr id="4" name="Content Placeholder 3"/>
          <p:cNvSpPr>
            <a:spLocks noGrp="1"/>
          </p:cNvSpPr>
          <p:nvPr>
            <p:ph idx="1"/>
          </p:nvPr>
        </p:nvSpPr>
        <p:spPr/>
        <p:txBody>
          <a:bodyPr>
            <a:normAutofit fontScale="62500" lnSpcReduction="20000"/>
          </a:bodyPr>
          <a:lstStyle/>
          <a:p>
            <a:pPr marL="514350" indent="-514350">
              <a:buFont typeface="+mj-lt"/>
              <a:buAutoNum type="arabicPeriod"/>
            </a:pPr>
            <a:r>
              <a:rPr lang="en-US" u="sng" dirty="0" smtClean="0"/>
              <a:t>Sequential vs. batch update:</a:t>
            </a:r>
            <a:r>
              <a:rPr lang="en-US" dirty="0" smtClean="0"/>
              <a:t> sequential mode is faster (especially true when training set is large and highly redundant) </a:t>
            </a:r>
          </a:p>
          <a:p>
            <a:pPr marL="514350" indent="-514350">
              <a:buFont typeface="+mj-lt"/>
              <a:buAutoNum type="arabicPeriod"/>
            </a:pPr>
            <a:r>
              <a:rPr lang="en-US" u="sng" dirty="0" smtClean="0"/>
              <a:t>Maximizing information content:</a:t>
            </a:r>
            <a:r>
              <a:rPr lang="en-US" dirty="0" smtClean="0"/>
              <a:t> Every training example presented to back-propagation alg. should ideally be chosen so that its information content is the largest possible for the task at hand. </a:t>
            </a:r>
          </a:p>
          <a:p>
            <a:pPr lvl="1"/>
            <a:r>
              <a:rPr lang="en-US" dirty="0" smtClean="0"/>
              <a:t>Two ways to achieve this are: </a:t>
            </a:r>
          </a:p>
          <a:p>
            <a:pPr lvl="2"/>
            <a:r>
              <a:rPr lang="en-GB" dirty="0" smtClean="0"/>
              <a:t>Use an example that results in the largest training error </a:t>
            </a:r>
          </a:p>
          <a:p>
            <a:pPr lvl="2"/>
            <a:r>
              <a:rPr lang="en-GB" dirty="0" smtClean="0"/>
              <a:t>Use an example that is radically different from all those previously used </a:t>
            </a:r>
          </a:p>
          <a:p>
            <a:pPr lvl="1"/>
            <a:r>
              <a:rPr lang="en-GB" dirty="0" smtClean="0"/>
              <a:t>With sequential mode, a common simple method is to randomize (i.e., shuffle) the order of examples between epochs </a:t>
            </a:r>
          </a:p>
          <a:p>
            <a:pPr lvl="1"/>
            <a:r>
              <a:rPr lang="en-GB" dirty="0" smtClean="0"/>
              <a:t>A more refined technique (</a:t>
            </a:r>
            <a:r>
              <a:rPr lang="en-GB" i="1" dirty="0" smtClean="0"/>
              <a:t>emphasizing scheme</a:t>
            </a:r>
            <a:r>
              <a:rPr lang="en-GB" dirty="0" smtClean="0"/>
              <a:t>) is to present the network with more difficult examples. Whether an example is easy or difficult can be determined by the error it produces. 2 problems with this: </a:t>
            </a:r>
          </a:p>
          <a:p>
            <a:pPr lvl="2"/>
            <a:r>
              <a:rPr lang="en-GB" dirty="0" smtClean="0"/>
              <a:t>Example distribution within an epoch is distorted </a:t>
            </a:r>
          </a:p>
          <a:p>
            <a:pPr lvl="2"/>
            <a:r>
              <a:rPr lang="en-GB" dirty="0" smtClean="0"/>
              <a:t>An outlier, or </a:t>
            </a:r>
            <a:r>
              <a:rPr lang="en-GB" dirty="0" err="1" smtClean="0"/>
              <a:t>mislabeled</a:t>
            </a:r>
            <a:r>
              <a:rPr lang="en-GB" dirty="0" smtClean="0"/>
              <a:t> example is bad for the performance (learning these degrades the generalization ability of the network)</a:t>
            </a:r>
          </a:p>
        </p:txBody>
      </p:sp>
    </p:spTree>
    <p:extLst>
      <p:ext uri="{BB962C8B-B14F-4D97-AF65-F5344CB8AC3E}">
        <p14:creationId xmlns:p14="http://schemas.microsoft.com/office/powerpoint/2010/main" val="2029619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Heuristics for Back-Propagation Alg.  </a:t>
            </a:r>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normAutofit fontScale="92500" lnSpcReduction="10000"/>
              </a:bodyPr>
              <a:lstStyle/>
              <a:p>
                <a:pPr marL="514350" indent="-514350">
                  <a:buFont typeface="+mj-lt"/>
                  <a:buAutoNum type="arabicPeriod" startAt="3"/>
                </a:pPr>
                <a:r>
                  <a:rPr lang="en-GB" u="sng" dirty="0" smtClean="0"/>
                  <a:t>Activation function:</a:t>
                </a:r>
                <a:r>
                  <a:rPr lang="en-GB" dirty="0" smtClean="0"/>
                  <a:t> A multilayer perceptron trained with back-propagation alg. may learn faster when the sigmoid activation function is </a:t>
                </a:r>
                <a:r>
                  <a:rPr lang="en-GB" dirty="0" err="1" smtClean="0"/>
                  <a:t>antisymmetric</a:t>
                </a:r>
                <a:r>
                  <a:rPr lang="en-GB" dirty="0" smtClean="0"/>
                  <a:t> than when it is </a:t>
                </a:r>
                <a:r>
                  <a:rPr lang="en-GB" dirty="0" err="1" smtClean="0"/>
                  <a:t>nonsymmetric</a:t>
                </a:r>
                <a:r>
                  <a:rPr lang="en-GB" dirty="0" smtClean="0"/>
                  <a:t>. </a:t>
                </a:r>
              </a:p>
              <a:p>
                <a:pPr marL="914400" lvl="1" indent="-514350"/>
                <a14:m>
                  <m:oMath xmlns:m="http://schemas.openxmlformats.org/officeDocument/2006/math">
                    <m:r>
                      <a:rPr lang="en-GB" b="0" i="1" smtClean="0">
                        <a:latin typeface="Cambria Math"/>
                      </a:rPr>
                      <m:t>𝜑</m:t>
                    </m:r>
                    <m:d>
                      <m:dPr>
                        <m:ctrlPr>
                          <a:rPr lang="en-GB" b="0" i="1" smtClean="0">
                            <a:latin typeface="Cambria Math" panose="02040503050406030204" pitchFamily="18" charset="0"/>
                          </a:rPr>
                        </m:ctrlPr>
                      </m:dPr>
                      <m:e>
                        <m:r>
                          <a:rPr lang="en-GB" b="0" i="1" smtClean="0">
                            <a:latin typeface="Cambria Math"/>
                          </a:rPr>
                          <m:t>𝑣</m:t>
                        </m:r>
                      </m:e>
                    </m:d>
                  </m:oMath>
                </a14:m>
                <a:r>
                  <a:rPr lang="en-GB" dirty="0" smtClean="0"/>
                  <a:t> is </a:t>
                </a:r>
                <a:r>
                  <a:rPr lang="en-GB" dirty="0" err="1" smtClean="0"/>
                  <a:t>antisymmetric</a:t>
                </a:r>
                <a:r>
                  <a:rPr lang="en-GB" dirty="0" smtClean="0"/>
                  <a:t> if </a:t>
                </a:r>
                <a14:m>
                  <m:oMath xmlns:m="http://schemas.openxmlformats.org/officeDocument/2006/math">
                    <m:r>
                      <a:rPr lang="en-GB" b="0" i="1" smtClean="0">
                        <a:latin typeface="Cambria Math"/>
                      </a:rPr>
                      <m:t>𝜑</m:t>
                    </m:r>
                    <m:d>
                      <m:dPr>
                        <m:ctrlPr>
                          <a:rPr lang="en-GB" b="0" i="1" smtClean="0">
                            <a:latin typeface="Cambria Math" panose="02040503050406030204" pitchFamily="18" charset="0"/>
                          </a:rPr>
                        </m:ctrlPr>
                      </m:dPr>
                      <m:e>
                        <m:r>
                          <a:rPr lang="en-GB" b="0" i="1" smtClean="0">
                            <a:latin typeface="Cambria Math"/>
                          </a:rPr>
                          <m:t>−</m:t>
                        </m:r>
                        <m:r>
                          <a:rPr lang="en-GB" b="0" i="1" smtClean="0">
                            <a:latin typeface="Cambria Math"/>
                          </a:rPr>
                          <m:t>𝑣</m:t>
                        </m:r>
                      </m:e>
                    </m:d>
                    <m:r>
                      <a:rPr lang="en-GB" b="0" i="1" smtClean="0">
                        <a:latin typeface="Cambria Math"/>
                      </a:rPr>
                      <m:t>=−</m:t>
                    </m:r>
                    <m:r>
                      <a:rPr lang="en-GB" b="0" i="1" smtClean="0">
                        <a:latin typeface="Cambria Math"/>
                      </a:rPr>
                      <m:t>𝜑</m:t>
                    </m:r>
                    <m:d>
                      <m:dPr>
                        <m:ctrlPr>
                          <a:rPr lang="en-GB" b="0" i="1" smtClean="0">
                            <a:latin typeface="Cambria Math" panose="02040503050406030204" pitchFamily="18" charset="0"/>
                          </a:rPr>
                        </m:ctrlPr>
                      </m:dPr>
                      <m:e>
                        <m:r>
                          <a:rPr lang="en-GB" b="0" i="1" smtClean="0">
                            <a:latin typeface="Cambria Math"/>
                          </a:rPr>
                          <m:t>𝑣</m:t>
                        </m:r>
                      </m:e>
                    </m:d>
                  </m:oMath>
                </a14:m>
                <a:endParaRPr lang="en-GB" dirty="0" smtClean="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1">
                <a:blip r:embed="rId2"/>
                <a:stretch>
                  <a:fillRect l="-2262" t="-2156" r="-2413"/>
                </a:stretch>
              </a:blipFill>
            </p:spPr>
            <p:txBody>
              <a:bodyPr/>
              <a:lstStyle/>
              <a:p>
                <a:r>
                  <a:rPr lang="en-GB">
                    <a:noFill/>
                  </a:rPr>
                  <a:t> </a:t>
                </a:r>
              </a:p>
            </p:txBody>
          </p:sp>
        </mc:Fallback>
      </mc:AlternateContent>
      <p:pic>
        <p:nvPicPr>
          <p:cNvPr id="5" name="Picture 3" descr="fg04_010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828001"/>
            <a:ext cx="3600000" cy="248755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092513"/>
            <a:ext cx="3352800" cy="3118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6450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Heuristics for Back-Propagation Alg.  </a:t>
            </a:r>
          </a:p>
        </p:txBody>
      </p:sp>
      <p:sp>
        <p:nvSpPr>
          <p:cNvPr id="4" name="Content Placeholder 3"/>
          <p:cNvSpPr>
            <a:spLocks noGrp="1"/>
          </p:cNvSpPr>
          <p:nvPr>
            <p:ph idx="1"/>
          </p:nvPr>
        </p:nvSpPr>
        <p:spPr/>
        <p:txBody>
          <a:bodyPr>
            <a:normAutofit fontScale="70000" lnSpcReduction="20000"/>
          </a:bodyPr>
          <a:lstStyle/>
          <a:p>
            <a:pPr marL="514350" indent="-514350">
              <a:buFont typeface="+mj-lt"/>
              <a:buAutoNum type="arabicPeriod" startAt="4"/>
            </a:pPr>
            <a:r>
              <a:rPr lang="en-GB" u="sng" dirty="0" smtClean="0"/>
              <a:t>Target values:</a:t>
            </a:r>
            <a:r>
              <a:rPr lang="en-GB" dirty="0" smtClean="0"/>
              <a:t> It is important that the target values (desired responses) are in the range of the sigmoid function. </a:t>
            </a:r>
          </a:p>
          <a:p>
            <a:pPr marL="914400" lvl="1" indent="-514350"/>
            <a:r>
              <a:rPr lang="en-GB" dirty="0" smtClean="0"/>
              <a:t>These should be offset by some amount away from the limiting value. </a:t>
            </a:r>
          </a:p>
          <a:p>
            <a:pPr marL="914400" lvl="1" indent="-514350"/>
            <a:r>
              <a:rPr lang="en-GB" dirty="0" smtClean="0"/>
              <a:t>Otherwise, back-prop. tends to drive the free parameters to infinity</a:t>
            </a:r>
          </a:p>
          <a:p>
            <a:pPr marL="514350" indent="-514350">
              <a:buFont typeface="+mj-lt"/>
              <a:buAutoNum type="arabicPeriod" startAt="5"/>
            </a:pPr>
            <a:r>
              <a:rPr lang="en-GB" u="sng" dirty="0" smtClean="0"/>
              <a:t>Normalizing the inputs:</a:t>
            </a:r>
            <a:r>
              <a:rPr lang="en-GB" dirty="0" smtClean="0"/>
              <a:t> Each input should be </a:t>
            </a:r>
            <a:r>
              <a:rPr lang="en-GB" dirty="0" err="1" smtClean="0"/>
              <a:t>preprocessed</a:t>
            </a:r>
            <a:r>
              <a:rPr lang="en-GB" dirty="0" smtClean="0"/>
              <a:t> so that its mean value (averaged over the entire training set) is close to zero. Also, 2 other measures accelerate back-propagation alg. </a:t>
            </a:r>
          </a:p>
          <a:p>
            <a:pPr marL="914400" lvl="1" indent="-514350"/>
            <a:r>
              <a:rPr lang="en-GB" dirty="0" smtClean="0"/>
              <a:t>Input variables should be uncorrelated (can be done using Principal Component Analysis, Chapter 8) </a:t>
            </a:r>
          </a:p>
          <a:p>
            <a:pPr marL="914400" lvl="1" indent="-514350"/>
            <a:r>
              <a:rPr lang="en-GB" dirty="0" err="1" smtClean="0"/>
              <a:t>Decorrelated</a:t>
            </a:r>
            <a:r>
              <a:rPr lang="en-GB" dirty="0" smtClean="0"/>
              <a:t> input variables should be scaled so that their </a:t>
            </a:r>
            <a:r>
              <a:rPr lang="en-GB" dirty="0" err="1" smtClean="0"/>
              <a:t>covariances</a:t>
            </a:r>
            <a:r>
              <a:rPr lang="en-GB" dirty="0" smtClean="0"/>
              <a:t> are approximately equal (This ensures that different synaptic weights learn approximately at the same speed) </a:t>
            </a:r>
          </a:p>
        </p:txBody>
      </p:sp>
    </p:spTree>
    <p:extLst>
      <p:ext uri="{BB962C8B-B14F-4D97-AF65-F5344CB8AC3E}">
        <p14:creationId xmlns:p14="http://schemas.microsoft.com/office/powerpoint/2010/main" val="3486634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Heuristics for Back-Propagation Alg.  </a:t>
            </a:r>
          </a:p>
        </p:txBody>
      </p:sp>
      <p:pic>
        <p:nvPicPr>
          <p:cNvPr id="5" name="Picture 3" descr="fg04_01100"/>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33077" y="1600200"/>
            <a:ext cx="387784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3403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Heuristics for Back-Propagation Alg.  </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70000" lnSpcReduction="20000"/>
              </a:bodyPr>
              <a:lstStyle/>
              <a:p>
                <a:pPr marL="514350" indent="-514350">
                  <a:buFont typeface="+mj-lt"/>
                  <a:buAutoNum type="arabicPeriod" startAt="6"/>
                </a:pPr>
                <a:r>
                  <a:rPr lang="en-GB" u="sng" dirty="0" smtClean="0"/>
                  <a:t>Initialization:</a:t>
                </a:r>
                <a:r>
                  <a:rPr lang="en-GB" dirty="0" smtClean="0"/>
                  <a:t> A good choice of initial synaptic weights helps, but what is a good choice? </a:t>
                </a:r>
              </a:p>
              <a:p>
                <a:pPr marL="857250" lvl="1" indent="-457200"/>
                <a:r>
                  <a:rPr lang="en-GB" dirty="0" smtClean="0"/>
                  <a:t>Using both large or small values should be avoided </a:t>
                </a:r>
              </a:p>
              <a:p>
                <a:pPr marL="857250" lvl="1" indent="-457200"/>
                <a:r>
                  <a:rPr lang="en-GB" dirty="0" smtClean="0"/>
                  <a:t>It is desirable for the uniform distribution, from which weights are selected, to have zero mean and a variance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a:rPr>
                          <m:t>𝑚</m:t>
                        </m:r>
                      </m:e>
                      <m:sup>
                        <m:r>
                          <a:rPr lang="en-GB" b="0" i="1" smtClean="0">
                            <a:latin typeface="Cambria Math"/>
                          </a:rPr>
                          <m:t>−1/2</m:t>
                        </m:r>
                      </m:sup>
                    </m:sSup>
                  </m:oMath>
                </a14:m>
                <a:r>
                  <a:rPr lang="en-GB" dirty="0" smtClean="0"/>
                  <a:t> (</a:t>
                </a:r>
                <a14:m>
                  <m:oMath xmlns:m="http://schemas.openxmlformats.org/officeDocument/2006/math">
                    <m:r>
                      <a:rPr lang="en-GB" b="0" i="1" dirty="0" smtClean="0">
                        <a:latin typeface="Cambria Math"/>
                      </a:rPr>
                      <m:t>𝑚</m:t>
                    </m:r>
                  </m:oMath>
                </a14:m>
                <a:r>
                  <a:rPr lang="en-GB" dirty="0" smtClean="0"/>
                  <a:t> number of synaptic connections)</a:t>
                </a:r>
              </a:p>
              <a:p>
                <a:pPr marL="514350" indent="-514350">
                  <a:buFont typeface="+mj-lt"/>
                  <a:buAutoNum type="arabicPeriod" startAt="7"/>
                </a:pPr>
                <a:r>
                  <a:rPr lang="en-GB" u="sng" dirty="0" smtClean="0"/>
                  <a:t>Learning from hints:</a:t>
                </a:r>
                <a:r>
                  <a:rPr lang="en-GB" dirty="0" smtClean="0"/>
                  <a:t> Learning process may be generalized to include learning from hints (by allowing prior information we may have about the unknown function). These can be invariance properties, symmetries, etc. </a:t>
                </a:r>
              </a:p>
              <a:p>
                <a:pPr marL="514350" indent="-514350">
                  <a:buFont typeface="+mj-lt"/>
                  <a:buAutoNum type="arabicPeriod" startAt="7"/>
                </a:pPr>
                <a:r>
                  <a:rPr lang="en-GB" u="sng" dirty="0" smtClean="0"/>
                  <a:t>Learning rates:</a:t>
                </a:r>
                <a:r>
                  <a:rPr lang="en-GB" dirty="0" smtClean="0"/>
                  <a:t> All neurons should ideally learn at the same rate. Last layers usually have larger local gradients. Hence, </a:t>
                </a:r>
              </a:p>
              <a:p>
                <a:pPr marL="857250" lvl="1" indent="-457200"/>
                <a:r>
                  <a:rPr lang="en-GB" dirty="0" smtClean="0"/>
                  <a:t>last layers should use smaller </a:t>
                </a:r>
                <a14:m>
                  <m:oMath xmlns:m="http://schemas.openxmlformats.org/officeDocument/2006/math">
                    <m:r>
                      <a:rPr lang="en-GB" b="0" i="1" smtClean="0">
                        <a:latin typeface="Cambria Math"/>
                      </a:rPr>
                      <m:t>𝜂</m:t>
                    </m:r>
                  </m:oMath>
                </a14:m>
                <a:r>
                  <a:rPr lang="en-GB" dirty="0" smtClean="0"/>
                  <a:t> than front layers</a:t>
                </a:r>
              </a:p>
              <a:p>
                <a:pPr marL="857250" lvl="1" indent="-457200"/>
                <a:r>
                  <a:rPr lang="en-GB" dirty="0" smtClean="0"/>
                  <a:t>neurons with many inputs should use smaller </a:t>
                </a:r>
                <a14:m>
                  <m:oMath xmlns:m="http://schemas.openxmlformats.org/officeDocument/2006/math">
                    <m:r>
                      <a:rPr lang="en-GB" i="1">
                        <a:latin typeface="Cambria Math"/>
                      </a:rPr>
                      <m:t>𝜂</m:t>
                    </m:r>
                  </m:oMath>
                </a14:m>
                <a:r>
                  <a:rPr lang="en-GB" dirty="0" smtClean="0"/>
                  <a:t> compared to those with few inputs</a:t>
                </a:r>
                <a:endParaRPr lang="en-GB"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815" t="-2156" r="-1852"/>
                </a:stretch>
              </a:blipFill>
            </p:spPr>
            <p:txBody>
              <a:bodyPr/>
              <a:lstStyle/>
              <a:p>
                <a:r>
                  <a:rPr lang="en-GB">
                    <a:noFill/>
                  </a:rPr>
                  <a:t> </a:t>
                </a:r>
              </a:p>
            </p:txBody>
          </p:sp>
        </mc:Fallback>
      </mc:AlternateContent>
    </p:spTree>
    <p:extLst>
      <p:ext uri="{BB962C8B-B14F-4D97-AF65-F5344CB8AC3E}">
        <p14:creationId xmlns:p14="http://schemas.microsoft.com/office/powerpoint/2010/main" val="33140530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000" b="1" dirty="0" smtClean="0"/>
              <a:t>Generalizations</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en-US" dirty="0" smtClean="0"/>
                  <a:t>For the first viewpoint (training set size) </a:t>
                </a:r>
              </a:p>
              <a:p>
                <a:pPr lvl="1"/>
                <a:r>
                  <a:rPr lang="en-US" dirty="0" smtClean="0"/>
                  <a:t>There are theoretical formulas for estimation</a:t>
                </a:r>
              </a:p>
              <a:p>
                <a:pPr lvl="1"/>
                <a:r>
                  <a:rPr lang="en-US" dirty="0" smtClean="0"/>
                  <a:t>But, there is often a huge gap between these theoretical estimates and actual size needed in practice </a:t>
                </a:r>
              </a:p>
              <a:p>
                <a:pPr lvl="1"/>
                <a:r>
                  <a:rPr lang="en-US" dirty="0" smtClean="0"/>
                  <a:t>In practice, a good generalization can be achieved with training set size N satisfying the condition </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𝑁</m:t>
                      </m:r>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𝑊</m:t>
                              </m:r>
                            </m:num>
                            <m:den>
                              <m:r>
                                <a:rPr lang="en-US" b="0" i="1" smtClean="0">
                                  <a:latin typeface="Cambria Math"/>
                                </a:rPr>
                                <m:t>∈</m:t>
                              </m:r>
                            </m:den>
                          </m:f>
                        </m:e>
                      </m:d>
                    </m:oMath>
                  </m:oMathPara>
                </a14:m>
                <a:endParaRPr lang="en-US" dirty="0" smtClean="0"/>
              </a:p>
              <a:p>
                <a:pPr marL="457200" lvl="1" indent="0">
                  <a:buNone/>
                </a:pPr>
                <a:r>
                  <a:rPr lang="en-US" dirty="0" smtClean="0"/>
                  <a:t>where </a:t>
                </a:r>
                <a14:m>
                  <m:oMath xmlns:m="http://schemas.openxmlformats.org/officeDocument/2006/math">
                    <m:r>
                      <a:rPr lang="en-US" b="0" i="1" smtClean="0">
                        <a:latin typeface="Cambria Math"/>
                      </a:rPr>
                      <m:t>𝑊</m:t>
                    </m:r>
                  </m:oMath>
                </a14:m>
                <a:r>
                  <a:rPr lang="en-US" dirty="0" smtClean="0"/>
                  <a:t> is the total number of free parameters and </a:t>
                </a:r>
                <a14:m>
                  <m:oMath xmlns:m="http://schemas.openxmlformats.org/officeDocument/2006/math">
                    <m:r>
                      <a:rPr lang="en-US" b="0" i="1" smtClean="0">
                        <a:latin typeface="Cambria Math"/>
                      </a:rPr>
                      <m:t>∈</m:t>
                    </m:r>
                  </m:oMath>
                </a14:m>
                <a:r>
                  <a:rPr lang="en-US" dirty="0" smtClean="0"/>
                  <a:t> is the fraction of classification errors permitted on test data </a:t>
                </a:r>
                <a:endParaRPr lang="tr-TR"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185" t="-2022" r="-1926"/>
                </a:stretch>
              </a:blipFill>
            </p:spPr>
            <p:txBody>
              <a:bodyPr/>
              <a:lstStyle/>
              <a:p>
                <a:r>
                  <a:rPr lang="tr-TR">
                    <a:noFill/>
                  </a:rPr>
                  <a:t> </a:t>
                </a:r>
              </a:p>
            </p:txBody>
          </p:sp>
        </mc:Fallback>
      </mc:AlternateContent>
    </p:spTree>
    <p:extLst>
      <p:ext uri="{BB962C8B-B14F-4D97-AF65-F5344CB8AC3E}">
        <p14:creationId xmlns:p14="http://schemas.microsoft.com/office/powerpoint/2010/main" val="2940618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ctr"/>
            <a:r>
              <a:rPr lang="en-US" altLang="en-US" sz="3600" b="1" smtClean="0"/>
              <a:t>Chapter Organization</a:t>
            </a:r>
          </a:p>
        </p:txBody>
      </p:sp>
      <p:sp>
        <p:nvSpPr>
          <p:cNvPr id="3" name="Content Placeholder 2"/>
          <p:cNvSpPr>
            <a:spLocks noGrp="1"/>
          </p:cNvSpPr>
          <p:nvPr>
            <p:ph idx="1"/>
          </p:nvPr>
        </p:nvSpPr>
        <p:spPr/>
        <p:txBody>
          <a:bodyPr>
            <a:normAutofit lnSpcReduction="10000"/>
          </a:bodyPr>
          <a:lstStyle/>
          <a:p>
            <a:pPr>
              <a:defRPr/>
            </a:pPr>
            <a:r>
              <a:rPr lang="en-US" b="1" dirty="0" smtClean="0"/>
              <a:t>Back Propagation Learning </a:t>
            </a:r>
          </a:p>
          <a:p>
            <a:pPr>
              <a:defRPr/>
            </a:pPr>
            <a:r>
              <a:rPr lang="en-US" dirty="0" smtClean="0"/>
              <a:t>MLPs as Pattern Recognizers </a:t>
            </a:r>
          </a:p>
          <a:p>
            <a:pPr>
              <a:defRPr/>
            </a:pPr>
            <a:r>
              <a:rPr lang="en-US" dirty="0" smtClean="0"/>
              <a:t>Error Surface </a:t>
            </a:r>
          </a:p>
          <a:p>
            <a:pPr>
              <a:defRPr/>
            </a:pPr>
            <a:r>
              <a:rPr lang="en-US" dirty="0" smtClean="0"/>
              <a:t>Performance </a:t>
            </a:r>
          </a:p>
          <a:p>
            <a:pPr>
              <a:defRPr/>
            </a:pPr>
            <a:r>
              <a:rPr lang="en-US" dirty="0" smtClean="0"/>
              <a:t>Back Propagation Learning (revisited) </a:t>
            </a:r>
          </a:p>
          <a:p>
            <a:pPr>
              <a:defRPr/>
            </a:pPr>
            <a:r>
              <a:rPr lang="en-US" dirty="0" smtClean="0"/>
              <a:t>Supervised Learning as an optimization problem </a:t>
            </a:r>
          </a:p>
          <a:p>
            <a:pPr>
              <a:defRPr/>
            </a:pPr>
            <a:r>
              <a:rPr lang="en-US" dirty="0" smtClean="0"/>
              <a:t>Convolutional Networks </a:t>
            </a:r>
            <a:endParaRPr lang="en-US" dirty="0"/>
          </a:p>
        </p:txBody>
      </p:sp>
    </p:spTree>
    <p:extLst>
      <p:ext uri="{BB962C8B-B14F-4D97-AF65-F5344CB8AC3E}">
        <p14:creationId xmlns:p14="http://schemas.microsoft.com/office/powerpoint/2010/main" val="2608023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304800"/>
            <a:ext cx="8229600" cy="990600"/>
          </a:xfrm>
        </p:spPr>
        <p:txBody>
          <a:bodyPr/>
          <a:lstStyle/>
          <a:p>
            <a:pPr algn="ctr"/>
            <a:r>
              <a:rPr lang="en-US" altLang="en-US" sz="3600" b="1" dirty="0" smtClean="0"/>
              <a:t>Back Propagation Learning </a:t>
            </a:r>
            <a:br>
              <a:rPr lang="en-US" altLang="en-US" sz="3600" b="1" dirty="0" smtClean="0"/>
            </a:br>
            <a:r>
              <a:rPr lang="en-US" altLang="en-US" sz="3600" b="1" dirty="0" smtClean="0"/>
              <a:t>Some Preliminaries  </a:t>
            </a:r>
          </a:p>
        </p:txBody>
      </p:sp>
      <p:sp>
        <p:nvSpPr>
          <p:cNvPr id="6147" name="Content Placeholder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80000"/>
              </a:lnSpc>
            </a:pPr>
            <a:r>
              <a:rPr lang="en-US" altLang="en-US" sz="2400" dirty="0" smtClean="0"/>
              <a:t>2 kinds of signals </a:t>
            </a:r>
          </a:p>
          <a:p>
            <a:pPr lvl="1">
              <a:lnSpc>
                <a:spcPct val="80000"/>
              </a:lnSpc>
            </a:pPr>
            <a:r>
              <a:rPr lang="en-US" altLang="en-US" sz="2000" dirty="0" smtClean="0"/>
              <a:t>Function signals</a:t>
            </a:r>
          </a:p>
          <a:p>
            <a:pPr lvl="1">
              <a:lnSpc>
                <a:spcPct val="80000"/>
              </a:lnSpc>
            </a:pPr>
            <a:r>
              <a:rPr lang="en-US" altLang="en-US" sz="2000" dirty="0" smtClean="0"/>
              <a:t>Error signals </a:t>
            </a:r>
          </a:p>
          <a:p>
            <a:pPr>
              <a:lnSpc>
                <a:spcPct val="80000"/>
              </a:lnSpc>
            </a:pPr>
            <a:r>
              <a:rPr lang="en-US" altLang="en-US" dirty="0" smtClean="0"/>
              <a:t>Each neuron is involved in 2 calculations </a:t>
            </a:r>
          </a:p>
          <a:p>
            <a:pPr lvl="1">
              <a:lnSpc>
                <a:spcPct val="80000"/>
              </a:lnSpc>
            </a:pPr>
            <a:r>
              <a:rPr lang="en-US" altLang="en-US" dirty="0" smtClean="0"/>
              <a:t>Computation of function signal </a:t>
            </a:r>
          </a:p>
          <a:p>
            <a:pPr lvl="1">
              <a:lnSpc>
                <a:spcPct val="80000"/>
              </a:lnSpc>
            </a:pPr>
            <a:r>
              <a:rPr lang="en-US" altLang="en-US" dirty="0" smtClean="0"/>
              <a:t>Computation of an estimate of the gradient vector (needed for backward pass) </a:t>
            </a:r>
          </a:p>
        </p:txBody>
      </p:sp>
      <p:pic>
        <p:nvPicPr>
          <p:cNvPr id="6" name="Picture 4" descr="fg04_00100"/>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4653690" y="1524000"/>
            <a:ext cx="4458113" cy="2133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fg04_002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806470"/>
            <a:ext cx="3048000" cy="22895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51515"/>
            <a:ext cx="8229600" cy="1200329"/>
          </a:xfrm>
        </p:spPr>
        <p:txBody>
          <a:bodyPr>
            <a:spAutoFit/>
          </a:bodyPr>
          <a:lstStyle/>
          <a:p>
            <a:pPr algn="ctr"/>
            <a:r>
              <a:rPr lang="en-US" altLang="en-US" sz="3600" b="1" dirty="0" smtClean="0"/>
              <a:t>Back Propagation Learning </a:t>
            </a:r>
            <a:br>
              <a:rPr lang="en-US" altLang="en-US" sz="3600" b="1" dirty="0" smtClean="0"/>
            </a:br>
            <a:r>
              <a:rPr lang="en-US" altLang="en-US" sz="3600" b="1" dirty="0" smtClean="0"/>
              <a:t>Summary of Notation </a:t>
            </a:r>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bwMode="auto">
              <a:xfrm>
                <a:off x="457200" y="1219200"/>
                <a:ext cx="8229600" cy="49069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55000" lnSpcReduction="20000"/>
              </a:bodyPr>
              <a:lstStyle/>
              <a:p>
                <a:pPr>
                  <a:lnSpc>
                    <a:spcPct val="110000"/>
                  </a:lnSpc>
                  <a:spcBef>
                    <a:spcPts val="0"/>
                  </a:spcBef>
                </a:pPr>
                <a:r>
                  <a:rPr lang="en-US" altLang="en-US" b="0" dirty="0" smtClean="0"/>
                  <a:t>Indices </a:t>
                </a:r>
                <a14:m>
                  <m:oMath xmlns:m="http://schemas.openxmlformats.org/officeDocument/2006/math">
                    <m:r>
                      <a:rPr lang="en-US" altLang="en-US" b="0" i="1" smtClean="0">
                        <a:latin typeface="Cambria Math"/>
                      </a:rPr>
                      <m:t>𝑖</m:t>
                    </m:r>
                    <m:r>
                      <a:rPr lang="en-US" altLang="en-US" b="0" i="1" smtClean="0">
                        <a:latin typeface="Cambria Math"/>
                      </a:rPr>
                      <m:t>,</m:t>
                    </m:r>
                    <m:r>
                      <a:rPr lang="en-US" altLang="en-US" b="0" i="1" smtClean="0">
                        <a:latin typeface="Cambria Math"/>
                      </a:rPr>
                      <m:t>𝑗</m:t>
                    </m:r>
                    <m:r>
                      <a:rPr lang="en-US" altLang="en-US" b="0" i="1" smtClean="0">
                        <a:latin typeface="Cambria Math"/>
                      </a:rPr>
                      <m:t>,</m:t>
                    </m:r>
                    <m:r>
                      <a:rPr lang="en-US" altLang="en-US" b="0" i="1" smtClean="0">
                        <a:latin typeface="Cambria Math"/>
                      </a:rPr>
                      <m:t>𝑘</m:t>
                    </m:r>
                  </m:oMath>
                </a14:m>
                <a:r>
                  <a:rPr lang="en-US" altLang="en-US" dirty="0" smtClean="0"/>
                  <a:t> refer to different neurons in the network </a:t>
                </a:r>
              </a:p>
              <a:p>
                <a:pPr>
                  <a:lnSpc>
                    <a:spcPct val="110000"/>
                  </a:lnSpc>
                  <a:spcBef>
                    <a:spcPts val="0"/>
                  </a:spcBef>
                </a:pPr>
                <a14:m>
                  <m:oMath xmlns:m="http://schemas.openxmlformats.org/officeDocument/2006/math">
                    <m:r>
                      <a:rPr lang="en-US" altLang="en-US" b="0" i="1" smtClean="0">
                        <a:latin typeface="Cambria Math"/>
                      </a:rPr>
                      <m:t>𝑛</m:t>
                    </m:r>
                  </m:oMath>
                </a14:m>
                <a:r>
                  <a:rPr lang="en-US" altLang="en-US" dirty="0" smtClean="0"/>
                  <a:t> = iteration</a:t>
                </a:r>
              </a:p>
              <a:p>
                <a:pPr>
                  <a:lnSpc>
                    <a:spcPct val="110000"/>
                  </a:lnSpc>
                  <a:spcBef>
                    <a:spcPts val="0"/>
                  </a:spcBef>
                </a:pPr>
                <a14:m>
                  <m:oMath xmlns:m="http://schemas.openxmlformats.org/officeDocument/2006/math">
                    <m:r>
                      <a:rPr lang="en-GB" i="1">
                        <a:latin typeface="Cambria Math"/>
                        <a:ea typeface="Cambria Math"/>
                      </a:rPr>
                      <m:t>ℰ</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r>
                  <a:rPr lang="en-US" altLang="en-US" dirty="0" smtClean="0"/>
                  <a:t> refers to the instantaneous sum of error squares (error energy) at iteration </a:t>
                </a:r>
                <a14:m>
                  <m:oMath xmlns:m="http://schemas.openxmlformats.org/officeDocument/2006/math">
                    <m:r>
                      <a:rPr lang="en-US" altLang="en-US" b="0" i="1" smtClean="0">
                        <a:latin typeface="Cambria Math"/>
                      </a:rPr>
                      <m:t>𝑛</m:t>
                    </m:r>
                  </m:oMath>
                </a14:m>
                <a:r>
                  <a:rPr lang="en-US" altLang="en-US" dirty="0" smtClean="0"/>
                  <a:t>. (</a:t>
                </a:r>
                <a14:m>
                  <m:oMath xmlns:m="http://schemas.openxmlformats.org/officeDocument/2006/math">
                    <m:sSub>
                      <m:sSubPr>
                        <m:ctrlPr>
                          <a:rPr lang="en-US" b="0" i="1" smtClean="0">
                            <a:latin typeface="Cambria Math" panose="02040503050406030204" pitchFamily="18" charset="0"/>
                            <a:ea typeface="Cambria Math"/>
                          </a:rPr>
                        </m:ctrlPr>
                      </m:sSubPr>
                      <m:e>
                        <m:r>
                          <a:rPr lang="en-GB" i="1">
                            <a:latin typeface="Cambria Math"/>
                            <a:ea typeface="Cambria Math"/>
                          </a:rPr>
                          <m:t>ℰ</m:t>
                        </m:r>
                      </m:e>
                      <m:sub>
                        <m:r>
                          <a:rPr lang="en-US" b="0" i="1" smtClean="0">
                            <a:latin typeface="Cambria Math"/>
                            <a:ea typeface="Cambria Math"/>
                          </a:rPr>
                          <m:t>𝑎𝑣</m:t>
                        </m:r>
                      </m:sub>
                    </m:sSub>
                  </m:oMath>
                </a14:m>
                <a:r>
                  <a:rPr lang="en-US" altLang="en-US" dirty="0" smtClean="0"/>
                  <a:t> average of </a:t>
                </a:r>
                <a14:m>
                  <m:oMath xmlns:m="http://schemas.openxmlformats.org/officeDocument/2006/math">
                    <m:r>
                      <a:rPr lang="en-GB" i="1">
                        <a:latin typeface="Cambria Math"/>
                        <a:ea typeface="Cambria Math"/>
                      </a:rPr>
                      <m:t>ℰ</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oMath>
                </a14:m>
                <a:r>
                  <a:rPr lang="en-US" altLang="en-US" dirty="0" smtClean="0"/>
                  <a:t> over all </a:t>
                </a:r>
                <a14:m>
                  <m:oMath xmlns:m="http://schemas.openxmlformats.org/officeDocument/2006/math">
                    <m:r>
                      <a:rPr lang="en-US" altLang="en-US" b="0" i="1" smtClean="0">
                        <a:latin typeface="Cambria Math"/>
                      </a:rPr>
                      <m:t>𝑛</m:t>
                    </m:r>
                  </m:oMath>
                </a14:m>
                <a:r>
                  <a:rPr lang="en-US" altLang="en-US" dirty="0" smtClean="0"/>
                  <a:t>) </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𝑒</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error signal at the output of neuron </a:t>
                </a:r>
                <a14:m>
                  <m:oMath xmlns:m="http://schemas.openxmlformats.org/officeDocument/2006/math">
                    <m:r>
                      <a:rPr lang="en-US" altLang="en-US" b="0" i="1" smtClean="0">
                        <a:latin typeface="Cambria Math"/>
                      </a:rPr>
                      <m:t>𝑗</m:t>
                    </m:r>
                  </m:oMath>
                </a14:m>
                <a:r>
                  <a:rPr lang="en-US" altLang="en-US" dirty="0" smtClean="0"/>
                  <a:t> at iteration </a:t>
                </a:r>
                <a14:m>
                  <m:oMath xmlns:m="http://schemas.openxmlformats.org/officeDocument/2006/math">
                    <m:r>
                      <a:rPr lang="en-US" altLang="en-US" b="0" i="1" smtClean="0">
                        <a:latin typeface="Cambria Math"/>
                      </a:rPr>
                      <m:t>𝑛</m:t>
                    </m:r>
                  </m:oMath>
                </a14:m>
                <a:endParaRPr lang="en-US" altLang="en-US" dirty="0" smtClean="0"/>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𝑑</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desired response for neuron </a:t>
                </a:r>
                <a14:m>
                  <m:oMath xmlns:m="http://schemas.openxmlformats.org/officeDocument/2006/math">
                    <m:r>
                      <a:rPr lang="en-US" altLang="en-US" b="0" i="1" smtClean="0">
                        <a:latin typeface="Cambria Math"/>
                      </a:rPr>
                      <m:t>𝑗</m:t>
                    </m:r>
                  </m:oMath>
                </a14:m>
                <a:r>
                  <a:rPr lang="en-US" altLang="en-US" dirty="0" smtClean="0"/>
                  <a:t> (used to calculate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𝑒</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𝑦</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function signal at the output of neuron </a:t>
                </a:r>
                <a14:m>
                  <m:oMath xmlns:m="http://schemas.openxmlformats.org/officeDocument/2006/math">
                    <m:r>
                      <a:rPr lang="en-US" altLang="en-US" b="0" i="1" smtClean="0">
                        <a:latin typeface="Cambria Math"/>
                      </a:rPr>
                      <m:t>𝑗</m:t>
                    </m:r>
                  </m:oMath>
                </a14:m>
                <a:endParaRPr lang="en-US" altLang="en-US" dirty="0" smtClean="0"/>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𝑤</m:t>
                        </m:r>
                      </m:e>
                      <m:sub>
                        <m:r>
                          <a:rPr lang="en-US" altLang="en-US" b="0" i="1" smtClean="0">
                            <a:latin typeface="Cambria Math"/>
                          </a:rPr>
                          <m:t>𝑗𝑖</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synaptic weight connecting output of neuron </a:t>
                </a:r>
                <a14:m>
                  <m:oMath xmlns:m="http://schemas.openxmlformats.org/officeDocument/2006/math">
                    <m:r>
                      <a:rPr lang="en-US" altLang="en-US" b="0" i="1" smtClean="0">
                        <a:latin typeface="Cambria Math"/>
                      </a:rPr>
                      <m:t>𝑖</m:t>
                    </m:r>
                  </m:oMath>
                </a14:m>
                <a:r>
                  <a:rPr lang="en-US" altLang="en-US" dirty="0" smtClean="0"/>
                  <a:t> to neuron </a:t>
                </a:r>
                <a14:m>
                  <m:oMath xmlns:m="http://schemas.openxmlformats.org/officeDocument/2006/math">
                    <m:r>
                      <a:rPr lang="en-US" altLang="en-US" b="0" i="1" smtClean="0">
                        <a:latin typeface="Cambria Math"/>
                      </a:rPr>
                      <m:t>𝑗</m:t>
                    </m:r>
                  </m:oMath>
                </a14:m>
                <a:r>
                  <a:rPr lang="en-US" altLang="en-US" dirty="0" smtClean="0"/>
                  <a:t> (the correction applied to this weight is shown as </a:t>
                </a:r>
                <a14:m>
                  <m:oMath xmlns:m="http://schemas.openxmlformats.org/officeDocument/2006/math">
                    <m:r>
                      <m:rPr>
                        <m:sty m:val="p"/>
                      </m:rPr>
                      <a:rPr lang="en-US" altLang="en-US" b="0" i="0" smtClean="0">
                        <a:latin typeface="Cambria Math"/>
                      </a:rPr>
                      <m:t>Δ</m:t>
                    </m:r>
                    <m:sSub>
                      <m:sSubPr>
                        <m:ctrlPr>
                          <a:rPr lang="en-US" altLang="en-US" b="0" i="1" smtClean="0">
                            <a:latin typeface="Cambria Math" panose="02040503050406030204" pitchFamily="18" charset="0"/>
                          </a:rPr>
                        </m:ctrlPr>
                      </m:sSubPr>
                      <m:e>
                        <m:r>
                          <a:rPr lang="en-US" altLang="en-US" b="0" i="1" smtClean="0">
                            <a:latin typeface="Cambria Math"/>
                          </a:rPr>
                          <m:t>𝑤</m:t>
                        </m:r>
                      </m:e>
                      <m:sub>
                        <m:r>
                          <a:rPr lang="en-US" altLang="en-US" b="0" i="1" smtClean="0">
                            <a:latin typeface="Cambria Math"/>
                          </a:rPr>
                          <m:t>𝑗𝑖</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endParaRPr lang="en-US" altLang="en-US" dirty="0" smtClean="0"/>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𝑣</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activation potential (induced local field) of neuron </a:t>
                </a:r>
                <a14:m>
                  <m:oMath xmlns:m="http://schemas.openxmlformats.org/officeDocument/2006/math">
                    <m:r>
                      <a:rPr lang="en-US" altLang="en-US" b="0" i="1" smtClean="0">
                        <a:latin typeface="Cambria Math"/>
                      </a:rPr>
                      <m:t>𝑗</m:t>
                    </m:r>
                  </m:oMath>
                </a14:m>
                <a:endParaRPr lang="en-US" altLang="en-US" dirty="0" smtClean="0"/>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ea typeface="Cambria Math"/>
                          </a:rPr>
                        </m:ctrlPr>
                      </m:sSubPr>
                      <m:e>
                        <m:r>
                          <a:rPr lang="en-US" altLang="en-US" i="1" smtClean="0">
                            <a:latin typeface="Cambria Math"/>
                            <a:ea typeface="Cambria Math"/>
                          </a:rPr>
                          <m:t>𝜑</m:t>
                        </m:r>
                      </m:e>
                      <m:sub>
                        <m:r>
                          <a:rPr lang="en-US" altLang="en-US" b="0" i="1" smtClean="0">
                            <a:latin typeface="Cambria Math"/>
                            <a:ea typeface="Cambria Math"/>
                          </a:rPr>
                          <m:t>𝑗</m:t>
                        </m:r>
                      </m:sub>
                    </m:sSub>
                    <m:d>
                      <m:dPr>
                        <m:ctrlPr>
                          <a:rPr lang="en-US" altLang="en-US" b="0" i="1" smtClean="0">
                            <a:latin typeface="Cambria Math" panose="02040503050406030204" pitchFamily="18" charset="0"/>
                            <a:ea typeface="Cambria Math"/>
                          </a:rPr>
                        </m:ctrlPr>
                      </m:dPr>
                      <m:e>
                        <m:r>
                          <a:rPr lang="en-US" altLang="en-US" b="0" i="1" smtClean="0">
                            <a:latin typeface="Cambria Math"/>
                            <a:ea typeface="Cambria Math"/>
                          </a:rPr>
                          <m:t>∙</m:t>
                        </m:r>
                      </m:e>
                    </m:d>
                  </m:oMath>
                </a14:m>
                <a:r>
                  <a:rPr lang="en-US" altLang="en-US" dirty="0" smtClean="0"/>
                  <a:t>activation function of neuron </a:t>
                </a:r>
                <a14:m>
                  <m:oMath xmlns:m="http://schemas.openxmlformats.org/officeDocument/2006/math">
                    <m:r>
                      <a:rPr lang="en-US" altLang="en-US" i="1" dirty="0" smtClean="0">
                        <a:latin typeface="Cambria Math"/>
                      </a:rPr>
                      <m:t>𝑗</m:t>
                    </m:r>
                  </m:oMath>
                </a14:m>
                <a:endParaRPr lang="en-US" altLang="en-US" dirty="0" smtClean="0"/>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𝑤</m:t>
                        </m:r>
                      </m:e>
                      <m:sub>
                        <m:r>
                          <a:rPr lang="en-US" altLang="en-US" b="0" i="1" smtClean="0">
                            <a:latin typeface="Cambria Math"/>
                          </a:rPr>
                          <m:t>𝑗</m:t>
                        </m:r>
                        <m:r>
                          <a:rPr lang="en-US" altLang="en-US" b="0" i="1" smtClean="0">
                            <a:latin typeface="Cambria Math"/>
                          </a:rPr>
                          <m:t>0</m:t>
                        </m:r>
                      </m:sub>
                    </m:sSub>
                    <m:d>
                      <m:dPr>
                        <m:ctrlPr>
                          <a:rPr lang="en-US" altLang="en-US" b="0" i="1" smtClean="0">
                            <a:latin typeface="Cambria Math" panose="02040503050406030204" pitchFamily="18" charset="0"/>
                          </a:rPr>
                        </m:ctrlPr>
                      </m:dPr>
                      <m:e>
                        <m:r>
                          <a:rPr lang="en-US" altLang="en-US" b="0" i="1" smtClean="0">
                            <a:latin typeface="Cambria Math"/>
                          </a:rPr>
                          <m:t>𝑛</m:t>
                        </m:r>
                      </m:e>
                    </m:d>
                    <m:r>
                      <a:rPr lang="en-US" altLang="en-US" b="0" i="1" smtClean="0">
                        <a:latin typeface="Cambria Math"/>
                      </a:rPr>
                      <m:t>=</m:t>
                    </m:r>
                    <m:sSub>
                      <m:sSubPr>
                        <m:ctrlPr>
                          <a:rPr lang="en-US" altLang="en-US" b="0" i="1" smtClean="0">
                            <a:latin typeface="Cambria Math" panose="02040503050406030204" pitchFamily="18" charset="0"/>
                          </a:rPr>
                        </m:ctrlPr>
                      </m:sSubPr>
                      <m:e>
                        <m:r>
                          <a:rPr lang="en-US" altLang="en-US" b="0" i="1" smtClean="0">
                            <a:latin typeface="Cambria Math"/>
                          </a:rPr>
                          <m:t>𝑏</m:t>
                        </m:r>
                      </m:e>
                      <m:sub>
                        <m:r>
                          <a:rPr lang="en-US" altLang="en-US" b="0" i="1" smtClean="0">
                            <a:latin typeface="Cambria Math"/>
                          </a:rPr>
                          <m:t>𝑗</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bias applied to neuron </a:t>
                </a:r>
                <a14:m>
                  <m:oMath xmlns:m="http://schemas.openxmlformats.org/officeDocument/2006/math">
                    <m:r>
                      <a:rPr lang="en-US" altLang="en-US" b="0" i="1" smtClean="0">
                        <a:latin typeface="Cambria Math"/>
                      </a:rPr>
                      <m:t>𝑗</m:t>
                    </m:r>
                  </m:oMath>
                </a14:m>
                <a:r>
                  <a:rPr lang="en-US" altLang="en-US" dirty="0" smtClean="0"/>
                  <a:t> </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𝑥</m:t>
                        </m:r>
                      </m:e>
                      <m:sub>
                        <m:r>
                          <a:rPr lang="en-US" altLang="en-US" b="0" i="1" smtClean="0">
                            <a:latin typeface="Cambria Math"/>
                          </a:rPr>
                          <m:t>𝑖</m:t>
                        </m:r>
                      </m:sub>
                    </m:sSub>
                    <m:d>
                      <m:dPr>
                        <m:ctrlPr>
                          <a:rPr lang="en-US" altLang="en-US" b="0" i="1" smtClean="0">
                            <a:latin typeface="Cambria Math" panose="02040503050406030204" pitchFamily="18" charset="0"/>
                          </a:rPr>
                        </m:ctrlPr>
                      </m:dPr>
                      <m:e>
                        <m:r>
                          <a:rPr lang="en-US" altLang="en-US" b="0" i="1" smtClean="0">
                            <a:latin typeface="Cambria Math"/>
                          </a:rPr>
                          <m:t>𝑛</m:t>
                        </m:r>
                      </m:e>
                    </m:d>
                  </m:oMath>
                </a14:m>
                <a:r>
                  <a:rPr lang="en-US" altLang="en-US" dirty="0" smtClean="0"/>
                  <a:t>, the </a:t>
                </a:r>
                <a14:m>
                  <m:oMath xmlns:m="http://schemas.openxmlformats.org/officeDocument/2006/math">
                    <m:r>
                      <a:rPr lang="en-US" altLang="en-US" b="0" i="1" smtClean="0">
                        <a:latin typeface="Cambria Math"/>
                      </a:rPr>
                      <m:t>𝑖</m:t>
                    </m:r>
                  </m:oMath>
                </a14:m>
                <a:r>
                  <a:rPr lang="en-US" altLang="en-US" dirty="0" err="1" smtClean="0"/>
                  <a:t>th</a:t>
                </a:r>
                <a:r>
                  <a:rPr lang="en-US" altLang="en-US" dirty="0" smtClean="0"/>
                  <a:t> element of input vector </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𝑜</m:t>
                        </m:r>
                      </m:e>
                      <m:sub>
                        <m:r>
                          <a:rPr lang="en-US" altLang="en-US" b="0" i="1" smtClean="0">
                            <a:latin typeface="Cambria Math"/>
                          </a:rPr>
                          <m:t>𝑘</m:t>
                        </m:r>
                      </m:sub>
                    </m:sSub>
                    <m:r>
                      <a:rPr lang="en-US" altLang="en-US" b="0" i="1" smtClean="0">
                        <a:latin typeface="Cambria Math"/>
                      </a:rPr>
                      <m:t>(</m:t>
                    </m:r>
                    <m:r>
                      <a:rPr lang="en-US" altLang="en-US" b="0" i="1" smtClean="0">
                        <a:latin typeface="Cambria Math"/>
                      </a:rPr>
                      <m:t>𝑛</m:t>
                    </m:r>
                    <m:r>
                      <a:rPr lang="en-US" altLang="en-US" b="0" i="1" smtClean="0">
                        <a:latin typeface="Cambria Math"/>
                      </a:rPr>
                      <m:t>)</m:t>
                    </m:r>
                  </m:oMath>
                </a14:m>
                <a:r>
                  <a:rPr lang="en-US" altLang="en-US" dirty="0" smtClean="0"/>
                  <a:t>, the </a:t>
                </a:r>
                <a14:m>
                  <m:oMath xmlns:m="http://schemas.openxmlformats.org/officeDocument/2006/math">
                    <m:r>
                      <a:rPr lang="en-US" altLang="en-US" b="0" i="1" smtClean="0">
                        <a:latin typeface="Cambria Math"/>
                      </a:rPr>
                      <m:t>𝑘</m:t>
                    </m:r>
                  </m:oMath>
                </a14:m>
                <a:r>
                  <a:rPr lang="en-US" altLang="en-US" dirty="0" err="1" smtClean="0"/>
                  <a:t>th</a:t>
                </a:r>
                <a:r>
                  <a:rPr lang="en-US" altLang="en-US" dirty="0" smtClean="0"/>
                  <a:t> element of overall output vector </a:t>
                </a:r>
              </a:p>
              <a:p>
                <a:pPr>
                  <a:lnSpc>
                    <a:spcPct val="110000"/>
                  </a:lnSpc>
                  <a:spcBef>
                    <a:spcPts val="0"/>
                  </a:spcBef>
                </a:pPr>
                <a14:m>
                  <m:oMath xmlns:m="http://schemas.openxmlformats.org/officeDocument/2006/math">
                    <m:r>
                      <a:rPr lang="en-US" altLang="en-US" b="0" i="1" smtClean="0">
                        <a:latin typeface="Cambria Math"/>
                      </a:rPr>
                      <m:t>𝜂</m:t>
                    </m:r>
                  </m:oMath>
                </a14:m>
                <a:r>
                  <a:rPr lang="en-US" altLang="en-US" dirty="0" smtClean="0"/>
                  <a:t> learning-rate parameter </a:t>
                </a:r>
              </a:p>
              <a:p>
                <a:pPr>
                  <a:lnSpc>
                    <a:spcPct val="110000"/>
                  </a:lnSpc>
                  <a:spcBef>
                    <a:spcPts val="0"/>
                  </a:spcBef>
                </a:pP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𝑚</m:t>
                        </m:r>
                      </m:e>
                      <m:sub>
                        <m:r>
                          <a:rPr lang="en-US" altLang="en-US" b="0" i="1" smtClean="0">
                            <a:latin typeface="Cambria Math"/>
                          </a:rPr>
                          <m:t>𝑙</m:t>
                        </m:r>
                      </m:sub>
                    </m:sSub>
                  </m:oMath>
                </a14:m>
                <a:r>
                  <a:rPr lang="en-US" altLang="en-US" dirty="0" smtClean="0"/>
                  <a:t>size (number of nodes) in layer </a:t>
                </a:r>
                <a14:m>
                  <m:oMath xmlns:m="http://schemas.openxmlformats.org/officeDocument/2006/math">
                    <m:r>
                      <a:rPr lang="en-US" altLang="en-US" b="0" i="1" smtClean="0">
                        <a:latin typeface="Cambria Math"/>
                      </a:rPr>
                      <m:t>𝑙</m:t>
                    </m:r>
                  </m:oMath>
                </a14:m>
                <a:r>
                  <a:rPr lang="en-US" altLang="en-US" dirty="0" smtClean="0"/>
                  <a:t>, </a:t>
                </a:r>
                <a14:m>
                  <m:oMath xmlns:m="http://schemas.openxmlformats.org/officeDocument/2006/math">
                    <m:r>
                      <a:rPr lang="en-US" altLang="en-US" b="0" i="1" smtClean="0">
                        <a:latin typeface="Cambria Math"/>
                      </a:rPr>
                      <m:t>𝑙</m:t>
                    </m:r>
                    <m:r>
                      <a:rPr lang="en-US" altLang="en-US" b="0" i="1" smtClean="0">
                        <a:latin typeface="Cambria Math"/>
                      </a:rPr>
                      <m:t>∈</m:t>
                    </m:r>
                    <m:d>
                      <m:dPr>
                        <m:begChr m:val="{"/>
                        <m:endChr m:val="}"/>
                        <m:ctrlPr>
                          <a:rPr lang="en-US" altLang="en-US" b="0" i="1" smtClean="0">
                            <a:latin typeface="Cambria Math" panose="02040503050406030204" pitchFamily="18" charset="0"/>
                          </a:rPr>
                        </m:ctrlPr>
                      </m:dPr>
                      <m:e>
                        <m:r>
                          <a:rPr lang="en-US" altLang="en-US" b="0" i="1" smtClean="0">
                            <a:latin typeface="Cambria Math"/>
                          </a:rPr>
                          <m:t>0,1,…,</m:t>
                        </m:r>
                        <m:r>
                          <a:rPr lang="en-US" altLang="en-US" b="0" i="1" smtClean="0">
                            <a:latin typeface="Cambria Math"/>
                          </a:rPr>
                          <m:t>𝐿</m:t>
                        </m:r>
                      </m:e>
                    </m:d>
                  </m:oMath>
                </a14:m>
                <a:r>
                  <a:rPr lang="en-US" altLang="en-US" dirty="0" smtClean="0"/>
                  <a:t> where </a:t>
                </a:r>
                <a14:m>
                  <m:oMath xmlns:m="http://schemas.openxmlformats.org/officeDocument/2006/math">
                    <m:r>
                      <a:rPr lang="en-US" altLang="en-US" b="0" i="1" smtClean="0">
                        <a:latin typeface="Cambria Math"/>
                      </a:rPr>
                      <m:t>𝐿</m:t>
                    </m:r>
                  </m:oMath>
                </a14:m>
                <a:r>
                  <a:rPr lang="en-US" altLang="en-US" dirty="0" smtClean="0"/>
                  <a:t> is the depth of network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𝑚</m:t>
                        </m:r>
                      </m:e>
                      <m:sub>
                        <m:r>
                          <a:rPr lang="en-US" altLang="en-US" b="0" i="1" smtClean="0">
                            <a:latin typeface="Cambria Math"/>
                          </a:rPr>
                          <m:t>0</m:t>
                        </m:r>
                      </m:sub>
                    </m:sSub>
                  </m:oMath>
                </a14:m>
                <a:r>
                  <a:rPr lang="en-US" altLang="en-US" dirty="0" smtClean="0"/>
                  <a:t> size of input layer,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𝑚</m:t>
                        </m:r>
                      </m:e>
                      <m:sub>
                        <m:r>
                          <a:rPr lang="en-US" altLang="en-US" b="0" i="1" smtClean="0">
                            <a:latin typeface="Cambria Math"/>
                          </a:rPr>
                          <m:t>1</m:t>
                        </m:r>
                      </m:sub>
                    </m:sSub>
                  </m:oMath>
                </a14:m>
                <a:r>
                  <a:rPr lang="en-US" altLang="en-US" dirty="0" smtClean="0"/>
                  <a:t> size of first hidden layer, …,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a:rPr>
                          <m:t>𝑚</m:t>
                        </m:r>
                      </m:e>
                      <m:sub>
                        <m:r>
                          <a:rPr lang="en-US" altLang="en-US" b="0" i="1" smtClean="0">
                            <a:latin typeface="Cambria Math"/>
                          </a:rPr>
                          <m:t>𝐿</m:t>
                        </m:r>
                      </m:sub>
                    </m:sSub>
                  </m:oMath>
                </a14:m>
                <a:r>
                  <a:rPr lang="en-US" altLang="en-US" dirty="0" smtClean="0"/>
                  <a:t> (or </a:t>
                </a:r>
                <a14:m>
                  <m:oMath xmlns:m="http://schemas.openxmlformats.org/officeDocument/2006/math">
                    <m:r>
                      <a:rPr lang="en-US" altLang="en-US" b="0" i="1" smtClean="0">
                        <a:latin typeface="Cambria Math"/>
                      </a:rPr>
                      <m:t>𝑀</m:t>
                    </m:r>
                  </m:oMath>
                </a14:m>
                <a:r>
                  <a:rPr lang="en-US" altLang="en-US" dirty="0" smtClean="0"/>
                  <a:t>) size of output layer)</a:t>
                </a:r>
              </a:p>
              <a:p>
                <a:pPr>
                  <a:lnSpc>
                    <a:spcPct val="80000"/>
                  </a:lnSpc>
                </a:pPr>
                <a:endParaRPr lang="en-US" altLang="en-US"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bwMode="auto">
              <a:xfrm>
                <a:off x="457200" y="1219200"/>
                <a:ext cx="8229600" cy="4906963"/>
              </a:xfrm>
              <a:blipFill rotWithShape="1">
                <a:blip r:embed="rId2"/>
                <a:stretch>
                  <a:fillRect l="-519" t="-1118"/>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1898006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10235"/>
            <a:ext cx="8229600" cy="646331"/>
          </a:xfrm>
        </p:spPr>
        <p:txBody>
          <a:bodyPr>
            <a:spAutoFit/>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143000"/>
                <a:ext cx="8229600" cy="49831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r>
                  <a:rPr lang="en-US" altLang="en-US" sz="1800" dirty="0" smtClean="0"/>
                  <a:t>Error signal at the output of neuron </a:t>
                </a:r>
                <a14:m>
                  <m:oMath xmlns:m="http://schemas.openxmlformats.org/officeDocument/2006/math">
                    <m:r>
                      <a:rPr lang="en-US" altLang="en-US" sz="1800" b="0" i="1" smtClean="0">
                        <a:latin typeface="Cambria Math"/>
                      </a:rPr>
                      <m:t>𝑗</m:t>
                    </m:r>
                  </m:oMath>
                </a14:m>
                <a:r>
                  <a:rPr lang="en-US" altLang="en-US" sz="1800" dirty="0" smtClean="0"/>
                  <a:t> at iteration </a:t>
                </a:r>
                <a14:m>
                  <m:oMath xmlns:m="http://schemas.openxmlformats.org/officeDocument/2006/math">
                    <m:r>
                      <a:rPr lang="en-US" altLang="en-US" sz="1800" b="0" i="1" smtClean="0">
                        <a:latin typeface="Cambria Math"/>
                      </a:rPr>
                      <m:t>𝑛</m:t>
                    </m:r>
                  </m:oMath>
                </a14:m>
                <a:r>
                  <a:rPr lang="en-US" altLang="en-US" sz="1800" dirty="0" smtClean="0"/>
                  <a:t> (i.e., presentation of the </a:t>
                </a:r>
                <a14:m>
                  <m:oMath xmlns:m="http://schemas.openxmlformats.org/officeDocument/2006/math">
                    <m:r>
                      <a:rPr lang="en-US" altLang="en-US" sz="1800" b="0" i="1" smtClean="0">
                        <a:latin typeface="Cambria Math"/>
                      </a:rPr>
                      <m:t>𝑛</m:t>
                    </m:r>
                  </m:oMath>
                </a14:m>
                <a:r>
                  <a:rPr lang="en-US" altLang="en-US" sz="1800" dirty="0" err="1" smtClean="0"/>
                  <a:t>th</a:t>
                </a:r>
                <a:r>
                  <a:rPr lang="en-US" altLang="en-US" sz="1800" dirty="0" smtClean="0"/>
                  <a:t> training example) is </a:t>
                </a:r>
              </a:p>
              <a:p>
                <a:pPr marL="0" indent="0" algn="r">
                  <a:lnSpc>
                    <a:spcPct val="120000"/>
                  </a:lnSpc>
                  <a:spcBef>
                    <a:spcPts val="0"/>
                  </a:spcBef>
                  <a:buNone/>
                </a:pPr>
                <a14:m>
                  <m:oMath xmlns:m="http://schemas.openxmlformats.org/officeDocument/2006/math">
                    <m:sSub>
                      <m:sSubPr>
                        <m:ctrlPr>
                          <a:rPr lang="en-US" altLang="en-US" sz="1800" b="0" i="1" smtClean="0">
                            <a:latin typeface="Cambria Math" panose="02040503050406030204" pitchFamily="18" charset="0"/>
                          </a:rPr>
                        </m:ctrlPr>
                      </m:sSubPr>
                      <m:e>
                        <m:r>
                          <a:rPr lang="en-US" altLang="en-US" sz="1800" b="0" i="1" smtClean="0">
                            <a:latin typeface="Cambria Math"/>
                          </a:rPr>
                          <m:t>𝑒</m:t>
                        </m:r>
                      </m:e>
                      <m:sub>
                        <m:r>
                          <a:rPr lang="en-US" altLang="en-US" sz="1800" b="0" i="1" smtClean="0">
                            <a:latin typeface="Cambria Math"/>
                          </a:rPr>
                          <m:t>𝑗</m:t>
                        </m:r>
                      </m:sub>
                    </m:sSub>
                    <m:d>
                      <m:dPr>
                        <m:ctrlPr>
                          <a:rPr lang="en-US" altLang="en-US" sz="1800" b="0" i="1" smtClean="0">
                            <a:latin typeface="Cambria Math" panose="02040503050406030204" pitchFamily="18" charset="0"/>
                          </a:rPr>
                        </m:ctrlPr>
                      </m:dPr>
                      <m:e>
                        <m:r>
                          <a:rPr lang="en-US" altLang="en-US" sz="1800" b="0" i="1" smtClean="0">
                            <a:latin typeface="Cambria Math"/>
                          </a:rPr>
                          <m:t>𝑛</m:t>
                        </m:r>
                      </m:e>
                    </m:d>
                    <m:r>
                      <a:rPr lang="en-US" altLang="en-US" sz="1800" b="0" i="1" smtClean="0">
                        <a:latin typeface="Cambria Math"/>
                      </a:rPr>
                      <m:t>=</m:t>
                    </m:r>
                    <m:sSub>
                      <m:sSubPr>
                        <m:ctrlPr>
                          <a:rPr lang="en-US" altLang="en-US" sz="1800" b="0" i="1" smtClean="0">
                            <a:latin typeface="Cambria Math" panose="02040503050406030204" pitchFamily="18" charset="0"/>
                          </a:rPr>
                        </m:ctrlPr>
                      </m:sSubPr>
                      <m:e>
                        <m:r>
                          <a:rPr lang="en-US" altLang="en-US" sz="1800" b="0" i="1" smtClean="0">
                            <a:latin typeface="Cambria Math"/>
                          </a:rPr>
                          <m:t>𝑑</m:t>
                        </m:r>
                      </m:e>
                      <m:sub>
                        <m:r>
                          <a:rPr lang="en-US" altLang="en-US" sz="1800" b="0" i="1" smtClean="0">
                            <a:latin typeface="Cambria Math"/>
                          </a:rPr>
                          <m:t>𝑗</m:t>
                        </m:r>
                      </m:sub>
                    </m:sSub>
                    <m:d>
                      <m:dPr>
                        <m:ctrlPr>
                          <a:rPr lang="en-US" altLang="en-US" sz="1800" b="0" i="1" smtClean="0">
                            <a:latin typeface="Cambria Math" panose="02040503050406030204" pitchFamily="18" charset="0"/>
                          </a:rPr>
                        </m:ctrlPr>
                      </m:dPr>
                      <m:e>
                        <m:r>
                          <a:rPr lang="en-US" altLang="en-US" sz="1800" b="0" i="1" smtClean="0">
                            <a:latin typeface="Cambria Math"/>
                          </a:rPr>
                          <m:t>𝑛</m:t>
                        </m:r>
                      </m:e>
                    </m:d>
                    <m:r>
                      <a:rPr lang="en-US" altLang="en-US" sz="1800" b="0" i="1" smtClean="0">
                        <a:latin typeface="Cambria Math"/>
                      </a:rPr>
                      <m:t>−</m:t>
                    </m:r>
                    <m:sSub>
                      <m:sSubPr>
                        <m:ctrlPr>
                          <a:rPr lang="en-US" altLang="en-US" sz="1800" b="0" i="1" smtClean="0">
                            <a:latin typeface="Cambria Math" panose="02040503050406030204" pitchFamily="18" charset="0"/>
                          </a:rPr>
                        </m:ctrlPr>
                      </m:sSubPr>
                      <m:e>
                        <m:r>
                          <a:rPr lang="en-US" altLang="en-US" sz="1800" b="0" i="1" smtClean="0">
                            <a:latin typeface="Cambria Math"/>
                          </a:rPr>
                          <m:t>𝑦</m:t>
                        </m:r>
                      </m:e>
                      <m:sub>
                        <m:r>
                          <a:rPr lang="en-US" altLang="en-US" sz="1800" b="0" i="1" smtClean="0">
                            <a:latin typeface="Cambria Math"/>
                          </a:rPr>
                          <m:t>𝑗</m:t>
                        </m:r>
                      </m:sub>
                    </m:sSub>
                    <m:d>
                      <m:dPr>
                        <m:ctrlPr>
                          <a:rPr lang="en-US" altLang="en-US" sz="1800" b="0" i="1" smtClean="0">
                            <a:latin typeface="Cambria Math" panose="02040503050406030204" pitchFamily="18" charset="0"/>
                          </a:rPr>
                        </m:ctrlPr>
                      </m:dPr>
                      <m:e>
                        <m:r>
                          <a:rPr lang="en-US" altLang="en-US" sz="1800" b="0" i="1" smtClean="0">
                            <a:latin typeface="Cambria Math"/>
                          </a:rPr>
                          <m:t>𝑛</m:t>
                        </m:r>
                      </m:e>
                    </m:d>
                  </m:oMath>
                </a14:m>
                <a:r>
                  <a:rPr lang="en-US" altLang="en-US" sz="1800" dirty="0" smtClean="0"/>
                  <a:t>, neuron </a:t>
                </a:r>
                <a14:m>
                  <m:oMath xmlns:m="http://schemas.openxmlformats.org/officeDocument/2006/math">
                    <m:r>
                      <a:rPr lang="en-US" altLang="en-US" sz="1800" b="0" i="1" smtClean="0">
                        <a:latin typeface="Cambria Math"/>
                      </a:rPr>
                      <m:t>𝑗</m:t>
                    </m:r>
                  </m:oMath>
                </a14:m>
                <a:r>
                  <a:rPr lang="en-US" altLang="en-US" sz="1800" dirty="0" smtClean="0"/>
                  <a:t> is an output node 	(Eq. 1)</a:t>
                </a:r>
              </a:p>
              <a:p>
                <a:pPr>
                  <a:lnSpc>
                    <a:spcPct val="120000"/>
                  </a:lnSpc>
                  <a:spcBef>
                    <a:spcPts val="0"/>
                  </a:spcBef>
                </a:pPr>
                <a:r>
                  <a:rPr lang="en-US" altLang="en-US" sz="1800" dirty="0" smtClean="0"/>
                  <a:t>Instantaneous value of the error energy for neuron </a:t>
                </a:r>
                <a14:m>
                  <m:oMath xmlns:m="http://schemas.openxmlformats.org/officeDocument/2006/math">
                    <m:r>
                      <a:rPr lang="en-US" altLang="en-US" sz="1800" b="0" i="1" smtClean="0">
                        <a:latin typeface="Cambria Math"/>
                      </a:rPr>
                      <m:t>𝑗</m:t>
                    </m:r>
                  </m:oMath>
                </a14:m>
                <a:r>
                  <a:rPr lang="en-US" altLang="en-US" sz="1800" dirty="0" smtClean="0"/>
                  <a:t>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1800" b="0" i="1" smtClean="0">
                              <a:latin typeface="Cambria Math" panose="02040503050406030204" pitchFamily="18" charset="0"/>
                            </a:rPr>
                          </m:ctrlPr>
                        </m:fPr>
                        <m:num>
                          <m:r>
                            <a:rPr lang="en-US" altLang="en-US" sz="1800" b="0" i="1" smtClean="0">
                              <a:latin typeface="Cambria Math"/>
                            </a:rPr>
                            <m:t>1</m:t>
                          </m:r>
                        </m:num>
                        <m:den>
                          <m:r>
                            <a:rPr lang="en-US" altLang="en-US" sz="1800" b="0" i="1" smtClean="0">
                              <a:latin typeface="Cambria Math"/>
                            </a:rPr>
                            <m:t>2</m:t>
                          </m:r>
                        </m:den>
                      </m:f>
                      <m:sSubSup>
                        <m:sSubSupPr>
                          <m:ctrlPr>
                            <a:rPr lang="en-US" altLang="en-US" sz="1800" b="0" i="1" smtClean="0">
                              <a:latin typeface="Cambria Math" panose="02040503050406030204" pitchFamily="18" charset="0"/>
                            </a:rPr>
                          </m:ctrlPr>
                        </m:sSubSupPr>
                        <m:e>
                          <m:r>
                            <a:rPr lang="en-US" altLang="en-US" sz="1800" b="0" i="1" smtClean="0">
                              <a:latin typeface="Cambria Math"/>
                            </a:rPr>
                            <m:t>𝑒</m:t>
                          </m:r>
                        </m:e>
                        <m:sub>
                          <m:r>
                            <a:rPr lang="en-US" altLang="en-US" sz="1800" b="0" i="1" smtClean="0">
                              <a:latin typeface="Cambria Math"/>
                            </a:rPr>
                            <m:t>𝑗</m:t>
                          </m:r>
                        </m:sub>
                        <m:sup>
                          <m:r>
                            <a:rPr lang="en-US" altLang="en-US" sz="1800" b="0" i="1" smtClean="0">
                              <a:latin typeface="Cambria Math"/>
                            </a:rPr>
                            <m:t>2</m:t>
                          </m:r>
                        </m:sup>
                      </m:sSubSup>
                      <m:d>
                        <m:dPr>
                          <m:ctrlPr>
                            <a:rPr lang="en-US" altLang="en-US" sz="1800" b="0" i="1" smtClean="0">
                              <a:latin typeface="Cambria Math" panose="02040503050406030204" pitchFamily="18" charset="0"/>
                            </a:rPr>
                          </m:ctrlPr>
                        </m:dPr>
                        <m:e>
                          <m:r>
                            <a:rPr lang="en-US" altLang="en-US" sz="1800" b="0" i="1" smtClean="0">
                              <a:latin typeface="Cambria Math"/>
                            </a:rPr>
                            <m:t>𝑛</m:t>
                          </m:r>
                        </m:e>
                      </m:d>
                    </m:oMath>
                  </m:oMathPara>
                </a14:m>
                <a:endParaRPr lang="en-US" altLang="en-US" sz="1800" b="0" dirty="0" smtClean="0"/>
              </a:p>
              <a:p>
                <a:pPr>
                  <a:lnSpc>
                    <a:spcPct val="120000"/>
                  </a:lnSpc>
                  <a:spcBef>
                    <a:spcPts val="0"/>
                  </a:spcBef>
                </a:pPr>
                <a:r>
                  <a:rPr lang="en-US" altLang="en-US" sz="1800" dirty="0" smtClean="0"/>
                  <a:t>For total instantaneous error energy, sum over all output neurons </a:t>
                </a:r>
              </a:p>
              <a:p>
                <a:pPr marL="0" indent="0" algn="r">
                  <a:lnSpc>
                    <a:spcPct val="120000"/>
                  </a:lnSpc>
                  <a:spcBef>
                    <a:spcPts val="0"/>
                  </a:spcBef>
                  <a:buNone/>
                </a:pPr>
                <a14:m>
                  <m:oMath xmlns:m="http://schemas.openxmlformats.org/officeDocument/2006/math">
                    <m:r>
                      <a:rPr lang="en-GB" sz="1800" i="1" smtClean="0">
                        <a:latin typeface="Cambria Math"/>
                        <a:ea typeface="Cambria Math"/>
                      </a:rPr>
                      <m:t>ℰ</m:t>
                    </m:r>
                    <m:d>
                      <m:dPr>
                        <m:ctrlPr>
                          <a:rPr lang="en-US" sz="1800" i="1">
                            <a:latin typeface="Cambria Math" panose="02040503050406030204" pitchFamily="18" charset="0"/>
                            <a:ea typeface="Cambria Math"/>
                          </a:rPr>
                        </m:ctrlPr>
                      </m:dPr>
                      <m:e>
                        <m:r>
                          <a:rPr lang="en-US" sz="1800" i="1">
                            <a:latin typeface="Cambria Math"/>
                            <a:ea typeface="Cambria Math"/>
                          </a:rPr>
                          <m:t>𝑛</m:t>
                        </m:r>
                      </m:e>
                    </m:d>
                    <m:r>
                      <a:rPr lang="en-US" sz="1800" b="0" i="1" smtClean="0">
                        <a:latin typeface="Cambria Math"/>
                        <a:ea typeface="Cambria Math"/>
                      </a:rPr>
                      <m:t>=</m:t>
                    </m:r>
                    <m:f>
                      <m:fPr>
                        <m:ctrlPr>
                          <a:rPr lang="en-US" sz="1800" b="0" i="1" smtClean="0">
                            <a:latin typeface="Cambria Math" panose="02040503050406030204" pitchFamily="18" charset="0"/>
                            <a:ea typeface="Cambria Math"/>
                          </a:rPr>
                        </m:ctrlPr>
                      </m:fPr>
                      <m:num>
                        <m:r>
                          <a:rPr lang="en-US" sz="1800" b="0" i="1" smtClean="0">
                            <a:latin typeface="Cambria Math"/>
                            <a:ea typeface="Cambria Math"/>
                          </a:rPr>
                          <m:t>1</m:t>
                        </m:r>
                      </m:num>
                      <m:den>
                        <m:r>
                          <a:rPr lang="en-US" sz="1800" b="0" i="1" smtClean="0">
                            <a:latin typeface="Cambria Math"/>
                            <a:ea typeface="Cambria Math"/>
                          </a:rPr>
                          <m:t>2</m:t>
                        </m:r>
                      </m:den>
                    </m:f>
                    <m:nary>
                      <m:naryPr>
                        <m:chr m:val="∑"/>
                        <m:supHide m:val="on"/>
                        <m:ctrlPr>
                          <a:rPr lang="en-US" sz="1800" b="0" i="1" smtClean="0">
                            <a:latin typeface="Cambria Math" panose="02040503050406030204" pitchFamily="18" charset="0"/>
                            <a:ea typeface="Cambria Math"/>
                          </a:rPr>
                        </m:ctrlPr>
                      </m:naryPr>
                      <m:sub>
                        <m:r>
                          <m:rPr>
                            <m:brk m:alnAt="7"/>
                          </m:rPr>
                          <a:rPr lang="en-US" sz="1800" b="0" i="1" smtClean="0">
                            <a:latin typeface="Cambria Math"/>
                            <a:ea typeface="Cambria Math"/>
                          </a:rPr>
                          <m:t>𝑗</m:t>
                        </m:r>
                        <m:r>
                          <a:rPr lang="en-US" sz="1800" b="0" i="1" smtClean="0">
                            <a:latin typeface="Cambria Math"/>
                            <a:ea typeface="Cambria Math"/>
                          </a:rPr>
                          <m:t>∈</m:t>
                        </m:r>
                        <m:r>
                          <a:rPr lang="en-US" sz="1800" b="0" i="1" smtClean="0">
                            <a:latin typeface="Cambria Math"/>
                            <a:ea typeface="Cambria Math"/>
                          </a:rPr>
                          <m:t>𝐶</m:t>
                        </m:r>
                      </m:sub>
                      <m:sup/>
                      <m:e>
                        <m:sSubSup>
                          <m:sSubSupPr>
                            <m:ctrlPr>
                              <a:rPr lang="en-US" sz="1800" b="0" i="1" smtClean="0">
                                <a:latin typeface="Cambria Math" panose="02040503050406030204" pitchFamily="18" charset="0"/>
                                <a:ea typeface="Cambria Math"/>
                              </a:rPr>
                            </m:ctrlPr>
                          </m:sSubSupPr>
                          <m:e>
                            <m:r>
                              <a:rPr lang="en-US" sz="1800" b="0" i="1" smtClean="0">
                                <a:latin typeface="Cambria Math"/>
                                <a:ea typeface="Cambria Math"/>
                              </a:rPr>
                              <m:t>𝑒</m:t>
                            </m:r>
                          </m:e>
                          <m:sub>
                            <m:r>
                              <a:rPr lang="en-US" sz="1800" b="0" i="1" smtClean="0">
                                <a:latin typeface="Cambria Math"/>
                                <a:ea typeface="Cambria Math"/>
                              </a:rPr>
                              <m:t>𝑗</m:t>
                            </m:r>
                          </m:sub>
                          <m:sup>
                            <m:r>
                              <a:rPr lang="en-US" sz="1800" b="0" i="1" smtClean="0">
                                <a:latin typeface="Cambria Math"/>
                                <a:ea typeface="Cambria Math"/>
                              </a:rPr>
                              <m:t>2</m:t>
                            </m:r>
                          </m:sup>
                        </m:sSubSup>
                        <m:d>
                          <m:dPr>
                            <m:ctrlPr>
                              <a:rPr lang="en-US" sz="1800" b="0" i="1" smtClean="0">
                                <a:latin typeface="Cambria Math" panose="02040503050406030204" pitchFamily="18" charset="0"/>
                                <a:ea typeface="Cambria Math"/>
                              </a:rPr>
                            </m:ctrlPr>
                          </m:dPr>
                          <m:e>
                            <m:r>
                              <a:rPr lang="en-US" sz="1800" b="0" i="1" smtClean="0">
                                <a:latin typeface="Cambria Math"/>
                                <a:ea typeface="Cambria Math"/>
                              </a:rPr>
                              <m:t>𝑛</m:t>
                            </m:r>
                          </m:e>
                        </m:d>
                      </m:e>
                    </m:nary>
                  </m:oMath>
                </a14:m>
                <a:r>
                  <a:rPr lang="en-US" altLang="en-US" sz="1800" dirty="0" smtClean="0"/>
                  <a:t> 			(Eq. 2)</a:t>
                </a:r>
              </a:p>
              <a:p>
                <a:pPr marL="0" indent="0">
                  <a:lnSpc>
                    <a:spcPct val="120000"/>
                  </a:lnSpc>
                  <a:spcBef>
                    <a:spcPts val="0"/>
                  </a:spcBef>
                  <a:buNone/>
                </a:pPr>
                <a:r>
                  <a:rPr lang="en-US" altLang="en-US" sz="1800" dirty="0" smtClean="0"/>
                  <a:t>where set </a:t>
                </a:r>
                <a14:m>
                  <m:oMath xmlns:m="http://schemas.openxmlformats.org/officeDocument/2006/math">
                    <m:r>
                      <a:rPr lang="en-US" altLang="en-US" sz="1800" b="0" i="1" smtClean="0">
                        <a:latin typeface="Cambria Math"/>
                      </a:rPr>
                      <m:t>𝐶</m:t>
                    </m:r>
                  </m:oMath>
                </a14:m>
                <a:r>
                  <a:rPr lang="en-US" altLang="en-US" sz="1800" dirty="0" smtClean="0"/>
                  <a:t> denotes all output neurons </a:t>
                </a:r>
              </a:p>
              <a:p>
                <a:pPr>
                  <a:lnSpc>
                    <a:spcPct val="120000"/>
                  </a:lnSpc>
                  <a:spcBef>
                    <a:spcPts val="0"/>
                  </a:spcBef>
                </a:pPr>
                <a:r>
                  <a:rPr lang="en-US" altLang="en-US" sz="1800" dirty="0" smtClean="0"/>
                  <a:t>Let </a:t>
                </a:r>
                <a14:m>
                  <m:oMath xmlns:m="http://schemas.openxmlformats.org/officeDocument/2006/math">
                    <m:r>
                      <a:rPr lang="en-US" altLang="en-US" sz="1800" b="0" i="1" smtClean="0">
                        <a:latin typeface="Cambria Math"/>
                      </a:rPr>
                      <m:t>𝑁</m:t>
                    </m:r>
                  </m:oMath>
                </a14:m>
                <a:r>
                  <a:rPr lang="en-US" altLang="en-US" sz="1800" dirty="0" smtClean="0"/>
                  <a:t> be the number of examples in the training set. Then </a:t>
                </a:r>
                <a:r>
                  <a:rPr lang="en-US" altLang="en-US" sz="1800" i="1" dirty="0" smtClean="0"/>
                  <a:t>average squared error energy</a:t>
                </a:r>
                <a:r>
                  <a:rPr lang="en-US" altLang="en-US" sz="1800" dirty="0" smtClean="0"/>
                  <a:t> is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a:rPr>
                          </m:ctrlPr>
                        </m:sSubPr>
                        <m:e>
                          <m:r>
                            <a:rPr lang="en-GB" sz="1800" i="1">
                              <a:latin typeface="Cambria Math"/>
                              <a:ea typeface="Cambria Math"/>
                            </a:rPr>
                            <m:t>ℰ</m:t>
                          </m:r>
                        </m:e>
                        <m:sub>
                          <m:r>
                            <a:rPr lang="en-US" sz="1800" b="0" i="1" smtClean="0">
                              <a:latin typeface="Cambria Math"/>
                              <a:ea typeface="Cambria Math"/>
                            </a:rPr>
                            <m:t>𝑎𝑣</m:t>
                          </m:r>
                        </m:sub>
                      </m:sSub>
                      <m:r>
                        <a:rPr lang="en-US" sz="1800" b="0" i="1" smtClean="0">
                          <a:latin typeface="Cambria Math"/>
                          <a:ea typeface="Cambria Math"/>
                        </a:rPr>
                        <m:t>=</m:t>
                      </m:r>
                      <m:f>
                        <m:fPr>
                          <m:ctrlPr>
                            <a:rPr lang="en-US" sz="1800" b="0" i="1" smtClean="0">
                              <a:latin typeface="Cambria Math" panose="02040503050406030204" pitchFamily="18" charset="0"/>
                              <a:ea typeface="Cambria Math"/>
                            </a:rPr>
                          </m:ctrlPr>
                        </m:fPr>
                        <m:num>
                          <m:r>
                            <a:rPr lang="en-US" sz="1800" b="0" i="1" smtClean="0">
                              <a:latin typeface="Cambria Math"/>
                              <a:ea typeface="Cambria Math"/>
                            </a:rPr>
                            <m:t>1</m:t>
                          </m:r>
                        </m:num>
                        <m:den>
                          <m:r>
                            <a:rPr lang="en-US" sz="1800" b="0" i="1" smtClean="0">
                              <a:latin typeface="Cambria Math"/>
                              <a:ea typeface="Cambria Math"/>
                            </a:rPr>
                            <m:t>𝑁</m:t>
                          </m:r>
                        </m:den>
                      </m:f>
                      <m:nary>
                        <m:naryPr>
                          <m:chr m:val="∑"/>
                          <m:supHide m:val="on"/>
                          <m:ctrlPr>
                            <a:rPr lang="en-US" sz="1800" b="0" i="1" smtClean="0">
                              <a:latin typeface="Cambria Math" panose="02040503050406030204" pitchFamily="18" charset="0"/>
                              <a:ea typeface="Cambria Math"/>
                            </a:rPr>
                          </m:ctrlPr>
                        </m:naryPr>
                        <m:sub>
                          <m:r>
                            <m:rPr>
                              <m:brk m:alnAt="7"/>
                            </m:rPr>
                            <a:rPr lang="en-US" sz="1800" b="0" i="1" smtClean="0">
                              <a:latin typeface="Cambria Math"/>
                              <a:ea typeface="Cambria Math"/>
                            </a:rPr>
                            <m:t>𝑛</m:t>
                          </m:r>
                          <m:r>
                            <a:rPr lang="en-US" sz="1800" b="0" i="1" smtClean="0">
                              <a:latin typeface="Cambria Math"/>
                              <a:ea typeface="Cambria Math"/>
                            </a:rPr>
                            <m:t>∈</m:t>
                          </m:r>
                          <m:r>
                            <a:rPr lang="en-US" sz="1800" b="0" i="1" smtClean="0">
                              <a:latin typeface="Cambria Math"/>
                              <a:ea typeface="Cambria Math"/>
                            </a:rPr>
                            <m:t>𝑁</m:t>
                          </m:r>
                        </m:sub>
                        <m:sup/>
                        <m:e>
                          <m:r>
                            <a:rPr lang="en-GB" sz="1800" i="1">
                              <a:latin typeface="Cambria Math"/>
                              <a:ea typeface="Cambria Math"/>
                            </a:rPr>
                            <m:t>ℰ</m:t>
                          </m:r>
                          <m:r>
                            <a:rPr lang="en-US" sz="1800" i="1">
                              <a:latin typeface="Cambria Math"/>
                              <a:ea typeface="Cambria Math"/>
                            </a:rPr>
                            <m:t>(</m:t>
                          </m:r>
                          <m:r>
                            <a:rPr lang="en-US" sz="1800" i="1">
                              <a:latin typeface="Cambria Math"/>
                              <a:ea typeface="Cambria Math"/>
                            </a:rPr>
                            <m:t>𝑛</m:t>
                          </m:r>
                          <m:r>
                            <a:rPr lang="en-US" sz="1800" i="1">
                              <a:latin typeface="Cambria Math"/>
                              <a:ea typeface="Cambria Math"/>
                            </a:rPr>
                            <m:t>)</m:t>
                          </m:r>
                        </m:e>
                      </m:nary>
                    </m:oMath>
                  </m:oMathPara>
                </a14:m>
                <a:endParaRPr lang="en-US" altLang="en-US" sz="1800" dirty="0" smtClean="0"/>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143000"/>
                <a:ext cx="8229600" cy="4983163"/>
              </a:xfrm>
              <a:blipFill rotWithShape="1">
                <a:blip r:embed="rId2"/>
                <a:stretch>
                  <a:fillRect l="-593" r="-593"/>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idx="1"/>
              </p:nvPr>
            </p:nvSpPr>
            <p:spPr bwMode="auto">
              <a:xfrm>
                <a:off x="457200" y="1143000"/>
                <a:ext cx="8229600" cy="4983163"/>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a:lnSpc>
                    <a:spcPct val="120000"/>
                  </a:lnSpc>
                  <a:spcBef>
                    <a:spcPts val="0"/>
                  </a:spcBef>
                </a:pPr>
                <a14:m>
                  <m:oMath xmlns:m="http://schemas.openxmlformats.org/officeDocument/2006/math">
                    <m:r>
                      <a:rPr lang="en-GB" sz="2000" i="1">
                        <a:latin typeface="Cambria Math"/>
                        <a:ea typeface="Cambria Math"/>
                      </a:rPr>
                      <m:t>ℰ</m:t>
                    </m:r>
                    <m:d>
                      <m:dPr>
                        <m:ctrlPr>
                          <a:rPr lang="en-US" sz="2000" i="1">
                            <a:latin typeface="Cambria Math" panose="02040503050406030204" pitchFamily="18" charset="0"/>
                            <a:ea typeface="Cambria Math"/>
                          </a:rPr>
                        </m:ctrlPr>
                      </m:dPr>
                      <m:e>
                        <m:r>
                          <a:rPr lang="en-US" sz="2000" i="1">
                            <a:latin typeface="Cambria Math"/>
                            <a:ea typeface="Cambria Math"/>
                          </a:rPr>
                          <m:t>𝑛</m:t>
                        </m:r>
                      </m:e>
                    </m:d>
                  </m:oMath>
                </a14:m>
                <a:r>
                  <a:rPr lang="en-US" altLang="en-US" sz="2000" dirty="0" smtClean="0"/>
                  <a:t> and </a:t>
                </a:r>
                <a14:m>
                  <m:oMath xmlns:m="http://schemas.openxmlformats.org/officeDocument/2006/math">
                    <m:sSub>
                      <m:sSubPr>
                        <m:ctrlPr>
                          <a:rPr lang="en-US" sz="2000" b="0" i="1" smtClean="0">
                            <a:latin typeface="Cambria Math" panose="02040503050406030204" pitchFamily="18" charset="0"/>
                            <a:ea typeface="Cambria Math"/>
                          </a:rPr>
                        </m:ctrlPr>
                      </m:sSubPr>
                      <m:e>
                        <m:r>
                          <a:rPr lang="en-GB" sz="2000" i="1">
                            <a:latin typeface="Cambria Math"/>
                            <a:ea typeface="Cambria Math"/>
                          </a:rPr>
                          <m:t>ℰ</m:t>
                        </m:r>
                      </m:e>
                      <m:sub>
                        <m:r>
                          <a:rPr lang="en-US" sz="2000" b="0" i="1" smtClean="0">
                            <a:latin typeface="Cambria Math"/>
                            <a:ea typeface="Cambria Math"/>
                          </a:rPr>
                          <m:t>𝑎𝑣</m:t>
                        </m:r>
                      </m:sub>
                    </m:sSub>
                  </m:oMath>
                </a14:m>
                <a:r>
                  <a:rPr lang="en-US" altLang="en-US" sz="2000" dirty="0" smtClean="0"/>
                  <a:t> are functions of all free parameters (synaptic weights and bias levels) </a:t>
                </a:r>
              </a:p>
              <a:p>
                <a:pPr>
                  <a:lnSpc>
                    <a:spcPct val="120000"/>
                  </a:lnSpc>
                  <a:spcBef>
                    <a:spcPts val="0"/>
                  </a:spcBef>
                </a:pPr>
                <a:r>
                  <a:rPr lang="en-US" sz="2000" dirty="0" smtClean="0">
                    <a:ea typeface="Cambria Math"/>
                  </a:rPr>
                  <a:t>For a given training set,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smtClean="0"/>
                  <a:t> represents the </a:t>
                </a:r>
                <a:r>
                  <a:rPr lang="en-US" altLang="en-US" sz="2000" i="1" dirty="0" smtClean="0"/>
                  <a:t>cost function</a:t>
                </a:r>
                <a:r>
                  <a:rPr lang="en-US" altLang="en-US" sz="2000" dirty="0" smtClean="0"/>
                  <a:t> as a measure of learning performance </a:t>
                </a:r>
              </a:p>
              <a:p>
                <a:pPr>
                  <a:lnSpc>
                    <a:spcPct val="120000"/>
                  </a:lnSpc>
                  <a:spcBef>
                    <a:spcPts val="0"/>
                  </a:spcBef>
                </a:pPr>
                <a:r>
                  <a:rPr lang="en-US" altLang="en-US" sz="2000" dirty="0" smtClean="0"/>
                  <a:t>The objective during the learning process is to adjust the free parameters to minimize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smtClean="0"/>
                  <a:t> </a:t>
                </a:r>
              </a:p>
              <a:p>
                <a:pPr>
                  <a:lnSpc>
                    <a:spcPct val="120000"/>
                  </a:lnSpc>
                  <a:spcBef>
                    <a:spcPts val="0"/>
                  </a:spcBef>
                </a:pPr>
                <a:r>
                  <a:rPr lang="en-US" altLang="en-US" sz="2000" dirty="0" smtClean="0"/>
                  <a:t>To do this, we will use an approximation similar to the one we used in LMS algorithm </a:t>
                </a:r>
              </a:p>
              <a:p>
                <a:pPr>
                  <a:lnSpc>
                    <a:spcPct val="120000"/>
                  </a:lnSpc>
                  <a:spcBef>
                    <a:spcPts val="0"/>
                  </a:spcBef>
                </a:pPr>
                <a:r>
                  <a:rPr lang="en-US" altLang="en-US" sz="2000" dirty="0" smtClean="0"/>
                  <a:t>Weights will be adjusted after each example in the training set </a:t>
                </a:r>
              </a:p>
              <a:p>
                <a:pPr>
                  <a:lnSpc>
                    <a:spcPct val="120000"/>
                  </a:lnSpc>
                  <a:spcBef>
                    <a:spcPts val="0"/>
                  </a:spcBef>
                </a:pPr>
                <a:r>
                  <a:rPr lang="en-US" altLang="en-US" sz="2000" dirty="0" smtClean="0"/>
                  <a:t>The arithmetic average of these individual adjustments over the training set is an </a:t>
                </a:r>
                <a:r>
                  <a:rPr lang="en-US" altLang="en-US" sz="2000" i="1" dirty="0" smtClean="0"/>
                  <a:t>estimate</a:t>
                </a:r>
                <a:r>
                  <a:rPr lang="en-US" altLang="en-US" sz="2000" dirty="0" smtClean="0"/>
                  <a:t> of the true change that would happen if we modified the weights based on minimizing </a:t>
                </a:r>
                <a14:m>
                  <m:oMath xmlns:m="http://schemas.openxmlformats.org/officeDocument/2006/math">
                    <m:sSub>
                      <m:sSubPr>
                        <m:ctrlPr>
                          <a:rPr lang="en-US" sz="2000" i="1">
                            <a:latin typeface="Cambria Math" panose="02040503050406030204" pitchFamily="18" charset="0"/>
                            <a:ea typeface="Cambria Math"/>
                          </a:rPr>
                        </m:ctrlPr>
                      </m:sSubPr>
                      <m:e>
                        <m:r>
                          <a:rPr lang="en-GB" sz="2000" i="1">
                            <a:latin typeface="Cambria Math"/>
                            <a:ea typeface="Cambria Math"/>
                          </a:rPr>
                          <m:t>ℰ</m:t>
                        </m:r>
                      </m:e>
                      <m:sub>
                        <m:r>
                          <a:rPr lang="en-US" sz="2000" i="1">
                            <a:latin typeface="Cambria Math"/>
                            <a:ea typeface="Cambria Math"/>
                          </a:rPr>
                          <m:t>𝑎𝑣</m:t>
                        </m:r>
                      </m:sub>
                    </m:sSub>
                  </m:oMath>
                </a14:m>
                <a:r>
                  <a:rPr lang="en-US" altLang="en-US" sz="2000" dirty="0" smtClean="0"/>
                  <a:t> over the entire set. </a:t>
                </a:r>
              </a:p>
            </p:txBody>
          </p:sp>
        </mc:Choice>
        <mc:Fallback xmlns="">
          <p:sp>
            <p:nvSpPr>
              <p:cNvPr id="7171" name="Content Placeholder 2"/>
              <p:cNvSpPr>
                <a:spLocks noGrp="1" noRot="1" noChangeAspect="1" noMove="1" noResize="1" noEditPoints="1" noAdjustHandles="1" noChangeArrowheads="1" noChangeShapeType="1" noTextEdit="1"/>
              </p:cNvSpPr>
              <p:nvPr>
                <p:ph idx="1"/>
              </p:nvPr>
            </p:nvSpPr>
            <p:spPr bwMode="auto">
              <a:xfrm>
                <a:off x="457200" y="1143000"/>
                <a:ext cx="8229600" cy="4983163"/>
              </a:xfrm>
              <a:blipFill rotWithShape="1">
                <a:blip r:embed="rId2"/>
                <a:stretch>
                  <a:fillRect l="-667"/>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spTree>
    <p:extLst>
      <p:ext uri="{BB962C8B-B14F-4D97-AF65-F5344CB8AC3E}">
        <p14:creationId xmlns:p14="http://schemas.microsoft.com/office/powerpoint/2010/main" val="4054434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ctr"/>
            <a:r>
              <a:rPr lang="en-US" altLang="en-US" sz="3600" b="1" dirty="0" smtClean="0"/>
              <a:t>Back-Propagation Algorithm </a:t>
            </a:r>
          </a:p>
        </p:txBody>
      </p:sp>
      <mc:AlternateContent xmlns:mc="http://schemas.openxmlformats.org/markup-compatibility/2006" xmlns:a14="http://schemas.microsoft.com/office/drawing/2010/main">
        <mc:Choice Requires="a14">
          <p:sp>
            <p:nvSpPr>
              <p:cNvPr id="7171" name="Content Placeholder 2"/>
              <p:cNvSpPr>
                <a:spLocks noGrp="1"/>
              </p:cNvSpPr>
              <p:nvPr>
                <p:ph sz="half" idx="1"/>
              </p:nvPr>
            </p:nvSpPr>
            <p:spPr bwMode="auto">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marL="0" indent="0" algn="r">
                  <a:lnSpc>
                    <a:spcPct val="120000"/>
                  </a:lnSpc>
                  <a:spcBef>
                    <a:spcPts val="0"/>
                  </a:spcBef>
                  <a:buNone/>
                </a:pPr>
                <a14:m>
                  <m:oMath xmlns:m="http://schemas.openxmlformats.org/officeDocument/2006/math">
                    <m:sSub>
                      <m:sSubPr>
                        <m:ctrlPr>
                          <a:rPr lang="en-US" altLang="en-US" sz="1700" b="0" i="1" smtClean="0">
                            <a:latin typeface="Cambria Math" panose="02040503050406030204" pitchFamily="18" charset="0"/>
                          </a:rPr>
                        </m:ctrlPr>
                      </m:sSubPr>
                      <m:e>
                        <m:r>
                          <a:rPr lang="en-US" altLang="en-US" sz="1700" b="0" i="1" smtClean="0">
                            <a:latin typeface="Cambria Math"/>
                          </a:rPr>
                          <m:t>𝑣</m:t>
                        </m:r>
                      </m:e>
                      <m:sub>
                        <m:r>
                          <a:rPr lang="en-US" altLang="en-US" sz="1700" b="0" i="1" smtClean="0">
                            <a:latin typeface="Cambria Math"/>
                          </a:rPr>
                          <m:t>𝑗</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r>
                      <a:rPr lang="en-US" altLang="en-US" sz="1700" b="0" i="1" smtClean="0">
                        <a:latin typeface="Cambria Math"/>
                      </a:rPr>
                      <m:t>=</m:t>
                    </m:r>
                    <m:nary>
                      <m:naryPr>
                        <m:chr m:val="∑"/>
                        <m:ctrlPr>
                          <a:rPr lang="en-US" altLang="en-US" sz="1700" b="0" i="1" smtClean="0">
                            <a:latin typeface="Cambria Math" panose="02040503050406030204" pitchFamily="18" charset="0"/>
                          </a:rPr>
                        </m:ctrlPr>
                      </m:naryPr>
                      <m:sub>
                        <m:r>
                          <m:rPr>
                            <m:brk m:alnAt="23"/>
                          </m:rPr>
                          <a:rPr lang="en-US" altLang="en-US" sz="1700" b="0" i="1" smtClean="0">
                            <a:latin typeface="Cambria Math"/>
                          </a:rPr>
                          <m:t>𝑖</m:t>
                        </m:r>
                        <m:r>
                          <a:rPr lang="en-US" altLang="en-US" sz="1700" b="0" i="1" smtClean="0">
                            <a:latin typeface="Cambria Math"/>
                          </a:rPr>
                          <m:t>=0</m:t>
                        </m:r>
                      </m:sub>
                      <m:sup>
                        <m:r>
                          <a:rPr lang="en-US" altLang="en-US" sz="1700" b="0" i="1" smtClean="0">
                            <a:latin typeface="Cambria Math"/>
                          </a:rPr>
                          <m:t>𝑚</m:t>
                        </m:r>
                      </m:sup>
                      <m:e>
                        <m:sSub>
                          <m:sSubPr>
                            <m:ctrlPr>
                              <a:rPr lang="en-US" altLang="en-US" sz="1700" b="0" i="1" smtClean="0">
                                <a:latin typeface="Cambria Math" panose="02040503050406030204" pitchFamily="18" charset="0"/>
                              </a:rPr>
                            </m:ctrlPr>
                          </m:sSubPr>
                          <m:e>
                            <m:r>
                              <a:rPr lang="en-US" altLang="en-US" sz="1700" b="0" i="1" smtClean="0">
                                <a:latin typeface="Cambria Math"/>
                              </a:rPr>
                              <m:t>𝑤</m:t>
                            </m:r>
                          </m:e>
                          <m:sub>
                            <m:r>
                              <a:rPr lang="en-US" altLang="en-US" sz="1700" b="0" i="1" smtClean="0">
                                <a:latin typeface="Cambria Math"/>
                              </a:rPr>
                              <m:t>𝑗𝑖</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sSub>
                          <m:sSubPr>
                            <m:ctrlPr>
                              <a:rPr lang="en-US" altLang="en-US" sz="1700" b="0" i="1" smtClean="0">
                                <a:latin typeface="Cambria Math" panose="02040503050406030204" pitchFamily="18" charset="0"/>
                              </a:rPr>
                            </m:ctrlPr>
                          </m:sSubPr>
                          <m:e>
                            <m:r>
                              <a:rPr lang="en-US" altLang="en-US" sz="1700" b="0" i="1" smtClean="0">
                                <a:latin typeface="Cambria Math"/>
                              </a:rPr>
                              <m:t>𝑦</m:t>
                            </m:r>
                          </m:e>
                          <m:sub>
                            <m:r>
                              <a:rPr lang="en-US" altLang="en-US" sz="1700" b="0" i="1" smtClean="0">
                                <a:latin typeface="Cambria Math"/>
                              </a:rPr>
                              <m:t>𝑖</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e>
                    </m:nary>
                  </m:oMath>
                </a14:m>
                <a:r>
                  <a:rPr lang="en-US" altLang="en-US" sz="1700" b="0" dirty="0" smtClean="0"/>
                  <a:t> 	(Eq. 3)</a:t>
                </a:r>
              </a:p>
              <a:p>
                <a:pPr marL="0" indent="0" algn="r">
                  <a:lnSpc>
                    <a:spcPct val="120000"/>
                  </a:lnSpc>
                  <a:spcBef>
                    <a:spcPts val="0"/>
                  </a:spcBef>
                  <a:buNone/>
                </a:pPr>
                <a14:m>
                  <m:oMath xmlns:m="http://schemas.openxmlformats.org/officeDocument/2006/math">
                    <m:sSub>
                      <m:sSubPr>
                        <m:ctrlPr>
                          <a:rPr lang="en-US" altLang="en-US" sz="1700" b="0" i="1" smtClean="0">
                            <a:latin typeface="Cambria Math" panose="02040503050406030204" pitchFamily="18" charset="0"/>
                          </a:rPr>
                        </m:ctrlPr>
                      </m:sSubPr>
                      <m:e>
                        <m:r>
                          <a:rPr lang="en-US" altLang="en-US" sz="1700" b="0" i="1" smtClean="0">
                            <a:latin typeface="Cambria Math"/>
                          </a:rPr>
                          <m:t>𝑦</m:t>
                        </m:r>
                      </m:e>
                      <m:sub>
                        <m:r>
                          <a:rPr lang="en-US" altLang="en-US" sz="1700" b="0" i="1" smtClean="0">
                            <a:latin typeface="Cambria Math"/>
                          </a:rPr>
                          <m:t>𝑗</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r>
                      <a:rPr lang="en-US" altLang="en-US" sz="1700" b="0" i="1" smtClean="0">
                        <a:latin typeface="Cambria Math"/>
                      </a:rPr>
                      <m:t>=</m:t>
                    </m:r>
                    <m:sSub>
                      <m:sSubPr>
                        <m:ctrlPr>
                          <a:rPr lang="en-US" altLang="en-US" sz="1700" b="0" i="1" smtClean="0">
                            <a:latin typeface="Cambria Math" panose="02040503050406030204" pitchFamily="18" charset="0"/>
                          </a:rPr>
                        </m:ctrlPr>
                      </m:sSubPr>
                      <m:e>
                        <m:r>
                          <a:rPr lang="en-US" altLang="en-US" sz="1700" b="0" i="1" smtClean="0">
                            <a:latin typeface="Cambria Math"/>
                          </a:rPr>
                          <m:t>𝜑</m:t>
                        </m:r>
                      </m:e>
                      <m:sub>
                        <m:r>
                          <a:rPr lang="en-US" altLang="en-US" sz="1700" b="0" i="1" smtClean="0">
                            <a:latin typeface="Cambria Math"/>
                          </a:rPr>
                          <m:t>𝑗</m:t>
                        </m:r>
                      </m:sub>
                    </m:sSub>
                    <m:d>
                      <m:dPr>
                        <m:ctrlPr>
                          <a:rPr lang="en-US" altLang="en-US" sz="1700" b="0" i="1" smtClean="0">
                            <a:latin typeface="Cambria Math" panose="02040503050406030204" pitchFamily="18" charset="0"/>
                          </a:rPr>
                        </m:ctrlPr>
                      </m:dPr>
                      <m:e>
                        <m:sSub>
                          <m:sSubPr>
                            <m:ctrlPr>
                              <a:rPr lang="en-US" altLang="en-US" sz="1700" b="0" i="1" smtClean="0">
                                <a:latin typeface="Cambria Math" panose="02040503050406030204" pitchFamily="18" charset="0"/>
                              </a:rPr>
                            </m:ctrlPr>
                          </m:sSubPr>
                          <m:e>
                            <m:r>
                              <a:rPr lang="en-US" altLang="en-US" sz="1700" b="0" i="1" smtClean="0">
                                <a:latin typeface="Cambria Math"/>
                              </a:rPr>
                              <m:t>𝑣</m:t>
                            </m:r>
                          </m:e>
                          <m:sub>
                            <m:r>
                              <a:rPr lang="en-US" altLang="en-US" sz="1700" b="0" i="1" smtClean="0">
                                <a:latin typeface="Cambria Math"/>
                              </a:rPr>
                              <m:t>𝑗</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e>
                    </m:d>
                  </m:oMath>
                </a14:m>
                <a:r>
                  <a:rPr lang="en-US" altLang="en-US" sz="1700" dirty="0" smtClean="0"/>
                  <a:t> 		(Eq. 4)</a:t>
                </a:r>
              </a:p>
              <a:p>
                <a:pPr>
                  <a:lnSpc>
                    <a:spcPct val="120000"/>
                  </a:lnSpc>
                  <a:spcBef>
                    <a:spcPts val="0"/>
                  </a:spcBef>
                </a:pPr>
                <a:r>
                  <a:rPr lang="en-US" altLang="en-US" sz="1700" dirty="0" smtClean="0"/>
                  <a:t>Similar to LMS, back-propagation algorithm applies a correction </a:t>
                </a:r>
                <a14:m>
                  <m:oMath xmlns:m="http://schemas.openxmlformats.org/officeDocument/2006/math">
                    <m:r>
                      <m:rPr>
                        <m:sty m:val="p"/>
                      </m:rPr>
                      <a:rPr lang="en-US" altLang="en-US" sz="1700" b="0" i="0" smtClean="0">
                        <a:latin typeface="Cambria Math"/>
                      </a:rPr>
                      <m:t>Δ</m:t>
                    </m:r>
                    <m:sSub>
                      <m:sSubPr>
                        <m:ctrlPr>
                          <a:rPr lang="en-US" altLang="en-US" sz="1700" b="0" i="1" smtClean="0">
                            <a:latin typeface="Cambria Math" panose="02040503050406030204" pitchFamily="18" charset="0"/>
                          </a:rPr>
                        </m:ctrlPr>
                      </m:sSubPr>
                      <m:e>
                        <m:r>
                          <a:rPr lang="en-US" altLang="en-US" sz="1700" b="0" i="1" smtClean="0">
                            <a:latin typeface="Cambria Math"/>
                          </a:rPr>
                          <m:t>𝑤</m:t>
                        </m:r>
                      </m:e>
                      <m:sub>
                        <m:r>
                          <a:rPr lang="en-US" altLang="en-US" sz="1700" b="0" i="1" smtClean="0">
                            <a:latin typeface="Cambria Math"/>
                          </a:rPr>
                          <m:t>𝑗𝑖</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oMath>
                </a14:m>
                <a:r>
                  <a:rPr lang="en-US" altLang="en-US" sz="1700" dirty="0" smtClean="0"/>
                  <a:t> to weight </a:t>
                </a:r>
                <a14:m>
                  <m:oMath xmlns:m="http://schemas.openxmlformats.org/officeDocument/2006/math">
                    <m:sSub>
                      <m:sSubPr>
                        <m:ctrlPr>
                          <a:rPr lang="en-US" altLang="en-US" sz="1700" b="0" i="1" smtClean="0">
                            <a:latin typeface="Cambria Math" panose="02040503050406030204" pitchFamily="18" charset="0"/>
                          </a:rPr>
                        </m:ctrlPr>
                      </m:sSubPr>
                      <m:e>
                        <m:r>
                          <a:rPr lang="en-US" altLang="en-US" sz="1700" b="0" i="1" smtClean="0">
                            <a:latin typeface="Cambria Math"/>
                          </a:rPr>
                          <m:t>𝑤</m:t>
                        </m:r>
                      </m:e>
                      <m:sub>
                        <m:r>
                          <a:rPr lang="en-US" altLang="en-US" sz="1700" b="0" i="1" smtClean="0">
                            <a:latin typeface="Cambria Math"/>
                          </a:rPr>
                          <m:t>𝑗𝑖</m:t>
                        </m:r>
                      </m:sub>
                    </m:sSub>
                    <m:d>
                      <m:dPr>
                        <m:ctrlPr>
                          <a:rPr lang="en-US" altLang="en-US" sz="1700" b="0" i="1" smtClean="0">
                            <a:latin typeface="Cambria Math" panose="02040503050406030204" pitchFamily="18" charset="0"/>
                          </a:rPr>
                        </m:ctrlPr>
                      </m:dPr>
                      <m:e>
                        <m:r>
                          <a:rPr lang="en-US" altLang="en-US" sz="1700" b="0" i="1" smtClean="0">
                            <a:latin typeface="Cambria Math"/>
                          </a:rPr>
                          <m:t>𝑛</m:t>
                        </m:r>
                      </m:e>
                    </m:d>
                  </m:oMath>
                </a14:m>
                <a:r>
                  <a:rPr lang="en-US" altLang="en-US" sz="1700" dirty="0" smtClean="0"/>
                  <a:t> proportional to partial derivative </a:t>
                </a:r>
                <a14:m>
                  <m:oMath xmlns:m="http://schemas.openxmlformats.org/officeDocument/2006/math">
                    <m:r>
                      <a:rPr lang="en-US" altLang="en-US" sz="1700" b="0" i="1" smtClean="0">
                        <a:latin typeface="Cambria Math"/>
                      </a:rPr>
                      <m:t>𝜕</m:t>
                    </m:r>
                    <m:r>
                      <a:rPr lang="en-GB" sz="1700" i="1">
                        <a:latin typeface="Cambria Math"/>
                        <a:ea typeface="Cambria Math"/>
                      </a:rPr>
                      <m:t>ℰ</m:t>
                    </m:r>
                    <m:r>
                      <a:rPr lang="en-US" sz="1700" b="0" i="1" smtClean="0">
                        <a:latin typeface="Cambria Math"/>
                        <a:ea typeface="Cambria Math"/>
                      </a:rPr>
                      <m:t>(</m:t>
                    </m:r>
                    <m:r>
                      <a:rPr lang="en-US" sz="1700" b="0" i="1" smtClean="0">
                        <a:latin typeface="Cambria Math"/>
                        <a:ea typeface="Cambria Math"/>
                      </a:rPr>
                      <m:t>𝑛</m:t>
                    </m:r>
                    <m:r>
                      <a:rPr lang="en-US" sz="1700" b="0" i="1" smtClean="0">
                        <a:latin typeface="Cambria Math"/>
                        <a:ea typeface="Cambria Math"/>
                      </a:rPr>
                      <m:t>)/</m:t>
                    </m:r>
                    <m:r>
                      <a:rPr lang="en-US" sz="1700" b="0" i="1" smtClean="0">
                        <a:latin typeface="Cambria Math"/>
                        <a:ea typeface="Cambria Math"/>
                      </a:rPr>
                      <m:t>𝜕</m:t>
                    </m:r>
                    <m:sSub>
                      <m:sSubPr>
                        <m:ctrlPr>
                          <a:rPr lang="en-US" sz="1700" b="0" i="1" smtClean="0">
                            <a:latin typeface="Cambria Math" panose="02040503050406030204" pitchFamily="18" charset="0"/>
                            <a:ea typeface="Cambria Math"/>
                          </a:rPr>
                        </m:ctrlPr>
                      </m:sSubPr>
                      <m:e>
                        <m:r>
                          <a:rPr lang="en-US" sz="1700" b="0" i="1" smtClean="0">
                            <a:latin typeface="Cambria Math"/>
                            <a:ea typeface="Cambria Math"/>
                          </a:rPr>
                          <m:t>𝑤</m:t>
                        </m:r>
                      </m:e>
                      <m:sub>
                        <m:r>
                          <a:rPr lang="en-US" sz="1700" b="0" i="1" smtClean="0">
                            <a:latin typeface="Cambria Math"/>
                            <a:ea typeface="Cambria Math"/>
                          </a:rPr>
                          <m:t>𝑗𝑖</m:t>
                        </m:r>
                      </m:sub>
                    </m:sSub>
                    <m:d>
                      <m:dPr>
                        <m:ctrlPr>
                          <a:rPr lang="en-US" sz="1700" b="0" i="1" smtClean="0">
                            <a:latin typeface="Cambria Math" panose="02040503050406030204" pitchFamily="18" charset="0"/>
                            <a:ea typeface="Cambria Math"/>
                          </a:rPr>
                        </m:ctrlPr>
                      </m:dPr>
                      <m:e>
                        <m:r>
                          <a:rPr lang="en-US" sz="1700" b="0" i="1" smtClean="0">
                            <a:latin typeface="Cambria Math"/>
                            <a:ea typeface="Cambria Math"/>
                          </a:rPr>
                          <m:t>𝑛</m:t>
                        </m:r>
                      </m:e>
                    </m:d>
                  </m:oMath>
                </a14:m>
                <a:r>
                  <a:rPr lang="en-US" altLang="en-US" sz="1700" dirty="0" smtClean="0"/>
                  <a:t>. Using the chain rule of calculus, we can express this with </a:t>
                </a:r>
              </a:p>
              <a:p>
                <a:pPr marL="0" indent="0">
                  <a:lnSpc>
                    <a:spcPct val="120000"/>
                  </a:lnSpc>
                  <a:spcBef>
                    <a:spcPts val="0"/>
                  </a:spcBef>
                  <a:buNone/>
                </a:pPr>
                <a14:m>
                  <m:oMathPara xmlns:m="http://schemas.openxmlformats.org/officeDocument/2006/math">
                    <m:oMathParaPr>
                      <m:jc m:val="centerGroup"/>
                    </m:oMathParaPr>
                    <m:oMath xmlns:m="http://schemas.openxmlformats.org/officeDocument/2006/math">
                      <m:f>
                        <m:fPr>
                          <m:ctrlPr>
                            <a:rPr lang="en-US" altLang="en-US" sz="1700" b="0" i="1" smtClean="0">
                              <a:latin typeface="Cambria Math" panose="02040503050406030204" pitchFamily="18" charset="0"/>
                              <a:ea typeface="Cambria Math"/>
                            </a:rPr>
                          </m:ctrlPr>
                        </m:fPr>
                        <m:num>
                          <m:r>
                            <a:rPr lang="en-US" altLang="en-US" sz="1700" b="0" i="1" smtClean="0">
                              <a:latin typeface="Cambria Math"/>
                            </a:rPr>
                            <m:t>𝜕</m:t>
                          </m:r>
                          <m:r>
                            <a:rPr lang="en-GB" sz="1700" i="1">
                              <a:latin typeface="Cambria Math"/>
                              <a:ea typeface="Cambria Math"/>
                            </a:rPr>
                            <m:t>ℰ</m:t>
                          </m:r>
                          <m:d>
                            <m:dPr>
                              <m:ctrlPr>
                                <a:rPr lang="en-US" sz="1700" b="0" i="1" smtClean="0">
                                  <a:latin typeface="Cambria Math" panose="02040503050406030204" pitchFamily="18" charset="0"/>
                                  <a:ea typeface="Cambria Math"/>
                                </a:rPr>
                              </m:ctrlPr>
                            </m:dPr>
                            <m:e>
                              <m:r>
                                <a:rPr lang="en-US" sz="1700" b="0" i="1" smtClean="0">
                                  <a:latin typeface="Cambria Math"/>
                                  <a:ea typeface="Cambria Math"/>
                                </a:rPr>
                                <m:t>𝑛</m:t>
                              </m:r>
                            </m:e>
                          </m:d>
                        </m:num>
                        <m:den>
                          <m:r>
                            <a:rPr lang="en-US" sz="1700" b="0" i="1" smtClean="0">
                              <a:latin typeface="Cambria Math"/>
                              <a:ea typeface="Cambria Math"/>
                            </a:rPr>
                            <m:t>𝜕</m:t>
                          </m:r>
                          <m:sSub>
                            <m:sSubPr>
                              <m:ctrlPr>
                                <a:rPr lang="en-US" sz="1700" b="0" i="1" smtClean="0">
                                  <a:latin typeface="Cambria Math" panose="02040503050406030204" pitchFamily="18" charset="0"/>
                                  <a:ea typeface="Cambria Math"/>
                                </a:rPr>
                              </m:ctrlPr>
                            </m:sSubPr>
                            <m:e>
                              <m:r>
                                <a:rPr lang="en-US" sz="1700" b="0" i="1" smtClean="0">
                                  <a:latin typeface="Cambria Math"/>
                                  <a:ea typeface="Cambria Math"/>
                                </a:rPr>
                                <m:t>𝑤</m:t>
                              </m:r>
                            </m:e>
                            <m:sub>
                              <m:r>
                                <a:rPr lang="en-US" sz="1700" b="0" i="1" smtClean="0">
                                  <a:latin typeface="Cambria Math"/>
                                  <a:ea typeface="Cambria Math"/>
                                </a:rPr>
                                <m:t>𝑗𝑖</m:t>
                              </m:r>
                            </m:sub>
                          </m:sSub>
                          <m:d>
                            <m:dPr>
                              <m:ctrlPr>
                                <a:rPr lang="en-US" sz="1700" b="0" i="1" smtClean="0">
                                  <a:latin typeface="Cambria Math" panose="02040503050406030204" pitchFamily="18" charset="0"/>
                                  <a:ea typeface="Cambria Math"/>
                                </a:rPr>
                              </m:ctrlPr>
                            </m:dPr>
                            <m:e>
                              <m:r>
                                <a:rPr lang="en-US" sz="1700" b="0" i="1" smtClean="0">
                                  <a:latin typeface="Cambria Math"/>
                                  <a:ea typeface="Cambria Math"/>
                                </a:rPr>
                                <m:t>𝑛</m:t>
                              </m:r>
                            </m:e>
                          </m:d>
                        </m:den>
                      </m:f>
                      <m:r>
                        <a:rPr lang="en-US" sz="1700" b="0" i="1" smtClean="0">
                          <a:latin typeface="Cambria Math"/>
                          <a:ea typeface="Cambria Math"/>
                        </a:rPr>
                        <m:t>=</m:t>
                      </m:r>
                      <m:f>
                        <m:fPr>
                          <m:ctrlPr>
                            <a:rPr lang="en-US" altLang="en-US" sz="1700" i="1">
                              <a:latin typeface="Cambria Math" panose="02040503050406030204" pitchFamily="18" charset="0"/>
                              <a:ea typeface="Cambria Math"/>
                            </a:rPr>
                          </m:ctrlPr>
                        </m:fPr>
                        <m:num>
                          <m:r>
                            <a:rPr lang="en-US" altLang="en-US" sz="1700" i="1">
                              <a:latin typeface="Cambria Math"/>
                            </a:rPr>
                            <m:t>𝜕</m:t>
                          </m:r>
                          <m:r>
                            <a:rPr lang="en-GB" sz="1700" i="1">
                              <a:latin typeface="Cambria Math"/>
                              <a:ea typeface="Cambria Math"/>
                            </a:rPr>
                            <m:t>ℰ</m:t>
                          </m:r>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b="0" i="1" smtClean="0">
                                  <a:latin typeface="Cambria Math"/>
                                  <a:ea typeface="Cambria Math"/>
                                </a:rPr>
                                <m:t>𝑒</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f>
                        <m:fPr>
                          <m:ctrlPr>
                            <a:rPr lang="en-US" altLang="en-US" sz="1700" i="1">
                              <a:latin typeface="Cambria Math" panose="02040503050406030204" pitchFamily="18" charset="0"/>
                              <a:ea typeface="Cambria Math"/>
                            </a:rPr>
                          </m:ctrlPr>
                        </m:fPr>
                        <m:num>
                          <m:r>
                            <a:rPr lang="en-US" altLang="en-US" sz="1700" i="1">
                              <a:latin typeface="Cambria Math"/>
                            </a:rPr>
                            <m:t>𝜕</m:t>
                          </m:r>
                          <m:sSub>
                            <m:sSubPr>
                              <m:ctrlPr>
                                <a:rPr lang="en-US" altLang="en-US" sz="1700" b="0" i="1" smtClean="0">
                                  <a:latin typeface="Cambria Math" panose="02040503050406030204" pitchFamily="18" charset="0"/>
                                  <a:ea typeface="Cambria Math"/>
                                </a:rPr>
                              </m:ctrlPr>
                            </m:sSubPr>
                            <m:e>
                              <m:r>
                                <a:rPr lang="en-US" sz="1700" b="0" i="1" smtClean="0">
                                  <a:latin typeface="Cambria Math"/>
                                  <a:ea typeface="Cambria Math"/>
                                </a:rPr>
                                <m:t>𝑒</m:t>
                              </m:r>
                            </m:e>
                            <m:sub>
                              <m:r>
                                <a:rPr lang="en-US" sz="1700" b="0" i="1" smtClean="0">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b="0" i="1" smtClean="0">
                                  <a:latin typeface="Cambria Math"/>
                                  <a:ea typeface="Cambria Math"/>
                                </a:rPr>
                                <m:t>𝑦</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f>
                        <m:fPr>
                          <m:ctrlPr>
                            <a:rPr lang="en-US" altLang="en-US" sz="1700" i="1">
                              <a:latin typeface="Cambria Math" panose="02040503050406030204" pitchFamily="18" charset="0"/>
                              <a:ea typeface="Cambria Math"/>
                            </a:rPr>
                          </m:ctrlPr>
                        </m:fPr>
                        <m:num>
                          <m:r>
                            <a:rPr lang="en-US" altLang="en-US" sz="1700" i="1">
                              <a:latin typeface="Cambria Math"/>
                            </a:rPr>
                            <m:t>𝜕</m:t>
                          </m:r>
                          <m:sSub>
                            <m:sSubPr>
                              <m:ctrlPr>
                                <a:rPr lang="en-US" altLang="en-US" sz="1700" b="0" i="1" smtClean="0">
                                  <a:latin typeface="Cambria Math" panose="02040503050406030204" pitchFamily="18" charset="0"/>
                                  <a:ea typeface="Cambria Math"/>
                                </a:rPr>
                              </m:ctrlPr>
                            </m:sSubPr>
                            <m:e>
                              <m:r>
                                <a:rPr lang="en-US" sz="1700" b="0" i="1" smtClean="0">
                                  <a:latin typeface="Cambria Math"/>
                                  <a:ea typeface="Cambria Math"/>
                                </a:rPr>
                                <m:t>𝑦</m:t>
                              </m:r>
                            </m:e>
                            <m:sub>
                              <m:r>
                                <a:rPr lang="en-US" sz="1700" b="0" i="1" smtClean="0">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b="0" i="1" smtClean="0">
                                  <a:latin typeface="Cambria Math"/>
                                  <a:ea typeface="Cambria Math"/>
                                </a:rPr>
                                <m:t>𝑣</m:t>
                              </m:r>
                            </m:e>
                            <m:sub>
                              <m:r>
                                <a:rPr lang="en-US" sz="1700" i="1">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f>
                        <m:fPr>
                          <m:ctrlPr>
                            <a:rPr lang="en-US" altLang="en-US" sz="1700" i="1">
                              <a:latin typeface="Cambria Math" panose="02040503050406030204" pitchFamily="18" charset="0"/>
                              <a:ea typeface="Cambria Math"/>
                            </a:rPr>
                          </m:ctrlPr>
                        </m:fPr>
                        <m:num>
                          <m:r>
                            <a:rPr lang="en-US" altLang="en-US" sz="1700" i="1">
                              <a:latin typeface="Cambria Math"/>
                            </a:rPr>
                            <m:t>𝜕</m:t>
                          </m:r>
                          <m:sSub>
                            <m:sSubPr>
                              <m:ctrlPr>
                                <a:rPr lang="en-US" altLang="en-US" sz="1700" b="0" i="1" smtClean="0">
                                  <a:latin typeface="Cambria Math" panose="02040503050406030204" pitchFamily="18" charset="0"/>
                                  <a:ea typeface="Cambria Math"/>
                                </a:rPr>
                              </m:ctrlPr>
                            </m:sSubPr>
                            <m:e>
                              <m:r>
                                <a:rPr lang="en-US" sz="1700" b="0" i="1" smtClean="0">
                                  <a:latin typeface="Cambria Math"/>
                                  <a:ea typeface="Cambria Math"/>
                                </a:rPr>
                                <m:t>𝑣</m:t>
                              </m:r>
                            </m:e>
                            <m:sub>
                              <m:r>
                                <a:rPr lang="en-US" sz="1700" b="0" i="1" smtClean="0">
                                  <a:latin typeface="Cambria Math"/>
                                  <a:ea typeface="Cambria Math"/>
                                </a:rPr>
                                <m:t>𝑗</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num>
                        <m:den>
                          <m:r>
                            <a:rPr lang="en-US" sz="1700" i="1">
                              <a:latin typeface="Cambria Math"/>
                              <a:ea typeface="Cambria Math"/>
                            </a:rPr>
                            <m:t>𝜕</m:t>
                          </m:r>
                          <m:sSub>
                            <m:sSubPr>
                              <m:ctrlPr>
                                <a:rPr lang="en-US" sz="1700" i="1">
                                  <a:latin typeface="Cambria Math" panose="02040503050406030204" pitchFamily="18" charset="0"/>
                                  <a:ea typeface="Cambria Math"/>
                                </a:rPr>
                              </m:ctrlPr>
                            </m:sSubPr>
                            <m:e>
                              <m:r>
                                <a:rPr lang="en-US" sz="1700" i="1">
                                  <a:latin typeface="Cambria Math"/>
                                  <a:ea typeface="Cambria Math"/>
                                </a:rPr>
                                <m:t>𝑤</m:t>
                              </m:r>
                            </m:e>
                            <m:sub>
                              <m:r>
                                <a:rPr lang="en-US" sz="1700" i="1">
                                  <a:latin typeface="Cambria Math"/>
                                  <a:ea typeface="Cambria Math"/>
                                </a:rPr>
                                <m:t>𝑗𝑖</m:t>
                              </m:r>
                            </m:sub>
                          </m:sSub>
                          <m:d>
                            <m:dPr>
                              <m:ctrlPr>
                                <a:rPr lang="en-US" sz="1700" i="1">
                                  <a:latin typeface="Cambria Math" panose="02040503050406030204" pitchFamily="18" charset="0"/>
                                  <a:ea typeface="Cambria Math"/>
                                </a:rPr>
                              </m:ctrlPr>
                            </m:dPr>
                            <m:e>
                              <m:r>
                                <a:rPr lang="en-US" sz="1700" i="1">
                                  <a:latin typeface="Cambria Math"/>
                                  <a:ea typeface="Cambria Math"/>
                                </a:rPr>
                                <m:t>𝑛</m:t>
                              </m:r>
                            </m:e>
                          </m:d>
                        </m:den>
                      </m:f>
                    </m:oMath>
                  </m:oMathPara>
                </a14:m>
                <a:endParaRPr lang="en-US" altLang="en-US" sz="1700" dirty="0" smtClean="0"/>
              </a:p>
              <a:p>
                <a:pPr>
                  <a:lnSpc>
                    <a:spcPct val="120000"/>
                  </a:lnSpc>
                  <a:spcBef>
                    <a:spcPts val="0"/>
                  </a:spcBef>
                </a:pPr>
                <a:r>
                  <a:rPr lang="en-US" altLang="en-US" sz="1700" dirty="0" smtClean="0"/>
                  <a:t>Differentiate </a:t>
                </a:r>
                <a:r>
                  <a:rPr lang="en-US" altLang="en-US" sz="1700" dirty="0" err="1" smtClean="0"/>
                  <a:t>Eq.s</a:t>
                </a:r>
                <a:r>
                  <a:rPr lang="en-US" altLang="en-US" sz="1700" dirty="0" smtClean="0"/>
                  <a:t> 1-4 and put them into the above equation (next page) </a:t>
                </a:r>
              </a:p>
            </p:txBody>
          </p:sp>
        </mc:Choice>
        <mc:Fallback xmlns="">
          <p:sp>
            <p:nvSpPr>
              <p:cNvPr id="7171" name="Content Placeholder 2"/>
              <p:cNvSpPr>
                <a:spLocks noGrp="1" noRot="1" noChangeAspect="1" noMove="1" noResize="1" noEditPoints="1" noAdjustHandles="1" noChangeArrowheads="1" noChangeShapeType="1" noTextEdit="1"/>
              </p:cNvSpPr>
              <p:nvPr>
                <p:ph sz="half" idx="1"/>
              </p:nvPr>
            </p:nvSpPr>
            <p:spPr bwMode="auto">
              <a:blipFill rotWithShape="1">
                <a:blip r:embed="rId2"/>
                <a:stretch>
                  <a:fillRect l="-603" t="-7817" r="-1659"/>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noFill/>
                  </a:rPr>
                  <a:t> </a:t>
                </a:r>
              </a:p>
            </p:txBody>
          </p:sp>
        </mc:Fallback>
      </mc:AlternateContent>
      <p:pic>
        <p:nvPicPr>
          <p:cNvPr id="5" name="Picture 3" descr="fg04_00300"/>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2552629"/>
            <a:ext cx="4038600" cy="2621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3498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haykin">
  <a:themeElements>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hayk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hayki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hayki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hayki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hayki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hayki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hayki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hayki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hayki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hayki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hayki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hayki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hayki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haykin</Template>
  <TotalTime>2420</TotalTime>
  <Words>1770</Words>
  <Application>Microsoft Office PowerPoint</Application>
  <PresentationFormat>On-screen Show (4:3)</PresentationFormat>
  <Paragraphs>256</Paragraphs>
  <Slides>37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Cambria Math</vt:lpstr>
      <vt:lpstr>haykin</vt:lpstr>
      <vt:lpstr>Multilayer Perceptrons (PART 1)</vt:lpstr>
      <vt:lpstr>Introduction</vt:lpstr>
      <vt:lpstr>Chapter Organization</vt:lpstr>
      <vt:lpstr>Chapter Organization</vt:lpstr>
      <vt:lpstr>Back Propagation Learning  Some Preliminaries  </vt:lpstr>
      <vt:lpstr>Back Propagation Learning  Summary of Notation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vt:lpstr>
      <vt:lpstr>Back-Propagation Algorithm  Summary of Derivation </vt:lpstr>
      <vt:lpstr>Back-Propagation Algorithm  Two Passes of Computation </vt:lpstr>
      <vt:lpstr>Back-Propagation Algorithm  Activation Function</vt:lpstr>
      <vt:lpstr>Back-Propagation Algorithm  Activation Function</vt:lpstr>
      <vt:lpstr>Back-Propagation Algorithm  Activation Function</vt:lpstr>
      <vt:lpstr>Back-Propagation Algorithm  Rate of Learning </vt:lpstr>
      <vt:lpstr>Back-Propagation Algorithm  Sequential/Batch Modes of Training </vt:lpstr>
      <vt:lpstr>Back-Propagation Algorithm  Batch Mode of Training </vt:lpstr>
      <vt:lpstr>Back-Propagation Algorithm  Comparing Sequential/Batch Modes</vt:lpstr>
      <vt:lpstr>Back-Propagation Algorithm  Stopping Criteria </vt:lpstr>
      <vt:lpstr>Back-Propagation Algorithm  Stopping Criteria </vt:lpstr>
      <vt:lpstr>Back-Propagation Algorithm  Summary </vt:lpstr>
      <vt:lpstr>Back-Propagation Algorithm  Summary </vt:lpstr>
      <vt:lpstr>XOR Problem </vt:lpstr>
      <vt:lpstr>XOR Problem </vt:lpstr>
      <vt:lpstr>Heuristics for Back-Propagation Alg.  </vt:lpstr>
      <vt:lpstr>Heuristics for Back-Propagation Alg.  </vt:lpstr>
      <vt:lpstr>Heuristics for Back-Propagation Alg.  </vt:lpstr>
      <vt:lpstr>Heuristics for Back-Propagation Alg.  </vt:lpstr>
      <vt:lpstr>Heuristics for Back-Propagation Alg.  </vt:lpstr>
      <vt:lpstr>Generalizations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1.1   Caption</dc:title>
  <dc:creator>Bill Montgomery</dc:creator>
  <cp:lastModifiedBy>Furkan Ar</cp:lastModifiedBy>
  <cp:revision>243</cp:revision>
  <cp:lastPrinted>2014-11-10T21:41:47Z</cp:lastPrinted>
  <dcterms:created xsi:type="dcterms:W3CDTF">2008-11-18T16:01:22Z</dcterms:created>
  <dcterms:modified xsi:type="dcterms:W3CDTF">2019-12-04T08:41:24Z</dcterms:modified>
</cp:coreProperties>
</file>