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8" r:id="rId2"/>
    <p:sldId id="367" r:id="rId3"/>
    <p:sldId id="369" r:id="rId4"/>
    <p:sldId id="370" r:id="rId5"/>
    <p:sldId id="371" r:id="rId6"/>
    <p:sldId id="372" r:id="rId7"/>
    <p:sldId id="373" r:id="rId8"/>
    <p:sldId id="374" r:id="rId9"/>
    <p:sldId id="375" r:id="rId10"/>
    <p:sldId id="376" r:id="rId11"/>
    <p:sldId id="377" r:id="rId12"/>
    <p:sldId id="378" r:id="rId13"/>
    <p:sldId id="379" r:id="rId14"/>
    <p:sldId id="380" r:id="rId15"/>
    <p:sldId id="381" r:id="rId16"/>
    <p:sldId id="368"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402" r:id="rId37"/>
    <p:sldId id="401" r:id="rId38"/>
    <p:sldId id="403" r:id="rId3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p:cViewPr varScale="1">
        <p:scale>
          <a:sx n="70" d="100"/>
          <a:sy n="70" d="100"/>
        </p:scale>
        <p:origin x="11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en-US"/>
          </a:p>
        </p:txBody>
      </p:sp>
      <p:sp>
        <p:nvSpPr>
          <p:cNvPr id="149507"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en-US"/>
          </a:p>
        </p:txBody>
      </p:sp>
      <p:sp>
        <p:nvSpPr>
          <p:cNvPr id="337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9510"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en-US"/>
          </a:p>
        </p:txBody>
      </p:sp>
      <p:sp>
        <p:nvSpPr>
          <p:cNvPr id="149511"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D09CDB7B-3D66-43C9-9229-60068C9EB2B7}" type="slidenum">
              <a:rPr lang="en-US" altLang="en-US"/>
              <a:pPr/>
              <a:t>‹#›</a:t>
            </a:fld>
            <a:endParaRPr lang="en-US" altLang="en-US"/>
          </a:p>
        </p:txBody>
      </p:sp>
    </p:spTree>
    <p:extLst>
      <p:ext uri="{BB962C8B-B14F-4D97-AF65-F5344CB8AC3E}">
        <p14:creationId xmlns:p14="http://schemas.microsoft.com/office/powerpoint/2010/main" val="932831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itchFamily="34" charset="0"/>
              </a:defRPr>
            </a:lvl1pPr>
            <a:lvl2pPr marL="804763" indent="-309524" eaLnBrk="0" hangingPunct="0">
              <a:spcBef>
                <a:spcPct val="30000"/>
              </a:spcBef>
              <a:defRPr sz="1300">
                <a:solidFill>
                  <a:schemeClr val="tx1"/>
                </a:solidFill>
                <a:latin typeface="Arial" pitchFamily="34" charset="0"/>
              </a:defRPr>
            </a:lvl2pPr>
            <a:lvl3pPr marL="1238098" indent="-247620" eaLnBrk="0" hangingPunct="0">
              <a:spcBef>
                <a:spcPct val="30000"/>
              </a:spcBef>
              <a:defRPr sz="1300">
                <a:solidFill>
                  <a:schemeClr val="tx1"/>
                </a:solidFill>
                <a:latin typeface="Arial" pitchFamily="34" charset="0"/>
              </a:defRPr>
            </a:lvl3pPr>
            <a:lvl4pPr marL="1733337" indent="-247620" eaLnBrk="0" hangingPunct="0">
              <a:spcBef>
                <a:spcPct val="30000"/>
              </a:spcBef>
              <a:defRPr sz="1300">
                <a:solidFill>
                  <a:schemeClr val="tx1"/>
                </a:solidFill>
                <a:latin typeface="Arial" pitchFamily="34" charset="0"/>
              </a:defRPr>
            </a:lvl4pPr>
            <a:lvl5pPr marL="2228576" indent="-247620" eaLnBrk="0" hangingPunct="0">
              <a:spcBef>
                <a:spcPct val="30000"/>
              </a:spcBef>
              <a:defRPr sz="1300">
                <a:solidFill>
                  <a:schemeClr val="tx1"/>
                </a:solidFill>
                <a:latin typeface="Arial" pitchFamily="34" charset="0"/>
              </a:defRPr>
            </a:lvl5pPr>
            <a:lvl6pPr marL="2723815" indent="-247620" eaLnBrk="0" fontAlgn="base" hangingPunct="0">
              <a:spcBef>
                <a:spcPct val="30000"/>
              </a:spcBef>
              <a:spcAft>
                <a:spcPct val="0"/>
              </a:spcAft>
              <a:defRPr sz="1300">
                <a:solidFill>
                  <a:schemeClr val="tx1"/>
                </a:solidFill>
                <a:latin typeface="Arial" pitchFamily="34" charset="0"/>
              </a:defRPr>
            </a:lvl6pPr>
            <a:lvl7pPr marL="3219054" indent="-247620" eaLnBrk="0" fontAlgn="base" hangingPunct="0">
              <a:spcBef>
                <a:spcPct val="30000"/>
              </a:spcBef>
              <a:spcAft>
                <a:spcPct val="0"/>
              </a:spcAft>
              <a:defRPr sz="1300">
                <a:solidFill>
                  <a:schemeClr val="tx1"/>
                </a:solidFill>
                <a:latin typeface="Arial" pitchFamily="34" charset="0"/>
              </a:defRPr>
            </a:lvl7pPr>
            <a:lvl8pPr marL="3714293" indent="-247620" eaLnBrk="0" fontAlgn="base" hangingPunct="0">
              <a:spcBef>
                <a:spcPct val="30000"/>
              </a:spcBef>
              <a:spcAft>
                <a:spcPct val="0"/>
              </a:spcAft>
              <a:defRPr sz="1300">
                <a:solidFill>
                  <a:schemeClr val="tx1"/>
                </a:solidFill>
                <a:latin typeface="Arial" pitchFamily="34" charset="0"/>
              </a:defRPr>
            </a:lvl8pPr>
            <a:lvl9pPr marL="4209532" indent="-247620" eaLnBrk="0" fontAlgn="base" hangingPunct="0">
              <a:spcBef>
                <a:spcPct val="30000"/>
              </a:spcBef>
              <a:spcAft>
                <a:spcPct val="0"/>
              </a:spcAft>
              <a:defRPr sz="1300">
                <a:solidFill>
                  <a:schemeClr val="tx1"/>
                </a:solidFill>
                <a:latin typeface="Arial" pitchFamily="34" charset="0"/>
              </a:defRPr>
            </a:lvl9pPr>
          </a:lstStyle>
          <a:p>
            <a:pPr eaLnBrk="1" hangingPunct="1">
              <a:spcBef>
                <a:spcPct val="0"/>
              </a:spcBef>
            </a:pPr>
            <a:fld id="{6A40C04D-DA1B-4929-A3CD-682518D7C4A6}" type="slidenum">
              <a:rPr lang="en-US" altLang="en-US"/>
              <a:pPr eaLnBrk="1" hangingPunct="1">
                <a:spcBef>
                  <a:spcPct val="0"/>
                </a:spcBef>
              </a:pPr>
              <a:t>1</a:t>
            </a:fld>
            <a:endParaRPr lang="en-US" alt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84921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9906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182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866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389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62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81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01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026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73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092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77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8"/>
          <p:cNvSpPr>
            <a:spLocks noChangeArrowheads="1"/>
          </p:cNvSpPr>
          <p:nvPr/>
        </p:nvSpPr>
        <p:spPr bwMode="auto">
          <a:xfrm>
            <a:off x="6019800" y="6319838"/>
            <a:ext cx="304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r>
              <a:rPr lang="en-US" altLang="en-US" sz="1000" smtClean="0">
                <a:solidFill>
                  <a:srgbClr val="000000"/>
                </a:solidFill>
                <a:cs typeface="Arial" pitchFamily="34" charset="0"/>
              </a:rPr>
              <a:t> Copyright ©2009 by Pearson Education, Inc.</a:t>
            </a:r>
          </a:p>
          <a:p>
            <a:pPr algn="r">
              <a:defRPr/>
            </a:pPr>
            <a:r>
              <a:rPr lang="en-US" altLang="en-US" sz="1000" smtClean="0">
                <a:solidFill>
                  <a:srgbClr val="000000"/>
                </a:solidFill>
                <a:cs typeface="Arial" pitchFamily="34" charset="0"/>
              </a:rPr>
              <a:t>Upper Saddle River, New Jersey 07458</a:t>
            </a:r>
          </a:p>
          <a:p>
            <a:pPr algn="r">
              <a:defRPr/>
            </a:pPr>
            <a:r>
              <a:rPr lang="en-US" altLang="en-US" sz="1000" smtClean="0">
                <a:solidFill>
                  <a:srgbClr val="000000"/>
                </a:solidFill>
                <a:cs typeface="Arial" pitchFamily="34" charset="0"/>
              </a:rPr>
              <a:t>All rights reserved.</a:t>
            </a:r>
          </a:p>
        </p:txBody>
      </p:sp>
      <p:sp>
        <p:nvSpPr>
          <p:cNvPr id="1028" name="Text Box 47"/>
          <p:cNvSpPr txBox="1">
            <a:spLocks noChangeArrowheads="1"/>
          </p:cNvSpPr>
          <p:nvPr/>
        </p:nvSpPr>
        <p:spPr bwMode="auto">
          <a:xfrm>
            <a:off x="847725" y="6353175"/>
            <a:ext cx="5629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altLang="en-US" sz="1100" i="1" smtClean="0">
                <a:solidFill>
                  <a:srgbClr val="000000"/>
                </a:solidFill>
                <a:cs typeface="Arial" pitchFamily="34" charset="0"/>
              </a:rPr>
              <a:t>Neural Networks and Learning Machines</a:t>
            </a:r>
            <a:r>
              <a:rPr lang="en-US" altLang="en-US" sz="1100" smtClean="0">
                <a:solidFill>
                  <a:srgbClr val="000000"/>
                </a:solidFill>
                <a:cs typeface="Arial" pitchFamily="34" charset="0"/>
              </a:rPr>
              <a:t>, Third Edition</a:t>
            </a:r>
          </a:p>
          <a:p>
            <a:pPr>
              <a:defRPr/>
            </a:pPr>
            <a:r>
              <a:rPr lang="en-US" altLang="en-US" sz="1100" smtClean="0">
                <a:solidFill>
                  <a:srgbClr val="000000"/>
                </a:solidFill>
                <a:cs typeface="Arial" pitchFamily="34" charset="0"/>
              </a:rPr>
              <a:t>Simon Haykin</a:t>
            </a:r>
          </a:p>
        </p:txBody>
      </p:sp>
      <p:pic>
        <p:nvPicPr>
          <p:cNvPr id="1029" name="Picture 48" descr="pearson_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6400800"/>
            <a:ext cx="80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53"/>
          <p:cNvSpPr>
            <a:spLocks noChangeShapeType="1"/>
          </p:cNvSpPr>
          <p:nvPr/>
        </p:nvSpPr>
        <p:spPr bwMode="auto">
          <a:xfrm>
            <a:off x="3175" y="6248400"/>
            <a:ext cx="914082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1200">
          <a:solidFill>
            <a:schemeClr val="tx2"/>
          </a:solidFill>
          <a:latin typeface="+mj-lt"/>
          <a:ea typeface="+mj-ea"/>
          <a:cs typeface="+mj-cs"/>
        </a:defRPr>
      </a:lvl1pPr>
      <a:lvl2pPr algn="l" rtl="0" eaLnBrk="0" fontAlgn="base" hangingPunct="0">
        <a:spcBef>
          <a:spcPct val="0"/>
        </a:spcBef>
        <a:spcAft>
          <a:spcPct val="0"/>
        </a:spcAft>
        <a:defRPr sz="1200">
          <a:solidFill>
            <a:schemeClr val="tx2"/>
          </a:solidFill>
          <a:latin typeface="Arial" charset="0"/>
        </a:defRPr>
      </a:lvl2pPr>
      <a:lvl3pPr algn="l" rtl="0" eaLnBrk="0" fontAlgn="base" hangingPunct="0">
        <a:spcBef>
          <a:spcPct val="0"/>
        </a:spcBef>
        <a:spcAft>
          <a:spcPct val="0"/>
        </a:spcAft>
        <a:defRPr sz="1200">
          <a:solidFill>
            <a:schemeClr val="tx2"/>
          </a:solidFill>
          <a:latin typeface="Arial" charset="0"/>
        </a:defRPr>
      </a:lvl3pPr>
      <a:lvl4pPr algn="l" rtl="0" eaLnBrk="0" fontAlgn="base" hangingPunct="0">
        <a:spcBef>
          <a:spcPct val="0"/>
        </a:spcBef>
        <a:spcAft>
          <a:spcPct val="0"/>
        </a:spcAft>
        <a:defRPr sz="1200">
          <a:solidFill>
            <a:schemeClr val="tx2"/>
          </a:solidFill>
          <a:latin typeface="Arial" charset="0"/>
        </a:defRPr>
      </a:lvl4pPr>
      <a:lvl5pPr algn="l" rtl="0" eaLnBrk="0" fontAlgn="base" hangingPunct="0">
        <a:spcBef>
          <a:spcPct val="0"/>
        </a:spcBef>
        <a:spcAft>
          <a:spcPct val="0"/>
        </a:spcAft>
        <a:defRPr sz="1200">
          <a:solidFill>
            <a:schemeClr val="tx2"/>
          </a:solidFill>
          <a:latin typeface="Arial" charset="0"/>
        </a:defRPr>
      </a:lvl5pPr>
      <a:lvl6pPr marL="457200" algn="l" rtl="0" fontAlgn="base">
        <a:spcBef>
          <a:spcPct val="0"/>
        </a:spcBef>
        <a:spcAft>
          <a:spcPct val="0"/>
        </a:spcAft>
        <a:defRPr sz="1200">
          <a:solidFill>
            <a:schemeClr val="tx2"/>
          </a:solidFill>
          <a:latin typeface="Arial" charset="0"/>
        </a:defRPr>
      </a:lvl6pPr>
      <a:lvl7pPr marL="914400" algn="l" rtl="0" fontAlgn="base">
        <a:spcBef>
          <a:spcPct val="0"/>
        </a:spcBef>
        <a:spcAft>
          <a:spcPct val="0"/>
        </a:spcAft>
        <a:defRPr sz="1200">
          <a:solidFill>
            <a:schemeClr val="tx2"/>
          </a:solidFill>
          <a:latin typeface="Arial" charset="0"/>
        </a:defRPr>
      </a:lvl7pPr>
      <a:lvl8pPr marL="1371600" algn="l" rtl="0" fontAlgn="base">
        <a:spcBef>
          <a:spcPct val="0"/>
        </a:spcBef>
        <a:spcAft>
          <a:spcPct val="0"/>
        </a:spcAft>
        <a:defRPr sz="1200">
          <a:solidFill>
            <a:schemeClr val="tx2"/>
          </a:solidFill>
          <a:latin typeface="Arial" charset="0"/>
        </a:defRPr>
      </a:lvl8pPr>
      <a:lvl9pPr marL="1828800" algn="l" rtl="0" fontAlgn="base">
        <a:spcBef>
          <a:spcPct val="0"/>
        </a:spcBef>
        <a:spcAft>
          <a:spcPct val="0"/>
        </a:spcAft>
        <a:defRPr sz="1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10.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457200" y="1828800"/>
            <a:ext cx="8226425" cy="2590800"/>
          </a:xfrm>
          <a:noFill/>
        </p:spPr>
        <p:txBody>
          <a:bodyPr/>
          <a:lstStyle/>
          <a:p>
            <a:pPr algn="ctr" eaLnBrk="1" hangingPunct="1"/>
            <a:r>
              <a:rPr lang="en-US" altLang="en-US" sz="4000" b="1" dirty="0" smtClean="0">
                <a:solidFill>
                  <a:srgbClr val="0096D8"/>
                </a:solidFill>
              </a:rPr>
              <a:t>Multilayer </a:t>
            </a:r>
            <a:r>
              <a:rPr lang="en-US" altLang="en-US" sz="4000" b="1" dirty="0" err="1" smtClean="0">
                <a:solidFill>
                  <a:srgbClr val="0096D8"/>
                </a:solidFill>
              </a:rPr>
              <a:t>Perceptrons</a:t>
            </a:r>
            <a:r>
              <a:rPr lang="tr-TR" altLang="en-US" sz="4000" b="1" dirty="0" smtClean="0">
                <a:solidFill>
                  <a:srgbClr val="0096D8"/>
                </a:solidFill>
              </a:rPr>
              <a:t/>
            </a:r>
            <a:br>
              <a:rPr lang="tr-TR" altLang="en-US" sz="4000" b="1" dirty="0" smtClean="0">
                <a:solidFill>
                  <a:srgbClr val="0096D8"/>
                </a:solidFill>
              </a:rPr>
            </a:br>
            <a:r>
              <a:rPr lang="tr-TR" altLang="en-US" sz="4000" b="1" dirty="0" smtClean="0">
                <a:solidFill>
                  <a:srgbClr val="0096D8"/>
                </a:solidFill>
              </a:rPr>
              <a:t>(PART 2)</a:t>
            </a:r>
            <a:endParaRPr lang="en-US" altLang="en-US"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Experimental Determination of Optimal MLP</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8040" y="1600200"/>
            <a:ext cx="650792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4913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Experimental Determination of Optimal MLP</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8275" y="2505869"/>
            <a:ext cx="6267450"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9664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Evaluation of MLP</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4476" y="1600200"/>
            <a:ext cx="5815047"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0674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Evaluation of MLP</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1632" y="1600200"/>
            <a:ext cx="598073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4420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Evaluation of MLP</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04736"/>
            <a:ext cx="8229600" cy="2316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68694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Feature Detection </a:t>
            </a:r>
          </a:p>
        </p:txBody>
      </p:sp>
      <p:sp>
        <p:nvSpPr>
          <p:cNvPr id="2" name="Content Placeholder 1"/>
          <p:cNvSpPr>
            <a:spLocks noGrp="1"/>
          </p:cNvSpPr>
          <p:nvPr>
            <p:ph idx="1"/>
          </p:nvPr>
        </p:nvSpPr>
        <p:spPr/>
        <p:txBody>
          <a:bodyPr/>
          <a:lstStyle/>
          <a:p>
            <a:r>
              <a:rPr lang="en-US" dirty="0" smtClean="0"/>
              <a:t>In the operation of a MLP with back-propagation learning, hidden neurons act as </a:t>
            </a:r>
            <a:r>
              <a:rPr lang="en-US" i="1" dirty="0" smtClean="0"/>
              <a:t>feature detectors</a:t>
            </a:r>
            <a:r>
              <a:rPr lang="en-US" dirty="0" smtClean="0"/>
              <a:t>. </a:t>
            </a:r>
          </a:p>
          <a:p>
            <a:r>
              <a:rPr lang="en-US" dirty="0" smtClean="0"/>
              <a:t>As learning progresses, they discover salient features that characterize the training data. </a:t>
            </a:r>
          </a:p>
          <a:p>
            <a:r>
              <a:rPr lang="en-US" dirty="0" smtClean="0"/>
              <a:t>They do so by performing a nonlinear transformation on the input data into </a:t>
            </a:r>
            <a:r>
              <a:rPr lang="en-US" i="1" dirty="0" smtClean="0"/>
              <a:t>feature space (hidden space)</a:t>
            </a:r>
            <a:endParaRPr lang="tr-TR" i="1" dirty="0"/>
          </a:p>
        </p:txBody>
      </p:sp>
    </p:spTree>
    <p:extLst>
      <p:ext uri="{BB962C8B-B14F-4D97-AF65-F5344CB8AC3E}">
        <p14:creationId xmlns:p14="http://schemas.microsoft.com/office/powerpoint/2010/main" val="72452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lnSpcReduction="10000"/>
          </a:bodyPr>
          <a:lstStyle/>
          <a:p>
            <a:pPr>
              <a:defRPr/>
            </a:pPr>
            <a:r>
              <a:rPr lang="en-US" dirty="0" smtClean="0"/>
              <a:t>Back Propagation Learning </a:t>
            </a:r>
          </a:p>
          <a:p>
            <a:pPr>
              <a:defRPr/>
            </a:pPr>
            <a:r>
              <a:rPr lang="en-US" dirty="0" smtClean="0"/>
              <a:t>MLPs as Pattern Recognizers </a:t>
            </a:r>
          </a:p>
          <a:p>
            <a:pPr>
              <a:defRPr/>
            </a:pPr>
            <a:r>
              <a:rPr lang="en-US" dirty="0" smtClean="0"/>
              <a:t>Error Surface (omitted)</a:t>
            </a:r>
          </a:p>
          <a:p>
            <a:pPr>
              <a:defRPr/>
            </a:pPr>
            <a:r>
              <a:rPr lang="en-US" b="1" dirty="0" smtClean="0"/>
              <a:t>Performance </a:t>
            </a:r>
          </a:p>
          <a:p>
            <a:pPr>
              <a:defRPr/>
            </a:pPr>
            <a:r>
              <a:rPr lang="en-US" dirty="0" smtClean="0"/>
              <a:t>Back Propagation Learning (revisited) </a:t>
            </a:r>
          </a:p>
          <a:p>
            <a:pPr>
              <a:defRPr/>
            </a:pPr>
            <a:r>
              <a:rPr lang="en-US" dirty="0" smtClean="0"/>
              <a:t>Supervised Learning as an optimization problem </a:t>
            </a:r>
          </a:p>
          <a:p>
            <a:pPr>
              <a:defRPr/>
            </a:pPr>
            <a:r>
              <a:rPr lang="en-US" dirty="0" smtClean="0"/>
              <a:t>Convolutional Networks </a:t>
            </a:r>
            <a:endParaRPr lang="en-US" dirty="0"/>
          </a:p>
        </p:txBody>
      </p:sp>
    </p:spTree>
    <p:extLst>
      <p:ext uri="{BB962C8B-B14F-4D97-AF65-F5344CB8AC3E}">
        <p14:creationId xmlns:p14="http://schemas.microsoft.com/office/powerpoint/2010/main" val="1904502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Generalizations</a:t>
            </a:r>
          </a:p>
        </p:txBody>
      </p:sp>
      <p:sp>
        <p:nvSpPr>
          <p:cNvPr id="2" name="Content Placeholder 1"/>
          <p:cNvSpPr>
            <a:spLocks noGrp="1"/>
          </p:cNvSpPr>
          <p:nvPr>
            <p:ph sz="half" idx="1"/>
          </p:nvPr>
        </p:nvSpPr>
        <p:spPr/>
        <p:txBody>
          <a:bodyPr>
            <a:normAutofit fontScale="85000" lnSpcReduction="10000"/>
          </a:bodyPr>
          <a:lstStyle/>
          <a:p>
            <a:r>
              <a:rPr lang="en-US" dirty="0" smtClean="0"/>
              <a:t>A network is said to generalize well when the input-output mapping computed by the network is correct (or nearly so) for test data never used in creating or training the network</a:t>
            </a:r>
          </a:p>
          <a:p>
            <a:r>
              <a:rPr lang="en-US" dirty="0" smtClean="0"/>
              <a:t>An ANN may learn too many examples and end up memorizing the training data (</a:t>
            </a:r>
            <a:r>
              <a:rPr lang="en-US" dirty="0" err="1" smtClean="0"/>
              <a:t>overfitting</a:t>
            </a:r>
            <a:r>
              <a:rPr lang="en-US" dirty="0" smtClean="0"/>
              <a:t>, overtraining) </a:t>
            </a:r>
            <a:endParaRPr lang="tr-TR" dirty="0"/>
          </a:p>
        </p:txBody>
      </p:sp>
      <p:pic>
        <p:nvPicPr>
          <p:cNvPr id="5" name="Picture 3" descr="fg04_01600"/>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846252" y="1600200"/>
            <a:ext cx="364249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6830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Generalizations</a:t>
            </a:r>
          </a:p>
        </p:txBody>
      </p:sp>
      <p:sp>
        <p:nvSpPr>
          <p:cNvPr id="2" name="Content Placeholder 1"/>
          <p:cNvSpPr>
            <a:spLocks noGrp="1"/>
          </p:cNvSpPr>
          <p:nvPr>
            <p:ph idx="1"/>
          </p:nvPr>
        </p:nvSpPr>
        <p:spPr/>
        <p:txBody>
          <a:bodyPr>
            <a:normAutofit fontScale="85000" lnSpcReduction="20000"/>
          </a:bodyPr>
          <a:lstStyle/>
          <a:p>
            <a:r>
              <a:rPr lang="en-US" dirty="0" smtClean="0"/>
              <a:t>Generalization is influenced by three factors </a:t>
            </a:r>
          </a:p>
          <a:p>
            <a:pPr lvl="1"/>
            <a:r>
              <a:rPr lang="en-US" dirty="0" smtClean="0"/>
              <a:t>Size of the training set and how representative it is of the environment of interest </a:t>
            </a:r>
          </a:p>
          <a:p>
            <a:pPr lvl="1"/>
            <a:r>
              <a:rPr lang="en-US" dirty="0" smtClean="0"/>
              <a:t>Architecture of the ANN </a:t>
            </a:r>
          </a:p>
          <a:p>
            <a:pPr lvl="1"/>
            <a:r>
              <a:rPr lang="en-US" dirty="0" smtClean="0"/>
              <a:t>Physical complexity of the problem at hand </a:t>
            </a:r>
          </a:p>
          <a:p>
            <a:r>
              <a:rPr lang="en-US" dirty="0" smtClean="0"/>
              <a:t>We have no control over the last </a:t>
            </a:r>
          </a:p>
          <a:p>
            <a:r>
              <a:rPr lang="en-US" dirty="0" smtClean="0"/>
              <a:t>For the other two, we can view generalization from 2 perspectives </a:t>
            </a:r>
          </a:p>
          <a:p>
            <a:pPr lvl="1"/>
            <a:r>
              <a:rPr lang="en-US" dirty="0" smtClean="0"/>
              <a:t>The architecture is fixed and the issue is to determine the training set size </a:t>
            </a:r>
          </a:p>
          <a:p>
            <a:pPr lvl="1"/>
            <a:r>
              <a:rPr lang="en-US" dirty="0" smtClean="0"/>
              <a:t>The training set size is fixed and the issue is to determine the best architecture </a:t>
            </a:r>
            <a:endParaRPr lang="tr-TR" dirty="0"/>
          </a:p>
        </p:txBody>
      </p:sp>
    </p:spTree>
    <p:extLst>
      <p:ext uri="{BB962C8B-B14F-4D97-AF65-F5344CB8AC3E}">
        <p14:creationId xmlns:p14="http://schemas.microsoft.com/office/powerpoint/2010/main" val="2965618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Generalizations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en-US" dirty="0" smtClean="0"/>
                  <a:t>For the first viewpoint (training set size) </a:t>
                </a:r>
              </a:p>
              <a:p>
                <a:pPr lvl="1"/>
                <a:r>
                  <a:rPr lang="en-US" dirty="0" smtClean="0"/>
                  <a:t>There are theoretical formulas for estimation</a:t>
                </a:r>
              </a:p>
              <a:p>
                <a:pPr lvl="1"/>
                <a:r>
                  <a:rPr lang="en-US" dirty="0" smtClean="0"/>
                  <a:t>But, there is often a huge gap between these theoretical estimates and actual size needed in practice </a:t>
                </a:r>
              </a:p>
              <a:p>
                <a:pPr lvl="1"/>
                <a:r>
                  <a:rPr lang="en-US" dirty="0" smtClean="0"/>
                  <a:t>In practice, a good generalization can be achieved with training set size N satisfying the condition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𝑁</m:t>
                      </m:r>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𝑊</m:t>
                              </m:r>
                            </m:num>
                            <m:den>
                              <m:r>
                                <a:rPr lang="en-US" b="0" i="1" smtClean="0">
                                  <a:latin typeface="Cambria Math"/>
                                </a:rPr>
                                <m:t>∈</m:t>
                              </m:r>
                            </m:den>
                          </m:f>
                        </m:e>
                      </m:d>
                    </m:oMath>
                  </m:oMathPara>
                </a14:m>
                <a:endParaRPr lang="en-US" dirty="0" smtClean="0"/>
              </a:p>
              <a:p>
                <a:pPr marL="457200" lvl="1" indent="0">
                  <a:buNone/>
                </a:pPr>
                <a:r>
                  <a:rPr lang="en-US" dirty="0" smtClean="0"/>
                  <a:t>where </a:t>
                </a:r>
                <a14:m>
                  <m:oMath xmlns:m="http://schemas.openxmlformats.org/officeDocument/2006/math">
                    <m:r>
                      <a:rPr lang="en-US" b="0" i="1" smtClean="0">
                        <a:latin typeface="Cambria Math"/>
                      </a:rPr>
                      <m:t>𝑊</m:t>
                    </m:r>
                  </m:oMath>
                </a14:m>
                <a:r>
                  <a:rPr lang="en-US" dirty="0" smtClean="0"/>
                  <a:t> is the total number of free parameters and </a:t>
                </a:r>
                <a14:m>
                  <m:oMath xmlns:m="http://schemas.openxmlformats.org/officeDocument/2006/math">
                    <m:r>
                      <a:rPr lang="en-US" b="0" i="1" smtClean="0">
                        <a:latin typeface="Cambria Math"/>
                      </a:rPr>
                      <m:t>∈</m:t>
                    </m:r>
                  </m:oMath>
                </a14:m>
                <a:r>
                  <a:rPr lang="en-US" dirty="0" smtClean="0"/>
                  <a:t> is the fraction of classification errors permitted on test data </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85" t="-2022" r="-1926"/>
                </a:stretch>
              </a:blipFill>
            </p:spPr>
            <p:txBody>
              <a:bodyPr/>
              <a:lstStyle/>
              <a:p>
                <a:r>
                  <a:rPr lang="tr-TR">
                    <a:noFill/>
                  </a:rPr>
                  <a:t> </a:t>
                </a:r>
              </a:p>
            </p:txBody>
          </p:sp>
        </mc:Fallback>
      </mc:AlternateContent>
    </p:spTree>
    <p:extLst>
      <p:ext uri="{BB962C8B-B14F-4D97-AF65-F5344CB8AC3E}">
        <p14:creationId xmlns:p14="http://schemas.microsoft.com/office/powerpoint/2010/main" val="2940618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lnSpcReduction="10000"/>
          </a:bodyPr>
          <a:lstStyle/>
          <a:p>
            <a:pPr>
              <a:defRPr/>
            </a:pPr>
            <a:r>
              <a:rPr lang="en-US" dirty="0" smtClean="0"/>
              <a:t>Back Propagation Learning </a:t>
            </a:r>
          </a:p>
          <a:p>
            <a:pPr>
              <a:defRPr/>
            </a:pPr>
            <a:r>
              <a:rPr lang="en-US" b="1" dirty="0" smtClean="0"/>
              <a:t>MLPs as Pattern Recognizers </a:t>
            </a:r>
          </a:p>
          <a:p>
            <a:pPr>
              <a:defRPr/>
            </a:pPr>
            <a:r>
              <a:rPr lang="en-US" dirty="0" smtClean="0"/>
              <a:t>Error Surface </a:t>
            </a:r>
          </a:p>
          <a:p>
            <a:pPr>
              <a:defRPr/>
            </a:pPr>
            <a:r>
              <a:rPr lang="en-US" dirty="0" smtClean="0"/>
              <a:t>Performance </a:t>
            </a:r>
          </a:p>
          <a:p>
            <a:pPr>
              <a:defRPr/>
            </a:pPr>
            <a:r>
              <a:rPr lang="en-US" dirty="0" smtClean="0"/>
              <a:t>Back Propagation Learning (revisited) </a:t>
            </a:r>
          </a:p>
          <a:p>
            <a:pPr>
              <a:defRPr/>
            </a:pPr>
            <a:r>
              <a:rPr lang="en-US" dirty="0" smtClean="0"/>
              <a:t>Supervised Learning as an optimization problem </a:t>
            </a:r>
          </a:p>
          <a:p>
            <a:pPr>
              <a:defRPr/>
            </a:pPr>
            <a:r>
              <a:rPr lang="en-US" dirty="0" smtClean="0"/>
              <a:t>Convolutional Networks </a:t>
            </a:r>
            <a:endParaRPr lang="en-US" dirty="0"/>
          </a:p>
        </p:txBody>
      </p:sp>
    </p:spTree>
    <p:extLst>
      <p:ext uri="{BB962C8B-B14F-4D97-AF65-F5344CB8AC3E}">
        <p14:creationId xmlns:p14="http://schemas.microsoft.com/office/powerpoint/2010/main" val="31162646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Approximations of Functions </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77500" lnSpcReduction="20000"/>
              </a:bodyPr>
              <a:lstStyle/>
              <a:p>
                <a:r>
                  <a:rPr lang="en-US" dirty="0" smtClean="0"/>
                  <a:t>A MLP may be viewed as a practical vehicle for performing a nonlinear input-output mapping of a general nature </a:t>
                </a:r>
              </a:p>
              <a:p>
                <a:r>
                  <a:rPr lang="en-US" b="0"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0</m:t>
                        </m:r>
                      </m:sub>
                    </m:sSub>
                  </m:oMath>
                </a14:m>
                <a:r>
                  <a:rPr lang="en-US" dirty="0" smtClean="0"/>
                  <a:t> denotes number of input (source) nodes and </a:t>
                </a:r>
                <a14:m>
                  <m:oMath xmlns:m="http://schemas.openxmlformats.org/officeDocument/2006/math">
                    <m:r>
                      <a:rPr lang="en-US" b="0" i="1" smtClean="0">
                        <a:latin typeface="Cambria Math"/>
                      </a:rPr>
                      <m:t>𝑀</m:t>
                    </m:r>
                  </m:oMath>
                </a14:m>
                <a:r>
                  <a:rPr lang="en-US" dirty="0" smtClean="0"/>
                  <a:t> denotes number of output neurons, the network defines a mapping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0</m:t>
                        </m:r>
                      </m:sub>
                    </m:sSub>
                  </m:oMath>
                </a14:m>
                <a:r>
                  <a:rPr lang="en-US" dirty="0" smtClean="0"/>
                  <a:t>-dimensional Euclidian input space to an </a:t>
                </a:r>
                <a14:m>
                  <m:oMath xmlns:m="http://schemas.openxmlformats.org/officeDocument/2006/math">
                    <m:r>
                      <a:rPr lang="en-US" b="0" i="1" smtClean="0">
                        <a:latin typeface="Cambria Math"/>
                      </a:rPr>
                      <m:t>𝑀</m:t>
                    </m:r>
                  </m:oMath>
                </a14:m>
                <a:r>
                  <a:rPr lang="en-US" dirty="0" smtClean="0"/>
                  <a:t>-dimensional Euclidian output space</a:t>
                </a:r>
              </a:p>
              <a:p>
                <a:r>
                  <a:rPr lang="en-US" dirty="0" smtClean="0"/>
                  <a:t>From this viewpoint, the following fundamental question arises: </a:t>
                </a:r>
              </a:p>
              <a:p>
                <a:pPr lvl="1"/>
                <a:r>
                  <a:rPr lang="en-US" dirty="0" smtClean="0"/>
                  <a:t>What is the minimum number of hidden layers in a multilayer perceptron with an input-output mapping that provides an approximate realization of any continuous mapping? </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037" t="-2695" b="-674"/>
                </a:stretch>
              </a:blipFill>
            </p:spPr>
            <p:txBody>
              <a:bodyPr/>
              <a:lstStyle/>
              <a:p>
                <a:r>
                  <a:rPr lang="tr-TR">
                    <a:noFill/>
                  </a:rPr>
                  <a:t> </a:t>
                </a:r>
              </a:p>
            </p:txBody>
          </p:sp>
        </mc:Fallback>
      </mc:AlternateContent>
    </p:spTree>
    <p:extLst>
      <p:ext uri="{BB962C8B-B14F-4D97-AF65-F5344CB8AC3E}">
        <p14:creationId xmlns:p14="http://schemas.microsoft.com/office/powerpoint/2010/main" val="57791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Approximations of Functions </a:t>
            </a:r>
          </a:p>
        </p:txBody>
      </p:sp>
      <p:sp>
        <p:nvSpPr>
          <p:cNvPr id="2" name="Content Placeholder 1"/>
          <p:cNvSpPr>
            <a:spLocks noGrp="1"/>
          </p:cNvSpPr>
          <p:nvPr>
            <p:ph idx="1"/>
          </p:nvPr>
        </p:nvSpPr>
        <p:spPr/>
        <p:txBody>
          <a:bodyPr>
            <a:normAutofit lnSpcReduction="10000"/>
          </a:bodyPr>
          <a:lstStyle/>
          <a:p>
            <a:r>
              <a:rPr lang="en-US" dirty="0" smtClean="0"/>
              <a:t>The answer is embodied in the Universal Approximation Theorem (we skip the details) </a:t>
            </a:r>
          </a:p>
          <a:p>
            <a:r>
              <a:rPr lang="en-US" dirty="0" smtClean="0"/>
              <a:t>In effect, it states that a single hidden layer is sufficient </a:t>
            </a:r>
          </a:p>
          <a:p>
            <a:r>
              <a:rPr lang="en-US" dirty="0" smtClean="0"/>
              <a:t>However, it does not say that a single hidden layer is optimum in terms of learning time, ease of implementation, or generalization</a:t>
            </a:r>
            <a:endParaRPr lang="tr-TR" dirty="0"/>
          </a:p>
        </p:txBody>
      </p:sp>
    </p:spTree>
    <p:extLst>
      <p:ext uri="{BB962C8B-B14F-4D97-AF65-F5344CB8AC3E}">
        <p14:creationId xmlns:p14="http://schemas.microsoft.com/office/powerpoint/2010/main" val="1873782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Curse of Dimensionality</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20000"/>
              </a:bodyPr>
              <a:lstStyle/>
              <a:p>
                <a:r>
                  <a:rPr lang="en-US" dirty="0" smtClean="0"/>
                  <a:t>Sampling density proportional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𝑁</m:t>
                        </m:r>
                      </m:e>
                      <m:sup>
                        <m:r>
                          <a:rPr lang="en-US" b="0" i="1" smtClean="0">
                            <a:latin typeface="Cambria Math"/>
                          </a:rPr>
                          <m:t>1/</m:t>
                        </m:r>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0</m:t>
                            </m:r>
                          </m:sub>
                        </m:sSub>
                      </m:sup>
                    </m:sSup>
                  </m:oMath>
                </a14:m>
                <a:r>
                  <a:rPr lang="en-US" dirty="0" smtClean="0"/>
                  <a:t> (</a:t>
                </a:r>
                <a14:m>
                  <m:oMath xmlns:m="http://schemas.openxmlformats.org/officeDocument/2006/math">
                    <m:r>
                      <a:rPr lang="en-US" i="1" dirty="0" smtClean="0">
                        <a:latin typeface="Cambria Math"/>
                      </a:rPr>
                      <m:t>𝑁</m:t>
                    </m:r>
                  </m:oMath>
                </a14:m>
                <a:r>
                  <a:rPr lang="en-US" dirty="0" smtClean="0"/>
                  <a:t> training set size,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a:rPr>
                          <m:t>𝑚</m:t>
                        </m:r>
                      </m:e>
                      <m:sub>
                        <m:r>
                          <a:rPr lang="en-US" b="0" i="1" dirty="0" smtClean="0">
                            <a:latin typeface="Cambria Math"/>
                          </a:rPr>
                          <m:t>0</m:t>
                        </m:r>
                      </m:sub>
                    </m:sSub>
                  </m:oMath>
                </a14:m>
                <a:r>
                  <a:rPr lang="en-US" dirty="0" smtClean="0"/>
                  <a:t>, input vector dimension)</a:t>
                </a:r>
              </a:p>
              <a:p>
                <a:r>
                  <a:rPr lang="en-US" dirty="0" smtClean="0"/>
                  <a:t>Let a function </a:t>
                </a:r>
                <a14:m>
                  <m:oMath xmlns:m="http://schemas.openxmlformats.org/officeDocument/2006/math">
                    <m:r>
                      <a:rPr lang="en-US" b="0" i="1" smtClean="0">
                        <a:latin typeface="Cambria Math"/>
                      </a:rPr>
                      <m:t>𝑓</m:t>
                    </m:r>
                    <m:r>
                      <a:rPr lang="en-US" b="0" i="1" smtClean="0">
                        <a:latin typeface="Cambria Math"/>
                      </a:rPr>
                      <m:t>(</m:t>
                    </m:r>
                    <m:r>
                      <a:rPr lang="en-US" b="1" i="0" smtClean="0">
                        <a:latin typeface="Cambria Math"/>
                      </a:rPr>
                      <m:t>𝐱</m:t>
                    </m:r>
                    <m:r>
                      <a:rPr lang="en-US" b="0" i="1" smtClean="0">
                        <a:latin typeface="Cambria Math"/>
                      </a:rPr>
                      <m:t>)</m:t>
                    </m:r>
                  </m:oMath>
                </a14:m>
                <a:r>
                  <a:rPr lang="en-US" dirty="0" smtClean="0"/>
                  <a:t> represent a surface which passes near data points </a:t>
                </a:r>
              </a:p>
              <a:p>
                <a:r>
                  <a:rPr lang="en-US" dirty="0" smtClean="0"/>
                  <a:t>If the function is unknown, we need dense sample points to learn it well </a:t>
                </a:r>
              </a:p>
              <a:p>
                <a:r>
                  <a:rPr lang="en-US" dirty="0" smtClean="0"/>
                  <a:t>As input space dimension increases, dense samples become harder to find </a:t>
                </a:r>
              </a:p>
              <a:p>
                <a:r>
                  <a:rPr lang="en-US" dirty="0" smtClean="0"/>
                  <a:t>There is an exponential growth in complexity as a result of an increase in dimensionality</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481" t="-3504" r="-1630"/>
                </a:stretch>
              </a:blipFill>
            </p:spPr>
            <p:txBody>
              <a:bodyPr/>
              <a:lstStyle/>
              <a:p>
                <a:r>
                  <a:rPr lang="tr-TR">
                    <a:noFill/>
                  </a:rPr>
                  <a:t> </a:t>
                </a:r>
              </a:p>
            </p:txBody>
          </p:sp>
        </mc:Fallback>
      </mc:AlternateContent>
    </p:spTree>
    <p:extLst>
      <p:ext uri="{BB962C8B-B14F-4D97-AF65-F5344CB8AC3E}">
        <p14:creationId xmlns:p14="http://schemas.microsoft.com/office/powerpoint/2010/main" val="2096370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Practical Considerations </a:t>
            </a:r>
          </a:p>
        </p:txBody>
      </p:sp>
      <p:sp>
        <p:nvSpPr>
          <p:cNvPr id="2" name="Content Placeholder 1"/>
          <p:cNvSpPr>
            <a:spLocks noGrp="1"/>
          </p:cNvSpPr>
          <p:nvPr>
            <p:ph idx="1"/>
          </p:nvPr>
        </p:nvSpPr>
        <p:spPr/>
        <p:txBody>
          <a:bodyPr>
            <a:normAutofit fontScale="77500" lnSpcReduction="20000"/>
          </a:bodyPr>
          <a:lstStyle/>
          <a:p>
            <a:r>
              <a:rPr lang="en-US" dirty="0" smtClean="0"/>
              <a:t>Universal Approximation Theorem gives us important results but it is not constructive (it does not show us how to determine a MLP with stated properties) </a:t>
            </a:r>
          </a:p>
          <a:p>
            <a:r>
              <a:rPr lang="en-US" dirty="0" smtClean="0"/>
              <a:t>It assumes that the function to be approximated is given and that a hidden layer of unlimited size is available </a:t>
            </a:r>
          </a:p>
          <a:p>
            <a:r>
              <a:rPr lang="en-US" dirty="0" smtClean="0"/>
              <a:t>Both assumptions are violated in most practical applications </a:t>
            </a:r>
          </a:p>
          <a:p>
            <a:r>
              <a:rPr lang="en-US" dirty="0" smtClean="0"/>
              <a:t>The problem with MLPs with single hidden layers is that neurons interact with each other globally (difficult to improve the approximation at 1 point, without worsening it at other points) </a:t>
            </a:r>
          </a:p>
        </p:txBody>
      </p:sp>
    </p:spTree>
    <p:extLst>
      <p:ext uri="{BB962C8B-B14F-4D97-AF65-F5344CB8AC3E}">
        <p14:creationId xmlns:p14="http://schemas.microsoft.com/office/powerpoint/2010/main" val="15429883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Practical Considerations </a:t>
            </a:r>
          </a:p>
        </p:txBody>
      </p:sp>
      <p:sp>
        <p:nvSpPr>
          <p:cNvPr id="2" name="Content Placeholder 1"/>
          <p:cNvSpPr>
            <a:spLocks noGrp="1"/>
          </p:cNvSpPr>
          <p:nvPr>
            <p:ph idx="1"/>
          </p:nvPr>
        </p:nvSpPr>
        <p:spPr/>
        <p:txBody>
          <a:bodyPr>
            <a:normAutofit/>
          </a:bodyPr>
          <a:lstStyle/>
          <a:p>
            <a:r>
              <a:rPr lang="en-US" dirty="0" smtClean="0"/>
              <a:t>With 2 hidden layers, approximation process becomes more manageable </a:t>
            </a:r>
          </a:p>
          <a:p>
            <a:pPr lvl="1"/>
            <a:r>
              <a:rPr lang="en-US" dirty="0" smtClean="0"/>
              <a:t>Local features are extracted in the first hidden layer</a:t>
            </a:r>
          </a:p>
          <a:p>
            <a:pPr lvl="1"/>
            <a:r>
              <a:rPr lang="en-US" dirty="0" smtClean="0"/>
              <a:t>Global features are extracted in the second layer </a:t>
            </a:r>
            <a:endParaRPr lang="tr-TR" dirty="0"/>
          </a:p>
        </p:txBody>
      </p:sp>
    </p:spTree>
    <p:extLst>
      <p:ext uri="{BB962C8B-B14F-4D97-AF65-F5344CB8AC3E}">
        <p14:creationId xmlns:p14="http://schemas.microsoft.com/office/powerpoint/2010/main" val="439322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Cross-Validation</a:t>
            </a:r>
          </a:p>
        </p:txBody>
      </p:sp>
      <p:sp>
        <p:nvSpPr>
          <p:cNvPr id="2" name="Content Placeholder 1"/>
          <p:cNvSpPr>
            <a:spLocks noGrp="1"/>
          </p:cNvSpPr>
          <p:nvPr>
            <p:ph idx="1"/>
          </p:nvPr>
        </p:nvSpPr>
        <p:spPr/>
        <p:txBody>
          <a:bodyPr>
            <a:normAutofit fontScale="62500" lnSpcReduction="20000"/>
          </a:bodyPr>
          <a:lstStyle/>
          <a:p>
            <a:r>
              <a:rPr lang="en-US" dirty="0" smtClean="0"/>
              <a:t>First, randomly partition the available data into a training set and a test set </a:t>
            </a:r>
          </a:p>
          <a:p>
            <a:r>
              <a:rPr lang="en-US" dirty="0" smtClean="0"/>
              <a:t>Then, further divide the training set into 2 disjoint subsets </a:t>
            </a:r>
          </a:p>
          <a:p>
            <a:pPr lvl="1"/>
            <a:r>
              <a:rPr lang="en-US" dirty="0" smtClean="0"/>
              <a:t>Estimation subset (used to select the model) </a:t>
            </a:r>
          </a:p>
          <a:p>
            <a:pPr lvl="1"/>
            <a:r>
              <a:rPr lang="en-US" dirty="0" smtClean="0"/>
              <a:t>Validation subset (used to test or validate the model) </a:t>
            </a:r>
          </a:p>
          <a:p>
            <a:r>
              <a:rPr lang="en-US" dirty="0" smtClean="0"/>
              <a:t>The motivation is to validate the model on a data set different from the one used for parameter estimation </a:t>
            </a:r>
          </a:p>
          <a:p>
            <a:r>
              <a:rPr lang="en-US" dirty="0" smtClean="0"/>
              <a:t>In this way, we may use the training set to assess the performance of various candidate models (and thereby choose the best one) </a:t>
            </a:r>
          </a:p>
          <a:p>
            <a:r>
              <a:rPr lang="en-US" dirty="0" smtClean="0"/>
              <a:t>There is a possibility, however, that best performing model may end up </a:t>
            </a:r>
            <a:r>
              <a:rPr lang="en-US" dirty="0" err="1" smtClean="0"/>
              <a:t>overfitting</a:t>
            </a:r>
            <a:r>
              <a:rPr lang="en-US" dirty="0" smtClean="0"/>
              <a:t> the validation subset </a:t>
            </a:r>
          </a:p>
          <a:p>
            <a:r>
              <a:rPr lang="en-US" dirty="0" smtClean="0"/>
              <a:t>To prevent this, generalization performance is measured on the test set (different from the validation subset) </a:t>
            </a:r>
          </a:p>
          <a:p>
            <a:r>
              <a:rPr lang="en-US" dirty="0" smtClean="0"/>
              <a:t>Using 80% of training set for estimation and remaining 20% for validation is accepted to be sensible </a:t>
            </a:r>
            <a:endParaRPr lang="tr-TR" dirty="0"/>
          </a:p>
        </p:txBody>
      </p:sp>
    </p:spTree>
    <p:extLst>
      <p:ext uri="{BB962C8B-B14F-4D97-AF65-F5344CB8AC3E}">
        <p14:creationId xmlns:p14="http://schemas.microsoft.com/office/powerpoint/2010/main" val="1010897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Early Stopping Method of Training </a:t>
            </a:r>
          </a:p>
        </p:txBody>
      </p:sp>
      <p:sp>
        <p:nvSpPr>
          <p:cNvPr id="2" name="Content Placeholder 1"/>
          <p:cNvSpPr>
            <a:spLocks noGrp="1"/>
          </p:cNvSpPr>
          <p:nvPr>
            <p:ph idx="1"/>
          </p:nvPr>
        </p:nvSpPr>
        <p:spPr/>
        <p:txBody>
          <a:bodyPr>
            <a:normAutofit fontScale="85000" lnSpcReduction="20000"/>
          </a:bodyPr>
          <a:lstStyle/>
          <a:p>
            <a:r>
              <a:rPr lang="en-US" dirty="0" smtClean="0"/>
              <a:t>Ordinarily, a MLP learns in stages moving from realizing a fairly simple to more complex mapping as training progresses </a:t>
            </a:r>
          </a:p>
          <a:p>
            <a:pPr lvl="1"/>
            <a:r>
              <a:rPr lang="en-US" dirty="0" smtClean="0"/>
              <a:t>Mean-square error decreases with increasing number of epochs until it reaches a local minimum on the error surface </a:t>
            </a:r>
          </a:p>
          <a:p>
            <a:r>
              <a:rPr lang="en-US" dirty="0" smtClean="0"/>
              <a:t>When the goal is good generalization, it is difficult to figure out when it is best to stop training by just looking at the learning curve (it is possible to </a:t>
            </a:r>
            <a:r>
              <a:rPr lang="en-US" dirty="0" err="1" smtClean="0"/>
              <a:t>overfit</a:t>
            </a:r>
            <a:r>
              <a:rPr lang="en-US" dirty="0" smtClean="0"/>
              <a:t> the training data if we do not stop at the right point) </a:t>
            </a:r>
          </a:p>
          <a:p>
            <a:r>
              <a:rPr lang="en-US" dirty="0" err="1" smtClean="0"/>
              <a:t>Overfitting</a:t>
            </a:r>
            <a:r>
              <a:rPr lang="en-US" dirty="0" smtClean="0"/>
              <a:t> can be identified by using cross-validation </a:t>
            </a:r>
            <a:endParaRPr lang="tr-TR" dirty="0"/>
          </a:p>
        </p:txBody>
      </p:sp>
    </p:spTree>
    <p:extLst>
      <p:ext uri="{BB962C8B-B14F-4D97-AF65-F5344CB8AC3E}">
        <p14:creationId xmlns:p14="http://schemas.microsoft.com/office/powerpoint/2010/main" val="16547335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Early Stopping Method of Training </a:t>
            </a:r>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p:txBody>
              <a:bodyPr>
                <a:normAutofit fontScale="70000" lnSpcReduction="20000"/>
              </a:bodyPr>
              <a:lstStyle/>
              <a:p>
                <a:r>
                  <a:rPr lang="en-US" dirty="0" smtClean="0"/>
                  <a:t>Training data is split into an estimation subset and a validation subset </a:t>
                </a:r>
              </a:p>
              <a:p>
                <a:r>
                  <a:rPr lang="en-US" dirty="0" smtClean="0"/>
                  <a:t>Estimation subset is used to train the network as usual, except for a minor modification </a:t>
                </a:r>
              </a:p>
              <a:p>
                <a:pPr lvl="1"/>
                <a:r>
                  <a:rPr lang="en-US" dirty="0" smtClean="0"/>
                  <a:t>Training is stopped periodically (every so many epochs) and the network is tested on the validation subset</a:t>
                </a:r>
              </a:p>
              <a:p>
                <a:r>
                  <a:rPr lang="en-US" dirty="0" smtClean="0"/>
                  <a:t>Amari et al. (1996) showed that, when </a:t>
                </a:r>
                <a14:m>
                  <m:oMath xmlns:m="http://schemas.openxmlformats.org/officeDocument/2006/math">
                    <m:r>
                      <a:rPr lang="en-US" b="0" i="1" smtClean="0">
                        <a:latin typeface="Cambria Math"/>
                      </a:rPr>
                      <m:t>𝑁</m:t>
                    </m:r>
                    <m:r>
                      <a:rPr lang="en-US" b="0" i="1" smtClean="0">
                        <a:latin typeface="Cambria Math"/>
                      </a:rPr>
                      <m:t>&lt;30</m:t>
                    </m:r>
                    <m:r>
                      <a:rPr lang="en-US" b="0" i="1" smtClean="0">
                        <a:latin typeface="Cambria Math"/>
                      </a:rPr>
                      <m:t>𝑊</m:t>
                    </m:r>
                  </m:oMath>
                </a14:m>
                <a:r>
                  <a:rPr lang="en-US" dirty="0" smtClean="0"/>
                  <a:t> (</a:t>
                </a:r>
                <a14:m>
                  <m:oMath xmlns:m="http://schemas.openxmlformats.org/officeDocument/2006/math">
                    <m:r>
                      <a:rPr lang="en-US" b="0" i="1" smtClean="0">
                        <a:latin typeface="Cambria Math"/>
                      </a:rPr>
                      <m:t>𝑁</m:t>
                    </m:r>
                  </m:oMath>
                </a14:m>
                <a:r>
                  <a:rPr lang="en-US" dirty="0" smtClean="0"/>
                  <a:t> number of training samples, </a:t>
                </a:r>
                <a14:m>
                  <m:oMath xmlns:m="http://schemas.openxmlformats.org/officeDocument/2006/math">
                    <m:r>
                      <a:rPr lang="en-US" b="0" i="1" smtClean="0">
                        <a:latin typeface="Cambria Math"/>
                      </a:rPr>
                      <m:t>𝑊</m:t>
                    </m:r>
                  </m:oMath>
                </a14:m>
                <a:r>
                  <a:rPr lang="en-US" dirty="0" smtClean="0"/>
                  <a:t> number of free parameters) early stopping is useful, and in a way, it becomes unnecessary otherwise. </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blipFill rotWithShape="1">
                <a:blip r:embed="rId2"/>
                <a:stretch>
                  <a:fillRect l="-1207" t="-1887" r="-1810"/>
                </a:stretch>
              </a:blipFill>
            </p:spPr>
            <p:txBody>
              <a:bodyPr/>
              <a:lstStyle/>
              <a:p>
                <a:r>
                  <a:rPr lang="en-GB">
                    <a:noFill/>
                  </a:rPr>
                  <a:t> </a:t>
                </a:r>
              </a:p>
            </p:txBody>
          </p:sp>
        </mc:Fallback>
      </mc:AlternateContent>
      <p:pic>
        <p:nvPicPr>
          <p:cNvPr id="5" name="Picture 3" descr="fg04_017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115172"/>
            <a:ext cx="4038600" cy="349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645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Variants of Cross-Validation</a:t>
            </a:r>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p:txBody>
              <a:bodyPr>
                <a:normAutofit fontScale="85000" lnSpcReduction="20000"/>
              </a:bodyPr>
              <a:lstStyle/>
              <a:p>
                <a:r>
                  <a:rPr lang="en-US" dirty="0" smtClean="0"/>
                  <a:t>Multifold cross-validation </a:t>
                </a:r>
              </a:p>
              <a:p>
                <a:pPr lvl="1"/>
                <a:r>
                  <a:rPr lang="en-US" dirty="0" smtClean="0"/>
                  <a:t>Divide the set into k subsets; </a:t>
                </a:r>
              </a:p>
              <a:p>
                <a:pPr lvl="1"/>
                <a:r>
                  <a:rPr lang="en-US" dirty="0" smtClean="0"/>
                  <a:t>Train on all except 1 and measure validation error on that one; </a:t>
                </a:r>
              </a:p>
              <a:p>
                <a:pPr lvl="1"/>
                <a:r>
                  <a:rPr lang="en-US" dirty="0" smtClean="0"/>
                  <a:t>Repeat k times using different set for validation each time</a:t>
                </a:r>
              </a:p>
              <a:p>
                <a:r>
                  <a:rPr lang="en-US" dirty="0" smtClean="0"/>
                  <a:t>Main disadvantage is the increased amount of computation </a:t>
                </a:r>
              </a:p>
              <a:p>
                <a:r>
                  <a:rPr lang="en-US" dirty="0" smtClean="0"/>
                  <a:t>Leave-one-out method is a special case of this where </a:t>
                </a:r>
                <a14:m>
                  <m:oMath xmlns:m="http://schemas.openxmlformats.org/officeDocument/2006/math">
                    <m:r>
                      <a:rPr lang="en-US" b="0" i="1" smtClean="0">
                        <a:latin typeface="Cambria Math"/>
                      </a:rPr>
                      <m:t>𝑁</m:t>
                    </m:r>
                    <m:r>
                      <a:rPr lang="en-US" b="0" i="1" smtClean="0">
                        <a:latin typeface="Cambria Math"/>
                      </a:rPr>
                      <m:t>=</m:t>
                    </m:r>
                    <m:r>
                      <a:rPr lang="en-US" b="0" i="1" smtClean="0">
                        <a:latin typeface="Cambria Math"/>
                      </a:rPr>
                      <m:t>𝑘</m:t>
                    </m:r>
                  </m:oMath>
                </a14:m>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blipFill rotWithShape="1">
                <a:blip r:embed="rId2"/>
                <a:stretch>
                  <a:fillRect l="-1961" t="-2561" r="-2564" b="-809"/>
                </a:stretch>
              </a:blipFill>
            </p:spPr>
            <p:txBody>
              <a:bodyPr/>
              <a:lstStyle/>
              <a:p>
                <a:r>
                  <a:rPr lang="tr-TR">
                    <a:noFill/>
                  </a:rPr>
                  <a:t> </a:t>
                </a:r>
              </a:p>
            </p:txBody>
          </p:sp>
        </mc:Fallback>
      </mc:AlternateContent>
      <p:pic>
        <p:nvPicPr>
          <p:cNvPr id="7" name="Picture 3" descr="fg04_018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313688"/>
            <a:ext cx="4038600" cy="3098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95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Network Pruning</a:t>
            </a:r>
          </a:p>
        </p:txBody>
      </p:sp>
      <p:sp>
        <p:nvSpPr>
          <p:cNvPr id="2" name="Content Placeholder 1"/>
          <p:cNvSpPr>
            <a:spLocks noGrp="1"/>
          </p:cNvSpPr>
          <p:nvPr>
            <p:ph idx="1"/>
          </p:nvPr>
        </p:nvSpPr>
        <p:spPr/>
        <p:txBody>
          <a:bodyPr>
            <a:normAutofit fontScale="92500" lnSpcReduction="20000"/>
          </a:bodyPr>
          <a:lstStyle/>
          <a:p>
            <a:r>
              <a:rPr lang="en-US" dirty="0" smtClean="0"/>
              <a:t>In general, we want to minimize the network size  while maintaining good performance. 2 ways to achieve this: </a:t>
            </a:r>
          </a:p>
          <a:p>
            <a:pPr lvl="1"/>
            <a:r>
              <a:rPr lang="en-US" dirty="0" smtClean="0"/>
              <a:t>Network growing: start with a small MLP and increase neurons and/or layers when its performance is not satisfactory </a:t>
            </a:r>
          </a:p>
          <a:p>
            <a:pPr lvl="1"/>
            <a:r>
              <a:rPr lang="en-US" dirty="0" smtClean="0"/>
              <a:t>Network pruning: start with a large MLP and prune it by weakening or eliminating certain synaptic weights in a selective and orderly fashion. 2 approaches: </a:t>
            </a:r>
          </a:p>
          <a:p>
            <a:pPr lvl="2"/>
            <a:r>
              <a:rPr lang="en-US" dirty="0" smtClean="0"/>
              <a:t>One based on regularization </a:t>
            </a:r>
          </a:p>
          <a:p>
            <a:pPr lvl="2"/>
            <a:r>
              <a:rPr lang="en-US" dirty="0" smtClean="0"/>
              <a:t>Another based on deletion </a:t>
            </a:r>
          </a:p>
          <a:p>
            <a:pPr lvl="1"/>
            <a:endParaRPr lang="tr-TR" dirty="0"/>
          </a:p>
        </p:txBody>
      </p:sp>
    </p:spTree>
    <p:extLst>
      <p:ext uri="{BB962C8B-B14F-4D97-AF65-F5344CB8AC3E}">
        <p14:creationId xmlns:p14="http://schemas.microsoft.com/office/powerpoint/2010/main" val="2508913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200" b="1" dirty="0" smtClean="0"/>
              <a:t>Computer Experiment</a:t>
            </a:r>
          </a:p>
        </p:txBody>
      </p:sp>
      <p:sp>
        <p:nvSpPr>
          <p:cNvPr id="3" name="Content Placeholder 2"/>
          <p:cNvSpPr>
            <a:spLocks noGrp="1"/>
          </p:cNvSpPr>
          <p:nvPr>
            <p:ph sz="half" idx="1"/>
          </p:nvPr>
        </p:nvSpPr>
        <p:spPr/>
        <p:txBody>
          <a:bodyPr>
            <a:normAutofit/>
          </a:bodyPr>
          <a:lstStyle/>
          <a:p>
            <a:pPr>
              <a:defRPr/>
            </a:pPr>
            <a:r>
              <a:rPr lang="en-US" dirty="0" smtClean="0"/>
              <a:t>We will look at the learning behavior of an MLP used as a pattern classifier </a:t>
            </a:r>
          </a:p>
          <a:p>
            <a:pPr>
              <a:defRPr/>
            </a:pPr>
            <a:r>
              <a:rPr lang="en-US" dirty="0" smtClean="0"/>
              <a:t>Objective is to distinguish between 2 overlapping classes (Gaussian distributed patterns labeled 1 and 2)</a:t>
            </a:r>
            <a:endParaRPr lang="en-US" sz="2800"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2597786"/>
            <a:ext cx="4038600" cy="2530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3825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Complexity-Regularization </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20000"/>
              </a:bodyPr>
              <a:lstStyle/>
              <a:p>
                <a:r>
                  <a:rPr lang="en-US" dirty="0" smtClean="0"/>
                  <a:t>Total risk is expressed as a sum of performance measure (mean-square error) and complexity penalty (which includes a </a:t>
                </a:r>
                <a14:m>
                  <m:oMath xmlns:m="http://schemas.openxmlformats.org/officeDocument/2006/math">
                    <m:r>
                      <a:rPr lang="en-US" b="0" i="1" smtClean="0">
                        <a:latin typeface="Cambria Math"/>
                      </a:rPr>
                      <m:t>𝜆</m:t>
                    </m:r>
                  </m:oMath>
                </a14:m>
                <a:r>
                  <a:rPr lang="en-US" dirty="0" smtClean="0"/>
                  <a:t>, a regularization parameter) </a:t>
                </a:r>
              </a:p>
              <a:p>
                <a:pPr lvl="1"/>
                <a14:m>
                  <m:oMath xmlns:m="http://schemas.openxmlformats.org/officeDocument/2006/math">
                    <m:r>
                      <a:rPr lang="en-US" b="0" i="1" smtClean="0">
                        <a:latin typeface="Cambria Math"/>
                      </a:rPr>
                      <m:t>𝜆</m:t>
                    </m:r>
                    <m:r>
                      <a:rPr lang="en-US" b="0" i="1" smtClean="0">
                        <a:latin typeface="Cambria Math"/>
                      </a:rPr>
                      <m:t>=0</m:t>
                    </m:r>
                  </m:oMath>
                </a14:m>
                <a:r>
                  <a:rPr lang="en-US" dirty="0" smtClean="0"/>
                  <a:t> means learning is unconstrained (network is completely based on training samples, as before). </a:t>
                </a:r>
                <a14:m>
                  <m:oMath xmlns:m="http://schemas.openxmlformats.org/officeDocument/2006/math">
                    <m:r>
                      <a:rPr lang="en-US" b="0" i="1" smtClean="0">
                        <a:latin typeface="Cambria Math"/>
                      </a:rPr>
                      <m:t>𝜆</m:t>
                    </m:r>
                    <m:r>
                      <a:rPr lang="en-US" b="0" i="1" smtClean="0">
                        <a:latin typeface="Cambria Math"/>
                      </a:rPr>
                      <m:t>=1</m:t>
                    </m:r>
                  </m:oMath>
                </a14:m>
                <a:r>
                  <a:rPr lang="en-US" dirty="0" smtClean="0"/>
                  <a:t> means training samples are unreliable. It is usually assigned a value in between </a:t>
                </a:r>
              </a:p>
              <a:p>
                <a:r>
                  <a:rPr lang="en-US" dirty="0" smtClean="0"/>
                  <a:t>3 versions (of increasing sophistication) </a:t>
                </a:r>
              </a:p>
              <a:p>
                <a:pPr lvl="1"/>
                <a:r>
                  <a:rPr lang="en-US" dirty="0" smtClean="0"/>
                  <a:t>Weight decay </a:t>
                </a:r>
              </a:p>
              <a:p>
                <a:pPr lvl="1"/>
                <a:r>
                  <a:rPr lang="en-US" dirty="0" smtClean="0"/>
                  <a:t>Weight elimination </a:t>
                </a:r>
              </a:p>
              <a:p>
                <a:pPr lvl="1"/>
                <a:r>
                  <a:rPr lang="en-US" dirty="0" smtClean="0"/>
                  <a:t>Approximate smoother</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85" t="-2965"/>
                </a:stretch>
              </a:blipFill>
            </p:spPr>
            <p:txBody>
              <a:bodyPr/>
              <a:lstStyle/>
              <a:p>
                <a:r>
                  <a:rPr lang="tr-TR">
                    <a:noFill/>
                  </a:rPr>
                  <a:t> </a:t>
                </a:r>
              </a:p>
            </p:txBody>
          </p:sp>
        </mc:Fallback>
      </mc:AlternateContent>
    </p:spTree>
    <p:extLst>
      <p:ext uri="{BB962C8B-B14F-4D97-AF65-F5344CB8AC3E}">
        <p14:creationId xmlns:p14="http://schemas.microsoft.com/office/powerpoint/2010/main" val="1851666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Hessian-based Network Pruning </a:t>
            </a:r>
          </a:p>
        </p:txBody>
      </p:sp>
      <p:sp>
        <p:nvSpPr>
          <p:cNvPr id="2" name="Content Placeholder 1"/>
          <p:cNvSpPr>
            <a:spLocks noGrp="1"/>
          </p:cNvSpPr>
          <p:nvPr>
            <p:ph idx="1"/>
          </p:nvPr>
        </p:nvSpPr>
        <p:spPr/>
        <p:txBody>
          <a:bodyPr>
            <a:normAutofit fontScale="85000" lnSpcReduction="10000"/>
          </a:bodyPr>
          <a:lstStyle/>
          <a:p>
            <a:r>
              <a:rPr lang="en-US" dirty="0" smtClean="0"/>
              <a:t>Use information on second-order derivatives of the error-surface to make a trade-off between network complexity and training error performance</a:t>
            </a:r>
          </a:p>
          <a:p>
            <a:r>
              <a:rPr lang="en-US" dirty="0" smtClean="0"/>
              <a:t>Identify a set of parameters whose deletion from the network will cause the least increase in the value of the cost function. To solve this, following approximations are made: </a:t>
            </a:r>
          </a:p>
          <a:p>
            <a:pPr lvl="1"/>
            <a:r>
              <a:rPr lang="en-US" dirty="0" smtClean="0"/>
              <a:t>External approximation: assume parameters are deleted after training has converged</a:t>
            </a:r>
          </a:p>
          <a:p>
            <a:pPr lvl="1"/>
            <a:r>
              <a:rPr lang="en-US" dirty="0" smtClean="0"/>
              <a:t>Quadratic approximation: assume that error surface around a local/global minimum is nearly quadratic </a:t>
            </a:r>
            <a:endParaRPr lang="tr-TR" dirty="0"/>
          </a:p>
        </p:txBody>
      </p:sp>
    </p:spTree>
    <p:extLst>
      <p:ext uri="{BB962C8B-B14F-4D97-AF65-F5344CB8AC3E}">
        <p14:creationId xmlns:p14="http://schemas.microsoft.com/office/powerpoint/2010/main" val="813302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lnSpcReduction="10000"/>
          </a:bodyPr>
          <a:lstStyle/>
          <a:p>
            <a:pPr>
              <a:defRPr/>
            </a:pPr>
            <a:r>
              <a:rPr lang="en-US" dirty="0" smtClean="0"/>
              <a:t>Back Propagation Learning </a:t>
            </a:r>
          </a:p>
          <a:p>
            <a:pPr>
              <a:defRPr/>
            </a:pPr>
            <a:r>
              <a:rPr lang="en-US" dirty="0" smtClean="0"/>
              <a:t>MLPs as Pattern Recognizers </a:t>
            </a:r>
          </a:p>
          <a:p>
            <a:pPr>
              <a:defRPr/>
            </a:pPr>
            <a:r>
              <a:rPr lang="en-US" dirty="0" smtClean="0"/>
              <a:t>Error Surface (omitted)</a:t>
            </a:r>
          </a:p>
          <a:p>
            <a:pPr>
              <a:defRPr/>
            </a:pPr>
            <a:r>
              <a:rPr lang="en-US" dirty="0" smtClean="0"/>
              <a:t>Performance </a:t>
            </a:r>
          </a:p>
          <a:p>
            <a:pPr>
              <a:defRPr/>
            </a:pPr>
            <a:r>
              <a:rPr lang="en-US" b="1" dirty="0" smtClean="0"/>
              <a:t>Back Propagation Learning (revisited) </a:t>
            </a:r>
          </a:p>
          <a:p>
            <a:pPr>
              <a:defRPr/>
            </a:pPr>
            <a:r>
              <a:rPr lang="en-US" dirty="0" smtClean="0"/>
              <a:t>Supervised Learning as an optimization problem </a:t>
            </a:r>
          </a:p>
          <a:p>
            <a:pPr>
              <a:defRPr/>
            </a:pPr>
            <a:r>
              <a:rPr lang="en-US" dirty="0" smtClean="0"/>
              <a:t>Convolutional Networks </a:t>
            </a:r>
            <a:endParaRPr lang="en-US" dirty="0"/>
          </a:p>
        </p:txBody>
      </p:sp>
    </p:spTree>
    <p:extLst>
      <p:ext uri="{BB962C8B-B14F-4D97-AF65-F5344CB8AC3E}">
        <p14:creationId xmlns:p14="http://schemas.microsoft.com/office/powerpoint/2010/main" val="1885912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Virtues and Limitations of Back-Prop.</a:t>
            </a:r>
          </a:p>
        </p:txBody>
      </p:sp>
      <p:sp>
        <p:nvSpPr>
          <p:cNvPr id="2" name="Content Placeholder 1"/>
          <p:cNvSpPr>
            <a:spLocks noGrp="1"/>
          </p:cNvSpPr>
          <p:nvPr>
            <p:ph idx="1"/>
          </p:nvPr>
        </p:nvSpPr>
        <p:spPr/>
        <p:txBody>
          <a:bodyPr>
            <a:normAutofit fontScale="92500" lnSpcReduction="10000"/>
          </a:bodyPr>
          <a:lstStyle/>
          <a:p>
            <a:r>
              <a:rPr lang="en-US" dirty="0" smtClean="0"/>
              <a:t>It has emerged as the most popular algorithm for the supervised training of MLPs </a:t>
            </a:r>
          </a:p>
          <a:p>
            <a:r>
              <a:rPr lang="en-US" dirty="0" smtClean="0"/>
              <a:t>It is a gradient technique and not an optimization technique </a:t>
            </a:r>
          </a:p>
          <a:p>
            <a:r>
              <a:rPr lang="en-US" dirty="0" smtClean="0"/>
              <a:t>It has 2 distinct properties: </a:t>
            </a:r>
          </a:p>
          <a:p>
            <a:pPr lvl="1"/>
            <a:r>
              <a:rPr lang="en-US" dirty="0" smtClean="0"/>
              <a:t>It is simple to compute locally </a:t>
            </a:r>
          </a:p>
          <a:p>
            <a:pPr lvl="1"/>
            <a:r>
              <a:rPr lang="en-US" dirty="0" smtClean="0"/>
              <a:t>It performs stochastic gradient descent in weight space </a:t>
            </a:r>
          </a:p>
          <a:p>
            <a:r>
              <a:rPr lang="en-US" dirty="0" smtClean="0"/>
              <a:t>These 2 properties are responsible for its advantages and disadvantages </a:t>
            </a:r>
            <a:endParaRPr lang="tr-TR" dirty="0"/>
          </a:p>
        </p:txBody>
      </p:sp>
    </p:spTree>
    <p:extLst>
      <p:ext uri="{BB962C8B-B14F-4D97-AF65-F5344CB8AC3E}">
        <p14:creationId xmlns:p14="http://schemas.microsoft.com/office/powerpoint/2010/main" val="40025112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a:t>Virtues and Limitations of Back-Prop.</a:t>
            </a:r>
            <a:endParaRPr lang="en-US" altLang="en-US" sz="3000" b="1" dirty="0" smtClean="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dirty="0" smtClean="0"/>
                  <a:t>A learning algorithm is said to be computationally efficient when its complexity is polynomial in the number of adjustable parameters </a:t>
                </a:r>
              </a:p>
              <a:p>
                <a:r>
                  <a:rPr lang="en-US" dirty="0" smtClean="0"/>
                  <a:t>On this basis, back-prop. alg. is efficient (linear complexity in terms of </a:t>
                </a:r>
                <a14:m>
                  <m:oMath xmlns:m="http://schemas.openxmlformats.org/officeDocument/2006/math">
                    <m:r>
                      <a:rPr lang="en-US" b="0" i="1" smtClean="0">
                        <a:latin typeface="Cambria Math"/>
                      </a:rPr>
                      <m:t>𝑊</m:t>
                    </m:r>
                  </m:oMath>
                </a14:m>
                <a:r>
                  <a:rPr lang="en-US" dirty="0" smtClean="0"/>
                  <a:t>,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r>
                          <a:rPr lang="en-US" b="0" i="1" smtClean="0">
                            <a:latin typeface="Cambria Math"/>
                          </a:rPr>
                          <m:t>𝑊</m:t>
                        </m:r>
                      </m:e>
                    </m:d>
                  </m:oMath>
                </a14:m>
                <a:r>
                  <a:rPr lang="en-US" dirty="0" smtClean="0"/>
                  <a:t>)</a:t>
                </a:r>
              </a:p>
              <a:p>
                <a:endParaRPr lang="en-US" dirty="0"/>
              </a:p>
              <a:p>
                <a:r>
                  <a:rPr lang="en-US" dirty="0" smtClean="0"/>
                  <a:t>It can be trapped in a local minimum</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tr-TR">
                    <a:noFill/>
                  </a:rPr>
                  <a:t> </a:t>
                </a:r>
              </a:p>
            </p:txBody>
          </p:sp>
        </mc:Fallback>
      </mc:AlternateContent>
    </p:spTree>
    <p:extLst>
      <p:ext uri="{BB962C8B-B14F-4D97-AF65-F5344CB8AC3E}">
        <p14:creationId xmlns:p14="http://schemas.microsoft.com/office/powerpoint/2010/main" val="3898029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990600"/>
          </a:xfrm>
        </p:spPr>
        <p:txBody>
          <a:bodyPr/>
          <a:lstStyle/>
          <a:p>
            <a:pPr algn="ctr"/>
            <a:r>
              <a:rPr lang="en-US" altLang="en-US" sz="3000" b="1" dirty="0" smtClean="0"/>
              <a:t>Accelerated Convergence of Back Propagation Learning </a:t>
            </a:r>
          </a:p>
        </p:txBody>
      </p:sp>
      <p:sp>
        <p:nvSpPr>
          <p:cNvPr id="2" name="Content Placeholder 1"/>
          <p:cNvSpPr>
            <a:spLocks noGrp="1"/>
          </p:cNvSpPr>
          <p:nvPr>
            <p:ph idx="1"/>
          </p:nvPr>
        </p:nvSpPr>
        <p:spPr/>
        <p:txBody>
          <a:bodyPr>
            <a:normAutofit fontScale="85000" lnSpcReduction="10000"/>
          </a:bodyPr>
          <a:lstStyle/>
          <a:p>
            <a:r>
              <a:rPr lang="en-US" dirty="0" smtClean="0"/>
              <a:t>Every adjustable parameter should have its own learning-rate parameter </a:t>
            </a:r>
          </a:p>
          <a:p>
            <a:r>
              <a:rPr lang="en-US" dirty="0" smtClean="0"/>
              <a:t>Every learning-rate parameter should be allowed to vary between iterations </a:t>
            </a:r>
          </a:p>
          <a:p>
            <a:r>
              <a:rPr lang="en-US" dirty="0" smtClean="0"/>
              <a:t>When cost function derivative w.r.t. a synaptic weight has the same sign for several iterations, the learning rate parameter should be increased </a:t>
            </a:r>
          </a:p>
          <a:p>
            <a:r>
              <a:rPr lang="en-US" dirty="0" smtClean="0"/>
              <a:t>When cost function derivative w.r.t. a synaptic weight has alternating signs for several iterations, the learning rate parameter should </a:t>
            </a:r>
            <a:r>
              <a:rPr lang="en-US" smtClean="0"/>
              <a:t>be decreased</a:t>
            </a:r>
            <a:endParaRPr lang="tr-TR" dirty="0"/>
          </a:p>
        </p:txBody>
      </p:sp>
    </p:spTree>
    <p:extLst>
      <p:ext uri="{BB962C8B-B14F-4D97-AF65-F5344CB8AC3E}">
        <p14:creationId xmlns:p14="http://schemas.microsoft.com/office/powerpoint/2010/main" val="2337693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lnSpcReduction="10000"/>
          </a:bodyPr>
          <a:lstStyle/>
          <a:p>
            <a:pPr>
              <a:defRPr/>
            </a:pPr>
            <a:r>
              <a:rPr lang="en-US" dirty="0" smtClean="0"/>
              <a:t>Back Propagation Learning </a:t>
            </a:r>
          </a:p>
          <a:p>
            <a:pPr>
              <a:defRPr/>
            </a:pPr>
            <a:r>
              <a:rPr lang="en-US" dirty="0" smtClean="0"/>
              <a:t>MLPs as Pattern Recognizers </a:t>
            </a:r>
          </a:p>
          <a:p>
            <a:pPr>
              <a:defRPr/>
            </a:pPr>
            <a:r>
              <a:rPr lang="en-US" dirty="0" smtClean="0"/>
              <a:t>Error Surface (omitted)</a:t>
            </a:r>
          </a:p>
          <a:p>
            <a:pPr>
              <a:defRPr/>
            </a:pPr>
            <a:r>
              <a:rPr lang="en-US" dirty="0" smtClean="0"/>
              <a:t>Performance </a:t>
            </a:r>
          </a:p>
          <a:p>
            <a:pPr>
              <a:defRPr/>
            </a:pPr>
            <a:r>
              <a:rPr lang="en-US" dirty="0" smtClean="0"/>
              <a:t>Back Propagation Learning (revisited) </a:t>
            </a:r>
          </a:p>
          <a:p>
            <a:pPr>
              <a:defRPr/>
            </a:pPr>
            <a:r>
              <a:rPr lang="en-US" dirty="0" smtClean="0"/>
              <a:t>Supervised Learning as an optimization problem (omitted)</a:t>
            </a:r>
          </a:p>
          <a:p>
            <a:pPr>
              <a:defRPr/>
            </a:pPr>
            <a:r>
              <a:rPr lang="en-US" b="1" dirty="0" smtClean="0"/>
              <a:t>Convolutional Networks </a:t>
            </a:r>
            <a:endParaRPr lang="en-US" b="1" dirty="0"/>
          </a:p>
        </p:txBody>
      </p:sp>
    </p:spTree>
    <p:extLst>
      <p:ext uri="{BB962C8B-B14F-4D97-AF65-F5344CB8AC3E}">
        <p14:creationId xmlns:p14="http://schemas.microsoft.com/office/powerpoint/2010/main" val="10293296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990600"/>
          </a:xfrm>
        </p:spPr>
        <p:txBody>
          <a:bodyPr/>
          <a:lstStyle/>
          <a:p>
            <a:pPr algn="ctr"/>
            <a:r>
              <a:rPr lang="en-US" altLang="en-US" sz="3000" b="1" dirty="0" smtClean="0"/>
              <a:t>Convolutional Networks</a:t>
            </a:r>
          </a:p>
        </p:txBody>
      </p:sp>
      <p:sp>
        <p:nvSpPr>
          <p:cNvPr id="2" name="Content Placeholder 1"/>
          <p:cNvSpPr>
            <a:spLocks noGrp="1"/>
          </p:cNvSpPr>
          <p:nvPr>
            <p:ph idx="1"/>
          </p:nvPr>
        </p:nvSpPr>
        <p:spPr/>
        <p:txBody>
          <a:bodyPr>
            <a:normAutofit fontScale="70000" lnSpcReduction="20000"/>
          </a:bodyPr>
          <a:lstStyle/>
          <a:p>
            <a:r>
              <a:rPr lang="en-GB" dirty="0" smtClean="0"/>
              <a:t>A special class of MLPs designed specifically to recognize 2D shapes with a high degree of invariance to translation, scaling, skewing, and other forms of distortion</a:t>
            </a:r>
          </a:p>
          <a:p>
            <a:r>
              <a:rPr lang="en-GB" dirty="0" smtClean="0"/>
              <a:t>Network structure includes following constraints: </a:t>
            </a:r>
          </a:p>
          <a:p>
            <a:pPr lvl="1"/>
            <a:r>
              <a:rPr lang="en-GB" i="1" dirty="0" smtClean="0"/>
              <a:t>Feature extraction:</a:t>
            </a:r>
            <a:r>
              <a:rPr lang="en-GB" dirty="0" smtClean="0"/>
              <a:t> Neurons take their inputs from a local receptive field (it is forced to extract local features). Once a feature is extracted, its location becomes less important</a:t>
            </a:r>
          </a:p>
          <a:p>
            <a:pPr lvl="1"/>
            <a:r>
              <a:rPr lang="en-GB" i="1" dirty="0" smtClean="0"/>
              <a:t>Feature mapping:</a:t>
            </a:r>
            <a:r>
              <a:rPr lang="en-GB" dirty="0" smtClean="0"/>
              <a:t> Each layer is composed of multiple feature maps (a plane within which neurons are constrained to share same weights). The effects are shift invariance and reduction in number of free parameters </a:t>
            </a:r>
          </a:p>
          <a:p>
            <a:pPr lvl="1"/>
            <a:r>
              <a:rPr lang="en-GB" dirty="0" smtClean="0"/>
              <a:t>Subsampling: Each convolutional layer is followed by a computational layer performing local averaging and subsampling (feature map resolution is reduced). Feature map sensitivity to shifts and other distortions is reduced</a:t>
            </a:r>
            <a:endParaRPr lang="tr-TR" dirty="0"/>
          </a:p>
        </p:txBody>
      </p:sp>
    </p:spTree>
    <p:extLst>
      <p:ext uri="{BB962C8B-B14F-4D97-AF65-F5344CB8AC3E}">
        <p14:creationId xmlns:p14="http://schemas.microsoft.com/office/powerpoint/2010/main" val="927399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Convolutional Networks</a:t>
            </a:r>
          </a:p>
        </p:txBody>
      </p:sp>
      <p:pic>
        <p:nvPicPr>
          <p:cNvPr id="5" name="Picture 3" descr="fg04_02300"/>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457200" y="3244563"/>
            <a:ext cx="4038600" cy="12372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2"/>
          </p:nvPr>
        </p:nvSpPr>
        <p:spPr/>
        <p:txBody>
          <a:bodyPr>
            <a:normAutofit fontScale="77500" lnSpcReduction="20000"/>
          </a:bodyPr>
          <a:lstStyle/>
          <a:p>
            <a:r>
              <a:rPr lang="en-GB" dirty="0" smtClean="0"/>
              <a:t>A convolutional network made up of </a:t>
            </a:r>
          </a:p>
          <a:p>
            <a:pPr lvl="1"/>
            <a:r>
              <a:rPr lang="en-GB" dirty="0" smtClean="0"/>
              <a:t>An input layer </a:t>
            </a:r>
          </a:p>
          <a:p>
            <a:pPr lvl="1"/>
            <a:r>
              <a:rPr lang="en-GB" dirty="0" smtClean="0"/>
              <a:t>4 hidden layers </a:t>
            </a:r>
          </a:p>
          <a:p>
            <a:pPr lvl="1"/>
            <a:r>
              <a:rPr lang="en-GB" dirty="0" smtClean="0"/>
              <a:t>And an output layer </a:t>
            </a:r>
          </a:p>
          <a:p>
            <a:r>
              <a:rPr lang="en-GB" dirty="0" smtClean="0"/>
              <a:t>Designed to perform image processing (recognition of handwritten characters) </a:t>
            </a:r>
          </a:p>
          <a:p>
            <a:r>
              <a:rPr lang="en-GB" dirty="0" smtClean="0"/>
              <a:t>Alternating layers of convolution and subsampling </a:t>
            </a:r>
          </a:p>
          <a:p>
            <a:r>
              <a:rPr lang="en-GB" dirty="0" smtClean="0"/>
              <a:t>Contains about 100,000 synaptic connections but only 2600 free parameters </a:t>
            </a:r>
            <a:endParaRPr lang="en-GB" dirty="0"/>
          </a:p>
        </p:txBody>
      </p:sp>
    </p:spTree>
    <p:extLst>
      <p:ext uri="{BB962C8B-B14F-4D97-AF65-F5344CB8AC3E}">
        <p14:creationId xmlns:p14="http://schemas.microsoft.com/office/powerpoint/2010/main" val="1891302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200" b="1" dirty="0" smtClean="0"/>
              <a:t>Computer Experiment</a:t>
            </a:r>
          </a:p>
        </p:txBody>
      </p:sp>
      <p:pic>
        <p:nvPicPr>
          <p:cNvPr id="1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802826"/>
            <a:ext cx="6629400" cy="5323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03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200" b="1" dirty="0" smtClean="0"/>
              <a:t>Computer Experiment</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1852" y="789084"/>
            <a:ext cx="6490548" cy="5337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469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914400"/>
          </a:xfrm>
        </p:spPr>
        <p:txBody>
          <a:bodyPr/>
          <a:lstStyle/>
          <a:p>
            <a:pPr algn="ctr"/>
            <a:r>
              <a:rPr lang="en-US" altLang="en-US" sz="3200" b="1" dirty="0" smtClean="0"/>
              <a:t>Computer Experiment </a:t>
            </a:r>
            <a:br>
              <a:rPr lang="en-US" altLang="en-US" sz="3200" b="1" dirty="0" smtClean="0"/>
            </a:br>
            <a:r>
              <a:rPr lang="en-US" altLang="en-US" sz="3200" b="1" dirty="0" smtClean="0"/>
              <a:t>Bayesian Decision Boundary </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en-US" dirty="0" smtClean="0"/>
                  <a:t>Using the Bayes criterion (we omitted this in Chapter 3) for decision boundary in this example, we get a circular boundary with center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𝑐</m:t>
                        </m:r>
                      </m:sub>
                    </m:sSub>
                    <m:r>
                      <a:rPr lang="en-US" b="0" i="1" smtClean="0">
                        <a:latin typeface="Cambria Math"/>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2</m:t>
                                </m:r>
                              </m:num>
                              <m:den>
                                <m:r>
                                  <a:rPr lang="en-US" b="0" i="1" smtClean="0">
                                    <a:latin typeface="Cambria Math"/>
                                  </a:rPr>
                                  <m:t>3</m:t>
                                </m:r>
                              </m:den>
                            </m:f>
                            <m:r>
                              <a:rPr lang="en-US" b="0" i="1" smtClean="0">
                                <a:latin typeface="Cambria Math"/>
                              </a:rPr>
                              <m:t>,0</m:t>
                            </m:r>
                          </m:e>
                        </m:d>
                      </m:e>
                      <m:sup>
                        <m:r>
                          <a:rPr lang="en-US" b="0" i="1" smtClean="0">
                            <a:latin typeface="Cambria Math"/>
                          </a:rPr>
                          <m:t>𝑇</m:t>
                        </m:r>
                      </m:sup>
                    </m:sSup>
                  </m:oMath>
                </a14:m>
                <a:r>
                  <a:rPr lang="en-US" dirty="0" smtClean="0"/>
                  <a:t> and radius </a:t>
                </a:r>
                <a14:m>
                  <m:oMath xmlns:m="http://schemas.openxmlformats.org/officeDocument/2006/math">
                    <m:r>
                      <a:rPr lang="en-US" b="0" i="1" smtClean="0">
                        <a:latin typeface="Cambria Math"/>
                      </a:rPr>
                      <m:t>𝑟</m:t>
                    </m:r>
                    <m:r>
                      <a:rPr lang="en-US" b="0" i="1" smtClean="0">
                        <a:latin typeface="Cambria Math"/>
                        <a:ea typeface="Cambria Math"/>
                      </a:rPr>
                      <m:t>≅2.34</m:t>
                    </m:r>
                  </m:oMath>
                </a14:m>
                <a:endParaRPr lang="en-US" dirty="0" smtClean="0"/>
              </a:p>
              <a:p>
                <a:r>
                  <a:rPr lang="en-US" dirty="0" smtClean="0"/>
                  <a:t>With this theoretical boundary and by numerically evaluating probability integrals, probability of misclassification is approximately 0.1849 (probability of correct classification is approximately 0.8151)</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481" t="-2830"/>
                </a:stretch>
              </a:blipFill>
            </p:spPr>
            <p:txBody>
              <a:bodyPr/>
              <a:lstStyle/>
              <a:p>
                <a:r>
                  <a:rPr lang="tr-TR">
                    <a:noFill/>
                  </a:rPr>
                  <a:t> </a:t>
                </a:r>
              </a:p>
            </p:txBody>
          </p:sp>
        </mc:Fallback>
      </mc:AlternateContent>
    </p:spTree>
    <p:extLst>
      <p:ext uri="{BB962C8B-B14F-4D97-AF65-F5344CB8AC3E}">
        <p14:creationId xmlns:p14="http://schemas.microsoft.com/office/powerpoint/2010/main" val="568198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Experimental Determination of Optimal MLP</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7500" lnSpcReduction="20000"/>
              </a:bodyPr>
              <a:lstStyle/>
              <a:p>
                <a:r>
                  <a:rPr lang="en-US" dirty="0" smtClean="0"/>
                  <a:t>Table 4.1 lists variable parameters of a MLP with a single layer of hidden neurons (we will determine these values now) </a:t>
                </a:r>
              </a:p>
              <a:p>
                <a:r>
                  <a:rPr lang="en-US" dirty="0" smtClean="0"/>
                  <a:t>To determine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𝑚</m:t>
                        </m:r>
                      </m:e>
                      <m:sub>
                        <m:r>
                          <a:rPr lang="en-US" b="0" i="1" smtClean="0">
                            <a:latin typeface="Cambria Math"/>
                          </a:rPr>
                          <m:t>1</m:t>
                        </m:r>
                      </m:sub>
                    </m:sSub>
                  </m:oMath>
                </a14:m>
                <a:r>
                  <a:rPr lang="en-US" dirty="0" smtClean="0"/>
                  <a:t> our criterion is to use the smallest number of hidden neurons that yields a performance close to the Bayesian classifier (within 1%)</a:t>
                </a:r>
              </a:p>
              <a:p>
                <a:r>
                  <a:rPr lang="en-US" dirty="0" smtClean="0"/>
                  <a:t>We begin with 2 hidden neurons and get the results in Table 4.2 </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1659" t="-2156" r="-1508"/>
                </a:stretch>
              </a:blipFill>
            </p:spPr>
            <p:txBody>
              <a:bodyPr/>
              <a:lstStyle/>
              <a:p>
                <a:r>
                  <a:rPr lang="tr-TR">
                    <a:noFill/>
                  </a:rPr>
                  <a:t> </a:t>
                </a:r>
              </a:p>
            </p:txBody>
          </p:sp>
        </mc:Fallback>
      </mc:AlternateContent>
      <p:pic>
        <p:nvPicPr>
          <p:cNvPr id="5"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728000"/>
            <a:ext cx="4038600" cy="1661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4394069"/>
            <a:ext cx="4688178" cy="1613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48063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78844"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Experimental Determination of Optimal MLP</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a:bodyPr>
              <a:lstStyle/>
              <a:p>
                <a:r>
                  <a:rPr lang="en-US" dirty="0" smtClean="0"/>
                  <a:t>Combinations of </a:t>
                </a:r>
                <a14:m>
                  <m:oMath xmlns:m="http://schemas.openxmlformats.org/officeDocument/2006/math">
                    <m:r>
                      <a:rPr lang="en-US" b="0" i="1" smtClean="0">
                        <a:latin typeface="Cambria Math"/>
                      </a:rPr>
                      <m:t>𝜂</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0.01, 0.1, 0.5, 0.9</m:t>
                        </m:r>
                      </m:e>
                    </m:d>
                  </m:oMath>
                </a14:m>
                <a:r>
                  <a:rPr lang="en-US" dirty="0" smtClean="0"/>
                  <a:t> and momentum </a:t>
                </a:r>
                <a14:m>
                  <m:oMath xmlns:m="http://schemas.openxmlformats.org/officeDocument/2006/math">
                    <m:r>
                      <a:rPr lang="en-US" b="0" i="1" smtClean="0">
                        <a:latin typeface="Cambria Math"/>
                      </a:rPr>
                      <m:t>𝛼</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0.0, 0.1, 0.5, 0.9</m:t>
                        </m:r>
                      </m:e>
                    </m:d>
                  </m:oMath>
                </a14:m>
                <a:r>
                  <a:rPr lang="en-US" dirty="0" smtClean="0"/>
                  <a:t> are simulated</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2564" t="-1348"/>
                </a:stretch>
              </a:blipFill>
            </p:spPr>
            <p:txBody>
              <a:bodyPr/>
              <a:lstStyle/>
              <a:p>
                <a:r>
                  <a:rPr lang="tr-TR">
                    <a:noFill/>
                  </a:rPr>
                  <a:t> </a:t>
                </a:r>
              </a:p>
            </p:txBody>
          </p:sp>
        </mc:Fallback>
      </mc:AlternateContent>
      <p:pic>
        <p:nvPicPr>
          <p:cNvPr id="6146"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12220" y="990600"/>
            <a:ext cx="3774579" cy="2664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655008"/>
            <a:ext cx="3768323" cy="2593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4191000" y="970002"/>
                <a:ext cx="11115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𝜂</m:t>
                      </m:r>
                      <m:r>
                        <a:rPr lang="en-US" b="0" i="1" smtClean="0">
                          <a:latin typeface="Cambria Math"/>
                        </a:rPr>
                        <m:t>=0.01</m:t>
                      </m:r>
                    </m:oMath>
                  </m:oMathPara>
                </a14:m>
                <a:endParaRPr lang="tr-TR" dirty="0"/>
              </a:p>
            </p:txBody>
          </p:sp>
        </mc:Choice>
        <mc:Fallback xmlns="">
          <p:sp>
            <p:nvSpPr>
              <p:cNvPr id="4" name="TextBox 3"/>
              <p:cNvSpPr txBox="1">
                <a:spLocks noRot="1" noChangeAspect="1" noMove="1" noResize="1" noEditPoints="1" noAdjustHandles="1" noChangeArrowheads="1" noChangeShapeType="1" noTextEdit="1"/>
              </p:cNvSpPr>
              <p:nvPr/>
            </p:nvSpPr>
            <p:spPr>
              <a:xfrm>
                <a:off x="4191000" y="970002"/>
                <a:ext cx="1111523" cy="369332"/>
              </a:xfrm>
              <a:prstGeom prst="rect">
                <a:avLst/>
              </a:prstGeom>
              <a:blipFill rotWithShape="1">
                <a:blip r:embed="rId5"/>
                <a:stretch>
                  <a:fillRect b="-655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319240" y="5410200"/>
                <a:ext cx="9832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𝜂</m:t>
                      </m:r>
                      <m:r>
                        <a:rPr lang="en-US" b="0" i="1" smtClean="0">
                          <a:latin typeface="Cambria Math"/>
                        </a:rPr>
                        <m:t>=0.1</m:t>
                      </m:r>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4319240" y="5410200"/>
                <a:ext cx="983283" cy="369332"/>
              </a:xfrm>
              <a:prstGeom prst="rect">
                <a:avLst/>
              </a:prstGeom>
              <a:blipFill rotWithShape="1">
                <a:blip r:embed="rId6"/>
                <a:stretch>
                  <a:fillRect b="-6667"/>
                </a:stretch>
              </a:blipFill>
            </p:spPr>
            <p:txBody>
              <a:bodyPr/>
              <a:lstStyle/>
              <a:p>
                <a:r>
                  <a:rPr lang="tr-TR">
                    <a:noFill/>
                  </a:rPr>
                  <a:t> </a:t>
                </a:r>
              </a:p>
            </p:txBody>
          </p:sp>
        </mc:Fallback>
      </mc:AlternateContent>
    </p:spTree>
    <p:extLst>
      <p:ext uri="{BB962C8B-B14F-4D97-AF65-F5344CB8AC3E}">
        <p14:creationId xmlns:p14="http://schemas.microsoft.com/office/powerpoint/2010/main" val="3661923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28638" y="381000"/>
            <a:ext cx="8229600" cy="457200"/>
          </a:xfrm>
        </p:spPr>
        <p:txBody>
          <a:bodyPr/>
          <a:lstStyle/>
          <a:p>
            <a:pPr algn="ctr"/>
            <a:r>
              <a:rPr lang="en-US" altLang="en-US" sz="3000" b="1" dirty="0" smtClean="0"/>
              <a:t>Computer Experiment </a:t>
            </a:r>
            <a:br>
              <a:rPr lang="en-US" altLang="en-US" sz="3000" b="1" dirty="0" smtClean="0"/>
            </a:br>
            <a:r>
              <a:rPr lang="en-US" altLang="en-US" sz="3000" b="1" dirty="0" smtClean="0"/>
              <a:t>Experimental Determination of Optimal MLP</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fontScale="70000" lnSpcReduction="20000"/>
              </a:bodyPr>
              <a:lstStyle/>
              <a:p>
                <a:r>
                  <a:rPr lang="en-US" dirty="0" smtClean="0"/>
                  <a:t>These experimental learning curves suggest following trends </a:t>
                </a:r>
              </a:p>
              <a:p>
                <a:pPr lvl="1"/>
                <a:r>
                  <a:rPr lang="en-US" dirty="0" smtClean="0"/>
                  <a:t>While, in general, a smaller learning rate parameter results in slower convergence, it can locate a deeper local minima in the error surface than a larger one </a:t>
                </a:r>
              </a:p>
              <a:p>
                <a:pPr lvl="1"/>
                <a:r>
                  <a:rPr lang="en-US" dirty="0" smtClean="0"/>
                  <a:t>For </a:t>
                </a:r>
                <a14:m>
                  <m:oMath xmlns:m="http://schemas.openxmlformats.org/officeDocument/2006/math">
                    <m:r>
                      <a:rPr lang="en-US" b="0" i="1" smtClean="0">
                        <a:latin typeface="Cambria Math"/>
                      </a:rPr>
                      <m:t>𝜂</m:t>
                    </m:r>
                    <m:r>
                      <a:rPr lang="en-US" b="0" i="1" smtClean="0">
                        <a:latin typeface="Cambria Math"/>
                      </a:rPr>
                      <m:t>→0</m:t>
                    </m:r>
                  </m:oMath>
                </a14:m>
                <a:r>
                  <a:rPr lang="en-US" dirty="0" smtClean="0"/>
                  <a:t>, use of </a:t>
                </a:r>
                <a14:m>
                  <m:oMath xmlns:m="http://schemas.openxmlformats.org/officeDocument/2006/math">
                    <m:r>
                      <a:rPr lang="en-US" b="0" i="1" smtClean="0">
                        <a:latin typeface="Cambria Math"/>
                      </a:rPr>
                      <m:t>𝛼</m:t>
                    </m:r>
                    <m:r>
                      <a:rPr lang="en-US" b="0" i="1" smtClean="0">
                        <a:latin typeface="Cambria Math"/>
                      </a:rPr>
                      <m:t>→1</m:t>
                    </m:r>
                  </m:oMath>
                </a14:m>
                <a:r>
                  <a:rPr lang="en-US" dirty="0" smtClean="0"/>
                  <a:t> produces increasing speed of convergence. On the other hand, for </a:t>
                </a:r>
                <a14:m>
                  <m:oMath xmlns:m="http://schemas.openxmlformats.org/officeDocument/2006/math">
                    <m:r>
                      <a:rPr lang="en-US" b="0" i="1" smtClean="0">
                        <a:latin typeface="Cambria Math"/>
                      </a:rPr>
                      <m:t>𝜂</m:t>
                    </m:r>
                    <m:r>
                      <a:rPr lang="en-US" b="0" i="1" smtClean="0">
                        <a:latin typeface="Cambria Math"/>
                      </a:rPr>
                      <m:t>→1</m:t>
                    </m:r>
                  </m:oMath>
                </a14:m>
                <a:r>
                  <a:rPr lang="en-US" dirty="0" smtClean="0"/>
                  <a:t>, use of </a:t>
                </a:r>
                <a14:m>
                  <m:oMath xmlns:m="http://schemas.openxmlformats.org/officeDocument/2006/math">
                    <m:r>
                      <a:rPr lang="en-US" b="0" i="1" smtClean="0">
                        <a:latin typeface="Cambria Math"/>
                      </a:rPr>
                      <m:t>𝛼</m:t>
                    </m:r>
                    <m:r>
                      <a:rPr lang="en-US" b="0" i="1" smtClean="0">
                        <a:latin typeface="Cambria Math"/>
                      </a:rPr>
                      <m:t>→0</m:t>
                    </m:r>
                  </m:oMath>
                </a14:m>
                <a:r>
                  <a:rPr lang="en-US" dirty="0" smtClean="0"/>
                  <a:t> is required to ensure learning stability </a:t>
                </a:r>
              </a:p>
              <a:p>
                <a:pPr lvl="1"/>
                <a:r>
                  <a:rPr lang="en-US" dirty="0" smtClean="0"/>
                  <a:t>Using </a:t>
                </a:r>
                <a14:m>
                  <m:oMath xmlns:m="http://schemas.openxmlformats.org/officeDocument/2006/math">
                    <m:r>
                      <a:rPr lang="en-US" b="0" i="1" smtClean="0">
                        <a:latin typeface="Cambria Math"/>
                      </a:rPr>
                      <m:t>𝜂</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0.5, 0.9</m:t>
                        </m:r>
                      </m:e>
                    </m:d>
                  </m:oMath>
                </a14:m>
                <a:r>
                  <a:rPr lang="en-US" dirty="0" smtClean="0"/>
                  <a:t> and </a:t>
                </a:r>
                <a14:m>
                  <m:oMath xmlns:m="http://schemas.openxmlformats.org/officeDocument/2006/math">
                    <m:r>
                      <a:rPr lang="en-US" b="0" i="1" smtClean="0">
                        <a:latin typeface="Cambria Math"/>
                      </a:rPr>
                      <m:t>𝛼</m:t>
                    </m:r>
                    <m:r>
                      <a:rPr lang="en-US" b="0" i="1" smtClean="0">
                        <a:latin typeface="Cambria Math"/>
                      </a:rPr>
                      <m:t>=0.9</m:t>
                    </m:r>
                  </m:oMath>
                </a14:m>
                <a:r>
                  <a:rPr lang="en-US" dirty="0" smtClean="0"/>
                  <a:t> causes oscillations and a higher value for convergence </a:t>
                </a:r>
                <a:endParaRPr lang="tr-TR"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1">
                <a:blip r:embed="rId2"/>
                <a:stretch>
                  <a:fillRect l="-1207" t="-1887" r="-1207"/>
                </a:stretch>
              </a:blipFill>
            </p:spPr>
            <p:txBody>
              <a:bodyPr/>
              <a:lstStyle/>
              <a:p>
                <a:r>
                  <a:rPr lang="tr-TR">
                    <a:noFill/>
                  </a:rPr>
                  <a:t> </a:t>
                </a:r>
              </a:p>
            </p:txBody>
          </p:sp>
        </mc:Fallback>
      </mc:AlternateContent>
      <p:pic>
        <p:nvPicPr>
          <p:cNvPr id="7171"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63481" y="1066800"/>
            <a:ext cx="3821879" cy="262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4428088" y="982469"/>
                <a:ext cx="9832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𝜂</m:t>
                      </m:r>
                      <m:r>
                        <a:rPr lang="en-US" b="0" i="1" smtClean="0">
                          <a:latin typeface="Cambria Math"/>
                        </a:rPr>
                        <m:t>=0.5</m:t>
                      </m:r>
                    </m:oMath>
                  </m:oMathPara>
                </a14:m>
                <a:endParaRPr lang="tr-TR" dirty="0"/>
              </a:p>
            </p:txBody>
          </p:sp>
        </mc:Choice>
        <mc:Fallback xmlns="">
          <p:sp>
            <p:nvSpPr>
              <p:cNvPr id="4" name="TextBox 3"/>
              <p:cNvSpPr txBox="1">
                <a:spLocks noRot="1" noChangeAspect="1" noMove="1" noResize="1" noEditPoints="1" noAdjustHandles="1" noChangeArrowheads="1" noChangeShapeType="1" noTextEdit="1"/>
              </p:cNvSpPr>
              <p:nvPr/>
            </p:nvSpPr>
            <p:spPr>
              <a:xfrm>
                <a:off x="4428088" y="982469"/>
                <a:ext cx="983283" cy="369332"/>
              </a:xfrm>
              <a:prstGeom prst="rect">
                <a:avLst/>
              </a:prstGeom>
              <a:blipFill rotWithShape="1">
                <a:blip r:embed="rId4"/>
                <a:stretch>
                  <a:fillRect b="-6557"/>
                </a:stretch>
              </a:blipFill>
            </p:spPr>
            <p:txBody>
              <a:bodyPr/>
              <a:lstStyle/>
              <a:p>
                <a:r>
                  <a:rPr lang="tr-TR">
                    <a:noFill/>
                  </a:rPr>
                  <a:t> </a:t>
                </a:r>
              </a:p>
            </p:txBody>
          </p:sp>
        </mc:Fallback>
      </mc:AlternateContent>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688635"/>
            <a:ext cx="3805238" cy="2593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0" name="TextBox 9"/>
              <p:cNvSpPr txBox="1"/>
              <p:nvPr/>
            </p:nvSpPr>
            <p:spPr>
              <a:xfrm>
                <a:off x="4461358" y="5638800"/>
                <a:ext cx="9832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𝜂</m:t>
                      </m:r>
                      <m:r>
                        <a:rPr lang="en-US" b="0" i="1" smtClean="0">
                          <a:latin typeface="Cambria Math"/>
                        </a:rPr>
                        <m:t>=0.9</m:t>
                      </m:r>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4461358" y="5638800"/>
                <a:ext cx="983283" cy="369332"/>
              </a:xfrm>
              <a:prstGeom prst="rect">
                <a:avLst/>
              </a:prstGeom>
              <a:blipFill rotWithShape="1">
                <a:blip r:embed="rId6"/>
                <a:stretch>
                  <a:fillRect b="-6557"/>
                </a:stretch>
              </a:blipFill>
            </p:spPr>
            <p:txBody>
              <a:bodyPr/>
              <a:lstStyle/>
              <a:p>
                <a:r>
                  <a:rPr lang="tr-TR">
                    <a:noFill/>
                  </a:rPr>
                  <a:t> </a:t>
                </a:r>
              </a:p>
            </p:txBody>
          </p:sp>
        </mc:Fallback>
      </mc:AlternateContent>
    </p:spTree>
    <p:extLst>
      <p:ext uri="{BB962C8B-B14F-4D97-AF65-F5344CB8AC3E}">
        <p14:creationId xmlns:p14="http://schemas.microsoft.com/office/powerpoint/2010/main" val="3927379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haykin">
  <a:themeElements>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yk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ayki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ayki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ayki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ayki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ayki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ayki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ayki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ayki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ayki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ayki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ayki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haykin</Template>
  <TotalTime>2420</TotalTime>
  <Words>1752</Words>
  <Application>Microsoft Office PowerPoint</Application>
  <PresentationFormat>On-screen Show (4:3)</PresentationFormat>
  <Paragraphs>185</Paragraphs>
  <Slides>38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Cambria Math</vt:lpstr>
      <vt:lpstr>haykin</vt:lpstr>
      <vt:lpstr>Multilayer Perceptrons (PART 2)</vt:lpstr>
      <vt:lpstr>Chapter Organization</vt:lpstr>
      <vt:lpstr>Computer Experiment</vt:lpstr>
      <vt:lpstr>Computer Experiment</vt:lpstr>
      <vt:lpstr>Computer Experiment</vt:lpstr>
      <vt:lpstr>Computer Experiment  Bayesian Decision Boundary </vt:lpstr>
      <vt:lpstr>Computer Experiment  Experimental Determination of Optimal MLP</vt:lpstr>
      <vt:lpstr>Computer Experiment  Experimental Determination of Optimal MLP</vt:lpstr>
      <vt:lpstr>Computer Experiment  Experimental Determination of Optimal MLP</vt:lpstr>
      <vt:lpstr>Computer Experiment  Experimental Determination of Optimal MLP</vt:lpstr>
      <vt:lpstr>Computer Experiment  Experimental Determination of Optimal MLP</vt:lpstr>
      <vt:lpstr>Computer Experiment  Evaluation of MLP</vt:lpstr>
      <vt:lpstr>Computer Experiment  Evaluation of MLP</vt:lpstr>
      <vt:lpstr>Computer Experiment  Evaluation of MLP</vt:lpstr>
      <vt:lpstr>Feature Detection </vt:lpstr>
      <vt:lpstr>Chapter Organization</vt:lpstr>
      <vt:lpstr>Generalizations</vt:lpstr>
      <vt:lpstr>Generalizations</vt:lpstr>
      <vt:lpstr>Generalizations</vt:lpstr>
      <vt:lpstr>Approximations of Functions </vt:lpstr>
      <vt:lpstr>Approximations of Functions </vt:lpstr>
      <vt:lpstr>Curse of Dimensionality</vt:lpstr>
      <vt:lpstr>Practical Considerations </vt:lpstr>
      <vt:lpstr>Practical Considerations </vt:lpstr>
      <vt:lpstr>Cross-Validation</vt:lpstr>
      <vt:lpstr>Early Stopping Method of Training </vt:lpstr>
      <vt:lpstr>Early Stopping Method of Training </vt:lpstr>
      <vt:lpstr>Variants of Cross-Validation</vt:lpstr>
      <vt:lpstr>Network Pruning</vt:lpstr>
      <vt:lpstr>Complexity-Regularization </vt:lpstr>
      <vt:lpstr>Hessian-based Network Pruning </vt:lpstr>
      <vt:lpstr>Chapter Organization</vt:lpstr>
      <vt:lpstr>Virtues and Limitations of Back-Prop.</vt:lpstr>
      <vt:lpstr>Virtues and Limitations of Back-Prop.</vt:lpstr>
      <vt:lpstr>Accelerated Convergence of Back Propagation Learning </vt:lpstr>
      <vt:lpstr>Chapter Organization</vt:lpstr>
      <vt:lpstr>Convolutional Networks</vt:lpstr>
      <vt:lpstr>Convolutional Networks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1.1   Caption</dc:title>
  <dc:creator>Bill Montgomery</dc:creator>
  <cp:lastModifiedBy>Furkan Ar</cp:lastModifiedBy>
  <cp:revision>243</cp:revision>
  <cp:lastPrinted>2014-11-10T21:41:47Z</cp:lastPrinted>
  <dcterms:created xsi:type="dcterms:W3CDTF">2008-11-18T16:01:22Z</dcterms:created>
  <dcterms:modified xsi:type="dcterms:W3CDTF">2019-12-04T08:42:43Z</dcterms:modified>
</cp:coreProperties>
</file>