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88" r:id="rId2"/>
    <p:sldId id="289" r:id="rId3"/>
    <p:sldId id="404" r:id="rId4"/>
    <p:sldId id="290" r:id="rId5"/>
    <p:sldId id="405" r:id="rId6"/>
    <p:sldId id="291" r:id="rId7"/>
    <p:sldId id="411" r:id="rId8"/>
    <p:sldId id="337" r:id="rId9"/>
    <p:sldId id="292" r:id="rId10"/>
    <p:sldId id="338" r:id="rId11"/>
    <p:sldId id="339" r:id="rId12"/>
    <p:sldId id="407" r:id="rId13"/>
    <p:sldId id="340" r:id="rId14"/>
    <p:sldId id="408" r:id="rId15"/>
    <p:sldId id="341" r:id="rId16"/>
    <p:sldId id="409" r:id="rId17"/>
    <p:sldId id="416" r:id="rId18"/>
    <p:sldId id="417" r:id="rId19"/>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79" autoAdjust="0"/>
    <p:restoredTop sz="94660"/>
  </p:normalViewPr>
  <p:slideViewPr>
    <p:cSldViewPr>
      <p:cViewPr varScale="1">
        <p:scale>
          <a:sx n="70" d="100"/>
          <a:sy n="70" d="100"/>
        </p:scale>
        <p:origin x="111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vl1pPr>
          </a:lstStyle>
          <a:p>
            <a:endParaRPr lang="en-US" altLang="en-US"/>
          </a:p>
        </p:txBody>
      </p:sp>
      <p:sp>
        <p:nvSpPr>
          <p:cNvPr id="149507" name="Rectangle 3"/>
          <p:cNvSpPr>
            <a:spLocks noGrp="1" noChangeArrowheads="1"/>
          </p:cNvSpPr>
          <p:nvPr>
            <p:ph type="dt" idx="1"/>
          </p:nvPr>
        </p:nvSpPr>
        <p:spPr bwMode="auto">
          <a:xfrm>
            <a:off x="4022937"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vl1pPr>
          </a:lstStyle>
          <a:p>
            <a:endParaRPr lang="en-US" altLang="en-US"/>
          </a:p>
        </p:txBody>
      </p:sp>
      <p:sp>
        <p:nvSpPr>
          <p:cNvPr id="3379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9" name="Rectangle 5"/>
          <p:cNvSpPr>
            <a:spLocks noGrp="1" noChangeArrowheads="1"/>
          </p:cNvSpPr>
          <p:nvPr>
            <p:ph type="body" sz="quarter" idx="3"/>
          </p:nvPr>
        </p:nvSpPr>
        <p:spPr bwMode="auto">
          <a:xfrm>
            <a:off x="946574" y="4861441"/>
            <a:ext cx="5206153"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49510" name="Rectangle 6"/>
          <p:cNvSpPr>
            <a:spLocks noGrp="1" noChangeArrowheads="1"/>
          </p:cNvSpPr>
          <p:nvPr>
            <p:ph type="ftr" sz="quarter" idx="4"/>
          </p:nvPr>
        </p:nvSpPr>
        <p:spPr bwMode="auto">
          <a:xfrm>
            <a:off x="0" y="9722882"/>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vl1pPr>
          </a:lstStyle>
          <a:p>
            <a:endParaRPr lang="en-US" altLang="en-US"/>
          </a:p>
        </p:txBody>
      </p:sp>
      <p:sp>
        <p:nvSpPr>
          <p:cNvPr id="149511" name="Rectangle 7"/>
          <p:cNvSpPr>
            <a:spLocks noGrp="1" noChangeArrowheads="1"/>
          </p:cNvSpPr>
          <p:nvPr>
            <p:ph type="sldNum" sz="quarter" idx="5"/>
          </p:nvPr>
        </p:nvSpPr>
        <p:spPr bwMode="auto">
          <a:xfrm>
            <a:off x="4022937" y="9722882"/>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vl1pPr>
          </a:lstStyle>
          <a:p>
            <a:fld id="{D09CDB7B-3D66-43C9-9229-60068C9EB2B7}" type="slidenum">
              <a:rPr lang="en-US" altLang="en-US"/>
              <a:pPr/>
              <a:t>‹#›</a:t>
            </a:fld>
            <a:endParaRPr lang="en-US" altLang="en-US"/>
          </a:p>
        </p:txBody>
      </p:sp>
    </p:spTree>
    <p:extLst>
      <p:ext uri="{BB962C8B-B14F-4D97-AF65-F5344CB8AC3E}">
        <p14:creationId xmlns:p14="http://schemas.microsoft.com/office/powerpoint/2010/main" val="9328315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300">
                <a:solidFill>
                  <a:schemeClr val="tx1"/>
                </a:solidFill>
                <a:latin typeface="Arial" pitchFamily="34" charset="0"/>
              </a:defRPr>
            </a:lvl1pPr>
            <a:lvl2pPr marL="804763" indent="-309524" eaLnBrk="0" hangingPunct="0">
              <a:spcBef>
                <a:spcPct val="30000"/>
              </a:spcBef>
              <a:defRPr sz="1300">
                <a:solidFill>
                  <a:schemeClr val="tx1"/>
                </a:solidFill>
                <a:latin typeface="Arial" pitchFamily="34" charset="0"/>
              </a:defRPr>
            </a:lvl2pPr>
            <a:lvl3pPr marL="1238098" indent="-247620" eaLnBrk="0" hangingPunct="0">
              <a:spcBef>
                <a:spcPct val="30000"/>
              </a:spcBef>
              <a:defRPr sz="1300">
                <a:solidFill>
                  <a:schemeClr val="tx1"/>
                </a:solidFill>
                <a:latin typeface="Arial" pitchFamily="34" charset="0"/>
              </a:defRPr>
            </a:lvl3pPr>
            <a:lvl4pPr marL="1733337" indent="-247620" eaLnBrk="0" hangingPunct="0">
              <a:spcBef>
                <a:spcPct val="30000"/>
              </a:spcBef>
              <a:defRPr sz="1300">
                <a:solidFill>
                  <a:schemeClr val="tx1"/>
                </a:solidFill>
                <a:latin typeface="Arial" pitchFamily="34" charset="0"/>
              </a:defRPr>
            </a:lvl4pPr>
            <a:lvl5pPr marL="2228576" indent="-247620" eaLnBrk="0" hangingPunct="0">
              <a:spcBef>
                <a:spcPct val="30000"/>
              </a:spcBef>
              <a:defRPr sz="1300">
                <a:solidFill>
                  <a:schemeClr val="tx1"/>
                </a:solidFill>
                <a:latin typeface="Arial" pitchFamily="34" charset="0"/>
              </a:defRPr>
            </a:lvl5pPr>
            <a:lvl6pPr marL="2723815" indent="-247620" eaLnBrk="0" fontAlgn="base" hangingPunct="0">
              <a:spcBef>
                <a:spcPct val="30000"/>
              </a:spcBef>
              <a:spcAft>
                <a:spcPct val="0"/>
              </a:spcAft>
              <a:defRPr sz="1300">
                <a:solidFill>
                  <a:schemeClr val="tx1"/>
                </a:solidFill>
                <a:latin typeface="Arial" pitchFamily="34" charset="0"/>
              </a:defRPr>
            </a:lvl6pPr>
            <a:lvl7pPr marL="3219054" indent="-247620" eaLnBrk="0" fontAlgn="base" hangingPunct="0">
              <a:spcBef>
                <a:spcPct val="30000"/>
              </a:spcBef>
              <a:spcAft>
                <a:spcPct val="0"/>
              </a:spcAft>
              <a:defRPr sz="1300">
                <a:solidFill>
                  <a:schemeClr val="tx1"/>
                </a:solidFill>
                <a:latin typeface="Arial" pitchFamily="34" charset="0"/>
              </a:defRPr>
            </a:lvl7pPr>
            <a:lvl8pPr marL="3714293" indent="-247620" eaLnBrk="0" fontAlgn="base" hangingPunct="0">
              <a:spcBef>
                <a:spcPct val="30000"/>
              </a:spcBef>
              <a:spcAft>
                <a:spcPct val="0"/>
              </a:spcAft>
              <a:defRPr sz="1300">
                <a:solidFill>
                  <a:schemeClr val="tx1"/>
                </a:solidFill>
                <a:latin typeface="Arial" pitchFamily="34" charset="0"/>
              </a:defRPr>
            </a:lvl8pPr>
            <a:lvl9pPr marL="4209532" indent="-247620" eaLnBrk="0" fontAlgn="base" hangingPunct="0">
              <a:spcBef>
                <a:spcPct val="30000"/>
              </a:spcBef>
              <a:spcAft>
                <a:spcPct val="0"/>
              </a:spcAft>
              <a:defRPr sz="1300">
                <a:solidFill>
                  <a:schemeClr val="tx1"/>
                </a:solidFill>
                <a:latin typeface="Arial" pitchFamily="34" charset="0"/>
              </a:defRPr>
            </a:lvl9pPr>
          </a:lstStyle>
          <a:p>
            <a:pPr eaLnBrk="1" hangingPunct="1">
              <a:spcBef>
                <a:spcPct val="0"/>
              </a:spcBef>
            </a:pPr>
            <a:fld id="{6A40C04D-DA1B-4929-A3CD-682518D7C4A6}" type="slidenum">
              <a:rPr lang="en-US" altLang="en-US"/>
              <a:pPr eaLnBrk="1" hangingPunct="1">
                <a:spcBef>
                  <a:spcPct val="0"/>
                </a:spcBef>
              </a:pPr>
              <a:t>1</a:t>
            </a:fld>
            <a:endParaRPr lang="en-US" altLang="en-US"/>
          </a:p>
        </p:txBody>
      </p:sp>
      <p:sp>
        <p:nvSpPr>
          <p:cNvPr id="34819" name="Rectangle 2"/>
          <p:cNvSpPr>
            <a:spLocks noGrp="1" noRot="1" noChangeAspect="1" noChangeArrowheads="1" noTextEdit="1"/>
          </p:cNvSpPr>
          <p:nvPr>
            <p:ph type="sldImg"/>
          </p:nvPr>
        </p:nvSpPr>
        <p:spPr>
          <a:solidFill>
            <a:srgbClr val="FFFFFF"/>
          </a:solidFill>
          <a:ln/>
        </p:spPr>
      </p:sp>
      <p:sp>
        <p:nvSpPr>
          <p:cNvPr id="3482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4087097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066874-CB5D-403F-88A3-C48414CB6440}" type="slidenum">
              <a:rPr lang="en-US" altLang="en-US"/>
              <a:pPr/>
              <a:t>7</a:t>
            </a:fld>
            <a:endParaRPr lang="en-US" altLang="en-US"/>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68947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499064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61823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08665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03899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56259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0081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1016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70260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5732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50925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87762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8"/>
          <p:cNvSpPr>
            <a:spLocks noChangeArrowheads="1"/>
          </p:cNvSpPr>
          <p:nvPr/>
        </p:nvSpPr>
        <p:spPr bwMode="auto">
          <a:xfrm>
            <a:off x="6019800" y="6319838"/>
            <a:ext cx="3048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defRPr/>
            </a:pPr>
            <a:r>
              <a:rPr lang="en-US" altLang="en-US" sz="1000" smtClean="0">
                <a:solidFill>
                  <a:srgbClr val="000000"/>
                </a:solidFill>
                <a:cs typeface="Arial" pitchFamily="34" charset="0"/>
              </a:rPr>
              <a:t> Copyright ©2009 by Pearson Education, Inc.</a:t>
            </a:r>
          </a:p>
          <a:p>
            <a:pPr algn="r">
              <a:defRPr/>
            </a:pPr>
            <a:r>
              <a:rPr lang="en-US" altLang="en-US" sz="1000" smtClean="0">
                <a:solidFill>
                  <a:srgbClr val="000000"/>
                </a:solidFill>
                <a:cs typeface="Arial" pitchFamily="34" charset="0"/>
              </a:rPr>
              <a:t>Upper Saddle River, New Jersey 07458</a:t>
            </a:r>
          </a:p>
          <a:p>
            <a:pPr algn="r">
              <a:defRPr/>
            </a:pPr>
            <a:r>
              <a:rPr lang="en-US" altLang="en-US" sz="1000" smtClean="0">
                <a:solidFill>
                  <a:srgbClr val="000000"/>
                </a:solidFill>
                <a:cs typeface="Arial" pitchFamily="34" charset="0"/>
              </a:rPr>
              <a:t>All rights reserved.</a:t>
            </a:r>
          </a:p>
        </p:txBody>
      </p:sp>
      <p:sp>
        <p:nvSpPr>
          <p:cNvPr id="1028" name="Text Box 47"/>
          <p:cNvSpPr txBox="1">
            <a:spLocks noChangeArrowheads="1"/>
          </p:cNvSpPr>
          <p:nvPr/>
        </p:nvSpPr>
        <p:spPr bwMode="auto">
          <a:xfrm>
            <a:off x="847725" y="6353175"/>
            <a:ext cx="56292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altLang="en-US" sz="1100" i="1" smtClean="0">
                <a:solidFill>
                  <a:srgbClr val="000000"/>
                </a:solidFill>
                <a:cs typeface="Arial" pitchFamily="34" charset="0"/>
              </a:rPr>
              <a:t>Neural Networks and Learning Machines</a:t>
            </a:r>
            <a:r>
              <a:rPr lang="en-US" altLang="en-US" sz="1100" smtClean="0">
                <a:solidFill>
                  <a:srgbClr val="000000"/>
                </a:solidFill>
                <a:cs typeface="Arial" pitchFamily="34" charset="0"/>
              </a:rPr>
              <a:t>, Third Edition</a:t>
            </a:r>
          </a:p>
          <a:p>
            <a:pPr>
              <a:defRPr/>
            </a:pPr>
            <a:r>
              <a:rPr lang="en-US" altLang="en-US" sz="1100" smtClean="0">
                <a:solidFill>
                  <a:srgbClr val="000000"/>
                </a:solidFill>
                <a:cs typeface="Arial" pitchFamily="34" charset="0"/>
              </a:rPr>
              <a:t>Simon Haykin</a:t>
            </a:r>
          </a:p>
        </p:txBody>
      </p:sp>
      <p:pic>
        <p:nvPicPr>
          <p:cNvPr id="1029" name="Picture 48" descr="pearson_logo"/>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200" y="6400800"/>
            <a:ext cx="800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Line 53"/>
          <p:cNvSpPr>
            <a:spLocks noChangeShapeType="1"/>
          </p:cNvSpPr>
          <p:nvPr/>
        </p:nvSpPr>
        <p:spPr bwMode="auto">
          <a:xfrm>
            <a:off x="3175" y="6248400"/>
            <a:ext cx="9140825"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rtl="0" eaLnBrk="0" fontAlgn="base" hangingPunct="0">
        <a:spcBef>
          <a:spcPct val="0"/>
        </a:spcBef>
        <a:spcAft>
          <a:spcPct val="0"/>
        </a:spcAft>
        <a:defRPr sz="1200">
          <a:solidFill>
            <a:schemeClr val="tx2"/>
          </a:solidFill>
          <a:latin typeface="+mj-lt"/>
          <a:ea typeface="+mj-ea"/>
          <a:cs typeface="+mj-cs"/>
        </a:defRPr>
      </a:lvl1pPr>
      <a:lvl2pPr algn="l" rtl="0" eaLnBrk="0" fontAlgn="base" hangingPunct="0">
        <a:spcBef>
          <a:spcPct val="0"/>
        </a:spcBef>
        <a:spcAft>
          <a:spcPct val="0"/>
        </a:spcAft>
        <a:defRPr sz="1200">
          <a:solidFill>
            <a:schemeClr val="tx2"/>
          </a:solidFill>
          <a:latin typeface="Arial" charset="0"/>
        </a:defRPr>
      </a:lvl2pPr>
      <a:lvl3pPr algn="l" rtl="0" eaLnBrk="0" fontAlgn="base" hangingPunct="0">
        <a:spcBef>
          <a:spcPct val="0"/>
        </a:spcBef>
        <a:spcAft>
          <a:spcPct val="0"/>
        </a:spcAft>
        <a:defRPr sz="1200">
          <a:solidFill>
            <a:schemeClr val="tx2"/>
          </a:solidFill>
          <a:latin typeface="Arial" charset="0"/>
        </a:defRPr>
      </a:lvl3pPr>
      <a:lvl4pPr algn="l" rtl="0" eaLnBrk="0" fontAlgn="base" hangingPunct="0">
        <a:spcBef>
          <a:spcPct val="0"/>
        </a:spcBef>
        <a:spcAft>
          <a:spcPct val="0"/>
        </a:spcAft>
        <a:defRPr sz="1200">
          <a:solidFill>
            <a:schemeClr val="tx2"/>
          </a:solidFill>
          <a:latin typeface="Arial" charset="0"/>
        </a:defRPr>
      </a:lvl4pPr>
      <a:lvl5pPr algn="l" rtl="0" eaLnBrk="0" fontAlgn="base" hangingPunct="0">
        <a:spcBef>
          <a:spcPct val="0"/>
        </a:spcBef>
        <a:spcAft>
          <a:spcPct val="0"/>
        </a:spcAft>
        <a:defRPr sz="1200">
          <a:solidFill>
            <a:schemeClr val="tx2"/>
          </a:solidFill>
          <a:latin typeface="Arial" charset="0"/>
        </a:defRPr>
      </a:lvl5pPr>
      <a:lvl6pPr marL="457200" algn="l" rtl="0" fontAlgn="base">
        <a:spcBef>
          <a:spcPct val="0"/>
        </a:spcBef>
        <a:spcAft>
          <a:spcPct val="0"/>
        </a:spcAft>
        <a:defRPr sz="1200">
          <a:solidFill>
            <a:schemeClr val="tx2"/>
          </a:solidFill>
          <a:latin typeface="Arial" charset="0"/>
        </a:defRPr>
      </a:lvl6pPr>
      <a:lvl7pPr marL="914400" algn="l" rtl="0" fontAlgn="base">
        <a:spcBef>
          <a:spcPct val="0"/>
        </a:spcBef>
        <a:spcAft>
          <a:spcPct val="0"/>
        </a:spcAft>
        <a:defRPr sz="1200">
          <a:solidFill>
            <a:schemeClr val="tx2"/>
          </a:solidFill>
          <a:latin typeface="Arial" charset="0"/>
        </a:defRPr>
      </a:lvl7pPr>
      <a:lvl8pPr marL="1371600" algn="l" rtl="0" fontAlgn="base">
        <a:spcBef>
          <a:spcPct val="0"/>
        </a:spcBef>
        <a:spcAft>
          <a:spcPct val="0"/>
        </a:spcAft>
        <a:defRPr sz="1200">
          <a:solidFill>
            <a:schemeClr val="tx2"/>
          </a:solidFill>
          <a:latin typeface="Arial" charset="0"/>
        </a:defRPr>
      </a:lvl8pPr>
      <a:lvl9pPr marL="1828800" algn="l" rtl="0" fontAlgn="base">
        <a:spcBef>
          <a:spcPct val="0"/>
        </a:spcBef>
        <a:spcAft>
          <a:spcPct val="0"/>
        </a:spcAft>
        <a:defRPr sz="12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Grp="1" noChangeArrowheads="1"/>
          </p:cNvSpPr>
          <p:nvPr>
            <p:ph type="ctrTitle"/>
          </p:nvPr>
        </p:nvSpPr>
        <p:spPr>
          <a:xfrm>
            <a:off x="457200" y="1828800"/>
            <a:ext cx="8226425" cy="2590800"/>
          </a:xfrm>
          <a:noFill/>
        </p:spPr>
        <p:txBody>
          <a:bodyPr/>
          <a:lstStyle/>
          <a:p>
            <a:pPr algn="ctr" eaLnBrk="1" hangingPunct="1"/>
            <a:r>
              <a:rPr lang="en-US" altLang="en-US" sz="4000" b="1" dirty="0" smtClean="0">
                <a:solidFill>
                  <a:srgbClr val="0096D8"/>
                </a:solidFill>
              </a:rPr>
              <a:t>Radial Basis Function </a:t>
            </a:r>
            <a:r>
              <a:rPr lang="en-US" altLang="en-US" sz="4000" b="1" dirty="0" smtClean="0">
                <a:solidFill>
                  <a:srgbClr val="0096D8"/>
                </a:solidFill>
              </a:rPr>
              <a:t>Networks</a:t>
            </a:r>
            <a:r>
              <a:rPr lang="tr-TR" altLang="en-US" sz="4000" b="1" dirty="0" smtClean="0">
                <a:solidFill>
                  <a:srgbClr val="0096D8"/>
                </a:solidFill>
              </a:rPr>
              <a:t/>
            </a:r>
            <a:br>
              <a:rPr lang="tr-TR" altLang="en-US" sz="4000" b="1" dirty="0" smtClean="0">
                <a:solidFill>
                  <a:srgbClr val="0096D8"/>
                </a:solidFill>
              </a:rPr>
            </a:br>
            <a:r>
              <a:rPr lang="tr-TR" altLang="en-US" sz="4000" b="1" dirty="0" smtClean="0">
                <a:solidFill>
                  <a:srgbClr val="0096D8"/>
                </a:solidFill>
              </a:rPr>
              <a:t>(PART 1)</a:t>
            </a:r>
            <a:endParaRPr lang="en-US" altLang="en-US" i="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gn="ctr"/>
            <a:r>
              <a:rPr lang="en-US" altLang="en-US" sz="3600" b="1" dirty="0" smtClean="0"/>
              <a:t>Interpolation Problem </a:t>
            </a:r>
          </a:p>
        </p:txBody>
      </p:sp>
      <mc:AlternateContent xmlns:mc="http://schemas.openxmlformats.org/markup-compatibility/2006" xmlns:a14="http://schemas.microsoft.com/office/drawing/2010/main">
        <mc:Choice Requires="a14">
          <p:sp>
            <p:nvSpPr>
              <p:cNvPr id="7171" name="Content Placeholder 2"/>
              <p:cNvSpPr>
                <a:spLocks noGrp="1"/>
              </p:cNvSpPr>
              <p:nvPr>
                <p:ph idx="1"/>
              </p:nvPr>
            </p:nvSpPr>
            <p:spPr bwMode="auto">
              <a:xfrm>
                <a:off x="457200" y="1143000"/>
                <a:ext cx="8229600" cy="4983163"/>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p>
                <a:pPr>
                  <a:lnSpc>
                    <a:spcPct val="120000"/>
                  </a:lnSpc>
                  <a:spcBef>
                    <a:spcPts val="0"/>
                  </a:spcBef>
                </a:pPr>
                <a:r>
                  <a:rPr lang="en-US" altLang="en-US" sz="2000" dirty="0" smtClean="0"/>
                  <a:t>Cover’s theorem tells us that in solving a nonlinearly separable pattern-classification problem, it is usually useful to map the input space into a new higher-dimension space in a nonlinear way  </a:t>
                </a:r>
              </a:p>
              <a:p>
                <a:pPr>
                  <a:lnSpc>
                    <a:spcPct val="120000"/>
                  </a:lnSpc>
                  <a:spcBef>
                    <a:spcPts val="0"/>
                  </a:spcBef>
                </a:pPr>
                <a:r>
                  <a:rPr lang="en-US" altLang="en-US" sz="2000" dirty="0" smtClean="0"/>
                  <a:t>Similarly, a nonlinear mapping may be used to transform a difficult nonlinear filtering problem  into an easier linear one </a:t>
                </a:r>
              </a:p>
              <a:p>
                <a:pPr>
                  <a:lnSpc>
                    <a:spcPct val="120000"/>
                  </a:lnSpc>
                  <a:spcBef>
                    <a:spcPts val="0"/>
                  </a:spcBef>
                </a:pPr>
                <a:r>
                  <a:rPr lang="en-US" altLang="en-US" sz="2000" dirty="0" smtClean="0"/>
                  <a:t>Consider a </a:t>
                </a:r>
                <a:r>
                  <a:rPr lang="en-US" altLang="en-US" sz="2000" dirty="0" err="1" smtClean="0"/>
                  <a:t>feedforward</a:t>
                </a:r>
                <a:r>
                  <a:rPr lang="en-US" altLang="en-US" sz="2000" dirty="0" smtClean="0"/>
                  <a:t> network with an input layer, a single hidden layer (performing a nonlinear mapping), and an output layer (a linear mapping) with a single neuron. </a:t>
                </a:r>
              </a:p>
              <a:p>
                <a:pPr>
                  <a:lnSpc>
                    <a:spcPct val="120000"/>
                  </a:lnSpc>
                  <a:spcBef>
                    <a:spcPts val="0"/>
                  </a:spcBef>
                </a:pPr>
                <a:r>
                  <a:rPr lang="en-US" altLang="en-US" sz="2000" dirty="0" smtClean="0"/>
                  <a:t>If </a:t>
                </a:r>
                <a14:m>
                  <m:oMath xmlns:m="http://schemas.openxmlformats.org/officeDocument/2006/math">
                    <m:sSub>
                      <m:sSubPr>
                        <m:ctrlPr>
                          <a:rPr lang="en-US" altLang="en-US" sz="2000" b="0" i="1" smtClean="0">
                            <a:latin typeface="Cambria Math" panose="02040503050406030204" pitchFamily="18" charset="0"/>
                          </a:rPr>
                        </m:ctrlPr>
                      </m:sSubPr>
                      <m:e>
                        <m:r>
                          <a:rPr lang="en-US" altLang="en-US" sz="2000" b="0" i="1" smtClean="0">
                            <a:latin typeface="Cambria Math"/>
                          </a:rPr>
                          <m:t>𝑚</m:t>
                        </m:r>
                      </m:e>
                      <m:sub>
                        <m:r>
                          <a:rPr lang="en-US" altLang="en-US" sz="2000" b="0" i="1" smtClean="0">
                            <a:latin typeface="Cambria Math"/>
                          </a:rPr>
                          <m:t>0</m:t>
                        </m:r>
                      </m:sub>
                    </m:sSub>
                  </m:oMath>
                </a14:m>
                <a:r>
                  <a:rPr lang="en-US" altLang="en-US" sz="2000" dirty="0" smtClean="0"/>
                  <a:t> is dimension of the input space, then the network represents a map as follows </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altLang="en-US" sz="2000" b="0" i="1" smtClean="0">
                          <a:latin typeface="Cambria Math"/>
                        </a:rPr>
                        <m:t>𝑠</m:t>
                      </m:r>
                      <m:r>
                        <a:rPr lang="en-US" altLang="en-US" sz="2000" b="0" i="1" smtClean="0">
                          <a:latin typeface="Cambria Math"/>
                        </a:rPr>
                        <m:t>:</m:t>
                      </m:r>
                      <m:sSup>
                        <m:sSupPr>
                          <m:ctrlPr>
                            <a:rPr lang="en-US" altLang="en-US" sz="2000" b="0" i="1" smtClean="0">
                              <a:latin typeface="Cambria Math" panose="02040503050406030204" pitchFamily="18" charset="0"/>
                              <a:ea typeface="Cambria Math"/>
                            </a:rPr>
                          </m:ctrlPr>
                        </m:sSupPr>
                        <m:e>
                          <m:r>
                            <a:rPr lang="en-US" altLang="en-US" sz="2000" b="0" i="1" smtClean="0">
                              <a:latin typeface="Cambria Math"/>
                              <a:ea typeface="Cambria Math"/>
                            </a:rPr>
                            <m:t>ℝ</m:t>
                          </m:r>
                        </m:e>
                        <m:sup>
                          <m:sSub>
                            <m:sSubPr>
                              <m:ctrlPr>
                                <a:rPr lang="en-US" altLang="en-US" sz="2000" b="0" i="1" smtClean="0">
                                  <a:latin typeface="Cambria Math" panose="02040503050406030204" pitchFamily="18" charset="0"/>
                                  <a:ea typeface="Cambria Math"/>
                                </a:rPr>
                              </m:ctrlPr>
                            </m:sSubPr>
                            <m:e>
                              <m:r>
                                <a:rPr lang="en-US" altLang="en-US" sz="2000" b="0" i="1" smtClean="0">
                                  <a:latin typeface="Cambria Math"/>
                                  <a:ea typeface="Cambria Math"/>
                                </a:rPr>
                                <m:t>𝑚</m:t>
                              </m:r>
                            </m:e>
                            <m:sub>
                              <m:r>
                                <a:rPr lang="en-US" altLang="en-US" sz="2000" b="0" i="1" smtClean="0">
                                  <a:latin typeface="Cambria Math"/>
                                  <a:ea typeface="Cambria Math"/>
                                </a:rPr>
                                <m:t>0</m:t>
                              </m:r>
                            </m:sub>
                          </m:sSub>
                        </m:sup>
                      </m:sSup>
                      <m:r>
                        <a:rPr lang="en-US" altLang="en-US" sz="2000" b="0" i="1" smtClean="0">
                          <a:latin typeface="Cambria Math"/>
                          <a:ea typeface="Cambria Math"/>
                        </a:rPr>
                        <m:t>→</m:t>
                      </m:r>
                      <m:sSup>
                        <m:sSupPr>
                          <m:ctrlPr>
                            <a:rPr lang="en-US" altLang="en-US" sz="2000" b="0" i="1" smtClean="0">
                              <a:latin typeface="Cambria Math" panose="02040503050406030204" pitchFamily="18" charset="0"/>
                              <a:ea typeface="Cambria Math"/>
                            </a:rPr>
                          </m:ctrlPr>
                        </m:sSupPr>
                        <m:e>
                          <m:r>
                            <a:rPr lang="en-US" altLang="en-US" sz="2000" b="0" i="1" smtClean="0">
                              <a:latin typeface="Cambria Math"/>
                              <a:ea typeface="Cambria Math"/>
                            </a:rPr>
                            <m:t>ℝ</m:t>
                          </m:r>
                        </m:e>
                        <m:sup>
                          <m:r>
                            <a:rPr lang="en-US" altLang="en-US" sz="2000" b="0" i="1" smtClean="0">
                              <a:latin typeface="Cambria Math"/>
                              <a:ea typeface="Cambria Math"/>
                            </a:rPr>
                            <m:t>1</m:t>
                          </m:r>
                        </m:sup>
                      </m:sSup>
                    </m:oMath>
                  </m:oMathPara>
                </a14:m>
                <a:endParaRPr lang="en-US" altLang="en-US" sz="2000" dirty="0" smtClean="0"/>
              </a:p>
              <a:p>
                <a:pPr>
                  <a:lnSpc>
                    <a:spcPct val="120000"/>
                  </a:lnSpc>
                  <a:spcBef>
                    <a:spcPts val="0"/>
                  </a:spcBef>
                </a:pPr>
                <a:r>
                  <a:rPr lang="en-US" altLang="en-US" sz="2000" dirty="0" smtClean="0"/>
                  <a:t>This map can be considered as a </a:t>
                </a:r>
                <a:r>
                  <a:rPr lang="en-US" altLang="en-US" sz="2000" i="1" dirty="0" err="1" smtClean="0"/>
                  <a:t>hypersurface</a:t>
                </a:r>
                <a:r>
                  <a:rPr lang="en-US" altLang="en-US" sz="2000" i="1" dirty="0" smtClean="0"/>
                  <a:t> </a:t>
                </a:r>
                <a:r>
                  <a:rPr lang="en-US" altLang="en-US" sz="2000" dirty="0" smtClean="0"/>
                  <a:t>(graph) </a:t>
                </a:r>
                <a14:m>
                  <m:oMath xmlns:m="http://schemas.openxmlformats.org/officeDocument/2006/math">
                    <m:r>
                      <m:rPr>
                        <m:sty m:val="p"/>
                      </m:rPr>
                      <a:rPr lang="en-US" altLang="en-US" sz="2000" b="0" i="0" smtClean="0">
                        <a:latin typeface="Cambria Math"/>
                      </a:rPr>
                      <m:t>Γ</m:t>
                    </m:r>
                    <m:r>
                      <a:rPr lang="en-US" altLang="en-US" sz="2000" b="0" i="1" smtClean="0">
                        <a:latin typeface="Cambria Math"/>
                      </a:rPr>
                      <m:t>⊂</m:t>
                    </m:r>
                    <m:sSup>
                      <m:sSupPr>
                        <m:ctrlPr>
                          <a:rPr lang="en-US" altLang="en-US" sz="2000" b="0" i="1" smtClean="0">
                            <a:latin typeface="Cambria Math" panose="02040503050406030204" pitchFamily="18" charset="0"/>
                          </a:rPr>
                        </m:ctrlPr>
                      </m:sSupPr>
                      <m:e>
                        <m:r>
                          <a:rPr lang="en-US" altLang="en-US" sz="2000" b="0" i="1" smtClean="0">
                            <a:latin typeface="Cambria Math"/>
                          </a:rPr>
                          <m:t>ℝ</m:t>
                        </m:r>
                      </m:e>
                      <m:sup>
                        <m:sSub>
                          <m:sSubPr>
                            <m:ctrlPr>
                              <a:rPr lang="en-US" altLang="en-US" sz="2000" b="0" i="1" smtClean="0">
                                <a:latin typeface="Cambria Math" panose="02040503050406030204" pitchFamily="18" charset="0"/>
                              </a:rPr>
                            </m:ctrlPr>
                          </m:sSubPr>
                          <m:e>
                            <m:r>
                              <a:rPr lang="en-US" altLang="en-US" sz="2000" b="0" i="1" smtClean="0">
                                <a:latin typeface="Cambria Math"/>
                              </a:rPr>
                              <m:t>𝑚</m:t>
                            </m:r>
                          </m:e>
                          <m:sub>
                            <m:r>
                              <a:rPr lang="en-US" altLang="en-US" sz="2000" b="0" i="1" smtClean="0">
                                <a:latin typeface="Cambria Math"/>
                              </a:rPr>
                              <m:t>0</m:t>
                            </m:r>
                          </m:sub>
                        </m:sSub>
                        <m:r>
                          <a:rPr lang="en-US" altLang="en-US" sz="2000" b="0" i="1" smtClean="0">
                            <a:latin typeface="Cambria Math"/>
                          </a:rPr>
                          <m:t>+1</m:t>
                        </m:r>
                      </m:sup>
                    </m:sSup>
                  </m:oMath>
                </a14:m>
                <a:r>
                  <a:rPr lang="en-US" altLang="en-US" sz="2000" dirty="0" smtClean="0"/>
                  <a:t> (a multi-dimensional plot of the output as a function of the input) </a:t>
                </a:r>
              </a:p>
              <a:p>
                <a:pPr>
                  <a:lnSpc>
                    <a:spcPct val="120000"/>
                  </a:lnSpc>
                  <a:spcBef>
                    <a:spcPts val="0"/>
                  </a:spcBef>
                </a:pPr>
                <a:r>
                  <a:rPr lang="en-US" altLang="en-US" sz="2000" dirty="0" smtClean="0"/>
                  <a:t>In practice, surface </a:t>
                </a:r>
                <a14:m>
                  <m:oMath xmlns:m="http://schemas.openxmlformats.org/officeDocument/2006/math">
                    <m:r>
                      <m:rPr>
                        <m:sty m:val="p"/>
                      </m:rPr>
                      <a:rPr lang="en-US" altLang="en-US" sz="2000" b="0" i="0" smtClean="0">
                        <a:latin typeface="Cambria Math"/>
                      </a:rPr>
                      <m:t>Γ</m:t>
                    </m:r>
                  </m:oMath>
                </a14:m>
                <a:r>
                  <a:rPr lang="en-US" altLang="en-US" sz="2000" dirty="0" smtClean="0"/>
                  <a:t> is unknown and the training data are usually contaminated with noise</a:t>
                </a:r>
              </a:p>
            </p:txBody>
          </p:sp>
        </mc:Choice>
        <mc:Fallback xmlns="">
          <p:sp>
            <p:nvSpPr>
              <p:cNvPr id="7171" name="Content Placeholder 2"/>
              <p:cNvSpPr>
                <a:spLocks noGrp="1" noRot="1" noChangeAspect="1" noMove="1" noResize="1" noEditPoints="1" noAdjustHandles="1" noChangeArrowheads="1" noChangeShapeType="1" noTextEdit="1"/>
              </p:cNvSpPr>
              <p:nvPr>
                <p:ph idx="1"/>
              </p:nvPr>
            </p:nvSpPr>
            <p:spPr bwMode="auto">
              <a:xfrm>
                <a:off x="457200" y="1143000"/>
                <a:ext cx="8229600" cy="4983163"/>
              </a:xfrm>
              <a:blipFill rotWithShape="1">
                <a:blip r:embed="rId2"/>
                <a:stretch>
                  <a:fillRect l="-519" t="-612"/>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p:spTree>
    <p:extLst>
      <p:ext uri="{BB962C8B-B14F-4D97-AF65-F5344CB8AC3E}">
        <p14:creationId xmlns:p14="http://schemas.microsoft.com/office/powerpoint/2010/main" val="40544347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gn="ctr"/>
            <a:r>
              <a:rPr lang="en-US" altLang="en-US" sz="3600" b="1" dirty="0" smtClean="0"/>
              <a:t>Interpolation Problem</a:t>
            </a:r>
          </a:p>
        </p:txBody>
      </p:sp>
      <mc:AlternateContent xmlns:mc="http://schemas.openxmlformats.org/markup-compatibility/2006" xmlns:a14="http://schemas.microsoft.com/office/drawing/2010/main">
        <mc:Choice Requires="a14">
          <p:sp>
            <p:nvSpPr>
              <p:cNvPr id="7171" name="Content Placeholder 2"/>
              <p:cNvSpPr>
                <a:spLocks noGrp="1"/>
              </p:cNvSpPr>
              <p:nvPr>
                <p:ph idx="1"/>
              </p:nvPr>
            </p:nvSpPr>
            <p:spPr bwMode="auto">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p>
                <a:pPr>
                  <a:lnSpc>
                    <a:spcPct val="120000"/>
                  </a:lnSpc>
                  <a:spcBef>
                    <a:spcPts val="0"/>
                  </a:spcBef>
                </a:pPr>
                <a:r>
                  <a:rPr lang="en-US" altLang="en-US" sz="2400" dirty="0" smtClean="0"/>
                  <a:t>Training and generalization may be viewed as follows (</a:t>
                </a:r>
                <a:r>
                  <a:rPr lang="en-US" altLang="en-US" sz="2400" dirty="0" err="1" smtClean="0"/>
                  <a:t>Broomhead</a:t>
                </a:r>
                <a:r>
                  <a:rPr lang="en-US" altLang="en-US" sz="2400" dirty="0" smtClean="0"/>
                  <a:t> and Lowe, 1988) </a:t>
                </a:r>
              </a:p>
              <a:p>
                <a:pPr lvl="1">
                  <a:lnSpc>
                    <a:spcPct val="120000"/>
                  </a:lnSpc>
                  <a:spcBef>
                    <a:spcPts val="0"/>
                  </a:spcBef>
                </a:pPr>
                <a:r>
                  <a:rPr lang="en-US" altLang="en-US" sz="2200" dirty="0" smtClean="0"/>
                  <a:t>Training phase constitutes the optimization of a fitting procedure for the surface </a:t>
                </a:r>
                <a14:m>
                  <m:oMath xmlns:m="http://schemas.openxmlformats.org/officeDocument/2006/math">
                    <m:r>
                      <m:rPr>
                        <m:sty m:val="p"/>
                      </m:rPr>
                      <a:rPr lang="en-US" altLang="en-US" sz="2200" b="0" i="0" smtClean="0">
                        <a:latin typeface="Cambria Math"/>
                      </a:rPr>
                      <m:t>Γ</m:t>
                    </m:r>
                  </m:oMath>
                </a14:m>
                <a:r>
                  <a:rPr lang="en-US" altLang="en-US" sz="2200" dirty="0" smtClean="0"/>
                  <a:t> based on known data points </a:t>
                </a:r>
              </a:p>
              <a:p>
                <a:pPr lvl="1">
                  <a:lnSpc>
                    <a:spcPct val="120000"/>
                  </a:lnSpc>
                  <a:spcBef>
                    <a:spcPts val="0"/>
                  </a:spcBef>
                </a:pPr>
                <a:r>
                  <a:rPr lang="en-US" altLang="en-US" sz="2200" dirty="0" smtClean="0"/>
                  <a:t>Generalization phase is synonymous with interpolation between the data points (along the approximate surface generated by the fitting procedure) </a:t>
                </a:r>
              </a:p>
              <a:p>
                <a:pPr>
                  <a:lnSpc>
                    <a:spcPct val="120000"/>
                  </a:lnSpc>
                  <a:spcBef>
                    <a:spcPts val="0"/>
                  </a:spcBef>
                </a:pPr>
                <a:r>
                  <a:rPr lang="en-US" altLang="en-US" sz="2400" dirty="0" smtClean="0"/>
                  <a:t>This is essentially multivariable interpolation in high-dimensional space </a:t>
                </a:r>
              </a:p>
              <a:p>
                <a:pPr lvl="1">
                  <a:lnSpc>
                    <a:spcPct val="120000"/>
                  </a:lnSpc>
                  <a:spcBef>
                    <a:spcPts val="0"/>
                  </a:spcBef>
                </a:pPr>
                <a:r>
                  <a:rPr lang="en-US" altLang="en-US" sz="2200" dirty="0" smtClean="0"/>
                  <a:t>Given a set of </a:t>
                </a:r>
                <a14:m>
                  <m:oMath xmlns:m="http://schemas.openxmlformats.org/officeDocument/2006/math">
                    <m:r>
                      <a:rPr lang="en-US" altLang="en-US" sz="2200" b="0" i="1" smtClean="0">
                        <a:latin typeface="Cambria Math"/>
                      </a:rPr>
                      <m:t>𝑁</m:t>
                    </m:r>
                  </m:oMath>
                </a14:m>
                <a:r>
                  <a:rPr lang="en-US" altLang="en-US" sz="2200" dirty="0" smtClean="0"/>
                  <a:t> different points </a:t>
                </a:r>
                <a14:m>
                  <m:oMath xmlns:m="http://schemas.openxmlformats.org/officeDocument/2006/math">
                    <m:d>
                      <m:dPr>
                        <m:begChr m:val="{"/>
                        <m:endChr m:val="}"/>
                        <m:ctrlPr>
                          <a:rPr lang="en-US" altLang="en-US" sz="2200" b="0" i="1" smtClean="0">
                            <a:latin typeface="Cambria Math" panose="02040503050406030204" pitchFamily="18" charset="0"/>
                          </a:rPr>
                        </m:ctrlPr>
                      </m:dPr>
                      <m:e>
                        <m:sSub>
                          <m:sSubPr>
                            <m:ctrlPr>
                              <a:rPr lang="en-US" altLang="en-US" sz="2200" b="0" i="1" smtClean="0">
                                <a:latin typeface="Cambria Math" panose="02040503050406030204" pitchFamily="18" charset="0"/>
                              </a:rPr>
                            </m:ctrlPr>
                          </m:sSubPr>
                          <m:e>
                            <m:r>
                              <a:rPr lang="en-US" altLang="en-US" sz="2200" b="1" i="0" smtClean="0">
                                <a:latin typeface="Cambria Math"/>
                              </a:rPr>
                              <m:t>𝐱</m:t>
                            </m:r>
                          </m:e>
                          <m:sub>
                            <m:r>
                              <a:rPr lang="en-US" altLang="en-US" sz="2200" b="0" i="1" smtClean="0">
                                <a:latin typeface="Cambria Math"/>
                              </a:rPr>
                              <m:t>𝑖</m:t>
                            </m:r>
                          </m:sub>
                        </m:sSub>
                        <m:r>
                          <a:rPr lang="en-US" altLang="en-US" sz="2200" b="0" i="1" smtClean="0">
                            <a:latin typeface="Cambria Math"/>
                          </a:rPr>
                          <m:t>∈</m:t>
                        </m:r>
                        <m:sSup>
                          <m:sSupPr>
                            <m:ctrlPr>
                              <a:rPr lang="en-US" altLang="en-US" sz="2200" b="0" i="1" smtClean="0">
                                <a:latin typeface="Cambria Math" panose="02040503050406030204" pitchFamily="18" charset="0"/>
                              </a:rPr>
                            </m:ctrlPr>
                          </m:sSupPr>
                          <m:e>
                            <m:r>
                              <a:rPr lang="en-US" altLang="en-US" sz="2200" b="0" i="1" smtClean="0">
                                <a:latin typeface="Cambria Math"/>
                              </a:rPr>
                              <m:t>ℝ</m:t>
                            </m:r>
                          </m:e>
                          <m:sup>
                            <m:sSub>
                              <m:sSubPr>
                                <m:ctrlPr>
                                  <a:rPr lang="en-US" altLang="en-US" sz="2200" b="0" i="1" smtClean="0">
                                    <a:latin typeface="Cambria Math" panose="02040503050406030204" pitchFamily="18" charset="0"/>
                                  </a:rPr>
                                </m:ctrlPr>
                              </m:sSubPr>
                              <m:e>
                                <m:r>
                                  <a:rPr lang="en-US" altLang="en-US" sz="2200" b="0" i="1" smtClean="0">
                                    <a:latin typeface="Cambria Math"/>
                                  </a:rPr>
                                  <m:t>𝑚</m:t>
                                </m:r>
                              </m:e>
                              <m:sub>
                                <m:r>
                                  <a:rPr lang="en-US" altLang="en-US" sz="2200" b="0" i="1" smtClean="0">
                                    <a:latin typeface="Cambria Math"/>
                                  </a:rPr>
                                  <m:t>0</m:t>
                                </m:r>
                              </m:sub>
                            </m:sSub>
                          </m:sup>
                        </m:sSup>
                      </m:e>
                      <m:e>
                        <m:r>
                          <a:rPr lang="en-US" altLang="en-US" sz="2200" b="0" i="1" smtClean="0">
                            <a:latin typeface="Cambria Math"/>
                          </a:rPr>
                          <m:t>𝑖</m:t>
                        </m:r>
                        <m:r>
                          <a:rPr lang="en-US" altLang="en-US" sz="2200" b="0" i="1" smtClean="0">
                            <a:latin typeface="Cambria Math"/>
                          </a:rPr>
                          <m:t>=1,2,…,</m:t>
                        </m:r>
                        <m:r>
                          <a:rPr lang="en-US" altLang="en-US" sz="2200" b="0" i="1" smtClean="0">
                            <a:latin typeface="Cambria Math"/>
                          </a:rPr>
                          <m:t>𝑁</m:t>
                        </m:r>
                      </m:e>
                    </m:d>
                  </m:oMath>
                </a14:m>
                <a:r>
                  <a:rPr lang="en-US" altLang="en-US" sz="2200" dirty="0" smtClean="0"/>
                  <a:t> and a corresponding set of </a:t>
                </a:r>
                <a14:m>
                  <m:oMath xmlns:m="http://schemas.openxmlformats.org/officeDocument/2006/math">
                    <m:r>
                      <a:rPr lang="en-US" altLang="en-US" sz="2200" b="0" i="1" smtClean="0">
                        <a:latin typeface="Cambria Math"/>
                      </a:rPr>
                      <m:t>𝑁</m:t>
                    </m:r>
                  </m:oMath>
                </a14:m>
                <a:r>
                  <a:rPr lang="en-US" altLang="en-US" sz="2200" dirty="0" smtClean="0"/>
                  <a:t> real numbers </a:t>
                </a:r>
                <a14:m>
                  <m:oMath xmlns:m="http://schemas.openxmlformats.org/officeDocument/2006/math">
                    <m:d>
                      <m:dPr>
                        <m:begChr m:val="{"/>
                        <m:endChr m:val="}"/>
                        <m:ctrlPr>
                          <a:rPr lang="en-US" altLang="en-US" sz="2200" b="0" i="1" smtClean="0">
                            <a:latin typeface="Cambria Math" panose="02040503050406030204" pitchFamily="18" charset="0"/>
                          </a:rPr>
                        </m:ctrlPr>
                      </m:dPr>
                      <m:e>
                        <m:sSub>
                          <m:sSubPr>
                            <m:ctrlPr>
                              <a:rPr lang="en-US" altLang="en-US" sz="2200" b="0" i="1" smtClean="0">
                                <a:latin typeface="Cambria Math" panose="02040503050406030204" pitchFamily="18" charset="0"/>
                              </a:rPr>
                            </m:ctrlPr>
                          </m:sSubPr>
                          <m:e>
                            <m:r>
                              <a:rPr lang="en-US" altLang="en-US" sz="2200" b="0" i="1" smtClean="0">
                                <a:latin typeface="Cambria Math"/>
                              </a:rPr>
                              <m:t>𝑑</m:t>
                            </m:r>
                          </m:e>
                          <m:sub>
                            <m:r>
                              <a:rPr lang="en-US" altLang="en-US" sz="2200" b="0" i="1" smtClean="0">
                                <a:latin typeface="Cambria Math"/>
                              </a:rPr>
                              <m:t>𝑖</m:t>
                            </m:r>
                          </m:sub>
                        </m:sSub>
                        <m:r>
                          <a:rPr lang="en-US" altLang="en-US" sz="2200" b="0" i="1" smtClean="0">
                            <a:latin typeface="Cambria Math"/>
                          </a:rPr>
                          <m:t>∈</m:t>
                        </m:r>
                        <m:r>
                          <a:rPr lang="en-US" altLang="en-US" sz="2200" b="0" i="1" smtClean="0">
                            <a:latin typeface="Cambria Math"/>
                          </a:rPr>
                          <m:t>ℝ</m:t>
                        </m:r>
                      </m:e>
                      <m:e>
                        <m:r>
                          <a:rPr lang="en-US" altLang="en-US" sz="2200" b="0" i="1" smtClean="0">
                            <a:latin typeface="Cambria Math"/>
                          </a:rPr>
                          <m:t>𝑖</m:t>
                        </m:r>
                        <m:r>
                          <a:rPr lang="en-US" altLang="en-US" sz="2200" b="0" i="1" smtClean="0">
                            <a:latin typeface="Cambria Math"/>
                          </a:rPr>
                          <m:t>=1,2,…,</m:t>
                        </m:r>
                        <m:r>
                          <a:rPr lang="en-US" altLang="en-US" sz="2200" b="0" i="1" smtClean="0">
                            <a:latin typeface="Cambria Math"/>
                          </a:rPr>
                          <m:t>𝑁</m:t>
                        </m:r>
                      </m:e>
                    </m:d>
                  </m:oMath>
                </a14:m>
                <a:r>
                  <a:rPr lang="en-US" altLang="en-US" sz="2200" dirty="0" smtClean="0"/>
                  <a:t>, find a function </a:t>
                </a:r>
                <a14:m>
                  <m:oMath xmlns:m="http://schemas.openxmlformats.org/officeDocument/2006/math">
                    <m:r>
                      <a:rPr lang="en-US" altLang="en-US" sz="2200" b="0" i="1" smtClean="0">
                        <a:latin typeface="Cambria Math"/>
                      </a:rPr>
                      <m:t>𝐹</m:t>
                    </m:r>
                    <m:r>
                      <a:rPr lang="en-US" altLang="en-US" sz="2200" b="0" i="1" smtClean="0">
                        <a:latin typeface="Cambria Math"/>
                      </a:rPr>
                      <m:t>:</m:t>
                    </m:r>
                    <m:sSup>
                      <m:sSupPr>
                        <m:ctrlPr>
                          <a:rPr lang="en-US" altLang="en-US" sz="2200" b="0" i="1" smtClean="0">
                            <a:latin typeface="Cambria Math" panose="02040503050406030204" pitchFamily="18" charset="0"/>
                          </a:rPr>
                        </m:ctrlPr>
                      </m:sSupPr>
                      <m:e>
                        <m:r>
                          <a:rPr lang="en-US" altLang="en-US" sz="2200" b="0" i="1" smtClean="0">
                            <a:latin typeface="Cambria Math"/>
                          </a:rPr>
                          <m:t>ℝ</m:t>
                        </m:r>
                      </m:e>
                      <m:sup>
                        <m:r>
                          <a:rPr lang="en-US" altLang="en-US" sz="2200" b="0" i="1" smtClean="0">
                            <a:latin typeface="Cambria Math"/>
                          </a:rPr>
                          <m:t>𝑁</m:t>
                        </m:r>
                      </m:sup>
                    </m:sSup>
                    <m:r>
                      <a:rPr lang="en-US" altLang="en-US" sz="2200" b="0" i="1" smtClean="0">
                        <a:latin typeface="Cambria Math"/>
                      </a:rPr>
                      <m:t>→</m:t>
                    </m:r>
                    <m:r>
                      <a:rPr lang="en-US" altLang="en-US" sz="2200" b="0" i="1" smtClean="0">
                        <a:latin typeface="Cambria Math"/>
                      </a:rPr>
                      <m:t>ℝ</m:t>
                    </m:r>
                  </m:oMath>
                </a14:m>
                <a:r>
                  <a:rPr lang="en-US" altLang="en-US" sz="2200" dirty="0" smtClean="0"/>
                  <a:t> that satisfies the interpolation condition: </a:t>
                </a:r>
              </a:p>
              <a:p>
                <a:pPr marL="457200" lvl="1"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altLang="en-US" sz="2200" b="0" i="1" smtClean="0">
                          <a:latin typeface="Cambria Math"/>
                        </a:rPr>
                        <m:t>𝐹</m:t>
                      </m:r>
                      <m:d>
                        <m:dPr>
                          <m:ctrlPr>
                            <a:rPr lang="en-US" altLang="en-US" sz="2200" b="0" i="1" smtClean="0">
                              <a:latin typeface="Cambria Math" panose="02040503050406030204" pitchFamily="18" charset="0"/>
                            </a:rPr>
                          </m:ctrlPr>
                        </m:dPr>
                        <m:e>
                          <m:sSub>
                            <m:sSubPr>
                              <m:ctrlPr>
                                <a:rPr lang="en-US" altLang="en-US" sz="2200" b="0" i="1" smtClean="0">
                                  <a:latin typeface="Cambria Math" panose="02040503050406030204" pitchFamily="18" charset="0"/>
                                </a:rPr>
                              </m:ctrlPr>
                            </m:sSubPr>
                            <m:e>
                              <m:r>
                                <a:rPr lang="en-US" altLang="en-US" sz="2200" b="1" i="0" smtClean="0">
                                  <a:latin typeface="Cambria Math"/>
                                </a:rPr>
                                <m:t>𝐱</m:t>
                              </m:r>
                            </m:e>
                            <m:sub>
                              <m:r>
                                <a:rPr lang="en-US" altLang="en-US" sz="2200" b="0" i="1" smtClean="0">
                                  <a:latin typeface="Cambria Math"/>
                                </a:rPr>
                                <m:t>𝑖</m:t>
                              </m:r>
                            </m:sub>
                          </m:sSub>
                        </m:e>
                      </m:d>
                      <m:r>
                        <a:rPr lang="en-US" altLang="en-US" sz="2200" b="0" i="1" smtClean="0">
                          <a:latin typeface="Cambria Math"/>
                        </a:rPr>
                        <m:t>=</m:t>
                      </m:r>
                      <m:sSub>
                        <m:sSubPr>
                          <m:ctrlPr>
                            <a:rPr lang="en-US" altLang="en-US" sz="2200" b="0" i="1" smtClean="0">
                              <a:latin typeface="Cambria Math" panose="02040503050406030204" pitchFamily="18" charset="0"/>
                            </a:rPr>
                          </m:ctrlPr>
                        </m:sSubPr>
                        <m:e>
                          <m:r>
                            <a:rPr lang="en-US" altLang="en-US" sz="2200" b="0" i="1" smtClean="0">
                              <a:latin typeface="Cambria Math"/>
                            </a:rPr>
                            <m:t>𝑑</m:t>
                          </m:r>
                        </m:e>
                        <m:sub>
                          <m:r>
                            <a:rPr lang="en-US" altLang="en-US" sz="2200" b="0" i="1" smtClean="0">
                              <a:latin typeface="Cambria Math"/>
                            </a:rPr>
                            <m:t>𝑖</m:t>
                          </m:r>
                        </m:sub>
                      </m:sSub>
                      <m:r>
                        <a:rPr lang="en-US" altLang="en-US" sz="2200" b="0" i="1" smtClean="0">
                          <a:latin typeface="Cambria Math"/>
                        </a:rPr>
                        <m:t>,           </m:t>
                      </m:r>
                      <m:r>
                        <a:rPr lang="en-US" altLang="en-US" sz="2200" b="0" i="1" smtClean="0">
                          <a:latin typeface="Cambria Math"/>
                        </a:rPr>
                        <m:t>𝑖</m:t>
                      </m:r>
                      <m:r>
                        <a:rPr lang="en-US" altLang="en-US" sz="2200" b="0" i="1" smtClean="0">
                          <a:latin typeface="Cambria Math"/>
                        </a:rPr>
                        <m:t>=1,2,…,</m:t>
                      </m:r>
                      <m:r>
                        <a:rPr lang="en-US" altLang="en-US" sz="2200" b="0" i="1" smtClean="0">
                          <a:latin typeface="Cambria Math"/>
                        </a:rPr>
                        <m:t>𝑁</m:t>
                      </m:r>
                    </m:oMath>
                  </m:oMathPara>
                </a14:m>
                <a:endParaRPr lang="en-US" altLang="en-US" sz="2200" dirty="0" smtClean="0"/>
              </a:p>
              <a:p>
                <a:pPr>
                  <a:lnSpc>
                    <a:spcPct val="120000"/>
                  </a:lnSpc>
                  <a:spcBef>
                    <a:spcPts val="0"/>
                  </a:spcBef>
                </a:pPr>
                <a:r>
                  <a:rPr lang="en-US" altLang="en-US" sz="2400" dirty="0" smtClean="0"/>
                  <a:t>This is strict interpolation (the surface </a:t>
                </a:r>
                <a14:m>
                  <m:oMath xmlns:m="http://schemas.openxmlformats.org/officeDocument/2006/math">
                    <m:r>
                      <a:rPr lang="en-US" altLang="en-US" sz="2400" b="0" i="1" smtClean="0">
                        <a:latin typeface="Cambria Math"/>
                      </a:rPr>
                      <m:t>𝐹</m:t>
                    </m:r>
                  </m:oMath>
                </a14:m>
                <a:r>
                  <a:rPr lang="en-US" altLang="en-US" sz="2400" dirty="0" smtClean="0"/>
                  <a:t> must pass through all training data points) </a:t>
                </a:r>
              </a:p>
              <a:p>
                <a:r>
                  <a:rPr lang="en-US" sz="2500" dirty="0"/>
                  <a:t>Some functions of interest in studying RBF </a:t>
                </a:r>
                <a:r>
                  <a:rPr lang="en-US" sz="2500" dirty="0" smtClean="0"/>
                  <a:t>networks: </a:t>
                </a:r>
                <a:r>
                  <a:rPr lang="en-US" sz="2500" dirty="0" err="1" smtClean="0"/>
                  <a:t>Multiquadrics</a:t>
                </a:r>
                <a:r>
                  <a:rPr lang="en-US" sz="2500" dirty="0" smtClean="0"/>
                  <a:t>, Inverse </a:t>
                </a:r>
                <a:r>
                  <a:rPr lang="en-US" sz="2500" dirty="0" err="1" smtClean="0"/>
                  <a:t>multiquadrics</a:t>
                </a:r>
                <a:r>
                  <a:rPr lang="en-US" sz="2500" dirty="0" smtClean="0"/>
                  <a:t>, Gaussian </a:t>
                </a:r>
                <a:r>
                  <a:rPr lang="en-US" sz="2500" dirty="0"/>
                  <a:t>functions </a:t>
                </a:r>
              </a:p>
            </p:txBody>
          </p:sp>
        </mc:Choice>
        <mc:Fallback xmlns="">
          <p:sp>
            <p:nvSpPr>
              <p:cNvPr id="7171" name="Content Placeholder 2"/>
              <p:cNvSpPr>
                <a:spLocks noGrp="1" noRot="1" noChangeAspect="1" noMove="1" noResize="1" noEditPoints="1" noAdjustHandles="1" noChangeArrowheads="1" noChangeShapeType="1" noTextEdit="1"/>
              </p:cNvSpPr>
              <p:nvPr>
                <p:ph idx="1"/>
              </p:nvPr>
            </p:nvSpPr>
            <p:spPr bwMode="auto">
              <a:blipFill rotWithShape="1">
                <a:blip r:embed="rId2"/>
                <a:stretch>
                  <a:fillRect l="-519" t="-809" r="-296"/>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noFill/>
                  </a:rPr>
                  <a:t> </a:t>
                </a:r>
              </a:p>
            </p:txBody>
          </p:sp>
        </mc:Fallback>
      </mc:AlternateContent>
    </p:spTree>
    <p:extLst>
      <p:ext uri="{BB962C8B-B14F-4D97-AF65-F5344CB8AC3E}">
        <p14:creationId xmlns:p14="http://schemas.microsoft.com/office/powerpoint/2010/main" val="35234983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altLang="en-US" sz="3600" b="1" smtClean="0"/>
              <a:t>Chapter Organization</a:t>
            </a:r>
          </a:p>
        </p:txBody>
      </p:sp>
      <p:sp>
        <p:nvSpPr>
          <p:cNvPr id="3" name="Content Placeholder 2"/>
          <p:cNvSpPr>
            <a:spLocks noGrp="1"/>
          </p:cNvSpPr>
          <p:nvPr>
            <p:ph idx="1"/>
          </p:nvPr>
        </p:nvSpPr>
        <p:spPr/>
        <p:txBody>
          <a:bodyPr>
            <a:normAutofit fontScale="55000" lnSpcReduction="20000"/>
          </a:bodyPr>
          <a:lstStyle/>
          <a:p>
            <a:pPr>
              <a:defRPr/>
            </a:pPr>
            <a:r>
              <a:rPr lang="en-US" dirty="0" smtClean="0"/>
              <a:t>Construction of an RBF network </a:t>
            </a:r>
          </a:p>
          <a:p>
            <a:pPr>
              <a:defRPr/>
            </a:pPr>
            <a:r>
              <a:rPr lang="en-US" b="1" dirty="0" smtClean="0"/>
              <a:t>Part 2</a:t>
            </a:r>
          </a:p>
          <a:p>
            <a:pPr lvl="1">
              <a:defRPr/>
            </a:pPr>
            <a:r>
              <a:rPr lang="en-US" b="1" dirty="0" smtClean="0"/>
              <a:t>Supervised learning as an </a:t>
            </a:r>
            <a:r>
              <a:rPr lang="en-US" b="1" dirty="0" err="1" smtClean="0"/>
              <a:t>hypersurface</a:t>
            </a:r>
            <a:r>
              <a:rPr lang="en-US" b="1" dirty="0" smtClean="0"/>
              <a:t> reconstruction problem </a:t>
            </a:r>
          </a:p>
          <a:p>
            <a:pPr lvl="1">
              <a:defRPr/>
            </a:pPr>
            <a:r>
              <a:rPr lang="en-US" dirty="0" err="1" smtClean="0"/>
              <a:t>Tikhonov’s</a:t>
            </a:r>
            <a:r>
              <a:rPr lang="en-US" dirty="0" smtClean="0"/>
              <a:t> regularization theory </a:t>
            </a:r>
          </a:p>
          <a:p>
            <a:pPr lvl="1">
              <a:defRPr/>
            </a:pPr>
            <a:r>
              <a:rPr lang="en-US" dirty="0" smtClean="0"/>
              <a:t>Regularization networks </a:t>
            </a:r>
          </a:p>
          <a:p>
            <a:pPr lvl="1">
              <a:defRPr/>
            </a:pPr>
            <a:r>
              <a:rPr lang="en-US" dirty="0" smtClean="0"/>
              <a:t>Generalized RBF networks </a:t>
            </a:r>
          </a:p>
          <a:p>
            <a:pPr lvl="1">
              <a:defRPr/>
            </a:pPr>
            <a:r>
              <a:rPr lang="en-US" dirty="0" smtClean="0"/>
              <a:t>Solving XOP problem with an RBF network </a:t>
            </a:r>
          </a:p>
          <a:p>
            <a:pPr lvl="1">
              <a:defRPr/>
            </a:pPr>
            <a:r>
              <a:rPr lang="en-US" dirty="0"/>
              <a:t>Regularization parameter</a:t>
            </a:r>
          </a:p>
          <a:p>
            <a:pPr>
              <a:defRPr/>
            </a:pPr>
            <a:r>
              <a:rPr lang="en-US" dirty="0" smtClean="0"/>
              <a:t>Part 3</a:t>
            </a:r>
          </a:p>
          <a:p>
            <a:pPr lvl="1">
              <a:defRPr/>
            </a:pPr>
            <a:r>
              <a:rPr lang="en-US" dirty="0" smtClean="0"/>
              <a:t>Approximation properties of RBF networks </a:t>
            </a:r>
          </a:p>
          <a:p>
            <a:pPr lvl="1">
              <a:defRPr/>
            </a:pPr>
            <a:r>
              <a:rPr lang="en-US" dirty="0" smtClean="0"/>
              <a:t>Comparison of RBF networks and multilayer </a:t>
            </a:r>
            <a:r>
              <a:rPr lang="en-US" dirty="0" err="1" smtClean="0"/>
              <a:t>perceptrons</a:t>
            </a:r>
            <a:r>
              <a:rPr lang="en-US" dirty="0" smtClean="0"/>
              <a:t> </a:t>
            </a:r>
          </a:p>
          <a:p>
            <a:pPr>
              <a:defRPr/>
            </a:pPr>
            <a:r>
              <a:rPr lang="en-US" dirty="0" smtClean="0"/>
              <a:t>Part </a:t>
            </a:r>
            <a:r>
              <a:rPr lang="en-US" dirty="0"/>
              <a:t>4 (omitted)</a:t>
            </a:r>
            <a:endParaRPr lang="en-US" dirty="0" smtClean="0"/>
          </a:p>
          <a:p>
            <a:pPr lvl="1">
              <a:defRPr/>
            </a:pPr>
            <a:r>
              <a:rPr lang="en-US" dirty="0" smtClean="0"/>
              <a:t>Kernel regression estimation </a:t>
            </a:r>
            <a:r>
              <a:rPr lang="en-US" dirty="0"/>
              <a:t>(omitted)</a:t>
            </a:r>
            <a:endParaRPr lang="en-US" dirty="0" smtClean="0"/>
          </a:p>
          <a:p>
            <a:pPr>
              <a:defRPr/>
            </a:pPr>
            <a:r>
              <a:rPr lang="en-US" dirty="0" smtClean="0"/>
              <a:t>Part 5</a:t>
            </a:r>
          </a:p>
          <a:p>
            <a:pPr lvl="1">
              <a:defRPr/>
            </a:pPr>
            <a:r>
              <a:rPr lang="en-US" dirty="0" smtClean="0"/>
              <a:t>Learning strategies for RBF networks </a:t>
            </a:r>
          </a:p>
          <a:p>
            <a:pPr lvl="1">
              <a:defRPr/>
            </a:pPr>
            <a:r>
              <a:rPr lang="en-US" dirty="0" smtClean="0"/>
              <a:t>Example computer experiment </a:t>
            </a:r>
            <a:endParaRPr lang="en-US" dirty="0"/>
          </a:p>
        </p:txBody>
      </p:sp>
    </p:spTree>
    <p:extLst>
      <p:ext uri="{BB962C8B-B14F-4D97-AF65-F5344CB8AC3E}">
        <p14:creationId xmlns:p14="http://schemas.microsoft.com/office/powerpoint/2010/main" val="412764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gn="ctr"/>
            <a:r>
              <a:rPr lang="en-US" altLang="en-US" sz="3500" b="1" dirty="0" smtClean="0"/>
              <a:t>Supervised learning as an ill-posed </a:t>
            </a:r>
            <a:r>
              <a:rPr lang="en-US" altLang="en-US" sz="3500" b="1" dirty="0" err="1" smtClean="0"/>
              <a:t>hypersurface</a:t>
            </a:r>
            <a:r>
              <a:rPr lang="en-US" altLang="en-US" sz="3500" b="1" dirty="0" smtClean="0"/>
              <a:t> reconstruction problem </a:t>
            </a:r>
          </a:p>
        </p:txBody>
      </p:sp>
      <p:sp>
        <p:nvSpPr>
          <p:cNvPr id="2" name="Content Placeholder 1"/>
          <p:cNvSpPr>
            <a:spLocks noGrp="1"/>
          </p:cNvSpPr>
          <p:nvPr>
            <p:ph idx="1"/>
          </p:nvPr>
        </p:nvSpPr>
        <p:spPr/>
        <p:txBody>
          <a:bodyPr>
            <a:normAutofit fontScale="77500" lnSpcReduction="20000"/>
          </a:bodyPr>
          <a:lstStyle/>
          <a:p>
            <a:r>
              <a:rPr lang="en-US" dirty="0" smtClean="0"/>
              <a:t>When the number of data points in the training set is much larger than the number of degrees of freedom of the underlying physical process, and we are constrained to have as many radial-basis functions as data points, the problem is </a:t>
            </a:r>
            <a:r>
              <a:rPr lang="en-US" dirty="0" err="1" smtClean="0"/>
              <a:t>overdetermined</a:t>
            </a:r>
            <a:r>
              <a:rPr lang="en-US" dirty="0" smtClean="0"/>
              <a:t> (it may end up </a:t>
            </a:r>
            <a:r>
              <a:rPr lang="en-US" dirty="0" err="1" smtClean="0"/>
              <a:t>overfitting</a:t>
            </a:r>
            <a:r>
              <a:rPr lang="en-US" dirty="0" smtClean="0"/>
              <a:t>) </a:t>
            </a:r>
          </a:p>
          <a:p>
            <a:r>
              <a:rPr lang="en-US" dirty="0" smtClean="0"/>
              <a:t>This may cause poor generalization, therefore, strict interpolation may not be a good strategy </a:t>
            </a:r>
          </a:p>
          <a:p>
            <a:r>
              <a:rPr lang="en-US" dirty="0" smtClean="0"/>
              <a:t>The possibility of having insufficient training data and existence of noise (among other reasons) makes interpolation problem an ill-posed inverse problem </a:t>
            </a:r>
          </a:p>
          <a:p>
            <a:r>
              <a:rPr lang="en-US" dirty="0" smtClean="0"/>
              <a:t>An ill-posed problem can be made a well-posed one by regularization </a:t>
            </a:r>
            <a:endParaRPr lang="tr-TR" dirty="0"/>
          </a:p>
        </p:txBody>
      </p:sp>
    </p:spTree>
    <p:extLst>
      <p:ext uri="{BB962C8B-B14F-4D97-AF65-F5344CB8AC3E}">
        <p14:creationId xmlns:p14="http://schemas.microsoft.com/office/powerpoint/2010/main" val="14936073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altLang="en-US" sz="3600" b="1" smtClean="0"/>
              <a:t>Chapter Organization</a:t>
            </a:r>
          </a:p>
        </p:txBody>
      </p:sp>
      <p:sp>
        <p:nvSpPr>
          <p:cNvPr id="3" name="Content Placeholder 2"/>
          <p:cNvSpPr>
            <a:spLocks noGrp="1"/>
          </p:cNvSpPr>
          <p:nvPr>
            <p:ph idx="1"/>
          </p:nvPr>
        </p:nvSpPr>
        <p:spPr/>
        <p:txBody>
          <a:bodyPr>
            <a:normAutofit fontScale="55000" lnSpcReduction="20000"/>
          </a:bodyPr>
          <a:lstStyle/>
          <a:p>
            <a:pPr>
              <a:defRPr/>
            </a:pPr>
            <a:r>
              <a:rPr lang="en-US" dirty="0" smtClean="0"/>
              <a:t>Construction of an RBF network </a:t>
            </a:r>
          </a:p>
          <a:p>
            <a:pPr>
              <a:defRPr/>
            </a:pPr>
            <a:r>
              <a:rPr lang="en-US" b="1" dirty="0" smtClean="0"/>
              <a:t>Part 2</a:t>
            </a:r>
          </a:p>
          <a:p>
            <a:pPr lvl="1">
              <a:defRPr/>
            </a:pPr>
            <a:r>
              <a:rPr lang="en-US" dirty="0" smtClean="0"/>
              <a:t>Supervised learning as an </a:t>
            </a:r>
            <a:r>
              <a:rPr lang="en-US" dirty="0" err="1" smtClean="0"/>
              <a:t>hypersurface</a:t>
            </a:r>
            <a:r>
              <a:rPr lang="en-US" dirty="0" smtClean="0"/>
              <a:t> reconstruction problem </a:t>
            </a:r>
          </a:p>
          <a:p>
            <a:pPr lvl="1">
              <a:defRPr/>
            </a:pPr>
            <a:r>
              <a:rPr lang="en-US" b="1" dirty="0" err="1" smtClean="0"/>
              <a:t>Tikhonov’s</a:t>
            </a:r>
            <a:r>
              <a:rPr lang="en-US" b="1" dirty="0" smtClean="0"/>
              <a:t> regularization theory </a:t>
            </a:r>
          </a:p>
          <a:p>
            <a:pPr lvl="1">
              <a:defRPr/>
            </a:pPr>
            <a:r>
              <a:rPr lang="en-US" dirty="0" smtClean="0"/>
              <a:t>Regularization networks </a:t>
            </a:r>
          </a:p>
          <a:p>
            <a:pPr lvl="1">
              <a:defRPr/>
            </a:pPr>
            <a:r>
              <a:rPr lang="en-US" dirty="0" smtClean="0"/>
              <a:t>Generalized RBF networks </a:t>
            </a:r>
          </a:p>
          <a:p>
            <a:pPr lvl="1">
              <a:defRPr/>
            </a:pPr>
            <a:r>
              <a:rPr lang="en-US" dirty="0" smtClean="0"/>
              <a:t>Solving XOP problem with an RBF network </a:t>
            </a:r>
          </a:p>
          <a:p>
            <a:pPr lvl="1">
              <a:defRPr/>
            </a:pPr>
            <a:r>
              <a:rPr lang="en-US" dirty="0"/>
              <a:t>Regularization parameter</a:t>
            </a:r>
          </a:p>
          <a:p>
            <a:pPr>
              <a:defRPr/>
            </a:pPr>
            <a:r>
              <a:rPr lang="en-US" dirty="0" smtClean="0"/>
              <a:t>Part 3</a:t>
            </a:r>
          </a:p>
          <a:p>
            <a:pPr lvl="1">
              <a:defRPr/>
            </a:pPr>
            <a:r>
              <a:rPr lang="en-US" dirty="0" smtClean="0"/>
              <a:t>Approximation properties of RBF networks </a:t>
            </a:r>
          </a:p>
          <a:p>
            <a:pPr lvl="1">
              <a:defRPr/>
            </a:pPr>
            <a:r>
              <a:rPr lang="en-US" dirty="0" smtClean="0"/>
              <a:t>Comparison of RBF networks and multilayer </a:t>
            </a:r>
            <a:r>
              <a:rPr lang="en-US" dirty="0" err="1" smtClean="0"/>
              <a:t>perceptrons</a:t>
            </a:r>
            <a:r>
              <a:rPr lang="en-US" dirty="0" smtClean="0"/>
              <a:t> </a:t>
            </a:r>
          </a:p>
          <a:p>
            <a:pPr>
              <a:defRPr/>
            </a:pPr>
            <a:r>
              <a:rPr lang="en-US" dirty="0" smtClean="0"/>
              <a:t>Part </a:t>
            </a:r>
            <a:r>
              <a:rPr lang="en-US" dirty="0"/>
              <a:t>4 (omitted)</a:t>
            </a:r>
            <a:endParaRPr lang="en-US" dirty="0" smtClean="0"/>
          </a:p>
          <a:p>
            <a:pPr lvl="1">
              <a:defRPr/>
            </a:pPr>
            <a:r>
              <a:rPr lang="en-US" dirty="0" smtClean="0"/>
              <a:t>Kernel regression estimation </a:t>
            </a:r>
            <a:r>
              <a:rPr lang="en-US" dirty="0"/>
              <a:t>(omitted)</a:t>
            </a:r>
            <a:endParaRPr lang="en-US" dirty="0" smtClean="0"/>
          </a:p>
          <a:p>
            <a:pPr>
              <a:defRPr/>
            </a:pPr>
            <a:r>
              <a:rPr lang="en-US" dirty="0" smtClean="0"/>
              <a:t>Part 5</a:t>
            </a:r>
          </a:p>
          <a:p>
            <a:pPr lvl="1">
              <a:defRPr/>
            </a:pPr>
            <a:r>
              <a:rPr lang="en-US" dirty="0" smtClean="0"/>
              <a:t>Learning strategies for RBF networks </a:t>
            </a:r>
          </a:p>
          <a:p>
            <a:pPr lvl="1">
              <a:defRPr/>
            </a:pPr>
            <a:r>
              <a:rPr lang="en-US" dirty="0" smtClean="0"/>
              <a:t>Example computer experiment </a:t>
            </a:r>
            <a:endParaRPr lang="en-US" dirty="0"/>
          </a:p>
        </p:txBody>
      </p:sp>
    </p:spTree>
    <p:extLst>
      <p:ext uri="{BB962C8B-B14F-4D97-AF65-F5344CB8AC3E}">
        <p14:creationId xmlns:p14="http://schemas.microsoft.com/office/powerpoint/2010/main" val="412764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gn="ctr"/>
            <a:r>
              <a:rPr lang="en-US" altLang="en-US" sz="3600" b="1" dirty="0" smtClean="0"/>
              <a:t>Regularization Theory </a:t>
            </a:r>
          </a:p>
        </p:txBody>
      </p:sp>
      <mc:AlternateContent xmlns:mc="http://schemas.openxmlformats.org/markup-compatibility/2006" xmlns:a14="http://schemas.microsoft.com/office/drawing/2010/main">
        <mc:Choice Requires="a14">
          <p:sp>
            <p:nvSpPr>
              <p:cNvPr id="7171" name="Content Placeholder 2"/>
              <p:cNvSpPr>
                <a:spLocks noGrp="1"/>
              </p:cNvSpPr>
              <p:nvPr>
                <p:ph idx="1"/>
              </p:nvPr>
            </p:nvSpPr>
            <p:spPr bwMode="auto">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p>
                <a:pPr>
                  <a:lnSpc>
                    <a:spcPct val="120000"/>
                  </a:lnSpc>
                  <a:spcBef>
                    <a:spcPts val="0"/>
                  </a:spcBef>
                </a:pPr>
                <a:r>
                  <a:rPr lang="en-US" altLang="en-US" sz="2000" dirty="0" smtClean="0"/>
                  <a:t>In 1963, </a:t>
                </a:r>
                <a:r>
                  <a:rPr lang="en-US" altLang="en-US" sz="2000" dirty="0" err="1" smtClean="0"/>
                  <a:t>Tikhonov</a:t>
                </a:r>
                <a:r>
                  <a:rPr lang="en-US" altLang="en-US" sz="2000" dirty="0" smtClean="0"/>
                  <a:t> proposed </a:t>
                </a:r>
                <a:r>
                  <a:rPr lang="en-US" altLang="en-US" sz="2000" i="1" dirty="0" smtClean="0"/>
                  <a:t>regularization </a:t>
                </a:r>
                <a:r>
                  <a:rPr lang="en-US" altLang="en-US" sz="2000" dirty="0" smtClean="0"/>
                  <a:t>as a method for solving ill-posed problems </a:t>
                </a:r>
              </a:p>
              <a:p>
                <a:pPr>
                  <a:lnSpc>
                    <a:spcPct val="120000"/>
                  </a:lnSpc>
                  <a:spcBef>
                    <a:spcPts val="0"/>
                  </a:spcBef>
                </a:pPr>
                <a:r>
                  <a:rPr lang="en-US" altLang="en-US" sz="2000" dirty="0" smtClean="0"/>
                  <a:t>In the context of a </a:t>
                </a:r>
                <a:r>
                  <a:rPr lang="en-US" altLang="en-US" sz="2000" dirty="0" err="1" smtClean="0"/>
                  <a:t>hypersurface</a:t>
                </a:r>
                <a:r>
                  <a:rPr lang="en-US" altLang="en-US" sz="2000" dirty="0" smtClean="0"/>
                  <a:t> reconstruction problem, the idea in regularization is to </a:t>
                </a:r>
                <a:r>
                  <a:rPr lang="en-US" altLang="en-US" sz="2000" i="1" dirty="0" smtClean="0"/>
                  <a:t>stabilize</a:t>
                </a:r>
                <a:r>
                  <a:rPr lang="en-US" altLang="en-US" sz="2000" dirty="0" smtClean="0"/>
                  <a:t> the solution by using prior information about the solution </a:t>
                </a:r>
              </a:p>
              <a:p>
                <a:pPr>
                  <a:lnSpc>
                    <a:spcPct val="120000"/>
                  </a:lnSpc>
                  <a:spcBef>
                    <a:spcPts val="0"/>
                  </a:spcBef>
                </a:pPr>
                <a:r>
                  <a:rPr lang="en-US" altLang="en-US" sz="2000" dirty="0" smtClean="0"/>
                  <a:t>Most common prior information is to assume that the actual function is </a:t>
                </a:r>
                <a:r>
                  <a:rPr lang="en-US" altLang="en-US" sz="2000" i="1" dirty="0" smtClean="0"/>
                  <a:t>smooth </a:t>
                </a:r>
                <a:r>
                  <a:rPr lang="en-US" altLang="en-US" sz="2000" dirty="0" smtClean="0"/>
                  <a:t>(similar inputs correspond to similar outputs) </a:t>
                </a:r>
              </a:p>
              <a:p>
                <a:pPr>
                  <a:lnSpc>
                    <a:spcPct val="120000"/>
                  </a:lnSpc>
                  <a:spcBef>
                    <a:spcPts val="0"/>
                  </a:spcBef>
                </a:pPr>
                <a:r>
                  <a:rPr lang="en-US" altLang="en-US" sz="2000" dirty="0" smtClean="0"/>
                  <a:t>Let </a:t>
                </a:r>
                <a14:m>
                  <m:oMath xmlns:m="http://schemas.openxmlformats.org/officeDocument/2006/math">
                    <m:r>
                      <a:rPr lang="en-GB" altLang="en-US" sz="2000" b="0" i="1" smtClean="0">
                        <a:latin typeface="Cambria Math"/>
                      </a:rPr>
                      <m:t>𝐹</m:t>
                    </m:r>
                    <m:d>
                      <m:dPr>
                        <m:ctrlPr>
                          <a:rPr lang="en-GB" altLang="en-US" sz="2000" b="0" i="1" smtClean="0">
                            <a:latin typeface="Cambria Math" panose="02040503050406030204" pitchFamily="18" charset="0"/>
                          </a:rPr>
                        </m:ctrlPr>
                      </m:dPr>
                      <m:e>
                        <m:r>
                          <a:rPr lang="en-GB" altLang="en-US" sz="2000" b="1" i="0" smtClean="0">
                            <a:latin typeface="Cambria Math"/>
                          </a:rPr>
                          <m:t>𝐱</m:t>
                        </m:r>
                      </m:e>
                    </m:d>
                  </m:oMath>
                </a14:m>
                <a:r>
                  <a:rPr lang="en-US" altLang="en-US" sz="2000" dirty="0" smtClean="0"/>
                  <a:t> denote the approximating function. Regularization theory involves 2 terms: </a:t>
                </a:r>
              </a:p>
              <a:p>
                <a:pPr lvl="1">
                  <a:lnSpc>
                    <a:spcPct val="120000"/>
                  </a:lnSpc>
                  <a:spcBef>
                    <a:spcPts val="0"/>
                  </a:spcBef>
                </a:pPr>
                <a:r>
                  <a:rPr lang="en-US" altLang="en-US" sz="1600" dirty="0" smtClean="0"/>
                  <a:t>Standard error term (</a:t>
                </a:r>
                <a14:m>
                  <m:oMath xmlns:m="http://schemas.openxmlformats.org/officeDocument/2006/math">
                    <m:sSub>
                      <m:sSubPr>
                        <m:ctrlPr>
                          <a:rPr lang="en-GB" altLang="en-US" sz="1600" b="0" i="1" smtClean="0">
                            <a:latin typeface="Cambria Math" panose="02040503050406030204" pitchFamily="18" charset="0"/>
                            <a:ea typeface="Cambria Math"/>
                          </a:rPr>
                        </m:ctrlPr>
                      </m:sSubPr>
                      <m:e>
                        <m:r>
                          <a:rPr lang="en-US" altLang="en-US" sz="1600" i="1" smtClean="0">
                            <a:latin typeface="Cambria Math"/>
                            <a:ea typeface="Cambria Math"/>
                          </a:rPr>
                          <m:t>ℰ</m:t>
                        </m:r>
                      </m:e>
                      <m:sub>
                        <m:r>
                          <a:rPr lang="en-GB" altLang="en-US" sz="1600" b="0" i="1" smtClean="0">
                            <a:latin typeface="Cambria Math"/>
                            <a:ea typeface="Cambria Math"/>
                          </a:rPr>
                          <m:t>𝑠</m:t>
                        </m:r>
                      </m:sub>
                    </m:sSub>
                    <m:d>
                      <m:dPr>
                        <m:ctrlPr>
                          <a:rPr lang="en-GB" altLang="en-US" sz="1600" b="0" i="1" smtClean="0">
                            <a:latin typeface="Cambria Math" panose="02040503050406030204" pitchFamily="18" charset="0"/>
                            <a:ea typeface="Cambria Math"/>
                          </a:rPr>
                        </m:ctrlPr>
                      </m:dPr>
                      <m:e>
                        <m:r>
                          <a:rPr lang="en-GB" altLang="en-US" sz="1600" b="0" i="1" smtClean="0">
                            <a:latin typeface="Cambria Math"/>
                            <a:ea typeface="Cambria Math"/>
                          </a:rPr>
                          <m:t>𝐹</m:t>
                        </m:r>
                      </m:e>
                    </m:d>
                  </m:oMath>
                </a14:m>
                <a:r>
                  <a:rPr lang="en-US" altLang="en-US" sz="1600" dirty="0" smtClean="0"/>
                  <a:t>): distance between desired response and actual response </a:t>
                </a:r>
              </a:p>
              <a:p>
                <a:pPr lvl="1">
                  <a:lnSpc>
                    <a:spcPct val="120000"/>
                  </a:lnSpc>
                  <a:spcBef>
                    <a:spcPts val="0"/>
                  </a:spcBef>
                </a:pPr>
                <a:r>
                  <a:rPr lang="en-US" altLang="en-US" sz="1600" dirty="0"/>
                  <a:t>Regularization term (</a:t>
                </a:r>
                <a14:m>
                  <m:oMath xmlns:m="http://schemas.openxmlformats.org/officeDocument/2006/math">
                    <m:sSub>
                      <m:sSubPr>
                        <m:ctrlPr>
                          <a:rPr lang="en-GB" altLang="en-US" sz="1600" i="1">
                            <a:latin typeface="Cambria Math" panose="02040503050406030204" pitchFamily="18" charset="0"/>
                            <a:ea typeface="Cambria Math"/>
                          </a:rPr>
                        </m:ctrlPr>
                      </m:sSubPr>
                      <m:e>
                        <m:r>
                          <a:rPr lang="en-US" altLang="en-US" sz="1600" i="1">
                            <a:latin typeface="Cambria Math"/>
                            <a:ea typeface="Cambria Math"/>
                          </a:rPr>
                          <m:t>ℰ</m:t>
                        </m:r>
                      </m:e>
                      <m:sub>
                        <m:r>
                          <a:rPr lang="en-GB" altLang="en-US" sz="1600" b="0" i="1" smtClean="0">
                            <a:latin typeface="Cambria Math"/>
                            <a:ea typeface="Cambria Math"/>
                          </a:rPr>
                          <m:t>𝑐</m:t>
                        </m:r>
                      </m:sub>
                    </m:sSub>
                    <m:d>
                      <m:dPr>
                        <m:ctrlPr>
                          <a:rPr lang="en-GB" altLang="en-US" sz="1600" i="1">
                            <a:latin typeface="Cambria Math" panose="02040503050406030204" pitchFamily="18" charset="0"/>
                            <a:ea typeface="Cambria Math"/>
                          </a:rPr>
                        </m:ctrlPr>
                      </m:dPr>
                      <m:e>
                        <m:r>
                          <a:rPr lang="en-GB" altLang="en-US" sz="1600" i="1">
                            <a:latin typeface="Cambria Math"/>
                            <a:ea typeface="Cambria Math"/>
                          </a:rPr>
                          <m:t>𝐹</m:t>
                        </m:r>
                      </m:e>
                    </m:d>
                  </m:oMath>
                </a14:m>
                <a:r>
                  <a:rPr lang="en-US" altLang="en-US" sz="1600" dirty="0" smtClean="0"/>
                  <a:t>): depends on geometric properties of </a:t>
                </a:r>
                <a14:m>
                  <m:oMath xmlns:m="http://schemas.openxmlformats.org/officeDocument/2006/math">
                    <m:r>
                      <a:rPr lang="en-GB" altLang="en-US" sz="1600" i="1">
                        <a:latin typeface="Cambria Math"/>
                      </a:rPr>
                      <m:t>𝐹</m:t>
                    </m:r>
                    <m:d>
                      <m:dPr>
                        <m:ctrlPr>
                          <a:rPr lang="en-GB" altLang="en-US" sz="1600" i="1">
                            <a:latin typeface="Cambria Math" panose="02040503050406030204" pitchFamily="18" charset="0"/>
                          </a:rPr>
                        </m:ctrlPr>
                      </m:dPr>
                      <m:e>
                        <m:r>
                          <a:rPr lang="en-GB" altLang="en-US" sz="1600" b="1">
                            <a:latin typeface="Cambria Math"/>
                          </a:rPr>
                          <m:t>𝐱</m:t>
                        </m:r>
                      </m:e>
                    </m:d>
                  </m:oMath>
                </a14:m>
                <a:r>
                  <a:rPr lang="en-US" altLang="en-US" sz="1600" dirty="0" smtClean="0"/>
                  <a:t>. </a:t>
                </a:r>
              </a:p>
              <a:p>
                <a:pPr marL="457200" lvl="1" indent="0">
                  <a:lnSpc>
                    <a:spcPct val="120000"/>
                  </a:lnSpc>
                  <a:spcBef>
                    <a:spcPts val="0"/>
                  </a:spcBef>
                  <a:buNone/>
                </a:pPr>
                <a14:m>
                  <m:oMathPara xmlns:m="http://schemas.openxmlformats.org/officeDocument/2006/math">
                    <m:oMathParaPr>
                      <m:jc m:val="centerGroup"/>
                    </m:oMathParaPr>
                    <m:oMath xmlns:m="http://schemas.openxmlformats.org/officeDocument/2006/math">
                      <m:sSub>
                        <m:sSubPr>
                          <m:ctrlPr>
                            <a:rPr lang="en-GB" altLang="en-US" sz="1600" i="1">
                              <a:latin typeface="Cambria Math" panose="02040503050406030204" pitchFamily="18" charset="0"/>
                              <a:ea typeface="Cambria Math"/>
                            </a:rPr>
                          </m:ctrlPr>
                        </m:sSubPr>
                        <m:e>
                          <m:r>
                            <a:rPr lang="en-US" altLang="en-US" sz="1600" i="1">
                              <a:latin typeface="Cambria Math"/>
                              <a:ea typeface="Cambria Math"/>
                            </a:rPr>
                            <m:t>ℰ</m:t>
                          </m:r>
                        </m:e>
                        <m:sub>
                          <m:r>
                            <a:rPr lang="en-GB" altLang="en-US" sz="1600" i="1">
                              <a:latin typeface="Cambria Math"/>
                              <a:ea typeface="Cambria Math"/>
                            </a:rPr>
                            <m:t>𝑐</m:t>
                          </m:r>
                        </m:sub>
                      </m:sSub>
                      <m:d>
                        <m:dPr>
                          <m:ctrlPr>
                            <a:rPr lang="en-GB" altLang="en-US" sz="1600" i="1">
                              <a:latin typeface="Cambria Math" panose="02040503050406030204" pitchFamily="18" charset="0"/>
                              <a:ea typeface="Cambria Math"/>
                            </a:rPr>
                          </m:ctrlPr>
                        </m:dPr>
                        <m:e>
                          <m:r>
                            <a:rPr lang="en-GB" altLang="en-US" sz="1600" i="1">
                              <a:latin typeface="Cambria Math"/>
                              <a:ea typeface="Cambria Math"/>
                            </a:rPr>
                            <m:t>𝐹</m:t>
                          </m:r>
                        </m:e>
                      </m:d>
                      <m:r>
                        <a:rPr lang="en-GB" altLang="en-US" sz="1600" b="0" i="1" smtClean="0">
                          <a:latin typeface="Cambria Math"/>
                          <a:ea typeface="Cambria Math"/>
                        </a:rPr>
                        <m:t>=</m:t>
                      </m:r>
                      <m:f>
                        <m:fPr>
                          <m:ctrlPr>
                            <a:rPr lang="en-GB" altLang="en-US" sz="1600" b="0" i="1" smtClean="0">
                              <a:latin typeface="Cambria Math" panose="02040503050406030204" pitchFamily="18" charset="0"/>
                              <a:ea typeface="Cambria Math"/>
                            </a:rPr>
                          </m:ctrlPr>
                        </m:fPr>
                        <m:num>
                          <m:r>
                            <a:rPr lang="en-GB" altLang="en-US" sz="1600" b="0" i="1" smtClean="0">
                              <a:latin typeface="Cambria Math"/>
                              <a:ea typeface="Cambria Math"/>
                            </a:rPr>
                            <m:t>1</m:t>
                          </m:r>
                        </m:num>
                        <m:den>
                          <m:r>
                            <a:rPr lang="en-GB" altLang="en-US" sz="1600" b="0" i="1" smtClean="0">
                              <a:latin typeface="Cambria Math"/>
                              <a:ea typeface="Cambria Math"/>
                            </a:rPr>
                            <m:t>2</m:t>
                          </m:r>
                        </m:den>
                      </m:f>
                      <m:sSup>
                        <m:sSupPr>
                          <m:ctrlPr>
                            <a:rPr lang="en-GB" altLang="en-US" sz="1600" b="0" i="1" smtClean="0">
                              <a:latin typeface="Cambria Math" panose="02040503050406030204" pitchFamily="18" charset="0"/>
                              <a:ea typeface="Cambria Math"/>
                            </a:rPr>
                          </m:ctrlPr>
                        </m:sSupPr>
                        <m:e>
                          <m:d>
                            <m:dPr>
                              <m:begChr m:val="|"/>
                              <m:endChr m:val="|"/>
                              <m:ctrlPr>
                                <a:rPr lang="en-GB" altLang="en-US" sz="1600" b="0" i="1" smtClean="0">
                                  <a:latin typeface="Cambria Math" panose="02040503050406030204" pitchFamily="18" charset="0"/>
                                  <a:ea typeface="Cambria Math"/>
                                </a:rPr>
                              </m:ctrlPr>
                            </m:dPr>
                            <m:e>
                              <m:d>
                                <m:dPr>
                                  <m:begChr m:val="|"/>
                                  <m:endChr m:val="|"/>
                                  <m:ctrlPr>
                                    <a:rPr lang="en-GB" altLang="en-US" sz="1600" b="0" i="1" smtClean="0">
                                      <a:latin typeface="Cambria Math" panose="02040503050406030204" pitchFamily="18" charset="0"/>
                                      <a:ea typeface="Cambria Math"/>
                                    </a:rPr>
                                  </m:ctrlPr>
                                </m:dPr>
                                <m:e>
                                  <m:r>
                                    <a:rPr lang="en-GB" altLang="en-US" sz="1600" b="1" i="0" smtClean="0">
                                      <a:latin typeface="Cambria Math"/>
                                      <a:ea typeface="Cambria Math"/>
                                    </a:rPr>
                                    <m:t>𝐃</m:t>
                                  </m:r>
                                  <m:r>
                                    <a:rPr lang="en-GB" altLang="en-US" sz="1600" b="0" i="1" smtClean="0">
                                      <a:latin typeface="Cambria Math"/>
                                      <a:ea typeface="Cambria Math"/>
                                    </a:rPr>
                                    <m:t>𝐹</m:t>
                                  </m:r>
                                </m:e>
                              </m:d>
                            </m:e>
                          </m:d>
                        </m:e>
                        <m:sup>
                          <m:r>
                            <a:rPr lang="en-GB" altLang="en-US" sz="1600" b="0" i="1" smtClean="0">
                              <a:latin typeface="Cambria Math"/>
                              <a:ea typeface="Cambria Math"/>
                            </a:rPr>
                            <m:t>2</m:t>
                          </m:r>
                        </m:sup>
                      </m:sSup>
                    </m:oMath>
                  </m:oMathPara>
                </a14:m>
                <a:endParaRPr lang="en-US" altLang="en-US" sz="1600" b="1" dirty="0" smtClean="0"/>
              </a:p>
              <a:p>
                <a:pPr marL="457200" lvl="1" indent="0">
                  <a:lnSpc>
                    <a:spcPct val="120000"/>
                  </a:lnSpc>
                  <a:spcBef>
                    <a:spcPts val="0"/>
                  </a:spcBef>
                  <a:buNone/>
                </a:pPr>
                <a:r>
                  <a:rPr lang="en-US" altLang="en-US" sz="1600" dirty="0" smtClean="0"/>
                  <a:t>where </a:t>
                </a:r>
                <a14:m>
                  <m:oMath xmlns:m="http://schemas.openxmlformats.org/officeDocument/2006/math">
                    <m:r>
                      <a:rPr lang="en-GB" altLang="en-US" sz="1600" b="1">
                        <a:latin typeface="Cambria Math"/>
                        <a:ea typeface="Cambria Math"/>
                      </a:rPr>
                      <m:t>𝐃</m:t>
                    </m:r>
                  </m:oMath>
                </a14:m>
                <a:r>
                  <a:rPr lang="en-US" altLang="en-US" sz="1600" dirty="0" smtClean="0"/>
                  <a:t> is a linear differential operator. Prior info is embedded in </a:t>
                </a:r>
                <a14:m>
                  <m:oMath xmlns:m="http://schemas.openxmlformats.org/officeDocument/2006/math">
                    <m:r>
                      <a:rPr lang="en-GB" altLang="en-US" sz="1600" b="1">
                        <a:latin typeface="Cambria Math"/>
                        <a:ea typeface="Cambria Math"/>
                      </a:rPr>
                      <m:t>𝐃</m:t>
                    </m:r>
                  </m:oMath>
                </a14:m>
                <a:r>
                  <a:rPr lang="en-US" altLang="en-US" sz="1600" dirty="0" smtClean="0"/>
                  <a:t> (therefore, it is problem dependent). It is also called </a:t>
                </a:r>
                <a:r>
                  <a:rPr lang="en-US" altLang="en-US" sz="1600" i="1" dirty="0" smtClean="0"/>
                  <a:t>stabilizer</a:t>
                </a:r>
                <a:r>
                  <a:rPr lang="en-US" altLang="en-US" sz="1600" dirty="0" smtClean="0"/>
                  <a:t> as it stabilizes the solution making it smooth and as a result, continuous. </a:t>
                </a:r>
                <a:endParaRPr lang="en-US" altLang="en-US" sz="1600" dirty="0"/>
              </a:p>
            </p:txBody>
          </p:sp>
        </mc:Choice>
        <mc:Fallback xmlns="">
          <p:sp>
            <p:nvSpPr>
              <p:cNvPr id="7171" name="Content Placeholder 2"/>
              <p:cNvSpPr>
                <a:spLocks noGrp="1" noRot="1" noChangeAspect="1" noMove="1" noResize="1" noEditPoints="1" noAdjustHandles="1" noChangeArrowheads="1" noChangeShapeType="1" noTextEdit="1"/>
              </p:cNvSpPr>
              <p:nvPr>
                <p:ph idx="1"/>
              </p:nvPr>
            </p:nvSpPr>
            <p:spPr bwMode="auto">
              <a:blipFill rotWithShape="1">
                <a:blip r:embed="rId2"/>
                <a:stretch>
                  <a:fillRect l="-519" t="-809" r="-1037"/>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p:spTree>
    <p:extLst>
      <p:ext uri="{BB962C8B-B14F-4D97-AF65-F5344CB8AC3E}">
        <p14:creationId xmlns:p14="http://schemas.microsoft.com/office/powerpoint/2010/main" val="28238081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gn="ctr"/>
            <a:r>
              <a:rPr lang="en-US" altLang="en-US" sz="3600" b="1" dirty="0" smtClean="0"/>
              <a:t>Regularization Theory </a:t>
            </a:r>
          </a:p>
        </p:txBody>
      </p:sp>
      <mc:AlternateContent xmlns:mc="http://schemas.openxmlformats.org/markup-compatibility/2006" xmlns:a14="http://schemas.microsoft.com/office/drawing/2010/main">
        <mc:Choice Requires="a14">
          <p:sp>
            <p:nvSpPr>
              <p:cNvPr id="7171" name="Content Placeholder 2"/>
              <p:cNvSpPr>
                <a:spLocks noGrp="1"/>
              </p:cNvSpPr>
              <p:nvPr>
                <p:ph idx="1"/>
              </p:nvPr>
            </p:nvSpPr>
            <p:spPr bwMode="auto">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p>
                <a:pPr>
                  <a:lnSpc>
                    <a:spcPct val="120000"/>
                  </a:lnSpc>
                  <a:spcBef>
                    <a:spcPts val="0"/>
                  </a:spcBef>
                </a:pPr>
                <a:r>
                  <a:rPr lang="en-GB" altLang="en-US" sz="2000" dirty="0" smtClean="0"/>
                  <a:t>The quantity to be minimized in regularization theory is </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altLang="en-US" sz="1600" i="1" smtClean="0">
                          <a:latin typeface="Cambria Math"/>
                          <a:ea typeface="Cambria Math"/>
                        </a:rPr>
                        <m:t>ℰ</m:t>
                      </m:r>
                      <m:d>
                        <m:dPr>
                          <m:ctrlPr>
                            <a:rPr lang="en-GB" altLang="en-US" sz="1600" b="0" i="1" smtClean="0">
                              <a:latin typeface="Cambria Math" panose="02040503050406030204" pitchFamily="18" charset="0"/>
                              <a:ea typeface="Cambria Math"/>
                            </a:rPr>
                          </m:ctrlPr>
                        </m:dPr>
                        <m:e>
                          <m:r>
                            <a:rPr lang="en-GB" altLang="en-US" sz="1600" b="0" i="1" smtClean="0">
                              <a:latin typeface="Cambria Math"/>
                              <a:ea typeface="Cambria Math"/>
                            </a:rPr>
                            <m:t>𝐹</m:t>
                          </m:r>
                        </m:e>
                      </m:d>
                      <m:r>
                        <a:rPr lang="en-GB" altLang="en-US" sz="1600" b="0" i="1" smtClean="0">
                          <a:latin typeface="Cambria Math"/>
                          <a:ea typeface="Cambria Math"/>
                        </a:rPr>
                        <m:t>=</m:t>
                      </m:r>
                      <m:sSub>
                        <m:sSubPr>
                          <m:ctrlPr>
                            <a:rPr lang="en-GB" altLang="en-US" sz="1600" b="0" i="1" smtClean="0">
                              <a:latin typeface="Cambria Math" panose="02040503050406030204" pitchFamily="18" charset="0"/>
                              <a:ea typeface="Cambria Math"/>
                            </a:rPr>
                          </m:ctrlPr>
                        </m:sSubPr>
                        <m:e>
                          <m:r>
                            <a:rPr lang="en-GB" altLang="en-US" sz="1600" b="0" i="1" smtClean="0">
                              <a:latin typeface="Cambria Math"/>
                              <a:ea typeface="Cambria Math"/>
                            </a:rPr>
                            <m:t>ℰ</m:t>
                          </m:r>
                        </m:e>
                        <m:sub>
                          <m:r>
                            <a:rPr lang="en-GB" altLang="en-US" sz="1600" b="0" i="1" smtClean="0">
                              <a:latin typeface="Cambria Math"/>
                              <a:ea typeface="Cambria Math"/>
                            </a:rPr>
                            <m:t>𝑠</m:t>
                          </m:r>
                        </m:sub>
                      </m:sSub>
                      <m:d>
                        <m:dPr>
                          <m:ctrlPr>
                            <a:rPr lang="en-GB" altLang="en-US" sz="1600" b="0" i="1" smtClean="0">
                              <a:latin typeface="Cambria Math" panose="02040503050406030204" pitchFamily="18" charset="0"/>
                              <a:ea typeface="Cambria Math"/>
                            </a:rPr>
                          </m:ctrlPr>
                        </m:dPr>
                        <m:e>
                          <m:r>
                            <a:rPr lang="en-GB" altLang="en-US" sz="1600" b="0" i="1" smtClean="0">
                              <a:latin typeface="Cambria Math"/>
                              <a:ea typeface="Cambria Math"/>
                            </a:rPr>
                            <m:t>𝐹</m:t>
                          </m:r>
                        </m:e>
                      </m:d>
                      <m:r>
                        <a:rPr lang="en-GB" altLang="en-US" sz="1600" b="0" i="1" smtClean="0">
                          <a:latin typeface="Cambria Math"/>
                          <a:ea typeface="Cambria Math"/>
                        </a:rPr>
                        <m:t>+</m:t>
                      </m:r>
                      <m:r>
                        <a:rPr lang="en-GB" altLang="en-US" sz="1600" b="0" i="1" smtClean="0">
                          <a:latin typeface="Cambria Math"/>
                          <a:ea typeface="Cambria Math"/>
                        </a:rPr>
                        <m:t>𝜆</m:t>
                      </m:r>
                      <m:sSub>
                        <m:sSubPr>
                          <m:ctrlPr>
                            <a:rPr lang="en-GB" altLang="en-US" sz="1600" b="0" i="1" smtClean="0">
                              <a:latin typeface="Cambria Math" panose="02040503050406030204" pitchFamily="18" charset="0"/>
                              <a:ea typeface="Cambria Math"/>
                            </a:rPr>
                          </m:ctrlPr>
                        </m:sSubPr>
                        <m:e>
                          <m:r>
                            <a:rPr lang="en-GB" altLang="en-US" sz="1600" b="0" i="1" smtClean="0">
                              <a:latin typeface="Cambria Math"/>
                              <a:ea typeface="Cambria Math"/>
                            </a:rPr>
                            <m:t>ℰ</m:t>
                          </m:r>
                        </m:e>
                        <m:sub>
                          <m:r>
                            <a:rPr lang="en-GB" altLang="en-US" sz="1600" b="0" i="1" smtClean="0">
                              <a:latin typeface="Cambria Math"/>
                              <a:ea typeface="Cambria Math"/>
                            </a:rPr>
                            <m:t>𝑐</m:t>
                          </m:r>
                        </m:sub>
                      </m:sSub>
                      <m:d>
                        <m:dPr>
                          <m:ctrlPr>
                            <a:rPr lang="en-GB" altLang="en-US" sz="1600" b="0" i="1" smtClean="0">
                              <a:latin typeface="Cambria Math" panose="02040503050406030204" pitchFamily="18" charset="0"/>
                              <a:ea typeface="Cambria Math"/>
                            </a:rPr>
                          </m:ctrlPr>
                        </m:dPr>
                        <m:e>
                          <m:r>
                            <a:rPr lang="en-GB" altLang="en-US" sz="1600" b="0" i="1" smtClean="0">
                              <a:latin typeface="Cambria Math"/>
                              <a:ea typeface="Cambria Math"/>
                            </a:rPr>
                            <m:t>𝐹</m:t>
                          </m:r>
                        </m:e>
                      </m:d>
                    </m:oMath>
                  </m:oMathPara>
                </a14:m>
                <a:endParaRPr lang="en-US" altLang="en-US" sz="1600" dirty="0" smtClean="0"/>
              </a:p>
              <a:p>
                <a:pPr marL="0" indent="0">
                  <a:lnSpc>
                    <a:spcPct val="120000"/>
                  </a:lnSpc>
                  <a:spcBef>
                    <a:spcPts val="0"/>
                  </a:spcBef>
                  <a:buNone/>
                </a:pPr>
                <a:r>
                  <a:rPr lang="en-US" altLang="en-US" sz="2000" dirty="0" smtClean="0"/>
                  <a:t>where </a:t>
                </a:r>
                <a14:m>
                  <m:oMath xmlns:m="http://schemas.openxmlformats.org/officeDocument/2006/math">
                    <m:r>
                      <a:rPr lang="en-GB" altLang="en-US" sz="2000" b="0" i="1" smtClean="0">
                        <a:latin typeface="Cambria Math"/>
                      </a:rPr>
                      <m:t>𝜆</m:t>
                    </m:r>
                  </m:oMath>
                </a14:m>
                <a:r>
                  <a:rPr lang="en-US" altLang="en-US" sz="2000" dirty="0" smtClean="0"/>
                  <a:t> is a positive real number called the </a:t>
                </a:r>
                <a:r>
                  <a:rPr lang="en-US" altLang="en-US" sz="2000" i="1" dirty="0" smtClean="0"/>
                  <a:t>regularization parameter</a:t>
                </a:r>
                <a:r>
                  <a:rPr lang="en-US" altLang="en-US" sz="2000" dirty="0" smtClean="0"/>
                  <a:t> and </a:t>
                </a:r>
                <a14:m>
                  <m:oMath xmlns:m="http://schemas.openxmlformats.org/officeDocument/2006/math">
                    <m:r>
                      <a:rPr lang="en-US" altLang="en-US" sz="2000" i="1">
                        <a:latin typeface="Cambria Math"/>
                        <a:ea typeface="Cambria Math"/>
                      </a:rPr>
                      <m:t>ℰ</m:t>
                    </m:r>
                    <m:d>
                      <m:dPr>
                        <m:ctrlPr>
                          <a:rPr lang="en-GB" altLang="en-US" sz="2000" i="1">
                            <a:latin typeface="Cambria Math" panose="02040503050406030204" pitchFamily="18" charset="0"/>
                            <a:ea typeface="Cambria Math"/>
                          </a:rPr>
                        </m:ctrlPr>
                      </m:dPr>
                      <m:e>
                        <m:r>
                          <a:rPr lang="en-GB" altLang="en-US" sz="2000" i="1">
                            <a:latin typeface="Cambria Math"/>
                            <a:ea typeface="Cambria Math"/>
                          </a:rPr>
                          <m:t>𝐹</m:t>
                        </m:r>
                      </m:e>
                    </m:d>
                  </m:oMath>
                </a14:m>
                <a:r>
                  <a:rPr lang="en-US" altLang="en-US" sz="2000" dirty="0" smtClean="0"/>
                  <a:t> is called the </a:t>
                </a:r>
                <a:r>
                  <a:rPr lang="en-US" altLang="en-US" sz="2000" i="1" dirty="0" err="1" smtClean="0"/>
                  <a:t>Tikhonov</a:t>
                </a:r>
                <a:r>
                  <a:rPr lang="en-US" altLang="en-US" sz="2000" i="1" dirty="0" smtClean="0"/>
                  <a:t> functional</a:t>
                </a:r>
                <a:r>
                  <a:rPr lang="en-US" altLang="en-US" sz="2000" dirty="0" smtClean="0"/>
                  <a:t>. </a:t>
                </a:r>
              </a:p>
              <a:p>
                <a:pPr>
                  <a:lnSpc>
                    <a:spcPct val="120000"/>
                  </a:lnSpc>
                  <a:spcBef>
                    <a:spcPts val="0"/>
                  </a:spcBef>
                </a:pPr>
                <a14:m>
                  <m:oMath xmlns:m="http://schemas.openxmlformats.org/officeDocument/2006/math">
                    <m:r>
                      <a:rPr lang="en-GB" altLang="en-US" sz="2000" i="1">
                        <a:latin typeface="Cambria Math"/>
                      </a:rPr>
                      <m:t>𝜆</m:t>
                    </m:r>
                  </m:oMath>
                </a14:m>
                <a:r>
                  <a:rPr lang="en-US" altLang="en-US" sz="2000" dirty="0" smtClean="0"/>
                  <a:t> indicates the sufficiency of examples to specify the solution. </a:t>
                </a:r>
              </a:p>
              <a:p>
                <a:pPr lvl="1">
                  <a:lnSpc>
                    <a:spcPct val="120000"/>
                  </a:lnSpc>
                  <a:spcBef>
                    <a:spcPts val="0"/>
                  </a:spcBef>
                </a:pPr>
                <a14:m>
                  <m:oMath xmlns:m="http://schemas.openxmlformats.org/officeDocument/2006/math">
                    <m:r>
                      <a:rPr lang="en-GB" altLang="en-US" sz="1600" i="1">
                        <a:latin typeface="Cambria Math"/>
                      </a:rPr>
                      <m:t>𝜆</m:t>
                    </m:r>
                    <m:r>
                      <a:rPr lang="en-GB" altLang="en-US" sz="1600" b="0" i="1" smtClean="0">
                        <a:latin typeface="Cambria Math"/>
                      </a:rPr>
                      <m:t>→0</m:t>
                    </m:r>
                  </m:oMath>
                </a14:m>
                <a:r>
                  <a:rPr lang="en-US" altLang="en-US" sz="1600" dirty="0" smtClean="0"/>
                  <a:t> means solution to be completely determined from examples. </a:t>
                </a:r>
              </a:p>
              <a:p>
                <a:pPr lvl="1">
                  <a:lnSpc>
                    <a:spcPct val="120000"/>
                  </a:lnSpc>
                  <a:spcBef>
                    <a:spcPts val="0"/>
                  </a:spcBef>
                </a:pPr>
                <a14:m>
                  <m:oMath xmlns:m="http://schemas.openxmlformats.org/officeDocument/2006/math">
                    <m:r>
                      <a:rPr lang="en-GB" altLang="en-US" sz="1600" i="1">
                        <a:latin typeface="Cambria Math"/>
                      </a:rPr>
                      <m:t>𝜆</m:t>
                    </m:r>
                    <m:r>
                      <a:rPr lang="en-GB" altLang="en-US" sz="1600" b="0" i="1" smtClean="0">
                        <a:latin typeface="Cambria Math"/>
                      </a:rPr>
                      <m:t>→</m:t>
                    </m:r>
                    <m:r>
                      <a:rPr lang="en-GB" altLang="en-US" sz="1600" b="0" i="1" smtClean="0">
                        <a:latin typeface="Cambria Math"/>
                        <a:ea typeface="Cambria Math"/>
                      </a:rPr>
                      <m:t>∞</m:t>
                    </m:r>
                  </m:oMath>
                </a14:m>
                <a:r>
                  <a:rPr lang="en-US" altLang="en-US" sz="1600" dirty="0" smtClean="0"/>
                  <a:t> implies prior info (</a:t>
                </a:r>
                <a14:m>
                  <m:oMath xmlns:m="http://schemas.openxmlformats.org/officeDocument/2006/math">
                    <m:r>
                      <a:rPr lang="en-US" altLang="en-US" sz="1600" b="1" i="0" dirty="0" smtClean="0">
                        <a:latin typeface="Cambria Math"/>
                      </a:rPr>
                      <m:t>𝐃</m:t>
                    </m:r>
                  </m:oMath>
                </a14:m>
                <a:r>
                  <a:rPr lang="en-US" altLang="en-US" sz="1600" dirty="0" smtClean="0"/>
                  <a:t>) is itself sufficient for the solution (i.e., that examples are unreliable). </a:t>
                </a:r>
              </a:p>
              <a:p>
                <a:pPr>
                  <a:lnSpc>
                    <a:spcPct val="120000"/>
                  </a:lnSpc>
                  <a:spcBef>
                    <a:spcPts val="0"/>
                  </a:spcBef>
                </a:pPr>
                <a:r>
                  <a:rPr lang="en-US" altLang="en-US" sz="2000" dirty="0" smtClean="0"/>
                  <a:t>Now, the principle of regularization can be stated as: </a:t>
                </a:r>
              </a:p>
              <a:p>
                <a:pPr lvl="1">
                  <a:lnSpc>
                    <a:spcPct val="120000"/>
                  </a:lnSpc>
                  <a:spcBef>
                    <a:spcPts val="0"/>
                  </a:spcBef>
                </a:pPr>
                <a:r>
                  <a:rPr lang="en-US" altLang="en-US" sz="1600" dirty="0" smtClean="0"/>
                  <a:t>Find the function </a:t>
                </a:r>
                <a14:m>
                  <m:oMath xmlns:m="http://schemas.openxmlformats.org/officeDocument/2006/math">
                    <m:sSub>
                      <m:sSubPr>
                        <m:ctrlPr>
                          <a:rPr lang="en-GB" altLang="en-US" sz="1600" b="0" i="1" smtClean="0">
                            <a:latin typeface="Cambria Math" panose="02040503050406030204" pitchFamily="18" charset="0"/>
                          </a:rPr>
                        </m:ctrlPr>
                      </m:sSubPr>
                      <m:e>
                        <m:r>
                          <a:rPr lang="en-GB" altLang="en-US" sz="1600" b="0" i="1" smtClean="0">
                            <a:latin typeface="Cambria Math"/>
                          </a:rPr>
                          <m:t>𝐹</m:t>
                        </m:r>
                      </m:e>
                      <m:sub>
                        <m:r>
                          <a:rPr lang="en-GB" altLang="en-US" sz="1600" b="0" i="1" smtClean="0">
                            <a:latin typeface="Cambria Math"/>
                          </a:rPr>
                          <m:t>𝜆</m:t>
                        </m:r>
                      </m:sub>
                    </m:sSub>
                    <m:r>
                      <a:rPr lang="en-GB" altLang="en-US" sz="1600" b="0" i="1" smtClean="0">
                        <a:latin typeface="Cambria Math"/>
                      </a:rPr>
                      <m:t>(</m:t>
                    </m:r>
                    <m:r>
                      <a:rPr lang="en-GB" altLang="en-US" sz="1600" b="1" i="0" smtClean="0">
                        <a:latin typeface="Cambria Math"/>
                      </a:rPr>
                      <m:t>𝐱</m:t>
                    </m:r>
                    <m:r>
                      <a:rPr lang="en-GB" altLang="en-US" sz="1600" b="0" i="1" smtClean="0">
                        <a:latin typeface="Cambria Math"/>
                      </a:rPr>
                      <m:t>)</m:t>
                    </m:r>
                  </m:oMath>
                </a14:m>
                <a:r>
                  <a:rPr lang="en-US" altLang="en-US" sz="1600" dirty="0" smtClean="0"/>
                  <a:t> that minimizes </a:t>
                </a:r>
                <a14:m>
                  <m:oMath xmlns:m="http://schemas.openxmlformats.org/officeDocument/2006/math">
                    <m:r>
                      <a:rPr lang="en-US" altLang="en-US" sz="1600" i="1">
                        <a:latin typeface="Cambria Math"/>
                        <a:ea typeface="Cambria Math"/>
                      </a:rPr>
                      <m:t>ℰ</m:t>
                    </m:r>
                    <m:d>
                      <m:dPr>
                        <m:ctrlPr>
                          <a:rPr lang="en-GB" altLang="en-US" sz="1600" i="1">
                            <a:latin typeface="Cambria Math" panose="02040503050406030204" pitchFamily="18" charset="0"/>
                            <a:ea typeface="Cambria Math"/>
                          </a:rPr>
                        </m:ctrlPr>
                      </m:dPr>
                      <m:e>
                        <m:r>
                          <a:rPr lang="en-GB" altLang="en-US" sz="1600" i="1">
                            <a:latin typeface="Cambria Math"/>
                            <a:ea typeface="Cambria Math"/>
                          </a:rPr>
                          <m:t>𝐹</m:t>
                        </m:r>
                      </m:e>
                    </m:d>
                  </m:oMath>
                </a14:m>
                <a:r>
                  <a:rPr lang="en-US" altLang="en-US" sz="1600" dirty="0" smtClean="0"/>
                  <a:t> </a:t>
                </a:r>
              </a:p>
              <a:p>
                <a:pPr lvl="1">
                  <a:lnSpc>
                    <a:spcPct val="120000"/>
                  </a:lnSpc>
                  <a:spcBef>
                    <a:spcPts val="0"/>
                  </a:spcBef>
                </a:pPr>
                <a:r>
                  <a:rPr lang="en-US" altLang="en-US" sz="1600" dirty="0" smtClean="0"/>
                  <a:t>Solution can be reduced to the following with certain assumptions </a:t>
                </a:r>
              </a:p>
              <a:p>
                <a:pPr marL="457200" lvl="1" indent="0">
                  <a:lnSpc>
                    <a:spcPct val="120000"/>
                  </a:lnSpc>
                  <a:spcBef>
                    <a:spcPts val="0"/>
                  </a:spcBef>
                  <a:buNone/>
                </a:pPr>
                <a14:m>
                  <m:oMathPara xmlns:m="http://schemas.openxmlformats.org/officeDocument/2006/math">
                    <m:oMathParaPr>
                      <m:jc m:val="centerGroup"/>
                    </m:oMathParaPr>
                    <m:oMath xmlns:m="http://schemas.openxmlformats.org/officeDocument/2006/math">
                      <m:sSub>
                        <m:sSubPr>
                          <m:ctrlPr>
                            <a:rPr lang="en-GB" altLang="en-US" sz="1600" b="0" i="1" smtClean="0">
                              <a:latin typeface="Cambria Math" panose="02040503050406030204" pitchFamily="18" charset="0"/>
                            </a:rPr>
                          </m:ctrlPr>
                        </m:sSubPr>
                        <m:e>
                          <m:r>
                            <a:rPr lang="en-GB" altLang="en-US" sz="1600" b="0" i="1" smtClean="0">
                              <a:latin typeface="Cambria Math"/>
                            </a:rPr>
                            <m:t>𝐹</m:t>
                          </m:r>
                        </m:e>
                        <m:sub>
                          <m:r>
                            <a:rPr lang="en-GB" altLang="en-US" sz="1600" b="0" i="1" smtClean="0">
                              <a:latin typeface="Cambria Math"/>
                            </a:rPr>
                            <m:t>𝜆</m:t>
                          </m:r>
                        </m:sub>
                      </m:sSub>
                      <m:d>
                        <m:dPr>
                          <m:ctrlPr>
                            <a:rPr lang="en-GB" altLang="en-US" sz="1600" b="0" i="1" smtClean="0">
                              <a:latin typeface="Cambria Math" panose="02040503050406030204" pitchFamily="18" charset="0"/>
                            </a:rPr>
                          </m:ctrlPr>
                        </m:dPr>
                        <m:e>
                          <m:r>
                            <a:rPr lang="en-GB" altLang="en-US" sz="1600" b="1" i="0" smtClean="0">
                              <a:latin typeface="Cambria Math"/>
                            </a:rPr>
                            <m:t>𝐱</m:t>
                          </m:r>
                        </m:e>
                      </m:d>
                      <m:r>
                        <a:rPr lang="en-GB" altLang="en-US" sz="1600" b="0" i="1" smtClean="0">
                          <a:latin typeface="Cambria Math"/>
                        </a:rPr>
                        <m:t>=</m:t>
                      </m:r>
                      <m:nary>
                        <m:naryPr>
                          <m:chr m:val="∑"/>
                          <m:ctrlPr>
                            <a:rPr lang="en-GB" altLang="en-US" sz="1600" b="0" i="1" smtClean="0">
                              <a:latin typeface="Cambria Math" panose="02040503050406030204" pitchFamily="18" charset="0"/>
                            </a:rPr>
                          </m:ctrlPr>
                        </m:naryPr>
                        <m:sub>
                          <m:r>
                            <m:rPr>
                              <m:brk m:alnAt="23"/>
                            </m:rPr>
                            <a:rPr lang="en-GB" altLang="en-US" sz="1600" b="0" i="1" smtClean="0">
                              <a:latin typeface="Cambria Math"/>
                            </a:rPr>
                            <m:t>𝑖</m:t>
                          </m:r>
                          <m:r>
                            <a:rPr lang="en-GB" altLang="en-US" sz="1600" b="0" i="1" smtClean="0">
                              <a:latin typeface="Cambria Math"/>
                            </a:rPr>
                            <m:t>=1</m:t>
                          </m:r>
                        </m:sub>
                        <m:sup>
                          <m:r>
                            <a:rPr lang="en-GB" altLang="en-US" sz="1600" b="0" i="1" smtClean="0">
                              <a:latin typeface="Cambria Math"/>
                            </a:rPr>
                            <m:t>𝑁</m:t>
                          </m:r>
                        </m:sup>
                        <m:e>
                          <m:sSub>
                            <m:sSubPr>
                              <m:ctrlPr>
                                <a:rPr lang="en-GB" altLang="en-US" sz="1600" b="0" i="1" smtClean="0">
                                  <a:latin typeface="Cambria Math" panose="02040503050406030204" pitchFamily="18" charset="0"/>
                                </a:rPr>
                              </m:ctrlPr>
                            </m:sSubPr>
                            <m:e>
                              <m:r>
                                <a:rPr lang="en-GB" altLang="en-US" sz="1600" b="0" i="1" smtClean="0">
                                  <a:latin typeface="Cambria Math"/>
                                </a:rPr>
                                <m:t>𝑤</m:t>
                              </m:r>
                            </m:e>
                            <m:sub>
                              <m:r>
                                <a:rPr lang="en-GB" altLang="en-US" sz="1600" b="0" i="1" smtClean="0">
                                  <a:latin typeface="Cambria Math"/>
                                </a:rPr>
                                <m:t>𝑖</m:t>
                              </m:r>
                            </m:sub>
                          </m:sSub>
                          <m:r>
                            <a:rPr lang="en-GB" altLang="en-US" sz="1600" b="0" i="1" smtClean="0">
                              <a:latin typeface="Cambria Math"/>
                            </a:rPr>
                            <m:t>𝐺</m:t>
                          </m:r>
                          <m:r>
                            <a:rPr lang="en-GB" altLang="en-US" sz="1600" b="0" i="1" smtClean="0">
                              <a:latin typeface="Cambria Math"/>
                            </a:rPr>
                            <m:t>(</m:t>
                          </m:r>
                          <m:r>
                            <a:rPr lang="en-GB" altLang="en-US" sz="1600" b="1" i="0" smtClean="0">
                              <a:latin typeface="Cambria Math"/>
                            </a:rPr>
                            <m:t>𝐱</m:t>
                          </m:r>
                          <m:r>
                            <a:rPr lang="en-GB" altLang="en-US" sz="1600" b="0" i="1" smtClean="0">
                              <a:latin typeface="Cambria Math"/>
                            </a:rPr>
                            <m:t>,</m:t>
                          </m:r>
                          <m:sSub>
                            <m:sSubPr>
                              <m:ctrlPr>
                                <a:rPr lang="en-GB" altLang="en-US" sz="1600" b="0" i="1" smtClean="0">
                                  <a:latin typeface="Cambria Math" panose="02040503050406030204" pitchFamily="18" charset="0"/>
                                </a:rPr>
                              </m:ctrlPr>
                            </m:sSubPr>
                            <m:e>
                              <m:r>
                                <a:rPr lang="en-GB" altLang="en-US" sz="1600" b="1" i="0" smtClean="0">
                                  <a:latin typeface="Cambria Math"/>
                                </a:rPr>
                                <m:t>𝐱</m:t>
                              </m:r>
                            </m:e>
                            <m:sub>
                              <m:r>
                                <a:rPr lang="en-GB" altLang="en-US" sz="1600" b="0" i="1" smtClean="0">
                                  <a:latin typeface="Cambria Math"/>
                                </a:rPr>
                                <m:t>𝑖</m:t>
                              </m:r>
                            </m:sub>
                          </m:sSub>
                          <m:r>
                            <a:rPr lang="en-GB" altLang="en-US" sz="1600" b="0" i="1" smtClean="0">
                              <a:latin typeface="Cambria Math"/>
                            </a:rPr>
                            <m:t>)</m:t>
                          </m:r>
                        </m:e>
                      </m:nary>
                    </m:oMath>
                  </m:oMathPara>
                </a14:m>
                <a:endParaRPr lang="en-US" altLang="en-US" sz="1600" dirty="0" smtClean="0"/>
              </a:p>
              <a:p>
                <a:pPr marL="457200" lvl="1" indent="0">
                  <a:lnSpc>
                    <a:spcPct val="120000"/>
                  </a:lnSpc>
                  <a:spcBef>
                    <a:spcPts val="0"/>
                  </a:spcBef>
                  <a:buNone/>
                </a:pPr>
                <a:r>
                  <a:rPr lang="en-US" altLang="en-US" sz="1600" dirty="0" smtClean="0"/>
                  <a:t>where </a:t>
                </a:r>
                <a14:m>
                  <m:oMath xmlns:m="http://schemas.openxmlformats.org/officeDocument/2006/math">
                    <m:r>
                      <a:rPr lang="en-GB" altLang="en-US" sz="1600" i="1">
                        <a:latin typeface="Cambria Math"/>
                      </a:rPr>
                      <m:t>𝐺</m:t>
                    </m:r>
                    <m:r>
                      <a:rPr lang="en-GB" altLang="en-US" sz="1600" i="1">
                        <a:latin typeface="Cambria Math"/>
                      </a:rPr>
                      <m:t>(</m:t>
                    </m:r>
                    <m:r>
                      <a:rPr lang="en-GB" altLang="en-US" sz="1600" b="1">
                        <a:latin typeface="Cambria Math"/>
                      </a:rPr>
                      <m:t>𝐱</m:t>
                    </m:r>
                    <m:r>
                      <a:rPr lang="en-GB" altLang="en-US" sz="1600" i="1">
                        <a:latin typeface="Cambria Math"/>
                      </a:rPr>
                      <m:t>,</m:t>
                    </m:r>
                    <m:sSub>
                      <m:sSubPr>
                        <m:ctrlPr>
                          <a:rPr lang="en-GB" altLang="en-US" sz="1600" i="1">
                            <a:latin typeface="Cambria Math" panose="02040503050406030204" pitchFamily="18" charset="0"/>
                          </a:rPr>
                        </m:ctrlPr>
                      </m:sSubPr>
                      <m:e>
                        <m:r>
                          <a:rPr lang="en-GB" altLang="en-US" sz="1600" b="1">
                            <a:latin typeface="Cambria Math"/>
                          </a:rPr>
                          <m:t>𝐱</m:t>
                        </m:r>
                      </m:e>
                      <m:sub>
                        <m:r>
                          <a:rPr lang="en-GB" altLang="en-US" sz="1600" i="1">
                            <a:latin typeface="Cambria Math"/>
                          </a:rPr>
                          <m:t>𝑖</m:t>
                        </m:r>
                      </m:sub>
                    </m:sSub>
                    <m:r>
                      <a:rPr lang="en-GB" altLang="en-US" sz="1600" i="1">
                        <a:latin typeface="Cambria Math"/>
                      </a:rPr>
                      <m:t>)</m:t>
                    </m:r>
                  </m:oMath>
                </a14:m>
                <a:r>
                  <a:rPr lang="en-US" altLang="en-US" sz="1600" dirty="0" smtClean="0"/>
                  <a:t> represents a function called Green’s function (can be Gaussian, inverse </a:t>
                </a:r>
                <a:r>
                  <a:rPr lang="en-US" altLang="en-US" sz="1600" dirty="0" err="1" smtClean="0"/>
                  <a:t>multiquadrics</a:t>
                </a:r>
                <a:r>
                  <a:rPr lang="en-US" altLang="en-US" sz="1600" dirty="0" smtClean="0"/>
                  <a:t>, etc.) </a:t>
                </a:r>
              </a:p>
            </p:txBody>
          </p:sp>
        </mc:Choice>
        <mc:Fallback xmlns="">
          <p:sp>
            <p:nvSpPr>
              <p:cNvPr id="7171" name="Content Placeholder 2"/>
              <p:cNvSpPr>
                <a:spLocks noGrp="1" noRot="1" noChangeAspect="1" noMove="1" noResize="1" noEditPoints="1" noAdjustHandles="1" noChangeArrowheads="1" noChangeShapeType="1" noTextEdit="1"/>
              </p:cNvSpPr>
              <p:nvPr>
                <p:ph idx="1"/>
              </p:nvPr>
            </p:nvSpPr>
            <p:spPr bwMode="auto">
              <a:blipFill rotWithShape="1">
                <a:blip r:embed="rId2"/>
                <a:stretch>
                  <a:fillRect l="-667" t="-674" b="-135"/>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p:spTree>
    <p:extLst>
      <p:ext uri="{BB962C8B-B14F-4D97-AF65-F5344CB8AC3E}">
        <p14:creationId xmlns:p14="http://schemas.microsoft.com/office/powerpoint/2010/main" val="29280517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altLang="en-US" sz="3600" b="1" smtClean="0"/>
              <a:t>Chapter Organization</a:t>
            </a:r>
          </a:p>
        </p:txBody>
      </p:sp>
      <p:sp>
        <p:nvSpPr>
          <p:cNvPr id="3" name="Content Placeholder 2"/>
          <p:cNvSpPr>
            <a:spLocks noGrp="1"/>
          </p:cNvSpPr>
          <p:nvPr>
            <p:ph idx="1"/>
          </p:nvPr>
        </p:nvSpPr>
        <p:spPr/>
        <p:txBody>
          <a:bodyPr>
            <a:normAutofit fontScale="55000" lnSpcReduction="20000"/>
          </a:bodyPr>
          <a:lstStyle/>
          <a:p>
            <a:pPr>
              <a:defRPr/>
            </a:pPr>
            <a:r>
              <a:rPr lang="en-US" dirty="0" smtClean="0"/>
              <a:t>Construction of an RBF network </a:t>
            </a:r>
          </a:p>
          <a:p>
            <a:pPr>
              <a:defRPr/>
            </a:pPr>
            <a:r>
              <a:rPr lang="en-US" dirty="0" smtClean="0"/>
              <a:t>Part 2</a:t>
            </a:r>
          </a:p>
          <a:p>
            <a:pPr lvl="1">
              <a:defRPr/>
            </a:pPr>
            <a:r>
              <a:rPr lang="en-US" dirty="0" smtClean="0"/>
              <a:t>Supervised learning as an </a:t>
            </a:r>
            <a:r>
              <a:rPr lang="en-US" dirty="0" err="1" smtClean="0"/>
              <a:t>hypersurface</a:t>
            </a:r>
            <a:r>
              <a:rPr lang="en-US" dirty="0" smtClean="0"/>
              <a:t> reconstruction problem </a:t>
            </a:r>
          </a:p>
          <a:p>
            <a:pPr lvl="1">
              <a:defRPr/>
            </a:pPr>
            <a:r>
              <a:rPr lang="en-US" dirty="0" err="1" smtClean="0"/>
              <a:t>Tikhonov’s</a:t>
            </a:r>
            <a:r>
              <a:rPr lang="en-US" dirty="0" smtClean="0"/>
              <a:t> regularization theory </a:t>
            </a:r>
          </a:p>
          <a:p>
            <a:pPr lvl="1">
              <a:defRPr/>
            </a:pPr>
            <a:r>
              <a:rPr lang="en-US" dirty="0" smtClean="0"/>
              <a:t>Regularization networks </a:t>
            </a:r>
          </a:p>
          <a:p>
            <a:pPr lvl="1">
              <a:defRPr/>
            </a:pPr>
            <a:r>
              <a:rPr lang="en-US" dirty="0" smtClean="0"/>
              <a:t>Generalized RBF networks </a:t>
            </a:r>
          </a:p>
          <a:p>
            <a:pPr lvl="1">
              <a:defRPr/>
            </a:pPr>
            <a:r>
              <a:rPr lang="en-US" dirty="0" smtClean="0"/>
              <a:t>Solving XOP problem with an RBF network </a:t>
            </a:r>
          </a:p>
          <a:p>
            <a:pPr lvl="1">
              <a:defRPr/>
            </a:pPr>
            <a:r>
              <a:rPr lang="en-US" dirty="0" smtClean="0"/>
              <a:t>Regularization parameter</a:t>
            </a:r>
          </a:p>
          <a:p>
            <a:pPr>
              <a:defRPr/>
            </a:pPr>
            <a:r>
              <a:rPr lang="en-US" b="1" dirty="0" smtClean="0"/>
              <a:t>Part 3</a:t>
            </a:r>
          </a:p>
          <a:p>
            <a:pPr lvl="1">
              <a:defRPr/>
            </a:pPr>
            <a:r>
              <a:rPr lang="en-US" dirty="0" smtClean="0"/>
              <a:t>Approximation properties of RBF networks </a:t>
            </a:r>
          </a:p>
          <a:p>
            <a:pPr lvl="1">
              <a:defRPr/>
            </a:pPr>
            <a:r>
              <a:rPr lang="en-US" b="1" dirty="0" smtClean="0"/>
              <a:t>Comparison of RBF networks and multilayer </a:t>
            </a:r>
            <a:r>
              <a:rPr lang="en-US" b="1" dirty="0" err="1" smtClean="0"/>
              <a:t>perceptrons</a:t>
            </a:r>
            <a:r>
              <a:rPr lang="en-US" b="1" dirty="0" smtClean="0"/>
              <a:t> </a:t>
            </a:r>
          </a:p>
          <a:p>
            <a:pPr>
              <a:defRPr/>
            </a:pPr>
            <a:r>
              <a:rPr lang="en-US" dirty="0" smtClean="0"/>
              <a:t>Part 4 (omitted)</a:t>
            </a:r>
          </a:p>
          <a:p>
            <a:pPr lvl="1">
              <a:defRPr/>
            </a:pPr>
            <a:r>
              <a:rPr lang="en-US" dirty="0" smtClean="0"/>
              <a:t>Kernel regression estimation </a:t>
            </a:r>
            <a:r>
              <a:rPr lang="en-US" dirty="0"/>
              <a:t>(omitted</a:t>
            </a:r>
            <a:r>
              <a:rPr lang="en-US" dirty="0" smtClean="0"/>
              <a:t>)</a:t>
            </a:r>
          </a:p>
          <a:p>
            <a:pPr>
              <a:defRPr/>
            </a:pPr>
            <a:r>
              <a:rPr lang="en-US" dirty="0" smtClean="0"/>
              <a:t>Part 5</a:t>
            </a:r>
          </a:p>
          <a:p>
            <a:pPr lvl="1">
              <a:defRPr/>
            </a:pPr>
            <a:r>
              <a:rPr lang="en-US" dirty="0" smtClean="0"/>
              <a:t>Learning strategies for RBF networks </a:t>
            </a:r>
          </a:p>
          <a:p>
            <a:pPr lvl="1">
              <a:defRPr/>
            </a:pPr>
            <a:r>
              <a:rPr lang="en-US" dirty="0" smtClean="0"/>
              <a:t>Example computer experiment </a:t>
            </a:r>
            <a:endParaRPr lang="en-US" dirty="0"/>
          </a:p>
        </p:txBody>
      </p:sp>
    </p:spTree>
    <p:extLst>
      <p:ext uri="{BB962C8B-B14F-4D97-AF65-F5344CB8AC3E}">
        <p14:creationId xmlns:p14="http://schemas.microsoft.com/office/powerpoint/2010/main" val="2342276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685800"/>
            <a:ext cx="8229600" cy="457200"/>
          </a:xfrm>
        </p:spPr>
        <p:txBody>
          <a:bodyPr/>
          <a:lstStyle/>
          <a:p>
            <a:pPr algn="ctr"/>
            <a:r>
              <a:rPr lang="en-US" altLang="en-US" sz="3600" b="1" dirty="0" smtClean="0"/>
              <a:t>Learning Strategies</a:t>
            </a:r>
          </a:p>
        </p:txBody>
      </p:sp>
      <p:sp>
        <p:nvSpPr>
          <p:cNvPr id="7171"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a:lnSpc>
                <a:spcPct val="120000"/>
              </a:lnSpc>
              <a:spcBef>
                <a:spcPts val="0"/>
              </a:spcBef>
            </a:pPr>
            <a:r>
              <a:rPr lang="en-US" sz="2000" dirty="0" smtClean="0">
                <a:ea typeface="Cambria Math"/>
              </a:rPr>
              <a:t>Fixed centers selected at random</a:t>
            </a:r>
          </a:p>
          <a:p>
            <a:pPr lvl="1">
              <a:lnSpc>
                <a:spcPct val="120000"/>
              </a:lnSpc>
              <a:spcBef>
                <a:spcPts val="0"/>
              </a:spcBef>
            </a:pPr>
            <a:r>
              <a:rPr lang="en-US" sz="1600" dirty="0" smtClean="0">
                <a:ea typeface="Cambria Math"/>
              </a:rPr>
              <a:t>simplest</a:t>
            </a:r>
            <a:r>
              <a:rPr lang="en-US" sz="1600" dirty="0">
                <a:ea typeface="Cambria Math"/>
              </a:rPr>
              <a:t>. </a:t>
            </a:r>
            <a:endParaRPr lang="en-US" sz="1600" dirty="0" smtClean="0">
              <a:ea typeface="Cambria Math"/>
            </a:endParaRPr>
          </a:p>
          <a:p>
            <a:pPr lvl="1">
              <a:lnSpc>
                <a:spcPct val="120000"/>
              </a:lnSpc>
              <a:spcBef>
                <a:spcPts val="0"/>
              </a:spcBef>
            </a:pPr>
            <a:r>
              <a:rPr lang="en-US" sz="1600" dirty="0" smtClean="0">
                <a:ea typeface="Cambria Math"/>
              </a:rPr>
              <a:t>Assume </a:t>
            </a:r>
            <a:r>
              <a:rPr lang="en-US" sz="1600" dirty="0">
                <a:ea typeface="Cambria Math"/>
              </a:rPr>
              <a:t>fixed RBFs defining the activation functions of the hidden units. </a:t>
            </a:r>
            <a:endParaRPr lang="en-US" sz="1600" dirty="0" smtClean="0">
              <a:ea typeface="Cambria Math"/>
            </a:endParaRPr>
          </a:p>
          <a:p>
            <a:pPr lvl="1">
              <a:lnSpc>
                <a:spcPct val="120000"/>
              </a:lnSpc>
              <a:spcBef>
                <a:spcPts val="0"/>
              </a:spcBef>
            </a:pPr>
            <a:r>
              <a:rPr lang="en-US" sz="1600" dirty="0" smtClean="0">
                <a:ea typeface="Cambria Math"/>
              </a:rPr>
              <a:t>Locations </a:t>
            </a:r>
            <a:r>
              <a:rPr lang="en-US" sz="1600" dirty="0">
                <a:ea typeface="Cambria Math"/>
              </a:rPr>
              <a:t>of centers can be chosen randomly from the training dataset. </a:t>
            </a:r>
            <a:endParaRPr lang="en-US" sz="1600" dirty="0" smtClean="0">
              <a:ea typeface="Cambria Math"/>
            </a:endParaRPr>
          </a:p>
          <a:p>
            <a:pPr lvl="1">
              <a:lnSpc>
                <a:spcPct val="120000"/>
              </a:lnSpc>
              <a:spcBef>
                <a:spcPts val="0"/>
              </a:spcBef>
            </a:pPr>
            <a:r>
              <a:rPr lang="en-US" sz="1600" dirty="0" smtClean="0">
                <a:ea typeface="Cambria Math"/>
              </a:rPr>
              <a:t>For </a:t>
            </a:r>
            <a:r>
              <a:rPr lang="en-US" sz="1600" dirty="0">
                <a:ea typeface="Cambria Math"/>
              </a:rPr>
              <a:t>RBFs, we may employ an </a:t>
            </a:r>
            <a:r>
              <a:rPr lang="en-US" sz="1600" dirty="0" err="1">
                <a:ea typeface="Cambria Math"/>
              </a:rPr>
              <a:t>isotrophic</a:t>
            </a:r>
            <a:r>
              <a:rPr lang="en-US" sz="1600" dirty="0">
                <a:ea typeface="Cambria Math"/>
              </a:rPr>
              <a:t> Gaussian function whose standard deviation is fixed w.r.t. spread of centers</a:t>
            </a:r>
          </a:p>
          <a:p>
            <a:pPr>
              <a:lnSpc>
                <a:spcPct val="120000"/>
              </a:lnSpc>
              <a:spcBef>
                <a:spcPts val="0"/>
              </a:spcBef>
            </a:pPr>
            <a:r>
              <a:rPr lang="en-US" sz="2000" dirty="0">
                <a:ea typeface="Cambria Math"/>
              </a:rPr>
              <a:t>Self-Organized selection of </a:t>
            </a:r>
            <a:r>
              <a:rPr lang="en-US" sz="2000" dirty="0" smtClean="0">
                <a:ea typeface="Cambria Math"/>
              </a:rPr>
              <a:t>centers</a:t>
            </a:r>
            <a:endParaRPr lang="en-US" sz="2000" dirty="0">
              <a:ea typeface="Cambria Math"/>
            </a:endParaRPr>
          </a:p>
          <a:p>
            <a:pPr lvl="1">
              <a:lnSpc>
                <a:spcPct val="120000"/>
              </a:lnSpc>
              <a:spcBef>
                <a:spcPts val="0"/>
              </a:spcBef>
            </a:pPr>
            <a:r>
              <a:rPr lang="en-US" sz="1600" dirty="0" smtClean="0">
                <a:ea typeface="Cambria Math"/>
              </a:rPr>
              <a:t>Problem with the previous one is that it may require a large training set for satisfactory performance </a:t>
            </a:r>
          </a:p>
          <a:p>
            <a:pPr lvl="1">
              <a:lnSpc>
                <a:spcPct val="120000"/>
              </a:lnSpc>
              <a:spcBef>
                <a:spcPts val="0"/>
              </a:spcBef>
            </a:pPr>
            <a:r>
              <a:rPr lang="en-US" sz="1600" dirty="0" smtClean="0">
                <a:ea typeface="Cambria Math"/>
              </a:rPr>
              <a:t>A hybrid learning process with 2 stages may be used to overcome this </a:t>
            </a:r>
          </a:p>
          <a:p>
            <a:pPr lvl="2">
              <a:lnSpc>
                <a:spcPct val="120000"/>
              </a:lnSpc>
              <a:spcBef>
                <a:spcPts val="0"/>
              </a:spcBef>
            </a:pPr>
            <a:r>
              <a:rPr lang="en-US" sz="1200" dirty="0" smtClean="0">
                <a:ea typeface="Cambria Math"/>
              </a:rPr>
              <a:t>Self-organized learning stage in which the purpose is to estimate appropriate center locations for RBFs in the hidden layer </a:t>
            </a:r>
          </a:p>
          <a:p>
            <a:pPr lvl="2">
              <a:lnSpc>
                <a:spcPct val="120000"/>
              </a:lnSpc>
              <a:spcBef>
                <a:spcPts val="0"/>
              </a:spcBef>
            </a:pPr>
            <a:r>
              <a:rPr lang="en-US" sz="1200" dirty="0" smtClean="0">
                <a:ea typeface="Cambria Math"/>
              </a:rPr>
              <a:t>Supervised learning stage which completes the design by estimating the linear weights of the output layer </a:t>
            </a:r>
          </a:p>
          <a:p>
            <a:pPr lvl="1">
              <a:lnSpc>
                <a:spcPct val="120000"/>
              </a:lnSpc>
              <a:spcBef>
                <a:spcPts val="0"/>
              </a:spcBef>
            </a:pPr>
            <a:r>
              <a:rPr lang="en-US" sz="1600" dirty="0" smtClean="0">
                <a:ea typeface="Cambria Math"/>
              </a:rPr>
              <a:t>Batch processing can be used but an adaptive (iterative) approach is preferred </a:t>
            </a:r>
          </a:p>
          <a:p>
            <a:pPr lvl="1">
              <a:lnSpc>
                <a:spcPct val="120000"/>
              </a:lnSpc>
              <a:spcBef>
                <a:spcPts val="0"/>
              </a:spcBef>
            </a:pPr>
            <a:r>
              <a:rPr lang="en-US" sz="1600" dirty="0" smtClean="0">
                <a:ea typeface="Cambria Math"/>
              </a:rPr>
              <a:t>A clustering algorithm such as k-means clustering is used for the self-organized learning process </a:t>
            </a:r>
          </a:p>
        </p:txBody>
      </p:sp>
    </p:spTree>
    <p:extLst>
      <p:ext uri="{BB962C8B-B14F-4D97-AF65-F5344CB8AC3E}">
        <p14:creationId xmlns:p14="http://schemas.microsoft.com/office/powerpoint/2010/main" val="2585947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ctr"/>
            <a:r>
              <a:rPr lang="en-US" altLang="en-US" sz="3600" b="1" smtClean="0"/>
              <a:t>Introduction</a:t>
            </a:r>
          </a:p>
        </p:txBody>
      </p:sp>
      <p:sp>
        <p:nvSpPr>
          <p:cNvPr id="3" name="Content Placeholder 2"/>
          <p:cNvSpPr>
            <a:spLocks noGrp="1"/>
          </p:cNvSpPr>
          <p:nvPr>
            <p:ph idx="1"/>
          </p:nvPr>
        </p:nvSpPr>
        <p:spPr/>
        <p:txBody>
          <a:bodyPr>
            <a:normAutofit fontScale="92500" lnSpcReduction="20000"/>
          </a:bodyPr>
          <a:lstStyle/>
          <a:p>
            <a:pPr>
              <a:defRPr/>
            </a:pPr>
            <a:r>
              <a:rPr lang="en-US" dirty="0" smtClean="0"/>
              <a:t>Now, we take a different approach by viewing the design of an ANN as a </a:t>
            </a:r>
            <a:r>
              <a:rPr lang="en-US" i="1" dirty="0" smtClean="0"/>
              <a:t>curve-fitting (approximation) problem</a:t>
            </a:r>
            <a:r>
              <a:rPr lang="en-US" dirty="0" smtClean="0"/>
              <a:t> in a high dimensional space </a:t>
            </a:r>
          </a:p>
          <a:p>
            <a:pPr>
              <a:defRPr/>
            </a:pPr>
            <a:r>
              <a:rPr lang="en-US" dirty="0" smtClean="0"/>
              <a:t>From this viewpoint, learning is same as finding a surface that best fits to the training data </a:t>
            </a:r>
          </a:p>
          <a:p>
            <a:pPr lvl="1">
              <a:defRPr/>
            </a:pPr>
            <a:r>
              <a:rPr lang="en-US" dirty="0" smtClean="0"/>
              <a:t>Criterion for “best fit” is measured in some statistical sense </a:t>
            </a:r>
          </a:p>
          <a:p>
            <a:pPr>
              <a:defRPr/>
            </a:pPr>
            <a:r>
              <a:rPr lang="en-US" dirty="0" smtClean="0"/>
              <a:t>This viewpoint is the motivation behind radial-basis functions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ctr"/>
            <a:r>
              <a:rPr lang="en-US" altLang="en-US" sz="3600" b="1" smtClean="0"/>
              <a:t>Introduction</a:t>
            </a:r>
          </a:p>
        </p:txBody>
      </p:sp>
      <p:sp>
        <p:nvSpPr>
          <p:cNvPr id="3" name="Content Placeholder 2"/>
          <p:cNvSpPr>
            <a:spLocks noGrp="1"/>
          </p:cNvSpPr>
          <p:nvPr>
            <p:ph idx="1"/>
          </p:nvPr>
        </p:nvSpPr>
        <p:spPr/>
        <p:txBody>
          <a:bodyPr>
            <a:normAutofit fontScale="62500" lnSpcReduction="20000"/>
          </a:bodyPr>
          <a:lstStyle/>
          <a:p>
            <a:pPr>
              <a:defRPr/>
            </a:pPr>
            <a:r>
              <a:rPr lang="en-US" dirty="0" smtClean="0"/>
              <a:t>Hidden units in an ANN can be thought as providing a set of functions that constitute an arbitrary basis for the input patterns </a:t>
            </a:r>
          </a:p>
          <a:p>
            <a:pPr lvl="1">
              <a:defRPr/>
            </a:pPr>
            <a:r>
              <a:rPr lang="en-US" dirty="0" smtClean="0"/>
              <a:t>These are called </a:t>
            </a:r>
            <a:r>
              <a:rPr lang="en-US" i="1" dirty="0" smtClean="0"/>
              <a:t>radial-basis functions </a:t>
            </a:r>
          </a:p>
          <a:p>
            <a:pPr>
              <a:defRPr/>
            </a:pPr>
            <a:r>
              <a:rPr lang="en-US" dirty="0" smtClean="0"/>
              <a:t>A radial-basis function (RBF) network is made up of 3 layers with entirely different roles  </a:t>
            </a:r>
          </a:p>
          <a:p>
            <a:pPr lvl="1">
              <a:defRPr/>
            </a:pPr>
            <a:r>
              <a:rPr lang="en-US" dirty="0" smtClean="0"/>
              <a:t>Input layer has source nodes  </a:t>
            </a:r>
          </a:p>
          <a:p>
            <a:pPr lvl="1">
              <a:defRPr/>
            </a:pPr>
            <a:r>
              <a:rPr lang="en-US" dirty="0" smtClean="0"/>
              <a:t>2</a:t>
            </a:r>
            <a:r>
              <a:rPr lang="en-US" baseline="30000" dirty="0" smtClean="0"/>
              <a:t>nd</a:t>
            </a:r>
            <a:r>
              <a:rPr lang="en-US" dirty="0" smtClean="0"/>
              <a:t> layer (the only hidden layer) applies a nonlinear transformation from the input space to the hidden space</a:t>
            </a:r>
          </a:p>
          <a:p>
            <a:pPr lvl="1">
              <a:defRPr/>
            </a:pPr>
            <a:r>
              <a:rPr lang="en-US" dirty="0" smtClean="0"/>
              <a:t>Output layer is linear and it supplies the response of the network to the activation pattern (signal) applied to the input layer </a:t>
            </a:r>
          </a:p>
          <a:p>
            <a:pPr>
              <a:defRPr/>
            </a:pPr>
            <a:r>
              <a:rPr lang="en-US" dirty="0" smtClean="0"/>
              <a:t>In most applications, the hidden space has a high dimension</a:t>
            </a:r>
          </a:p>
          <a:p>
            <a:pPr lvl="1">
              <a:defRPr/>
            </a:pPr>
            <a:r>
              <a:rPr lang="en-US" dirty="0" smtClean="0"/>
              <a:t>A pattern-classification problem cast in a high dimensional space is more likely to be linearly separable than in a low dimensional space </a:t>
            </a:r>
          </a:p>
          <a:p>
            <a:pPr lvl="1">
              <a:defRPr/>
            </a:pPr>
            <a:r>
              <a:rPr lang="en-US" dirty="0" smtClean="0"/>
              <a:t>Hidden space dimension is directly related to the input-output mapping approximation capacity of the network</a:t>
            </a:r>
            <a:endParaRPr lang="en-US" dirty="0"/>
          </a:p>
        </p:txBody>
      </p:sp>
    </p:spTree>
    <p:extLst>
      <p:ext uri="{BB962C8B-B14F-4D97-AF65-F5344CB8AC3E}">
        <p14:creationId xmlns:p14="http://schemas.microsoft.com/office/powerpoint/2010/main" val="16891206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altLang="en-US" sz="3600" b="1" smtClean="0"/>
              <a:t>Chapter Organization</a:t>
            </a:r>
          </a:p>
        </p:txBody>
      </p:sp>
      <p:sp>
        <p:nvSpPr>
          <p:cNvPr id="3" name="Content Placeholder 2"/>
          <p:cNvSpPr>
            <a:spLocks noGrp="1"/>
          </p:cNvSpPr>
          <p:nvPr>
            <p:ph idx="1"/>
          </p:nvPr>
        </p:nvSpPr>
        <p:spPr/>
        <p:txBody>
          <a:bodyPr>
            <a:normAutofit fontScale="55000" lnSpcReduction="20000"/>
          </a:bodyPr>
          <a:lstStyle/>
          <a:p>
            <a:pPr>
              <a:defRPr/>
            </a:pPr>
            <a:r>
              <a:rPr lang="en-US" dirty="0" smtClean="0"/>
              <a:t>Construction of an RBF network </a:t>
            </a:r>
          </a:p>
          <a:p>
            <a:pPr>
              <a:defRPr/>
            </a:pPr>
            <a:r>
              <a:rPr lang="en-US" dirty="0" smtClean="0"/>
              <a:t>Part 2</a:t>
            </a:r>
          </a:p>
          <a:p>
            <a:pPr lvl="1">
              <a:defRPr/>
            </a:pPr>
            <a:r>
              <a:rPr lang="en-US" dirty="0" smtClean="0"/>
              <a:t>Supervised learning as an </a:t>
            </a:r>
            <a:r>
              <a:rPr lang="en-US" dirty="0" err="1" smtClean="0"/>
              <a:t>hypersurface</a:t>
            </a:r>
            <a:r>
              <a:rPr lang="en-US" dirty="0" smtClean="0"/>
              <a:t> reconstruction problem </a:t>
            </a:r>
          </a:p>
          <a:p>
            <a:pPr lvl="1">
              <a:defRPr/>
            </a:pPr>
            <a:r>
              <a:rPr lang="en-US" dirty="0" err="1" smtClean="0"/>
              <a:t>Tikhonov’s</a:t>
            </a:r>
            <a:r>
              <a:rPr lang="en-US" dirty="0" smtClean="0"/>
              <a:t> regularization theory </a:t>
            </a:r>
          </a:p>
          <a:p>
            <a:pPr lvl="1">
              <a:defRPr/>
            </a:pPr>
            <a:r>
              <a:rPr lang="en-US" dirty="0" smtClean="0"/>
              <a:t>Regularization networks </a:t>
            </a:r>
          </a:p>
          <a:p>
            <a:pPr lvl="1">
              <a:defRPr/>
            </a:pPr>
            <a:r>
              <a:rPr lang="en-US" dirty="0" smtClean="0"/>
              <a:t>Generalized RBF networks </a:t>
            </a:r>
          </a:p>
          <a:p>
            <a:pPr lvl="1">
              <a:defRPr/>
            </a:pPr>
            <a:r>
              <a:rPr lang="en-US" dirty="0" smtClean="0"/>
              <a:t>Solving XOR problem with an RBF network </a:t>
            </a:r>
          </a:p>
          <a:p>
            <a:pPr lvl="1">
              <a:defRPr/>
            </a:pPr>
            <a:r>
              <a:rPr lang="en-US" dirty="0"/>
              <a:t>Regularization parameter</a:t>
            </a:r>
          </a:p>
          <a:p>
            <a:pPr>
              <a:defRPr/>
            </a:pPr>
            <a:r>
              <a:rPr lang="en-US" dirty="0" smtClean="0"/>
              <a:t>Part 3</a:t>
            </a:r>
          </a:p>
          <a:p>
            <a:pPr lvl="1">
              <a:defRPr/>
            </a:pPr>
            <a:r>
              <a:rPr lang="en-US" dirty="0" smtClean="0"/>
              <a:t>Approximation properties of RBF networks </a:t>
            </a:r>
          </a:p>
          <a:p>
            <a:pPr lvl="1">
              <a:defRPr/>
            </a:pPr>
            <a:r>
              <a:rPr lang="en-US" dirty="0" smtClean="0"/>
              <a:t>Comparison of RBF networks and multilayer </a:t>
            </a:r>
            <a:r>
              <a:rPr lang="en-US" dirty="0" err="1" smtClean="0"/>
              <a:t>perceptrons</a:t>
            </a:r>
            <a:r>
              <a:rPr lang="en-US" dirty="0" smtClean="0"/>
              <a:t> </a:t>
            </a:r>
          </a:p>
          <a:p>
            <a:pPr>
              <a:defRPr/>
            </a:pPr>
            <a:r>
              <a:rPr lang="en-US" dirty="0" smtClean="0"/>
              <a:t>Part </a:t>
            </a:r>
            <a:r>
              <a:rPr lang="en-US" dirty="0"/>
              <a:t>4 (omitted)</a:t>
            </a:r>
            <a:endParaRPr lang="en-US" dirty="0" smtClean="0"/>
          </a:p>
          <a:p>
            <a:pPr lvl="1">
              <a:defRPr/>
            </a:pPr>
            <a:r>
              <a:rPr lang="en-US" dirty="0" smtClean="0"/>
              <a:t>Kernel regression estimation </a:t>
            </a:r>
            <a:r>
              <a:rPr lang="en-US" dirty="0"/>
              <a:t>(omitted)</a:t>
            </a:r>
            <a:endParaRPr lang="en-US" dirty="0" smtClean="0"/>
          </a:p>
          <a:p>
            <a:pPr>
              <a:defRPr/>
            </a:pPr>
            <a:r>
              <a:rPr lang="en-US" dirty="0" smtClean="0"/>
              <a:t>Part 5</a:t>
            </a:r>
          </a:p>
          <a:p>
            <a:pPr lvl="1">
              <a:defRPr/>
            </a:pPr>
            <a:r>
              <a:rPr lang="en-US" dirty="0" smtClean="0"/>
              <a:t>Learning strategies for RBF networks </a:t>
            </a:r>
          </a:p>
          <a:p>
            <a:pPr lvl="1">
              <a:defRPr/>
            </a:pPr>
            <a:r>
              <a:rPr lang="en-US" dirty="0" smtClean="0"/>
              <a:t>Example computer experiment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altLang="en-US" sz="3600" b="1" smtClean="0"/>
              <a:t>Chapter Organization</a:t>
            </a:r>
          </a:p>
        </p:txBody>
      </p:sp>
      <p:sp>
        <p:nvSpPr>
          <p:cNvPr id="3" name="Content Placeholder 2"/>
          <p:cNvSpPr>
            <a:spLocks noGrp="1"/>
          </p:cNvSpPr>
          <p:nvPr>
            <p:ph idx="1"/>
          </p:nvPr>
        </p:nvSpPr>
        <p:spPr/>
        <p:txBody>
          <a:bodyPr>
            <a:normAutofit fontScale="55000" lnSpcReduction="20000"/>
          </a:bodyPr>
          <a:lstStyle/>
          <a:p>
            <a:pPr>
              <a:defRPr/>
            </a:pPr>
            <a:r>
              <a:rPr lang="en-US" b="1" dirty="0" smtClean="0"/>
              <a:t>Construction of an RBF network </a:t>
            </a:r>
          </a:p>
          <a:p>
            <a:pPr>
              <a:defRPr/>
            </a:pPr>
            <a:r>
              <a:rPr lang="en-US" dirty="0" smtClean="0"/>
              <a:t>Part 2</a:t>
            </a:r>
          </a:p>
          <a:p>
            <a:pPr lvl="1">
              <a:defRPr/>
            </a:pPr>
            <a:r>
              <a:rPr lang="en-US" dirty="0" smtClean="0"/>
              <a:t>Supervised learning as an </a:t>
            </a:r>
            <a:r>
              <a:rPr lang="en-US" dirty="0" err="1" smtClean="0"/>
              <a:t>hypersurface</a:t>
            </a:r>
            <a:r>
              <a:rPr lang="en-US" dirty="0" smtClean="0"/>
              <a:t> reconstruction problem </a:t>
            </a:r>
          </a:p>
          <a:p>
            <a:pPr lvl="1">
              <a:defRPr/>
            </a:pPr>
            <a:r>
              <a:rPr lang="en-US" dirty="0" err="1" smtClean="0"/>
              <a:t>Tikhonov’s</a:t>
            </a:r>
            <a:r>
              <a:rPr lang="en-US" dirty="0" smtClean="0"/>
              <a:t> regularization theory </a:t>
            </a:r>
          </a:p>
          <a:p>
            <a:pPr lvl="1">
              <a:defRPr/>
            </a:pPr>
            <a:r>
              <a:rPr lang="en-US" dirty="0" smtClean="0"/>
              <a:t>Regularization networks </a:t>
            </a:r>
          </a:p>
          <a:p>
            <a:pPr lvl="1">
              <a:defRPr/>
            </a:pPr>
            <a:r>
              <a:rPr lang="en-US" dirty="0" smtClean="0"/>
              <a:t>Generalized RBF networks </a:t>
            </a:r>
          </a:p>
          <a:p>
            <a:pPr lvl="1">
              <a:defRPr/>
            </a:pPr>
            <a:r>
              <a:rPr lang="en-US" dirty="0" smtClean="0"/>
              <a:t>Solving XOP problem with an RBF network </a:t>
            </a:r>
          </a:p>
          <a:p>
            <a:pPr lvl="1">
              <a:defRPr/>
            </a:pPr>
            <a:r>
              <a:rPr lang="en-US" dirty="0"/>
              <a:t>Regularization parameter</a:t>
            </a:r>
          </a:p>
          <a:p>
            <a:pPr>
              <a:defRPr/>
            </a:pPr>
            <a:r>
              <a:rPr lang="en-US" dirty="0" smtClean="0"/>
              <a:t>Part 3</a:t>
            </a:r>
          </a:p>
          <a:p>
            <a:pPr lvl="1">
              <a:defRPr/>
            </a:pPr>
            <a:r>
              <a:rPr lang="en-US" dirty="0" smtClean="0"/>
              <a:t>Approximation properties of RBF networks </a:t>
            </a:r>
          </a:p>
          <a:p>
            <a:pPr lvl="1">
              <a:defRPr/>
            </a:pPr>
            <a:r>
              <a:rPr lang="en-US" dirty="0" smtClean="0"/>
              <a:t>Comparison of RBF networks and multilayer </a:t>
            </a:r>
            <a:r>
              <a:rPr lang="en-US" dirty="0" err="1" smtClean="0"/>
              <a:t>perceptrons</a:t>
            </a:r>
            <a:r>
              <a:rPr lang="en-US" dirty="0" smtClean="0"/>
              <a:t> </a:t>
            </a:r>
          </a:p>
          <a:p>
            <a:pPr>
              <a:defRPr/>
            </a:pPr>
            <a:r>
              <a:rPr lang="en-US" dirty="0" smtClean="0"/>
              <a:t>Part </a:t>
            </a:r>
            <a:r>
              <a:rPr lang="en-US" dirty="0"/>
              <a:t>4 (omitted)</a:t>
            </a:r>
            <a:endParaRPr lang="en-US" dirty="0" smtClean="0"/>
          </a:p>
          <a:p>
            <a:pPr lvl="1">
              <a:defRPr/>
            </a:pPr>
            <a:r>
              <a:rPr lang="en-US" dirty="0" smtClean="0"/>
              <a:t>Kernel regression estimation </a:t>
            </a:r>
            <a:r>
              <a:rPr lang="en-US" dirty="0"/>
              <a:t>(omitted)</a:t>
            </a:r>
            <a:endParaRPr lang="en-US" dirty="0" smtClean="0"/>
          </a:p>
          <a:p>
            <a:pPr>
              <a:defRPr/>
            </a:pPr>
            <a:r>
              <a:rPr lang="en-US" dirty="0" smtClean="0"/>
              <a:t>Part 5</a:t>
            </a:r>
          </a:p>
          <a:p>
            <a:pPr lvl="1">
              <a:defRPr/>
            </a:pPr>
            <a:r>
              <a:rPr lang="en-US" dirty="0" smtClean="0"/>
              <a:t>Learning strategies for RBF networks </a:t>
            </a:r>
          </a:p>
          <a:p>
            <a:pPr lvl="1">
              <a:defRPr/>
            </a:pPr>
            <a:r>
              <a:rPr lang="en-US" dirty="0" smtClean="0"/>
              <a:t>Example computer experiment </a:t>
            </a:r>
            <a:endParaRPr lang="en-US" dirty="0"/>
          </a:p>
        </p:txBody>
      </p:sp>
    </p:spTree>
    <p:extLst>
      <p:ext uri="{BB962C8B-B14F-4D97-AF65-F5344CB8AC3E}">
        <p14:creationId xmlns:p14="http://schemas.microsoft.com/office/powerpoint/2010/main" val="42626652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algn="ctr"/>
            <a:r>
              <a:rPr lang="en-US" altLang="en-US" sz="3600" b="1" dirty="0" smtClean="0"/>
              <a:t>Cover’s Theorem on the </a:t>
            </a:r>
            <a:r>
              <a:rPr lang="en-US" altLang="en-US" sz="3600" b="1" dirty="0" err="1" smtClean="0"/>
              <a:t>Separability</a:t>
            </a:r>
            <a:r>
              <a:rPr lang="en-US" altLang="en-US" sz="3600" b="1" dirty="0" smtClean="0"/>
              <a:t> of Patterns </a:t>
            </a:r>
          </a:p>
        </p:txBody>
      </p:sp>
      <p:sp>
        <p:nvSpPr>
          <p:cNvPr id="6147"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nSpc>
                <a:spcPct val="80000"/>
              </a:lnSpc>
            </a:pPr>
            <a:r>
              <a:rPr lang="en-US" altLang="en-US" dirty="0" smtClean="0"/>
              <a:t>A RBF network solves a complex pattern classification task by transforming it into a high-dimensional space in a nonlinear manner </a:t>
            </a:r>
          </a:p>
          <a:p>
            <a:pPr>
              <a:lnSpc>
                <a:spcPct val="80000"/>
              </a:lnSpc>
            </a:pPr>
            <a:r>
              <a:rPr lang="en-US" altLang="en-US" dirty="0" smtClean="0"/>
              <a:t>The justification for this comes from Cover’s theorem on the </a:t>
            </a:r>
            <a:r>
              <a:rPr lang="en-US" altLang="en-US" dirty="0" err="1" smtClean="0"/>
              <a:t>separability</a:t>
            </a:r>
            <a:r>
              <a:rPr lang="en-US" altLang="en-US" dirty="0" smtClean="0"/>
              <a:t> of patterns </a:t>
            </a:r>
          </a:p>
          <a:p>
            <a:pPr lvl="1">
              <a:lnSpc>
                <a:spcPct val="80000"/>
              </a:lnSpc>
            </a:pPr>
            <a:r>
              <a:rPr lang="en-US" altLang="en-US" dirty="0" smtClean="0"/>
              <a:t>A complex pattern-classification problem cast in a high-dimensional space nonlinearly is more likely to be linearly separable than in a low-dimensional space. (Cover, 1965) </a:t>
            </a:r>
          </a:p>
          <a:p>
            <a:pPr>
              <a:lnSpc>
                <a:spcPct val="80000"/>
              </a:lnSpc>
            </a:pPr>
            <a:endParaRPr lang="en-US" alt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304800"/>
            <a:ext cx="8226425" cy="457200"/>
          </a:xfrm>
          <a:noFill/>
        </p:spPr>
        <p:txBody>
          <a:bodyPr/>
          <a:lstStyle/>
          <a:p>
            <a:r>
              <a:rPr lang="en-US" altLang="en-US" b="1"/>
              <a:t>Figure 5.1</a:t>
            </a:r>
            <a:r>
              <a:rPr lang="en-US" altLang="en-US"/>
              <a:t>   Three examples of </a:t>
            </a:r>
            <a:r>
              <a:rPr lang="el-GR" altLang="en-US">
                <a:cs typeface="Arial" charset="0"/>
              </a:rPr>
              <a:t>φ</a:t>
            </a:r>
            <a:r>
              <a:rPr lang="en-US" altLang="en-US"/>
              <a:t>-separable dichotomies of different sets of five points in two dimensions: (a) linearly separable dichotomy; (b) spherically separable dichotomy; (c) quadrically separable dichotomy.</a:t>
            </a:r>
          </a:p>
        </p:txBody>
      </p:sp>
      <p:pic>
        <p:nvPicPr>
          <p:cNvPr id="2052" name="Picture 4" descr="fg05_001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8388" y="914400"/>
            <a:ext cx="1870075"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63273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spAutoFit/>
          </a:bodyPr>
          <a:lstStyle/>
          <a:p>
            <a:pPr algn="ctr"/>
            <a:r>
              <a:rPr lang="en-US" altLang="en-US" sz="3600" b="1" dirty="0"/>
              <a:t>Cover’s Theorem on the </a:t>
            </a:r>
            <a:r>
              <a:rPr lang="en-US" altLang="en-US" sz="3600" b="1" dirty="0" err="1"/>
              <a:t>Separability</a:t>
            </a:r>
            <a:r>
              <a:rPr lang="en-US" altLang="en-US" sz="3600" b="1" dirty="0"/>
              <a:t> of Patterns </a:t>
            </a:r>
            <a:endParaRPr lang="en-US" altLang="en-US" sz="3600" b="1" dirty="0" smtClean="0"/>
          </a:p>
        </p:txBody>
      </p:sp>
      <p:sp>
        <p:nvSpPr>
          <p:cNvPr id="6147" name="Content Placeholder 2"/>
          <p:cNvSpPr>
            <a:spLocks noGrp="1"/>
          </p:cNvSpPr>
          <p:nvPr>
            <p:ph sz="half"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nSpc>
                <a:spcPct val="80000"/>
              </a:lnSpc>
            </a:pPr>
            <a:r>
              <a:rPr lang="en-US" altLang="en-US" sz="2400" dirty="0" smtClean="0"/>
              <a:t>In some cases, using nonlinear mapping without increasing the dimensionality may be sufficient to produce linear </a:t>
            </a:r>
            <a:r>
              <a:rPr lang="en-US" altLang="en-US" sz="2400" dirty="0" err="1" smtClean="0"/>
              <a:t>separability</a:t>
            </a:r>
            <a:r>
              <a:rPr lang="en-US" altLang="en-US" sz="2400" dirty="0" smtClean="0"/>
              <a:t> </a:t>
            </a:r>
          </a:p>
          <a:p>
            <a:pPr lvl="1">
              <a:lnSpc>
                <a:spcPct val="80000"/>
              </a:lnSpc>
            </a:pPr>
            <a:r>
              <a:rPr lang="en-US" altLang="en-US" sz="2000" dirty="0" smtClean="0"/>
              <a:t>E.g. XOR problem</a:t>
            </a:r>
          </a:p>
          <a:p>
            <a:pPr lvl="1">
              <a:lnSpc>
                <a:spcPct val="80000"/>
              </a:lnSpc>
            </a:pPr>
            <a:r>
              <a:rPr lang="en-US" altLang="en-US" sz="2000" dirty="0" smtClean="0"/>
              <a:t>Define a pair of Gaussian hidden functions as follows  </a:t>
            </a: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311408"/>
            <a:ext cx="3962400" cy="963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descr="fg05_00200"/>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1705810"/>
            <a:ext cx="4038600" cy="4314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0067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66764"/>
            <a:ext cx="8229600" cy="1200329"/>
          </a:xfrm>
        </p:spPr>
        <p:txBody>
          <a:bodyPr>
            <a:spAutoFit/>
          </a:bodyPr>
          <a:lstStyle/>
          <a:p>
            <a:pPr algn="ctr"/>
            <a:r>
              <a:rPr lang="en-US" altLang="en-US" sz="3600" b="1" dirty="0"/>
              <a:t>Cover’s Theorem on the </a:t>
            </a:r>
            <a:r>
              <a:rPr lang="en-US" altLang="en-US" sz="3600" b="1" dirty="0" err="1"/>
              <a:t>Separability</a:t>
            </a:r>
            <a:r>
              <a:rPr lang="en-US" altLang="en-US" sz="3600" b="1" dirty="0"/>
              <a:t> of Patterns </a:t>
            </a:r>
            <a:endParaRPr lang="en-US" altLang="en-US" sz="3600" b="1" dirty="0" smtClean="0"/>
          </a:p>
        </p:txBody>
      </p:sp>
      <p:pic>
        <p:nvPicPr>
          <p:cNvPr id="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2476" y="2672390"/>
            <a:ext cx="5619048" cy="2381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haykin">
  <a:themeElements>
    <a:clrScheme name="hayki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hayki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hayki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ayki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ayki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ayki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ayki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ayki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ayki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ayki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ayki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ayki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ayki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ayki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haykin</Template>
  <TotalTime>3334</TotalTime>
  <Words>1198</Words>
  <Application>Microsoft Office PowerPoint</Application>
  <PresentationFormat>On-screen Show (4:3)</PresentationFormat>
  <Paragraphs>169</Paragraphs>
  <Slides>18</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Cambria Math</vt:lpstr>
      <vt:lpstr>haykin</vt:lpstr>
      <vt:lpstr>Radial Basis Function Networks (PART 1)</vt:lpstr>
      <vt:lpstr>Introduction</vt:lpstr>
      <vt:lpstr>Introduction</vt:lpstr>
      <vt:lpstr>Chapter Organization</vt:lpstr>
      <vt:lpstr>Chapter Organization</vt:lpstr>
      <vt:lpstr>Cover’s Theorem on the Separability of Patterns </vt:lpstr>
      <vt:lpstr>Figure 5.1   Three examples of φ-separable dichotomies of different sets of five points in two dimensions: (a) linearly separable dichotomy; (b) spherically separable dichotomy; (c) quadrically separable dichotomy.</vt:lpstr>
      <vt:lpstr>Cover’s Theorem on the Separability of Patterns </vt:lpstr>
      <vt:lpstr>Cover’s Theorem on the Separability of Patterns </vt:lpstr>
      <vt:lpstr>Interpolation Problem </vt:lpstr>
      <vt:lpstr>Interpolation Problem</vt:lpstr>
      <vt:lpstr>Chapter Organization</vt:lpstr>
      <vt:lpstr>Supervised learning as an ill-posed hypersurface reconstruction problem </vt:lpstr>
      <vt:lpstr>Chapter Organization</vt:lpstr>
      <vt:lpstr>Regularization Theory </vt:lpstr>
      <vt:lpstr>Regularization Theory </vt:lpstr>
      <vt:lpstr>Chapter Organization</vt:lpstr>
      <vt:lpstr>Learning Strategies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1.1   Caption</dc:title>
  <dc:creator>Bill Montgomery</dc:creator>
  <cp:lastModifiedBy>Furkan Ar</cp:lastModifiedBy>
  <cp:revision>310</cp:revision>
  <cp:lastPrinted>2014-12-09T07:58:37Z</cp:lastPrinted>
  <dcterms:created xsi:type="dcterms:W3CDTF">2008-11-18T16:01:22Z</dcterms:created>
  <dcterms:modified xsi:type="dcterms:W3CDTF">2019-12-04T08:43:59Z</dcterms:modified>
</cp:coreProperties>
</file>