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57" r:id="rId3"/>
    <p:sldId id="259" r:id="rId4"/>
    <p:sldId id="260" r:id="rId5"/>
    <p:sldId id="261" r:id="rId6"/>
    <p:sldId id="262" r:id="rId7"/>
    <p:sldId id="263" r:id="rId8"/>
    <p:sldId id="264" r:id="rId9"/>
    <p:sldId id="265" r:id="rId10"/>
    <p:sldId id="266" r:id="rId11"/>
    <p:sldId id="273" r:id="rId12"/>
    <p:sldId id="274" r:id="rId13"/>
    <p:sldId id="275" r:id="rId14"/>
    <p:sldId id="276" r:id="rId15"/>
    <p:sldId id="277" r:id="rId16"/>
    <p:sldId id="278" r:id="rId17"/>
    <p:sldId id="267" r:id="rId18"/>
    <p:sldId id="268" r:id="rId19"/>
    <p:sldId id="269" r:id="rId20"/>
    <p:sldId id="279" r:id="rId21"/>
    <p:sldId id="271"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94660"/>
  </p:normalViewPr>
  <p:slideViewPr>
    <p:cSldViewPr>
      <p:cViewPr varScale="1">
        <p:scale>
          <a:sx n="69" d="100"/>
          <a:sy n="69" d="100"/>
        </p:scale>
        <p:origin x="-141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AE8CBF-21D1-4AED-A76A-8BC41C16636A}" type="datetimeFigureOut">
              <a:rPr lang="en-IN" smtClean="0"/>
              <a:t>13-10-2017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869BF4-6FD9-4213-878E-A36B13860134}" type="slidenum">
              <a:rPr lang="en-IN" smtClean="0"/>
              <a:t>‹#›</a:t>
            </a:fld>
            <a:endParaRPr lang="en-IN"/>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AE8CBF-21D1-4AED-A76A-8BC41C16636A}" type="datetimeFigureOut">
              <a:rPr lang="en-IN" smtClean="0"/>
              <a:t>13-10-2017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869BF4-6FD9-4213-878E-A36B1386013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AE8CBF-21D1-4AED-A76A-8BC41C16636A}" type="datetimeFigureOut">
              <a:rPr lang="en-IN" smtClean="0"/>
              <a:t>13-10-2017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869BF4-6FD9-4213-878E-A36B1386013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AE8CBF-21D1-4AED-A76A-8BC41C16636A}" type="datetimeFigureOut">
              <a:rPr lang="en-IN" smtClean="0"/>
              <a:t>13-10-2017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869BF4-6FD9-4213-878E-A36B1386013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AE8CBF-21D1-4AED-A76A-8BC41C16636A}" type="datetimeFigureOut">
              <a:rPr lang="en-IN" smtClean="0"/>
              <a:t>13-10-2017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869BF4-6FD9-4213-878E-A36B13860134}" type="slidenum">
              <a:rPr lang="en-IN" smtClean="0"/>
              <a:t>‹#›</a:t>
            </a:fld>
            <a:endParaRPr lang="en-IN"/>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AE8CBF-21D1-4AED-A76A-8BC41C16636A}" type="datetimeFigureOut">
              <a:rPr lang="en-IN" smtClean="0"/>
              <a:t>13-10-2017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869BF4-6FD9-4213-878E-A36B1386013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AE8CBF-21D1-4AED-A76A-8BC41C16636A}" type="datetimeFigureOut">
              <a:rPr lang="en-IN" smtClean="0"/>
              <a:t>13-10-2017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869BF4-6FD9-4213-878E-A36B13860134}" type="slidenum">
              <a:rPr lang="en-IN" smtClean="0"/>
              <a:t>‹#›</a:t>
            </a:fld>
            <a:endParaRPr lang="en-IN"/>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AE8CBF-21D1-4AED-A76A-8BC41C16636A}" type="datetimeFigureOut">
              <a:rPr lang="en-IN" smtClean="0"/>
              <a:t>13-10-2017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869BF4-6FD9-4213-878E-A36B1386013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AE8CBF-21D1-4AED-A76A-8BC41C16636A}" type="datetimeFigureOut">
              <a:rPr lang="en-IN" smtClean="0"/>
              <a:t>13-10-2017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869BF4-6FD9-4213-878E-A36B1386013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AE8CBF-21D1-4AED-A76A-8BC41C16636A}" type="datetimeFigureOut">
              <a:rPr lang="en-IN" smtClean="0"/>
              <a:t>13-10-2017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869BF4-6FD9-4213-878E-A36B13860134}" type="slidenum">
              <a:rPr lang="en-IN" smtClean="0"/>
              <a:t>‹#›</a:t>
            </a:fld>
            <a:endParaRPr lang="en-IN"/>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AE8CBF-21D1-4AED-A76A-8BC41C16636A}" type="datetimeFigureOut">
              <a:rPr lang="en-IN" smtClean="0"/>
              <a:t>13-10-2017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869BF4-6FD9-4213-878E-A36B1386013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6FAE8CBF-21D1-4AED-A76A-8BC41C16636A}" type="datetimeFigureOut">
              <a:rPr lang="en-IN" smtClean="0"/>
              <a:t>13-10-2017</a:t>
            </a:fld>
            <a:endParaRPr lang="en-IN"/>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84869BF4-6FD9-4213-878E-A36B13860134}" type="slidenum">
              <a:rPr lang="en-IN" smtClean="0"/>
              <a:t>‹#›</a:t>
            </a:fld>
            <a:endParaRPr lang="en-IN"/>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0648"/>
            <a:ext cx="7543800" cy="1524000"/>
          </a:xfrm>
        </p:spPr>
        <p:txBody>
          <a:bodyPr/>
          <a:lstStyle/>
          <a:p>
            <a:pPr algn="ctr"/>
            <a:r>
              <a:rPr lang="en-IN" sz="4800" b="1" dirty="0">
                <a:solidFill>
                  <a:schemeClr val="tx2"/>
                </a:solidFill>
              </a:rPr>
              <a:t>UNMANNED COMBAT AERIAL </a:t>
            </a:r>
            <a:r>
              <a:rPr lang="en-IN" sz="4800" b="1" dirty="0" smtClean="0">
                <a:solidFill>
                  <a:schemeClr val="tx2"/>
                </a:solidFill>
              </a:rPr>
              <a:t>   VEHICLE</a:t>
            </a:r>
            <a:endParaRPr lang="en-IN" sz="4800" b="1" dirty="0">
              <a:solidFill>
                <a:schemeClr val="tx2"/>
              </a:solidFill>
            </a:endParaRPr>
          </a:p>
        </p:txBody>
      </p:sp>
      <p:sp>
        <p:nvSpPr>
          <p:cNvPr id="3" name="Subtitle 2"/>
          <p:cNvSpPr>
            <a:spLocks noGrp="1"/>
          </p:cNvSpPr>
          <p:nvPr>
            <p:ph type="subTitle" idx="1"/>
          </p:nvPr>
        </p:nvSpPr>
        <p:spPr>
          <a:xfrm>
            <a:off x="971600" y="2132856"/>
            <a:ext cx="6858000" cy="990600"/>
          </a:xfrm>
        </p:spPr>
        <p:txBody>
          <a:bodyPr/>
          <a:lstStyle/>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5301" y="3577743"/>
            <a:ext cx="4295775" cy="1066800"/>
          </a:xfrm>
          <a:prstGeom prst="rect">
            <a:avLst/>
          </a:prstGeom>
        </p:spPr>
      </p:pic>
      <p:sp>
        <p:nvSpPr>
          <p:cNvPr id="7" name="TextBox 6"/>
          <p:cNvSpPr txBox="1"/>
          <p:nvPr/>
        </p:nvSpPr>
        <p:spPr>
          <a:xfrm>
            <a:off x="4325301" y="2992968"/>
            <a:ext cx="925446" cy="584775"/>
          </a:xfrm>
          <a:prstGeom prst="rect">
            <a:avLst/>
          </a:prstGeom>
          <a:noFill/>
        </p:spPr>
        <p:txBody>
          <a:bodyPr wrap="none" rtlCol="0">
            <a:spAutoFit/>
          </a:bodyPr>
          <a:lstStyle/>
          <a:p>
            <a:r>
              <a:rPr lang="en-IN" sz="3200" dirty="0" smtClean="0">
                <a:latin typeface="+mj-lt"/>
              </a:rPr>
              <a:t>type</a:t>
            </a:r>
            <a:endParaRPr lang="en-IN" sz="3200" dirty="0">
              <a:latin typeface="+mj-lt"/>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372" y="3429000"/>
            <a:ext cx="3583848" cy="2520280"/>
          </a:xfrm>
          <a:prstGeom prst="rect">
            <a:avLst/>
          </a:prstGeom>
        </p:spPr>
      </p:pic>
    </p:spTree>
    <p:extLst>
      <p:ext uri="{BB962C8B-B14F-4D97-AF65-F5344CB8AC3E}">
        <p14:creationId xmlns:p14="http://schemas.microsoft.com/office/powerpoint/2010/main" val="3072165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572000"/>
            <a:ext cx="6788224" cy="1737320"/>
          </a:xfrm>
        </p:spPr>
        <p:txBody>
          <a:bodyPr/>
          <a:lstStyle/>
          <a:p>
            <a:r>
              <a:rPr lang="en-IN" dirty="0" smtClean="0"/>
              <a:t>Wiring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35768"/>
            <a:ext cx="7655219" cy="5460584"/>
          </a:xfrm>
        </p:spPr>
      </p:pic>
    </p:spTree>
    <p:extLst>
      <p:ext uri="{BB962C8B-B14F-4D97-AF65-F5344CB8AC3E}">
        <p14:creationId xmlns:p14="http://schemas.microsoft.com/office/powerpoint/2010/main" val="2748620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Actual methodology </a:t>
            </a:r>
            <a:endParaRPr lang="en-IN"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11575" y="764704"/>
            <a:ext cx="5036889" cy="4176463"/>
          </a:xfrm>
        </p:spPr>
      </p:pic>
      <p:sp>
        <p:nvSpPr>
          <p:cNvPr id="4" name="Text Placeholder 3"/>
          <p:cNvSpPr>
            <a:spLocks noGrp="1"/>
          </p:cNvSpPr>
          <p:nvPr>
            <p:ph type="body" sz="half" idx="2"/>
          </p:nvPr>
        </p:nvSpPr>
        <p:spPr/>
        <p:txBody>
          <a:bodyPr>
            <a:normAutofit/>
          </a:bodyPr>
          <a:lstStyle/>
          <a:p>
            <a:pPr marL="457200" indent="-457200">
              <a:buFont typeface="+mj-lt"/>
              <a:buAutoNum type="arabicPeriod"/>
            </a:pPr>
            <a:r>
              <a:rPr lang="en-IN" sz="2400" dirty="0" smtClean="0"/>
              <a:t>Theory consideration</a:t>
            </a:r>
          </a:p>
          <a:p>
            <a:pPr marL="457200" indent="-457200">
              <a:buFont typeface="+mj-lt"/>
              <a:buAutoNum type="arabicPeriod"/>
            </a:pPr>
            <a:r>
              <a:rPr lang="en-IN" sz="2400" dirty="0" smtClean="0"/>
              <a:t>Frame design</a:t>
            </a:r>
          </a:p>
          <a:p>
            <a:pPr marL="457200" indent="-457200">
              <a:buFont typeface="+mj-lt"/>
              <a:buAutoNum type="arabicPeriod"/>
            </a:pPr>
            <a:r>
              <a:rPr lang="en-IN" sz="2400" dirty="0" smtClean="0"/>
              <a:t>Motor selection</a:t>
            </a:r>
          </a:p>
          <a:p>
            <a:pPr marL="457200" indent="-457200">
              <a:buFont typeface="+mj-lt"/>
              <a:buAutoNum type="arabicPeriod"/>
            </a:pPr>
            <a:r>
              <a:rPr lang="en-IN" sz="2400" dirty="0" smtClean="0"/>
              <a:t>Propellers selection</a:t>
            </a:r>
          </a:p>
          <a:p>
            <a:pPr marL="457200" indent="-457200">
              <a:buFont typeface="+mj-lt"/>
              <a:buAutoNum type="arabicPeriod"/>
            </a:pPr>
            <a:r>
              <a:rPr lang="en-IN" sz="2400" dirty="0" smtClean="0"/>
              <a:t>Robotic arm design</a:t>
            </a:r>
            <a:endParaRPr lang="en-IN" sz="2400" dirty="0"/>
          </a:p>
        </p:txBody>
      </p:sp>
    </p:spTree>
    <p:extLst>
      <p:ext uri="{BB962C8B-B14F-4D97-AF65-F5344CB8AC3E}">
        <p14:creationId xmlns:p14="http://schemas.microsoft.com/office/powerpoint/2010/main" val="1859172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6781800" cy="619472"/>
          </a:xfrm>
        </p:spPr>
        <p:txBody>
          <a:bodyPr>
            <a:normAutofit fontScale="90000"/>
          </a:bodyPr>
          <a:lstStyle/>
          <a:p>
            <a:r>
              <a:rPr lang="en-IN" sz="3600" b="1" dirty="0" smtClean="0">
                <a:solidFill>
                  <a:schemeClr val="tx1"/>
                </a:solidFill>
                <a:latin typeface="+mn-lt"/>
              </a:rPr>
              <a:t>Where to start</a:t>
            </a:r>
            <a:endParaRPr lang="en-IN" sz="3600" b="1" dirty="0">
              <a:solidFill>
                <a:schemeClr val="tx1"/>
              </a:solidFill>
              <a:latin typeface="+mn-lt"/>
            </a:endParaRPr>
          </a:p>
        </p:txBody>
      </p:sp>
      <p:sp>
        <p:nvSpPr>
          <p:cNvPr id="3" name="TextBox 2"/>
          <p:cNvSpPr txBox="1"/>
          <p:nvPr/>
        </p:nvSpPr>
        <p:spPr>
          <a:xfrm>
            <a:off x="395536" y="980728"/>
            <a:ext cx="8280920" cy="1323439"/>
          </a:xfrm>
          <a:prstGeom prst="rect">
            <a:avLst/>
          </a:prstGeom>
          <a:noFill/>
        </p:spPr>
        <p:txBody>
          <a:bodyPr wrap="square" rtlCol="0">
            <a:spAutoFit/>
          </a:bodyPr>
          <a:lstStyle/>
          <a:p>
            <a:pPr marL="342900" indent="-342900" algn="just">
              <a:buFont typeface="Wingdings" pitchFamily="2" charset="2"/>
              <a:buChar char="v"/>
            </a:pPr>
            <a:r>
              <a:rPr lang="en-IN" sz="2000" dirty="0"/>
              <a:t>Knowing the weight of  </a:t>
            </a:r>
            <a:r>
              <a:rPr lang="en-IN" sz="2000" dirty="0" err="1"/>
              <a:t>multiorotor</a:t>
            </a:r>
            <a:r>
              <a:rPr lang="en-IN" sz="2000" dirty="0"/>
              <a:t> is the first thing we need to know. When we are building, or planning your next drone build knowing the exact weight can be difficult. However we will need to start somewhere and as choose and change components you can slowly refine the weight estimation</a:t>
            </a:r>
            <a:endParaRPr lang="en-IN" sz="2000" dirty="0"/>
          </a:p>
        </p:txBody>
      </p:sp>
      <p:sp>
        <p:nvSpPr>
          <p:cNvPr id="4" name="TextBox 3"/>
          <p:cNvSpPr txBox="1"/>
          <p:nvPr/>
        </p:nvSpPr>
        <p:spPr>
          <a:xfrm>
            <a:off x="539552" y="2951501"/>
            <a:ext cx="8280920" cy="3170099"/>
          </a:xfrm>
          <a:prstGeom prst="rect">
            <a:avLst/>
          </a:prstGeom>
          <a:noFill/>
        </p:spPr>
        <p:txBody>
          <a:bodyPr wrap="square" rtlCol="0">
            <a:spAutoFit/>
          </a:bodyPr>
          <a:lstStyle/>
          <a:p>
            <a:pPr marL="342900" indent="-342900" algn="just">
              <a:buFont typeface="Wingdings" pitchFamily="2" charset="2"/>
              <a:buChar char="v"/>
            </a:pPr>
            <a:r>
              <a:rPr lang="en-IN" sz="2000" dirty="0"/>
              <a:t>With multi rotors it’s important to make sure that your motors can produce around 50% more thrust than the total weight of your drone. Or in other words your drone should be able to hover at just over half throttle. This is an important rule to follow is it means that you motors will have enough extra thrust to control your multi-rotor in wind and during aggressive flight </a:t>
            </a:r>
            <a:r>
              <a:rPr lang="en-IN" sz="2000" dirty="0" err="1"/>
              <a:t>maneuvers</a:t>
            </a:r>
            <a:r>
              <a:rPr lang="en-IN" sz="2000" dirty="0"/>
              <a:t>. If you are always going to by flying gently and smoothly increase the weight so that you hover at around 70% throttle for a less responsive drone. So if your total weight of your </a:t>
            </a:r>
            <a:r>
              <a:rPr lang="en-IN" sz="2000" dirty="0" err="1"/>
              <a:t>quadcopter</a:t>
            </a:r>
            <a:r>
              <a:rPr lang="en-IN" sz="2000" dirty="0"/>
              <a:t> is 800g, your motors on a </a:t>
            </a:r>
            <a:r>
              <a:rPr lang="en-IN" sz="2000" dirty="0" err="1"/>
              <a:t>Hexacopter</a:t>
            </a:r>
            <a:r>
              <a:rPr lang="en-IN" sz="2000" dirty="0"/>
              <a:t> will need to produce 1.6Kg of thrust in total, or 400g max thrust per motor</a:t>
            </a:r>
            <a:endParaRPr lang="en-IN" sz="2000" dirty="0"/>
          </a:p>
        </p:txBody>
      </p:sp>
      <p:sp>
        <p:nvSpPr>
          <p:cNvPr id="5" name="TextBox 4"/>
          <p:cNvSpPr txBox="1"/>
          <p:nvPr/>
        </p:nvSpPr>
        <p:spPr>
          <a:xfrm>
            <a:off x="395536" y="2452190"/>
            <a:ext cx="3888432" cy="461665"/>
          </a:xfrm>
          <a:prstGeom prst="rect">
            <a:avLst/>
          </a:prstGeom>
          <a:noFill/>
        </p:spPr>
        <p:txBody>
          <a:bodyPr wrap="square" rtlCol="0">
            <a:spAutoFit/>
          </a:bodyPr>
          <a:lstStyle/>
          <a:p>
            <a:r>
              <a:rPr lang="en-IN" sz="2400" b="1" dirty="0" smtClean="0"/>
              <a:t>Thrust to weight ratio 2:1</a:t>
            </a:r>
            <a:endParaRPr lang="en-IN" sz="2400" b="1" dirty="0"/>
          </a:p>
        </p:txBody>
      </p:sp>
    </p:spTree>
    <p:extLst>
      <p:ext uri="{BB962C8B-B14F-4D97-AF65-F5344CB8AC3E}">
        <p14:creationId xmlns:p14="http://schemas.microsoft.com/office/powerpoint/2010/main" val="2112752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err="1" smtClean="0"/>
              <a:t>Multirotor</a:t>
            </a:r>
            <a:r>
              <a:rPr lang="en-IN" sz="4800" dirty="0" smtClean="0"/>
              <a:t> frame overview</a:t>
            </a:r>
            <a:endParaRPr lang="en-IN" sz="4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476672"/>
            <a:ext cx="4335624" cy="3886200"/>
          </a:xfrm>
        </p:spPr>
      </p:pic>
      <p:sp>
        <p:nvSpPr>
          <p:cNvPr id="5" name="TextBox 4"/>
          <p:cNvSpPr txBox="1"/>
          <p:nvPr/>
        </p:nvSpPr>
        <p:spPr>
          <a:xfrm>
            <a:off x="4860032" y="620688"/>
            <a:ext cx="4104456" cy="646331"/>
          </a:xfrm>
          <a:prstGeom prst="rect">
            <a:avLst/>
          </a:prstGeom>
          <a:noFill/>
        </p:spPr>
        <p:txBody>
          <a:bodyPr wrap="square" rtlCol="0">
            <a:spAutoFit/>
          </a:bodyPr>
          <a:lstStyle/>
          <a:p>
            <a:pPr marL="285750" indent="-285750">
              <a:buFont typeface="Wingdings" pitchFamily="2" charset="2"/>
              <a:buChar char="v"/>
            </a:pPr>
            <a:r>
              <a:rPr lang="en-IN" dirty="0" smtClean="0"/>
              <a:t>The frame consist of 6 arms with 6 motors  Mounted on each arm</a:t>
            </a:r>
            <a:endParaRPr lang="en-IN" dirty="0"/>
          </a:p>
        </p:txBody>
      </p:sp>
      <mc:AlternateContent xmlns:mc="http://schemas.openxmlformats.org/markup-compatibility/2006">
        <mc:Choice xmlns:a14="http://schemas.microsoft.com/office/drawing/2010/main" Requires="a14">
          <p:sp>
            <p:nvSpPr>
              <p:cNvPr id="6" name="TextBox 5"/>
              <p:cNvSpPr txBox="1"/>
              <p:nvPr/>
            </p:nvSpPr>
            <p:spPr>
              <a:xfrm>
                <a:off x="4860032" y="1556792"/>
                <a:ext cx="4104456" cy="923330"/>
              </a:xfrm>
              <a:prstGeom prst="rect">
                <a:avLst/>
              </a:prstGeom>
              <a:noFill/>
            </p:spPr>
            <p:txBody>
              <a:bodyPr wrap="square" rtlCol="0">
                <a:spAutoFit/>
              </a:bodyPr>
              <a:lstStyle/>
              <a:p>
                <a:pPr marL="285750" indent="-285750">
                  <a:buFont typeface="Wingdings" pitchFamily="2" charset="2"/>
                  <a:buChar char="v"/>
                </a:pPr>
                <a:r>
                  <a:rPr lang="en-IN" dirty="0" smtClean="0"/>
                  <a:t>Dimensions are motor to motor distance is 535mm and angle between to arms is if 60</a:t>
                </a:r>
                <a14:m>
                  <m:oMath xmlns:m="http://schemas.openxmlformats.org/officeDocument/2006/math">
                    <m:r>
                      <a:rPr lang="en-IN" i="1" smtClean="0">
                        <a:latin typeface="Cambria Math"/>
                        <a:ea typeface="Cambria Math"/>
                      </a:rPr>
                      <m:t>°</m:t>
                    </m:r>
                  </m:oMath>
                </a14:m>
                <a:endParaRPr lang="en-IN" dirty="0"/>
              </a:p>
            </p:txBody>
          </p:sp>
        </mc:Choice>
        <mc:Fallback>
          <p:sp>
            <p:nvSpPr>
              <p:cNvPr id="6" name="TextBox 5"/>
              <p:cNvSpPr txBox="1">
                <a:spLocks noRot="1" noChangeAspect="1" noMove="1" noResize="1" noEditPoints="1" noAdjustHandles="1" noChangeArrowheads="1" noChangeShapeType="1" noTextEdit="1"/>
              </p:cNvSpPr>
              <p:nvPr/>
            </p:nvSpPr>
            <p:spPr>
              <a:xfrm>
                <a:off x="4860032" y="1556792"/>
                <a:ext cx="4104456" cy="923330"/>
              </a:xfrm>
              <a:prstGeom prst="rect">
                <a:avLst/>
              </a:prstGeom>
              <a:blipFill rotWithShape="1">
                <a:blip r:embed="rId3"/>
                <a:stretch>
                  <a:fillRect l="-890" t="-3289" b="-9211"/>
                </a:stretch>
              </a:blipFill>
            </p:spPr>
            <p:txBody>
              <a:bodyPr/>
              <a:lstStyle/>
              <a:p>
                <a:r>
                  <a:rPr lang="en-IN">
                    <a:noFill/>
                  </a:rPr>
                  <a:t> </a:t>
                </a:r>
              </a:p>
            </p:txBody>
          </p:sp>
        </mc:Fallback>
      </mc:AlternateContent>
      <p:sp>
        <p:nvSpPr>
          <p:cNvPr id="7" name="TextBox 6"/>
          <p:cNvSpPr txBox="1"/>
          <p:nvPr/>
        </p:nvSpPr>
        <p:spPr>
          <a:xfrm>
            <a:off x="4860032" y="2780928"/>
            <a:ext cx="4104456" cy="1754326"/>
          </a:xfrm>
          <a:prstGeom prst="rect">
            <a:avLst/>
          </a:prstGeom>
          <a:noFill/>
        </p:spPr>
        <p:txBody>
          <a:bodyPr wrap="square" rtlCol="0">
            <a:spAutoFit/>
          </a:bodyPr>
          <a:lstStyle/>
          <a:p>
            <a:pPr marL="285750" indent="-285750">
              <a:buFont typeface="Wingdings" pitchFamily="2" charset="2"/>
              <a:buChar char="v"/>
            </a:pPr>
            <a:r>
              <a:rPr lang="en-IN" dirty="0" smtClean="0"/>
              <a:t>The arm dimensions are :</a:t>
            </a:r>
          </a:p>
          <a:p>
            <a:r>
              <a:rPr lang="en-IN" dirty="0" smtClean="0"/>
              <a:t> 1.Lenght </a:t>
            </a:r>
            <a:r>
              <a:rPr lang="en-IN" dirty="0"/>
              <a:t>:350mm</a:t>
            </a:r>
          </a:p>
          <a:p>
            <a:r>
              <a:rPr lang="en-IN" dirty="0"/>
              <a:t> </a:t>
            </a:r>
            <a:r>
              <a:rPr lang="en-IN" dirty="0" smtClean="0"/>
              <a:t>2.Width </a:t>
            </a:r>
            <a:r>
              <a:rPr lang="en-IN" dirty="0"/>
              <a:t>: 40mm</a:t>
            </a:r>
          </a:p>
          <a:p>
            <a:r>
              <a:rPr lang="en-IN" dirty="0"/>
              <a:t> 3.Height : 40mm</a:t>
            </a:r>
          </a:p>
          <a:p>
            <a:r>
              <a:rPr lang="en-IN" dirty="0"/>
              <a:t> 4.wall thickness : 2.5mm</a:t>
            </a:r>
          </a:p>
          <a:p>
            <a:endParaRPr lang="en-IN" dirty="0"/>
          </a:p>
        </p:txBody>
      </p:sp>
    </p:spTree>
    <p:extLst>
      <p:ext uri="{BB962C8B-B14F-4D97-AF65-F5344CB8AC3E}">
        <p14:creationId xmlns:p14="http://schemas.microsoft.com/office/powerpoint/2010/main" val="2486173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124" y="188640"/>
            <a:ext cx="6781800" cy="332656"/>
          </a:xfrm>
        </p:spPr>
        <p:txBody>
          <a:bodyPr>
            <a:normAutofit fontScale="90000"/>
          </a:bodyPr>
          <a:lstStyle/>
          <a:p>
            <a:r>
              <a:rPr lang="en-IN" sz="3600" dirty="0" smtClean="0"/>
              <a:t>Motor selection</a:t>
            </a:r>
            <a:endParaRPr lang="en-IN" sz="3600" dirty="0"/>
          </a:p>
        </p:txBody>
      </p:sp>
      <p:sp>
        <p:nvSpPr>
          <p:cNvPr id="3" name="Text Placeholder 2"/>
          <p:cNvSpPr>
            <a:spLocks noGrp="1"/>
          </p:cNvSpPr>
          <p:nvPr>
            <p:ph type="body" idx="1"/>
          </p:nvPr>
        </p:nvSpPr>
        <p:spPr/>
        <p:txBody>
          <a:bodyPr/>
          <a:lstStyle/>
          <a:p>
            <a:r>
              <a:rPr lang="en-IN" dirty="0" smtClean="0"/>
              <a:t>Internal structure </a:t>
            </a:r>
            <a:endParaRPr lang="en-IN"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8825" y="1653112"/>
            <a:ext cx="3657600" cy="2399251"/>
          </a:xfrm>
        </p:spPr>
      </p:pic>
      <p:sp>
        <p:nvSpPr>
          <p:cNvPr id="5" name="Text Placeholder 4"/>
          <p:cNvSpPr>
            <a:spLocks noGrp="1"/>
          </p:cNvSpPr>
          <p:nvPr>
            <p:ph type="body" sz="quarter" idx="3"/>
          </p:nvPr>
        </p:nvSpPr>
        <p:spPr/>
        <p:txBody>
          <a:bodyPr/>
          <a:lstStyle/>
          <a:p>
            <a:r>
              <a:rPr lang="en-IN" dirty="0" smtClean="0"/>
              <a:t>Selected motor</a:t>
            </a:r>
            <a:endParaRPr lang="en-IN"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88024" y="1556792"/>
            <a:ext cx="2765891" cy="2615952"/>
          </a:xfrm>
        </p:spPr>
      </p:pic>
      <p:sp>
        <p:nvSpPr>
          <p:cNvPr id="9" name="TextBox 8"/>
          <p:cNvSpPr txBox="1"/>
          <p:nvPr/>
        </p:nvSpPr>
        <p:spPr>
          <a:xfrm>
            <a:off x="755576" y="4221088"/>
            <a:ext cx="3528392" cy="1754326"/>
          </a:xfrm>
          <a:prstGeom prst="rect">
            <a:avLst/>
          </a:prstGeom>
          <a:noFill/>
        </p:spPr>
        <p:txBody>
          <a:bodyPr wrap="square" rtlCol="0">
            <a:spAutoFit/>
          </a:bodyPr>
          <a:lstStyle/>
          <a:p>
            <a:r>
              <a:rPr lang="en-IN" b="1" dirty="0" smtClean="0"/>
              <a:t>It consist of</a:t>
            </a:r>
          </a:p>
          <a:p>
            <a:r>
              <a:rPr lang="en-IN" b="1" dirty="0" smtClean="0"/>
              <a:t>1.Stator</a:t>
            </a:r>
          </a:p>
          <a:p>
            <a:r>
              <a:rPr lang="en-IN" b="1" dirty="0" smtClean="0"/>
              <a:t>2.Rotor </a:t>
            </a:r>
          </a:p>
          <a:p>
            <a:r>
              <a:rPr lang="en-IN" b="1" dirty="0" smtClean="0"/>
              <a:t>3.Coils</a:t>
            </a:r>
          </a:p>
          <a:p>
            <a:r>
              <a:rPr lang="en-IN" b="1" dirty="0" smtClean="0"/>
              <a:t>4.Magnets</a:t>
            </a:r>
          </a:p>
          <a:p>
            <a:r>
              <a:rPr lang="en-IN" b="1" dirty="0" smtClean="0"/>
              <a:t>5.casing</a:t>
            </a:r>
            <a:endParaRPr lang="en-IN" b="1" dirty="0"/>
          </a:p>
        </p:txBody>
      </p:sp>
      <p:sp>
        <p:nvSpPr>
          <p:cNvPr id="10" name="TextBox 9"/>
          <p:cNvSpPr txBox="1"/>
          <p:nvPr/>
        </p:nvSpPr>
        <p:spPr>
          <a:xfrm>
            <a:off x="4644008" y="4437112"/>
            <a:ext cx="4248472" cy="1754326"/>
          </a:xfrm>
          <a:prstGeom prst="rect">
            <a:avLst/>
          </a:prstGeom>
          <a:noFill/>
        </p:spPr>
        <p:txBody>
          <a:bodyPr wrap="square" rtlCol="0">
            <a:spAutoFit/>
          </a:bodyPr>
          <a:lstStyle/>
          <a:p>
            <a:r>
              <a:rPr lang="en-IN" b="1" dirty="0" smtClean="0"/>
              <a:t>It is BLDC motor</a:t>
            </a:r>
          </a:p>
          <a:p>
            <a:r>
              <a:rPr lang="en-IN" b="1" dirty="0" smtClean="0"/>
              <a:t>1.The motor is x2212</a:t>
            </a:r>
          </a:p>
          <a:p>
            <a:r>
              <a:rPr lang="en-IN" b="1" dirty="0" smtClean="0"/>
              <a:t>2.Having 980kv rating</a:t>
            </a:r>
          </a:p>
          <a:p>
            <a:r>
              <a:rPr lang="en-IN" b="1" dirty="0" smtClean="0"/>
              <a:t>3.Having 13 turns of coils around stator</a:t>
            </a:r>
          </a:p>
          <a:p>
            <a:r>
              <a:rPr lang="en-IN" b="1" dirty="0" smtClean="0"/>
              <a:t>With rotation of </a:t>
            </a:r>
            <a:r>
              <a:rPr lang="en-IN" b="1" dirty="0" err="1" smtClean="0"/>
              <a:t>ccw</a:t>
            </a:r>
            <a:r>
              <a:rPr lang="en-IN" b="1" dirty="0" smtClean="0"/>
              <a:t> and </a:t>
            </a:r>
            <a:r>
              <a:rPr lang="en-IN" b="1" dirty="0" err="1" smtClean="0"/>
              <a:t>cw</a:t>
            </a:r>
            <a:r>
              <a:rPr lang="en-IN" b="1" dirty="0" smtClean="0"/>
              <a:t> </a:t>
            </a:r>
          </a:p>
          <a:p>
            <a:endParaRPr lang="en-IN" dirty="0"/>
          </a:p>
        </p:txBody>
      </p:sp>
    </p:spTree>
    <p:extLst>
      <p:ext uri="{BB962C8B-B14F-4D97-AF65-F5344CB8AC3E}">
        <p14:creationId xmlns:p14="http://schemas.microsoft.com/office/powerpoint/2010/main" val="1712940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25144"/>
            <a:ext cx="6784848" cy="1600200"/>
          </a:xfrm>
        </p:spPr>
        <p:txBody>
          <a:bodyPr>
            <a:noAutofit/>
          </a:bodyPr>
          <a:lstStyle/>
          <a:p>
            <a:r>
              <a:rPr lang="en-IN" sz="1800" b="1" dirty="0">
                <a:latin typeface="+mn-lt"/>
              </a:rPr>
              <a:t>Options A: Select Propeller 1</a:t>
            </a:r>
            <a:r>
              <a:rPr lang="en-IN" sz="1800" b="1" baseline="30000" dirty="0">
                <a:latin typeface="+mn-lt"/>
              </a:rPr>
              <a:t>st</a:t>
            </a:r>
            <a:r>
              <a:rPr lang="en-IN" sz="1800" b="1" dirty="0">
                <a:latin typeface="+mn-lt"/>
              </a:rPr>
              <a:t> and decide motor and </a:t>
            </a:r>
            <a:r>
              <a:rPr lang="en-IN" sz="1800" b="1" dirty="0" err="1">
                <a:latin typeface="+mn-lt"/>
              </a:rPr>
              <a:t>Lipo</a:t>
            </a:r>
            <a:r>
              <a:rPr lang="en-IN" sz="1800" b="1" dirty="0">
                <a:latin typeface="+mn-lt"/>
              </a:rPr>
              <a:t> battery accordingly.</a:t>
            </a:r>
            <a:br>
              <a:rPr lang="en-IN" sz="1800" b="1" dirty="0">
                <a:latin typeface="+mn-lt"/>
              </a:rPr>
            </a:br>
            <a:r>
              <a:rPr lang="en-IN" sz="1800" b="1" dirty="0">
                <a:latin typeface="+mn-lt"/>
              </a:rPr>
              <a:t>Option B: Select Battery 1</a:t>
            </a:r>
            <a:r>
              <a:rPr lang="en-IN" sz="1800" b="1" baseline="30000" dirty="0">
                <a:latin typeface="+mn-lt"/>
              </a:rPr>
              <a:t>st</a:t>
            </a:r>
            <a:r>
              <a:rPr lang="en-IN" sz="1800" b="1" dirty="0">
                <a:latin typeface="+mn-lt"/>
              </a:rPr>
              <a:t> and decide motor and Propeller accordingly.</a:t>
            </a:r>
            <a:br>
              <a:rPr lang="en-IN" sz="1800" b="1" dirty="0">
                <a:latin typeface="+mn-lt"/>
              </a:rPr>
            </a:br>
            <a:r>
              <a:rPr lang="en-IN" sz="1800" b="1" dirty="0">
                <a:latin typeface="+mn-lt"/>
              </a:rPr>
              <a:t>Option C: Select Motor 1</a:t>
            </a:r>
            <a:r>
              <a:rPr lang="en-IN" sz="1800" b="1" baseline="30000" dirty="0">
                <a:latin typeface="+mn-lt"/>
              </a:rPr>
              <a:t>st</a:t>
            </a:r>
            <a:r>
              <a:rPr lang="en-IN" sz="1800" b="1" dirty="0">
                <a:latin typeface="+mn-lt"/>
              </a:rPr>
              <a:t> and decide </a:t>
            </a:r>
            <a:r>
              <a:rPr lang="en-IN" sz="1800" b="1" dirty="0" err="1">
                <a:latin typeface="+mn-lt"/>
              </a:rPr>
              <a:t>Lipo</a:t>
            </a:r>
            <a:r>
              <a:rPr lang="en-IN" sz="1800" b="1" dirty="0">
                <a:latin typeface="+mn-lt"/>
              </a:rPr>
              <a:t> Battery and Propeller accordingly</a:t>
            </a:r>
            <a:r>
              <a:rPr lang="en-IN" sz="1800" dirty="0"/>
              <a:t/>
            </a:r>
            <a:br>
              <a:rPr lang="en-IN" sz="1800" dirty="0"/>
            </a:br>
            <a:endParaRPr lang="en-IN" sz="1800" dirty="0">
              <a:latin typeface="+mn-lt"/>
            </a:endParaRP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23140" b="23140"/>
          <a:stretch>
            <a:fillRect/>
          </a:stretch>
        </p:blipFill>
        <p:spPr>
          <a:xfrm>
            <a:off x="755650" y="476250"/>
            <a:ext cx="7543800" cy="2895600"/>
          </a:xfrm>
        </p:spPr>
      </p:pic>
      <p:sp>
        <p:nvSpPr>
          <p:cNvPr id="4" name="Text Placeholder 3"/>
          <p:cNvSpPr>
            <a:spLocks noGrp="1"/>
          </p:cNvSpPr>
          <p:nvPr>
            <p:ph type="body" sz="half" idx="2"/>
          </p:nvPr>
        </p:nvSpPr>
        <p:spPr/>
        <p:txBody>
          <a:bodyPr>
            <a:normAutofit fontScale="92500" lnSpcReduction="20000"/>
          </a:bodyPr>
          <a:lstStyle/>
          <a:p>
            <a:pPr marL="285750" indent="-285750">
              <a:buFont typeface="Wingdings" pitchFamily="2" charset="2"/>
              <a:buChar char="v"/>
            </a:pPr>
            <a:r>
              <a:rPr lang="en-IN" b="1" dirty="0" smtClean="0"/>
              <a:t>There are 2 type of propellers </a:t>
            </a:r>
            <a:r>
              <a:rPr lang="en-IN" b="1" dirty="0" err="1" smtClean="0"/>
              <a:t>ccw</a:t>
            </a:r>
            <a:r>
              <a:rPr lang="en-IN" b="1" dirty="0" smtClean="0"/>
              <a:t> and </a:t>
            </a:r>
            <a:r>
              <a:rPr lang="en-IN" b="1" dirty="0" err="1" smtClean="0"/>
              <a:t>cw</a:t>
            </a:r>
            <a:endParaRPr lang="en-IN" b="1" dirty="0" smtClean="0"/>
          </a:p>
          <a:p>
            <a:pPr marL="285750" indent="-285750">
              <a:buFont typeface="Wingdings" pitchFamily="2" charset="2"/>
              <a:buChar char="v"/>
            </a:pPr>
            <a:r>
              <a:rPr lang="en-IN" b="1" dirty="0" smtClean="0"/>
              <a:t>Here we choose 1145 rated propeller of material plastics as it is cheap and easily available</a:t>
            </a:r>
            <a:endParaRPr lang="en-IN" b="1" dirty="0"/>
          </a:p>
        </p:txBody>
      </p:sp>
    </p:spTree>
    <p:extLst>
      <p:ext uri="{BB962C8B-B14F-4D97-AF65-F5344CB8AC3E}">
        <p14:creationId xmlns:p14="http://schemas.microsoft.com/office/powerpoint/2010/main" val="1792924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662810"/>
            <a:ext cx="4572000" cy="2999232"/>
          </a:xfrm>
          <a:prstGeom prst="rect">
            <a:avLst/>
          </a:prstGeom>
        </p:spPr>
      </p:pic>
      <p:sp>
        <p:nvSpPr>
          <p:cNvPr id="3" name="TextBox 2"/>
          <p:cNvSpPr txBox="1"/>
          <p:nvPr/>
        </p:nvSpPr>
        <p:spPr>
          <a:xfrm>
            <a:off x="5220072" y="662810"/>
            <a:ext cx="3744416" cy="2862322"/>
          </a:xfrm>
          <a:prstGeom prst="rect">
            <a:avLst/>
          </a:prstGeom>
          <a:noFill/>
        </p:spPr>
        <p:txBody>
          <a:bodyPr wrap="square" rtlCol="0">
            <a:spAutoFit/>
          </a:bodyPr>
          <a:lstStyle/>
          <a:p>
            <a:pPr algn="just"/>
            <a:r>
              <a:rPr lang="en-IN" sz="2000" dirty="0"/>
              <a:t>a three degree of freedom manipulator having variable programmed motions to carry out variety of tasks in diverse environments is chosen. This is a three axis articulate manipulator designed to  control payload movement like machine parts, tools, specialized devices</a:t>
            </a:r>
            <a:endParaRPr lang="en-IN" sz="2000" dirty="0"/>
          </a:p>
        </p:txBody>
      </p:sp>
      <p:sp>
        <p:nvSpPr>
          <p:cNvPr id="4" name="TextBox 3"/>
          <p:cNvSpPr txBox="1"/>
          <p:nvPr/>
        </p:nvSpPr>
        <p:spPr>
          <a:xfrm>
            <a:off x="538777" y="3861048"/>
            <a:ext cx="8424936" cy="923330"/>
          </a:xfrm>
          <a:prstGeom prst="rect">
            <a:avLst/>
          </a:prstGeom>
          <a:noFill/>
        </p:spPr>
        <p:txBody>
          <a:bodyPr wrap="square" rtlCol="0">
            <a:spAutoFit/>
          </a:bodyPr>
          <a:lstStyle/>
          <a:p>
            <a:pPr marL="285750" indent="-285750" algn="just">
              <a:buFont typeface="Wingdings" pitchFamily="2" charset="2"/>
              <a:buChar char="v"/>
            </a:pPr>
            <a:r>
              <a:rPr lang="en-IN" dirty="0" smtClean="0"/>
              <a:t>The 3DOF arm is operated by 3 servo motors , With 3 diff motions </a:t>
            </a:r>
          </a:p>
          <a:p>
            <a:pPr algn="just"/>
            <a:r>
              <a:rPr lang="en-IN" dirty="0" smtClean="0"/>
              <a:t>       1.360 rotation movement </a:t>
            </a:r>
          </a:p>
          <a:p>
            <a:pPr algn="just"/>
            <a:r>
              <a:rPr lang="en-IN" dirty="0"/>
              <a:t> </a:t>
            </a:r>
            <a:r>
              <a:rPr lang="en-IN" dirty="0" smtClean="0"/>
              <a:t>     2. pan and tilt motion</a:t>
            </a:r>
            <a:endParaRPr lang="en-IN" dirty="0"/>
          </a:p>
        </p:txBody>
      </p:sp>
      <p:sp>
        <p:nvSpPr>
          <p:cNvPr id="5" name="TextBox 4"/>
          <p:cNvSpPr txBox="1"/>
          <p:nvPr/>
        </p:nvSpPr>
        <p:spPr>
          <a:xfrm>
            <a:off x="539552" y="5085184"/>
            <a:ext cx="8136904" cy="923330"/>
          </a:xfrm>
          <a:prstGeom prst="rect">
            <a:avLst/>
          </a:prstGeom>
          <a:noFill/>
        </p:spPr>
        <p:txBody>
          <a:bodyPr wrap="square" rtlCol="0">
            <a:spAutoFit/>
          </a:bodyPr>
          <a:lstStyle/>
          <a:p>
            <a:pPr marL="285750" indent="-285750">
              <a:buFont typeface="Wingdings" pitchFamily="2" charset="2"/>
              <a:buChar char="v"/>
            </a:pPr>
            <a:r>
              <a:rPr lang="en-IN" dirty="0"/>
              <a:t>The most suitable material to fabricate the structure of the arm has to be light and strong. Otherwise, the servo motor will not be able to pull up the arm and to perform the desired turning degree</a:t>
            </a:r>
            <a:endParaRPr lang="en-IN" dirty="0"/>
          </a:p>
        </p:txBody>
      </p:sp>
    </p:spTree>
    <p:extLst>
      <p:ext uri="{BB962C8B-B14F-4D97-AF65-F5344CB8AC3E}">
        <p14:creationId xmlns:p14="http://schemas.microsoft.com/office/powerpoint/2010/main" val="23382020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6781800" cy="798984"/>
          </a:xfrm>
        </p:spPr>
        <p:txBody>
          <a:bodyPr>
            <a:noAutofit/>
          </a:bodyPr>
          <a:lstStyle/>
          <a:p>
            <a:r>
              <a:rPr lang="en-IN" sz="4400" dirty="0" smtClean="0"/>
              <a:t>Software: </a:t>
            </a:r>
            <a:r>
              <a:rPr lang="en-IN" sz="4400" dirty="0">
                <a:latin typeface="+mn-lt"/>
              </a:rPr>
              <a:t>M</a:t>
            </a:r>
            <a:r>
              <a:rPr lang="en-IN" sz="4400" dirty="0" smtClean="0">
                <a:latin typeface="+mn-lt"/>
              </a:rPr>
              <a:t>ission </a:t>
            </a:r>
            <a:r>
              <a:rPr lang="en-IN" sz="4400" dirty="0" smtClean="0">
                <a:latin typeface="+mn-lt"/>
              </a:rPr>
              <a:t>planner</a:t>
            </a:r>
            <a:endParaRPr lang="en-IN" sz="4400" dirty="0">
              <a:latin typeface="+mn-lt"/>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67544" y="2636912"/>
            <a:ext cx="4032448" cy="3384376"/>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88024" y="2636912"/>
            <a:ext cx="3423865" cy="3423865"/>
          </a:xfrm>
        </p:spPr>
      </p:pic>
      <p:sp>
        <p:nvSpPr>
          <p:cNvPr id="3" name="TextBox 2"/>
          <p:cNvSpPr txBox="1"/>
          <p:nvPr/>
        </p:nvSpPr>
        <p:spPr>
          <a:xfrm>
            <a:off x="2555776" y="1124744"/>
            <a:ext cx="6264696" cy="1015663"/>
          </a:xfrm>
          <a:prstGeom prst="rect">
            <a:avLst/>
          </a:prstGeom>
          <a:noFill/>
        </p:spPr>
        <p:txBody>
          <a:bodyPr wrap="square" rtlCol="0">
            <a:spAutoFit/>
          </a:bodyPr>
          <a:lstStyle/>
          <a:p>
            <a:pPr algn="just"/>
            <a:r>
              <a:rPr lang="en-IN" sz="2000" dirty="0"/>
              <a:t>Mission Planner is a Ground Control Software (GCS) system for the APM and </a:t>
            </a:r>
            <a:r>
              <a:rPr lang="en-IN" sz="2000" dirty="0" err="1"/>
              <a:t>Pixhawk</a:t>
            </a:r>
            <a:r>
              <a:rPr lang="en-IN" sz="2000" dirty="0"/>
              <a:t> series of low-cost open source/open hardware autopilot systems</a:t>
            </a:r>
            <a:endParaRPr lang="en-IN" sz="2000" dirty="0"/>
          </a:p>
        </p:txBody>
      </p:sp>
    </p:spTree>
    <p:extLst>
      <p:ext uri="{BB962C8B-B14F-4D97-AF65-F5344CB8AC3E}">
        <p14:creationId xmlns:p14="http://schemas.microsoft.com/office/powerpoint/2010/main" val="41718068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2" y="476672"/>
            <a:ext cx="8820472" cy="4947436"/>
          </a:xfrm>
          <a:prstGeom prst="rect">
            <a:avLst/>
          </a:prstGeom>
        </p:spPr>
      </p:pic>
      <p:sp>
        <p:nvSpPr>
          <p:cNvPr id="3" name="TextBox 2"/>
          <p:cNvSpPr txBox="1"/>
          <p:nvPr/>
        </p:nvSpPr>
        <p:spPr>
          <a:xfrm>
            <a:off x="251520" y="5661248"/>
            <a:ext cx="8206093" cy="369332"/>
          </a:xfrm>
          <a:prstGeom prst="rect">
            <a:avLst/>
          </a:prstGeom>
          <a:noFill/>
        </p:spPr>
        <p:txBody>
          <a:bodyPr wrap="none" rtlCol="0">
            <a:spAutoFit/>
          </a:bodyPr>
          <a:lstStyle/>
          <a:p>
            <a:r>
              <a:rPr lang="en-IN" dirty="0" smtClean="0"/>
              <a:t>Real time </a:t>
            </a:r>
            <a:r>
              <a:rPr lang="en-IN" dirty="0" err="1" smtClean="0"/>
              <a:t>gps</a:t>
            </a:r>
            <a:r>
              <a:rPr lang="en-IN" dirty="0" smtClean="0"/>
              <a:t> guided path for automatic take of and survey and land to launch position</a:t>
            </a:r>
            <a:endParaRPr lang="en-IN" dirty="0"/>
          </a:p>
        </p:txBody>
      </p:sp>
    </p:spTree>
    <p:extLst>
      <p:ext uri="{BB962C8B-B14F-4D97-AF65-F5344CB8AC3E}">
        <p14:creationId xmlns:p14="http://schemas.microsoft.com/office/powerpoint/2010/main" val="631392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Status</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1230" r="73501" b="5704"/>
          <a:stretch/>
        </p:blipFill>
        <p:spPr>
          <a:xfrm>
            <a:off x="467544" y="476672"/>
            <a:ext cx="2880320" cy="3740028"/>
          </a:xfrm>
        </p:spPr>
      </p:pic>
      <p:sp>
        <p:nvSpPr>
          <p:cNvPr id="5" name="TextBox 4"/>
          <p:cNvSpPr txBox="1"/>
          <p:nvPr/>
        </p:nvSpPr>
        <p:spPr>
          <a:xfrm>
            <a:off x="3995936" y="764704"/>
            <a:ext cx="3647152" cy="1754326"/>
          </a:xfrm>
          <a:prstGeom prst="rect">
            <a:avLst/>
          </a:prstGeom>
          <a:noFill/>
        </p:spPr>
        <p:txBody>
          <a:bodyPr wrap="none" rtlCol="0">
            <a:spAutoFit/>
          </a:bodyPr>
          <a:lstStyle/>
          <a:p>
            <a:r>
              <a:rPr lang="en-IN" dirty="0" smtClean="0"/>
              <a:t>Completed modules:</a:t>
            </a:r>
          </a:p>
          <a:p>
            <a:pPr marL="285750" indent="-285750">
              <a:buFont typeface="Wingdings" pitchFamily="2" charset="2"/>
              <a:buChar char="v"/>
            </a:pPr>
            <a:r>
              <a:rPr lang="en-IN" dirty="0" smtClean="0"/>
              <a:t>GPS guided path</a:t>
            </a:r>
          </a:p>
          <a:p>
            <a:pPr marL="285750" indent="-285750">
              <a:buFont typeface="Wingdings" pitchFamily="2" charset="2"/>
              <a:buChar char="v"/>
            </a:pPr>
            <a:r>
              <a:rPr lang="en-IN" dirty="0" smtClean="0"/>
              <a:t>Real time video transmission </a:t>
            </a:r>
          </a:p>
          <a:p>
            <a:pPr marL="285750" indent="-285750">
              <a:buFont typeface="Wingdings" pitchFamily="2" charset="2"/>
              <a:buChar char="v"/>
            </a:pPr>
            <a:r>
              <a:rPr lang="en-IN" dirty="0" smtClean="0"/>
              <a:t>Altitude hold </a:t>
            </a:r>
          </a:p>
          <a:p>
            <a:pPr marL="285750" indent="-285750">
              <a:buFont typeface="Wingdings" pitchFamily="2" charset="2"/>
              <a:buChar char="v"/>
            </a:pPr>
            <a:r>
              <a:rPr lang="en-IN" dirty="0" smtClean="0"/>
              <a:t>Loitering on specific area</a:t>
            </a:r>
          </a:p>
          <a:p>
            <a:pPr marL="285750" indent="-285750">
              <a:buFont typeface="Wingdings" pitchFamily="2" charset="2"/>
              <a:buChar char="v"/>
            </a:pPr>
            <a:r>
              <a:rPr lang="en-IN" dirty="0" smtClean="0"/>
              <a:t>Failsafe : return to launch position</a:t>
            </a:r>
            <a:endParaRPr lang="en-IN" dirty="0"/>
          </a:p>
        </p:txBody>
      </p:sp>
      <p:sp>
        <p:nvSpPr>
          <p:cNvPr id="7" name="TextBox 6"/>
          <p:cNvSpPr txBox="1"/>
          <p:nvPr/>
        </p:nvSpPr>
        <p:spPr>
          <a:xfrm>
            <a:off x="4139952" y="2924944"/>
            <a:ext cx="3954929" cy="1200329"/>
          </a:xfrm>
          <a:prstGeom prst="rect">
            <a:avLst/>
          </a:prstGeom>
          <a:noFill/>
        </p:spPr>
        <p:txBody>
          <a:bodyPr wrap="none" rtlCol="0">
            <a:spAutoFit/>
          </a:bodyPr>
          <a:lstStyle/>
          <a:p>
            <a:r>
              <a:rPr lang="en-IN" dirty="0" smtClean="0"/>
              <a:t>Future modules plans:</a:t>
            </a:r>
          </a:p>
          <a:p>
            <a:pPr marL="285750" indent="-285750">
              <a:buFont typeface="Wingdings" pitchFamily="2" charset="2"/>
              <a:buChar char="v"/>
            </a:pPr>
            <a:r>
              <a:rPr lang="en-IN" dirty="0" smtClean="0"/>
              <a:t>Sonar module for obstacle avoidance </a:t>
            </a:r>
          </a:p>
          <a:p>
            <a:pPr marL="285750" indent="-285750">
              <a:buFont typeface="Wingdings" pitchFamily="2" charset="2"/>
              <a:buChar char="v"/>
            </a:pPr>
            <a:r>
              <a:rPr lang="en-IN" dirty="0" smtClean="0"/>
              <a:t>Thermal vision </a:t>
            </a:r>
          </a:p>
          <a:p>
            <a:pPr marL="285750" indent="-285750">
              <a:buFont typeface="Wingdings" pitchFamily="2" charset="2"/>
              <a:buChar char="v"/>
            </a:pPr>
            <a:r>
              <a:rPr lang="en-IN" dirty="0" smtClean="0"/>
              <a:t>Night vision for military purposes</a:t>
            </a:r>
          </a:p>
        </p:txBody>
      </p:sp>
    </p:spTree>
    <p:extLst>
      <p:ext uri="{BB962C8B-B14F-4D97-AF65-F5344CB8AC3E}">
        <p14:creationId xmlns:p14="http://schemas.microsoft.com/office/powerpoint/2010/main" val="1308318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3068960"/>
            <a:ext cx="6784848" cy="1600200"/>
          </a:xfrm>
        </p:spPr>
        <p:txBody>
          <a:bodyPr/>
          <a:lstStyle/>
          <a:p>
            <a:r>
              <a:rPr lang="en-IN" dirty="0" smtClean="0"/>
              <a:t>UAV MULTIROTOR</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21212" b="21212"/>
          <a:stretch>
            <a:fillRect/>
          </a:stretch>
        </p:blipFill>
        <p:spPr/>
      </p:pic>
      <p:sp>
        <p:nvSpPr>
          <p:cNvPr id="4" name="Text Placeholder 3"/>
          <p:cNvSpPr>
            <a:spLocks noGrp="1"/>
          </p:cNvSpPr>
          <p:nvPr>
            <p:ph type="body" sz="half" idx="2"/>
          </p:nvPr>
        </p:nvSpPr>
        <p:spPr>
          <a:xfrm>
            <a:off x="683568" y="4725144"/>
            <a:ext cx="7414208" cy="1435968"/>
          </a:xfrm>
        </p:spPr>
        <p:txBody>
          <a:bodyPr>
            <a:noAutofit/>
          </a:bodyPr>
          <a:lstStyle/>
          <a:p>
            <a:r>
              <a:rPr lang="en-IN" b="1" dirty="0" smtClean="0"/>
              <a:t>Students: </a:t>
            </a:r>
            <a:r>
              <a:rPr lang="en-IN" b="1" dirty="0" err="1" smtClean="0"/>
              <a:t>Rohan</a:t>
            </a:r>
            <a:r>
              <a:rPr lang="en-IN" b="1" dirty="0" smtClean="0"/>
              <a:t> A. </a:t>
            </a:r>
            <a:r>
              <a:rPr lang="en-IN" b="1" dirty="0" err="1" smtClean="0"/>
              <a:t>Koli</a:t>
            </a:r>
            <a:endParaRPr lang="en-IN" b="1" dirty="0" smtClean="0"/>
          </a:p>
          <a:p>
            <a:r>
              <a:rPr lang="en-IN" b="1" dirty="0"/>
              <a:t>	</a:t>
            </a:r>
            <a:r>
              <a:rPr lang="en-IN" b="1" dirty="0" err="1"/>
              <a:t>P</a:t>
            </a:r>
            <a:r>
              <a:rPr lang="en-IN" b="1" dirty="0" err="1" smtClean="0"/>
              <a:t>rathmesh</a:t>
            </a:r>
            <a:r>
              <a:rPr lang="en-IN" b="1" dirty="0" smtClean="0"/>
              <a:t> </a:t>
            </a:r>
            <a:r>
              <a:rPr lang="en-IN" b="1" dirty="0" err="1" smtClean="0"/>
              <a:t>salinkhe</a:t>
            </a:r>
            <a:endParaRPr lang="en-IN" b="1" dirty="0" smtClean="0"/>
          </a:p>
          <a:p>
            <a:r>
              <a:rPr lang="en-IN" b="1" dirty="0"/>
              <a:t>	</a:t>
            </a:r>
            <a:r>
              <a:rPr lang="en-IN" b="1" dirty="0" err="1"/>
              <a:t>S</a:t>
            </a:r>
            <a:r>
              <a:rPr lang="en-IN" b="1" dirty="0" err="1" smtClean="0"/>
              <a:t>ushant</a:t>
            </a:r>
            <a:r>
              <a:rPr lang="en-IN" b="1" dirty="0" smtClean="0"/>
              <a:t> </a:t>
            </a:r>
            <a:r>
              <a:rPr lang="en-IN" b="1" dirty="0" err="1" smtClean="0"/>
              <a:t>patil</a:t>
            </a:r>
            <a:endParaRPr lang="en-IN" b="1" dirty="0" smtClean="0"/>
          </a:p>
          <a:p>
            <a:r>
              <a:rPr lang="en-IN" b="1" dirty="0"/>
              <a:t> </a:t>
            </a:r>
            <a:r>
              <a:rPr lang="en-IN" b="1" dirty="0" smtClean="0"/>
              <a:t>                </a:t>
            </a:r>
            <a:r>
              <a:rPr lang="en-IN" b="1" dirty="0"/>
              <a:t>R</a:t>
            </a:r>
            <a:r>
              <a:rPr lang="en-IN" b="1" dirty="0" smtClean="0"/>
              <a:t>ajiv </a:t>
            </a:r>
            <a:r>
              <a:rPr lang="en-IN" b="1" dirty="0" err="1" smtClean="0"/>
              <a:t>shiralkar</a:t>
            </a:r>
            <a:endParaRPr lang="en-IN" b="1" dirty="0" smtClean="0"/>
          </a:p>
          <a:p>
            <a:r>
              <a:rPr lang="en-IN" dirty="0"/>
              <a:t>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5585" y="4725144"/>
            <a:ext cx="1224136" cy="1217858"/>
          </a:xfrm>
          <a:prstGeom prst="rect">
            <a:avLst/>
          </a:prstGeom>
        </p:spPr>
      </p:pic>
    </p:spTree>
    <p:extLst>
      <p:ext uri="{BB962C8B-B14F-4D97-AF65-F5344CB8AC3E}">
        <p14:creationId xmlns:p14="http://schemas.microsoft.com/office/powerpoint/2010/main" val="344609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6781800" cy="798984"/>
          </a:xfrm>
        </p:spPr>
        <p:txBody>
          <a:bodyPr>
            <a:noAutofit/>
          </a:bodyPr>
          <a:lstStyle/>
          <a:p>
            <a:r>
              <a:rPr lang="en-IN" dirty="0" smtClean="0"/>
              <a:t>Conclusion</a:t>
            </a:r>
            <a:endParaRPr lang="en-IN" dirty="0"/>
          </a:p>
        </p:txBody>
      </p:sp>
      <p:sp>
        <p:nvSpPr>
          <p:cNvPr id="3" name="TextBox 2"/>
          <p:cNvSpPr txBox="1"/>
          <p:nvPr/>
        </p:nvSpPr>
        <p:spPr>
          <a:xfrm>
            <a:off x="755576" y="1412776"/>
            <a:ext cx="7992888" cy="4062651"/>
          </a:xfrm>
          <a:prstGeom prst="rect">
            <a:avLst/>
          </a:prstGeom>
          <a:noFill/>
        </p:spPr>
        <p:txBody>
          <a:bodyPr wrap="square" rtlCol="0">
            <a:spAutoFit/>
          </a:bodyPr>
          <a:lstStyle/>
          <a:p>
            <a:pPr marL="285750" indent="-285750" algn="just">
              <a:buFont typeface="Wingdings" pitchFamily="2" charset="2"/>
              <a:buChar char="v"/>
            </a:pPr>
            <a:r>
              <a:rPr lang="en-IN" sz="2000" dirty="0"/>
              <a:t>A military purpose </a:t>
            </a:r>
            <a:r>
              <a:rPr lang="en-IN" sz="2000" dirty="0" err="1"/>
              <a:t>hexacopter</a:t>
            </a:r>
            <a:r>
              <a:rPr lang="en-IN" sz="2000" dirty="0"/>
              <a:t> system was designed for and implemented on an autonomous </a:t>
            </a:r>
            <a:r>
              <a:rPr lang="en-IN" sz="2000" dirty="0" err="1"/>
              <a:t>hexacopter</a:t>
            </a:r>
            <a:r>
              <a:rPr lang="en-IN" sz="2000" dirty="0"/>
              <a:t>. The modular design made this system flexible and adaptable. The use of </a:t>
            </a:r>
            <a:r>
              <a:rPr lang="en-IN" sz="2000" dirty="0" smtClean="0"/>
              <a:t> </a:t>
            </a:r>
            <a:r>
              <a:rPr lang="en-IN" sz="2000" dirty="0"/>
              <a:t>protect resources across threads makes the design </a:t>
            </a:r>
            <a:r>
              <a:rPr lang="en-IN" sz="2000" dirty="0" smtClean="0"/>
              <a:t>robust</a:t>
            </a:r>
          </a:p>
          <a:p>
            <a:endParaRPr lang="en-IN" dirty="0" smtClean="0"/>
          </a:p>
          <a:p>
            <a:pPr marL="285750" indent="-285750" algn="just">
              <a:buFont typeface="Wingdings" pitchFamily="2" charset="2"/>
              <a:buChar char="v"/>
            </a:pPr>
            <a:r>
              <a:rPr lang="en-IN" sz="2000" dirty="0"/>
              <a:t>The system was proved to successfully control a </a:t>
            </a:r>
            <a:r>
              <a:rPr lang="en-IN" sz="2000" dirty="0" err="1"/>
              <a:t>hexacopter</a:t>
            </a:r>
            <a:r>
              <a:rPr lang="en-IN" sz="2000" dirty="0"/>
              <a:t> in autonomous flight. GPS waypoint navigation was achieved with a path deviation comparable to Camera image processing </a:t>
            </a:r>
            <a:r>
              <a:rPr lang="en-IN" sz="2000" dirty="0" smtClean="0"/>
              <a:t>streamlined</a:t>
            </a:r>
          </a:p>
          <a:p>
            <a:pPr marL="285750" indent="-285750" algn="just">
              <a:buFont typeface="Wingdings" pitchFamily="2" charset="2"/>
              <a:buChar char="v"/>
            </a:pPr>
            <a:endParaRPr lang="en-IN" sz="2000" dirty="0"/>
          </a:p>
          <a:p>
            <a:pPr marL="285750" indent="-285750" algn="just">
              <a:buFont typeface="Wingdings" pitchFamily="2" charset="2"/>
              <a:buChar char="v"/>
            </a:pPr>
            <a:r>
              <a:rPr lang="en-IN" sz="2000" dirty="0"/>
              <a:t>This system is currently in use with a variety of simultaneous projects, including field searching and multiple object tracking, all tied in together with a web based user interface.</a:t>
            </a:r>
          </a:p>
          <a:p>
            <a:pPr marL="285750" indent="-285750" algn="just">
              <a:buFont typeface="Wingdings" pitchFamily="2" charset="2"/>
              <a:buChar char="v"/>
            </a:pPr>
            <a:endParaRPr lang="en-IN" sz="2000" dirty="0"/>
          </a:p>
        </p:txBody>
      </p:sp>
    </p:spTree>
    <p:extLst>
      <p:ext uri="{BB962C8B-B14F-4D97-AF65-F5344CB8AC3E}">
        <p14:creationId xmlns:p14="http://schemas.microsoft.com/office/powerpoint/2010/main" val="1732939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149080"/>
            <a:ext cx="8568952" cy="936104"/>
          </a:xfrm>
        </p:spPr>
        <p:txBody>
          <a:bodyPr>
            <a:noAutofit/>
          </a:bodyPr>
          <a:lstStyle/>
          <a:p>
            <a:r>
              <a:rPr lang="en-IN" sz="3600" dirty="0" smtClean="0"/>
              <a:t>Future scope: hydrogen </a:t>
            </a:r>
            <a:r>
              <a:rPr lang="en-IN" sz="3600" dirty="0" smtClean="0"/>
              <a:t>powered </a:t>
            </a:r>
            <a:r>
              <a:rPr lang="en-IN" sz="3600" dirty="0" smtClean="0"/>
              <a:t>fuel cell</a:t>
            </a:r>
            <a:endParaRPr lang="en-IN" sz="3600"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9512" y="692696"/>
            <a:ext cx="4133373" cy="3384376"/>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199" y="836712"/>
            <a:ext cx="4172273" cy="3312367"/>
          </a:xfrm>
        </p:spPr>
      </p:pic>
      <p:sp>
        <p:nvSpPr>
          <p:cNvPr id="7" name="TextBox 6"/>
          <p:cNvSpPr txBox="1"/>
          <p:nvPr/>
        </p:nvSpPr>
        <p:spPr>
          <a:xfrm>
            <a:off x="483180" y="5229200"/>
            <a:ext cx="7848872" cy="646331"/>
          </a:xfrm>
          <a:prstGeom prst="rect">
            <a:avLst/>
          </a:prstGeom>
          <a:noFill/>
        </p:spPr>
        <p:txBody>
          <a:bodyPr wrap="square" rtlCol="0">
            <a:spAutoFit/>
          </a:bodyPr>
          <a:lstStyle/>
          <a:p>
            <a:r>
              <a:rPr lang="en-IN" dirty="0" smtClean="0"/>
              <a:t>Military purpose for  </a:t>
            </a:r>
            <a:r>
              <a:rPr lang="en-IN" dirty="0"/>
              <a:t>provide ground as well as aerial gunnery at a target which simulates an enemy missile or aircraft.</a:t>
            </a:r>
          </a:p>
        </p:txBody>
      </p:sp>
    </p:spTree>
    <p:extLst>
      <p:ext uri="{BB962C8B-B14F-4D97-AF65-F5344CB8AC3E}">
        <p14:creationId xmlns:p14="http://schemas.microsoft.com/office/powerpoint/2010/main" val="2000584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76672"/>
            <a:ext cx="6781800" cy="1600200"/>
          </a:xfrm>
        </p:spPr>
        <p:txBody>
          <a:bodyPr/>
          <a:lstStyle/>
          <a:p>
            <a:pPr algn="ctr"/>
            <a:r>
              <a:rPr lang="en-IN" dirty="0" smtClean="0"/>
              <a:t>Thank you </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8787" t="22649" r="22223" b="6804"/>
          <a:stretch/>
        </p:blipFill>
        <p:spPr>
          <a:xfrm>
            <a:off x="6622473" y="2452255"/>
            <a:ext cx="1690254" cy="1219200"/>
          </a:xfrm>
          <a:prstGeom prst="rect">
            <a:avLst/>
          </a:prstGeom>
        </p:spPr>
      </p:pic>
      <p:sp>
        <p:nvSpPr>
          <p:cNvPr id="4" name="TextBox 3"/>
          <p:cNvSpPr txBox="1"/>
          <p:nvPr/>
        </p:nvSpPr>
        <p:spPr>
          <a:xfrm>
            <a:off x="4860032" y="5373216"/>
            <a:ext cx="3452695" cy="523220"/>
          </a:xfrm>
          <a:prstGeom prst="rect">
            <a:avLst/>
          </a:prstGeom>
          <a:noFill/>
        </p:spPr>
        <p:txBody>
          <a:bodyPr wrap="square" rtlCol="0">
            <a:spAutoFit/>
          </a:bodyPr>
          <a:lstStyle/>
          <a:p>
            <a:r>
              <a:rPr lang="en-IN" sz="2800" b="1" dirty="0" smtClean="0"/>
              <a:t>Any questions !!!</a:t>
            </a:r>
            <a:endParaRPr lang="en-IN" sz="2800" b="1" dirty="0"/>
          </a:p>
        </p:txBody>
      </p:sp>
    </p:spTree>
    <p:extLst>
      <p:ext uri="{BB962C8B-B14F-4D97-AF65-F5344CB8AC3E}">
        <p14:creationId xmlns:p14="http://schemas.microsoft.com/office/powerpoint/2010/main" val="4068437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846708"/>
            <a:ext cx="7704856" cy="4216539"/>
          </a:xfrm>
          <a:prstGeom prst="rect">
            <a:avLst/>
          </a:prstGeom>
          <a:noFill/>
        </p:spPr>
        <p:txBody>
          <a:bodyPr wrap="square" rtlCol="0">
            <a:spAutoFit/>
          </a:bodyPr>
          <a:lstStyle/>
          <a:p>
            <a:pPr algn="ctr"/>
            <a:r>
              <a:rPr lang="en-IN" sz="2800" b="1" u="sng" dirty="0" smtClean="0">
                <a:solidFill>
                  <a:srgbClr val="FF0000"/>
                </a:solidFill>
              </a:rPr>
              <a:t>Presentation Agenda</a:t>
            </a:r>
          </a:p>
          <a:p>
            <a:pPr marL="342900" indent="-342900">
              <a:buFont typeface="Wingdings" pitchFamily="2" charset="2"/>
              <a:buChar char="v"/>
            </a:pPr>
            <a:r>
              <a:rPr lang="en-IN" sz="2400" dirty="0" smtClean="0"/>
              <a:t>Project Description</a:t>
            </a:r>
          </a:p>
          <a:p>
            <a:pPr marL="342900" indent="-342900">
              <a:buFont typeface="Wingdings" pitchFamily="2" charset="2"/>
              <a:buChar char="v"/>
            </a:pPr>
            <a:r>
              <a:rPr lang="en-IN" sz="2400" dirty="0" smtClean="0"/>
              <a:t>Project Scope</a:t>
            </a:r>
          </a:p>
          <a:p>
            <a:pPr marL="342900" indent="-342900">
              <a:buFont typeface="Wingdings" pitchFamily="2" charset="2"/>
              <a:buChar char="v"/>
            </a:pPr>
            <a:r>
              <a:rPr lang="en-IN" sz="2400" dirty="0" smtClean="0"/>
              <a:t>Applications Areas</a:t>
            </a:r>
          </a:p>
          <a:p>
            <a:pPr marL="342900" indent="-342900">
              <a:buFont typeface="Wingdings" pitchFamily="2" charset="2"/>
              <a:buChar char="v"/>
            </a:pPr>
            <a:r>
              <a:rPr lang="en-IN" sz="2400" dirty="0" smtClean="0"/>
              <a:t>Results</a:t>
            </a:r>
          </a:p>
          <a:p>
            <a:pPr marL="342900" indent="-342900">
              <a:buFont typeface="Wingdings" pitchFamily="2" charset="2"/>
              <a:buChar char="v"/>
            </a:pPr>
            <a:r>
              <a:rPr lang="en-IN" sz="2400" dirty="0" smtClean="0"/>
              <a:t>Hardware &amp; Software </a:t>
            </a:r>
            <a:r>
              <a:rPr lang="en-IN" sz="2400" dirty="0" err="1" smtClean="0"/>
              <a:t>Requirment</a:t>
            </a:r>
            <a:endParaRPr lang="en-IN" sz="2400" dirty="0" smtClean="0"/>
          </a:p>
          <a:p>
            <a:pPr marL="342900" indent="-342900">
              <a:buFont typeface="Wingdings" pitchFamily="2" charset="2"/>
              <a:buChar char="v"/>
            </a:pPr>
            <a:r>
              <a:rPr lang="en-IN" sz="2400" dirty="0" smtClean="0"/>
              <a:t>Architecture</a:t>
            </a:r>
          </a:p>
          <a:p>
            <a:pPr marL="342900" indent="-342900">
              <a:buFont typeface="Wingdings" pitchFamily="2" charset="2"/>
              <a:buChar char="v"/>
            </a:pPr>
            <a:r>
              <a:rPr lang="en-IN" sz="2400" dirty="0" smtClean="0"/>
              <a:t>Problems faced during project setup</a:t>
            </a:r>
          </a:p>
          <a:p>
            <a:pPr marL="342900" indent="-342900">
              <a:buFont typeface="Wingdings" pitchFamily="2" charset="2"/>
              <a:buChar char="v"/>
            </a:pPr>
            <a:r>
              <a:rPr lang="en-IN" sz="2400" dirty="0" smtClean="0"/>
              <a:t>Test </a:t>
            </a:r>
          </a:p>
          <a:p>
            <a:pPr marL="342900" indent="-342900">
              <a:buFont typeface="Wingdings" pitchFamily="2" charset="2"/>
              <a:buChar char="v"/>
            </a:pPr>
            <a:r>
              <a:rPr lang="en-IN" sz="2400" dirty="0" smtClean="0"/>
              <a:t>Status</a:t>
            </a:r>
          </a:p>
          <a:p>
            <a:pPr marL="342900" indent="-342900">
              <a:buFont typeface="Wingdings" pitchFamily="2" charset="2"/>
              <a:buChar char="v"/>
            </a:pPr>
            <a:r>
              <a:rPr lang="en-IN" sz="2400" dirty="0" smtClean="0"/>
              <a:t>future</a:t>
            </a:r>
            <a:endParaRPr lang="en-IN" sz="2400" dirty="0"/>
          </a:p>
        </p:txBody>
      </p:sp>
    </p:spTree>
    <p:extLst>
      <p:ext uri="{BB962C8B-B14F-4D97-AF65-F5344CB8AC3E}">
        <p14:creationId xmlns:p14="http://schemas.microsoft.com/office/powerpoint/2010/main" val="1314583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620688"/>
            <a:ext cx="6781800" cy="952128"/>
          </a:xfrm>
        </p:spPr>
        <p:txBody>
          <a:bodyPr/>
          <a:lstStyle/>
          <a:p>
            <a:r>
              <a:rPr lang="en-IN" dirty="0" smtClean="0"/>
              <a:t>Project Description</a:t>
            </a:r>
            <a:endParaRPr lang="en-IN" dirty="0"/>
          </a:p>
        </p:txBody>
      </p:sp>
      <p:sp>
        <p:nvSpPr>
          <p:cNvPr id="3" name="TextBox 2"/>
          <p:cNvSpPr txBox="1"/>
          <p:nvPr/>
        </p:nvSpPr>
        <p:spPr>
          <a:xfrm>
            <a:off x="673921" y="1700808"/>
            <a:ext cx="8327921" cy="2862322"/>
          </a:xfrm>
          <a:prstGeom prst="rect">
            <a:avLst/>
          </a:prstGeom>
          <a:noFill/>
        </p:spPr>
        <p:txBody>
          <a:bodyPr wrap="none" rtlCol="0">
            <a:spAutoFit/>
          </a:bodyPr>
          <a:lstStyle/>
          <a:p>
            <a:pPr marL="285750" indent="-285750" algn="just">
              <a:buFont typeface="Wingdings" pitchFamily="2" charset="2"/>
              <a:buChar char="v"/>
            </a:pPr>
            <a:r>
              <a:rPr lang="en-IN" sz="2000" dirty="0" smtClean="0">
                <a:solidFill>
                  <a:schemeClr val="accent6"/>
                </a:solidFill>
              </a:rPr>
              <a:t>Project based on </a:t>
            </a:r>
            <a:r>
              <a:rPr lang="en-IN" sz="2000" dirty="0" err="1" smtClean="0">
                <a:solidFill>
                  <a:schemeClr val="accent6"/>
                </a:solidFill>
              </a:rPr>
              <a:t>multirotor</a:t>
            </a:r>
            <a:r>
              <a:rPr lang="en-IN" sz="2000" dirty="0" smtClean="0">
                <a:solidFill>
                  <a:schemeClr val="accent6"/>
                </a:solidFill>
              </a:rPr>
              <a:t> UAVs with 6 blade rotor having 2 digital on</a:t>
            </a:r>
          </a:p>
          <a:p>
            <a:pPr algn="just"/>
            <a:r>
              <a:rPr lang="en-IN" sz="2000" dirty="0">
                <a:solidFill>
                  <a:schemeClr val="accent6"/>
                </a:solidFill>
              </a:rPr>
              <a:t> </a:t>
            </a:r>
            <a:r>
              <a:rPr lang="en-IN" sz="2000" dirty="0" smtClean="0">
                <a:solidFill>
                  <a:schemeClr val="accent6"/>
                </a:solidFill>
              </a:rPr>
              <a:t>board camera 1 for pilot and other one for gunner</a:t>
            </a:r>
          </a:p>
          <a:p>
            <a:pPr algn="just"/>
            <a:r>
              <a:rPr lang="en-IN" sz="2000" dirty="0" smtClean="0">
                <a:solidFill>
                  <a:schemeClr val="accent6"/>
                </a:solidFill>
              </a:rPr>
              <a:t>It also has a 3 axis robotic arm which can move freely carrying a payload of</a:t>
            </a:r>
          </a:p>
          <a:p>
            <a:pPr algn="just"/>
            <a:r>
              <a:rPr lang="en-IN" sz="2000" dirty="0" smtClean="0">
                <a:solidFill>
                  <a:schemeClr val="accent6"/>
                </a:solidFill>
              </a:rPr>
              <a:t>Gun.</a:t>
            </a:r>
          </a:p>
          <a:p>
            <a:pPr algn="just"/>
            <a:r>
              <a:rPr lang="en-IN" sz="2000" dirty="0" smtClean="0">
                <a:solidFill>
                  <a:schemeClr val="accent6"/>
                </a:solidFill>
              </a:rPr>
              <a:t>The total weight of body is considered around 2.5kg to 3kgs and the total thrust</a:t>
            </a:r>
          </a:p>
          <a:p>
            <a:pPr algn="just"/>
            <a:r>
              <a:rPr lang="en-IN" sz="2000" dirty="0" smtClean="0">
                <a:solidFill>
                  <a:schemeClr val="accent6"/>
                </a:solidFill>
              </a:rPr>
              <a:t>Developed by </a:t>
            </a:r>
            <a:r>
              <a:rPr lang="en-IN" sz="2000" dirty="0" err="1" smtClean="0">
                <a:solidFill>
                  <a:schemeClr val="accent6"/>
                </a:solidFill>
              </a:rPr>
              <a:t>hexacopter</a:t>
            </a:r>
            <a:r>
              <a:rPr lang="en-IN" sz="2000" dirty="0" smtClean="0">
                <a:solidFill>
                  <a:schemeClr val="accent6"/>
                </a:solidFill>
              </a:rPr>
              <a:t> will be 6kgs so we maintained thrust to weight ratio</a:t>
            </a:r>
          </a:p>
          <a:p>
            <a:pPr algn="just"/>
            <a:r>
              <a:rPr lang="en-IN" sz="2000" dirty="0" smtClean="0">
                <a:solidFill>
                  <a:schemeClr val="accent6"/>
                </a:solidFill>
              </a:rPr>
              <a:t>2:1</a:t>
            </a:r>
            <a:endParaRPr lang="en-IN" sz="2000" dirty="0" smtClean="0">
              <a:solidFill>
                <a:schemeClr val="accent6"/>
              </a:solidFill>
            </a:endParaRPr>
          </a:p>
          <a:p>
            <a:pPr marL="285750" indent="-285750" algn="just">
              <a:buFont typeface="Wingdings" pitchFamily="2" charset="2"/>
              <a:buChar char="v"/>
            </a:pPr>
            <a:r>
              <a:rPr lang="en-IN" sz="2000" dirty="0" smtClean="0">
                <a:solidFill>
                  <a:schemeClr val="accent6"/>
                </a:solidFill>
              </a:rPr>
              <a:t>UAV: </a:t>
            </a:r>
            <a:r>
              <a:rPr lang="en-IN" sz="2000" dirty="0">
                <a:solidFill>
                  <a:schemeClr val="accent6"/>
                </a:solidFill>
              </a:rPr>
              <a:t>an unmanned aerial vehicle (an aircraft piloted by remote </a:t>
            </a:r>
            <a:endParaRPr lang="en-IN" sz="2000" dirty="0" smtClean="0">
              <a:solidFill>
                <a:schemeClr val="accent6"/>
              </a:solidFill>
            </a:endParaRPr>
          </a:p>
          <a:p>
            <a:pPr algn="just"/>
            <a:r>
              <a:rPr lang="en-IN" sz="2000" dirty="0">
                <a:solidFill>
                  <a:schemeClr val="accent6"/>
                </a:solidFill>
              </a:rPr>
              <a:t> </a:t>
            </a:r>
            <a:r>
              <a:rPr lang="en-IN" sz="2000" dirty="0" smtClean="0">
                <a:solidFill>
                  <a:schemeClr val="accent6"/>
                </a:solidFill>
              </a:rPr>
              <a:t>               control </a:t>
            </a:r>
            <a:r>
              <a:rPr lang="en-IN" sz="2000" dirty="0">
                <a:solidFill>
                  <a:schemeClr val="accent6"/>
                </a:solidFill>
              </a:rPr>
              <a:t>or </a:t>
            </a:r>
            <a:r>
              <a:rPr lang="en-IN" sz="2000" dirty="0" err="1">
                <a:solidFill>
                  <a:schemeClr val="accent6"/>
                </a:solidFill>
              </a:rPr>
              <a:t>onboard</a:t>
            </a:r>
            <a:r>
              <a:rPr lang="en-IN" sz="2000" dirty="0">
                <a:solidFill>
                  <a:schemeClr val="accent6"/>
                </a:solidFill>
              </a:rPr>
              <a:t> </a:t>
            </a:r>
            <a:r>
              <a:rPr lang="en-IN" sz="2000" dirty="0" smtClean="0">
                <a:solidFill>
                  <a:schemeClr val="accent6"/>
                </a:solidFill>
              </a:rPr>
              <a:t>computers)</a:t>
            </a:r>
          </a:p>
        </p:txBody>
      </p:sp>
      <p:sp>
        <p:nvSpPr>
          <p:cNvPr id="4" name="TextBox 3"/>
          <p:cNvSpPr txBox="1"/>
          <p:nvPr/>
        </p:nvSpPr>
        <p:spPr>
          <a:xfrm>
            <a:off x="899592" y="4725144"/>
            <a:ext cx="7876580" cy="400110"/>
          </a:xfrm>
          <a:prstGeom prst="rect">
            <a:avLst/>
          </a:prstGeom>
          <a:noFill/>
        </p:spPr>
        <p:txBody>
          <a:bodyPr wrap="none" rtlCol="0">
            <a:spAutoFit/>
          </a:bodyPr>
          <a:lstStyle/>
          <a:p>
            <a:r>
              <a:rPr lang="en-IN" sz="2000" dirty="0" smtClean="0">
                <a:solidFill>
                  <a:srgbClr val="FF0000"/>
                </a:solidFill>
              </a:rPr>
              <a:t>Statement: To demonstrate some feature of UAV using </a:t>
            </a:r>
            <a:r>
              <a:rPr lang="en-IN" sz="2000" dirty="0" err="1" smtClean="0">
                <a:solidFill>
                  <a:srgbClr val="FF0000"/>
                </a:solidFill>
              </a:rPr>
              <a:t>onboard</a:t>
            </a:r>
            <a:r>
              <a:rPr lang="en-IN" sz="2000" dirty="0" smtClean="0">
                <a:solidFill>
                  <a:srgbClr val="FF0000"/>
                </a:solidFill>
              </a:rPr>
              <a:t> computers </a:t>
            </a:r>
            <a:endParaRPr lang="en-IN" sz="2000" dirty="0">
              <a:solidFill>
                <a:srgbClr val="FF0000"/>
              </a:solidFill>
            </a:endParaRPr>
          </a:p>
        </p:txBody>
      </p:sp>
    </p:spTree>
    <p:extLst>
      <p:ext uri="{BB962C8B-B14F-4D97-AF65-F5344CB8AC3E}">
        <p14:creationId xmlns:p14="http://schemas.microsoft.com/office/powerpoint/2010/main" val="1504166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692696"/>
            <a:ext cx="6781800" cy="1600200"/>
          </a:xfrm>
        </p:spPr>
        <p:txBody>
          <a:bodyPr/>
          <a:lstStyle/>
          <a:p>
            <a:r>
              <a:rPr lang="en-IN" dirty="0" smtClean="0"/>
              <a:t>Project Scope</a:t>
            </a:r>
            <a:endParaRPr lang="en-IN" dirty="0"/>
          </a:p>
        </p:txBody>
      </p:sp>
      <p:sp>
        <p:nvSpPr>
          <p:cNvPr id="3" name="TextBox 2"/>
          <p:cNvSpPr txBox="1"/>
          <p:nvPr/>
        </p:nvSpPr>
        <p:spPr>
          <a:xfrm>
            <a:off x="1115616" y="2924944"/>
            <a:ext cx="7906652" cy="2585323"/>
          </a:xfrm>
          <a:prstGeom prst="rect">
            <a:avLst/>
          </a:prstGeom>
          <a:noFill/>
        </p:spPr>
        <p:txBody>
          <a:bodyPr wrap="none" rtlCol="0">
            <a:spAutoFit/>
          </a:bodyPr>
          <a:lstStyle/>
          <a:p>
            <a:pPr marL="285750" indent="-285750">
              <a:buFont typeface="Wingdings" pitchFamily="2" charset="2"/>
              <a:buChar char="v"/>
            </a:pPr>
            <a:r>
              <a:rPr lang="en-IN" dirty="0" smtClean="0"/>
              <a:t>Self flying </a:t>
            </a:r>
            <a:r>
              <a:rPr lang="en-IN" dirty="0" err="1" smtClean="0"/>
              <a:t>multirotor</a:t>
            </a:r>
            <a:endParaRPr lang="en-IN" dirty="0" smtClean="0"/>
          </a:p>
          <a:p>
            <a:pPr marL="285750" indent="-285750">
              <a:buFont typeface="Wingdings" pitchFamily="2" charset="2"/>
              <a:buChar char="v"/>
            </a:pPr>
            <a:r>
              <a:rPr lang="en-IN" dirty="0" smtClean="0"/>
              <a:t>On board video transmission for survey, digital mapping many more</a:t>
            </a:r>
          </a:p>
          <a:p>
            <a:pPr marL="285750" indent="-285750">
              <a:buFont typeface="Wingdings" pitchFamily="2" charset="2"/>
              <a:buChar char="v"/>
            </a:pPr>
            <a:r>
              <a:rPr lang="en-IN" dirty="0" smtClean="0"/>
              <a:t>Programmable missions for particular tasks</a:t>
            </a:r>
          </a:p>
          <a:p>
            <a:pPr marL="285750" indent="-285750">
              <a:buFont typeface="Wingdings" pitchFamily="2" charset="2"/>
              <a:buChar char="v"/>
            </a:pPr>
            <a:r>
              <a:rPr lang="en-IN" dirty="0" smtClean="0"/>
              <a:t>Aviation  </a:t>
            </a:r>
            <a:endParaRPr lang="en-IN" dirty="0" smtClean="0"/>
          </a:p>
          <a:p>
            <a:pPr marL="285750" indent="-285750" algn="just">
              <a:buFont typeface="Wingdings" pitchFamily="2" charset="2"/>
              <a:buChar char="v"/>
            </a:pPr>
            <a:r>
              <a:rPr lang="en-IN" dirty="0"/>
              <a:t>UAVs can be used for autonomous flights, this being based on </a:t>
            </a:r>
            <a:r>
              <a:rPr lang="en-IN" dirty="0" smtClean="0"/>
              <a:t>pre-programmed</a:t>
            </a:r>
          </a:p>
          <a:p>
            <a:pPr algn="just"/>
            <a:r>
              <a:rPr lang="en-IN" dirty="0" smtClean="0"/>
              <a:t> </a:t>
            </a:r>
            <a:r>
              <a:rPr lang="en-IN" dirty="0"/>
              <a:t>flight plans or through the help of more complex dynamic automation systems. </a:t>
            </a:r>
            <a:endParaRPr lang="en-IN" dirty="0" smtClean="0"/>
          </a:p>
          <a:p>
            <a:pPr algn="just"/>
            <a:r>
              <a:rPr lang="en-IN" dirty="0" smtClean="0"/>
              <a:t>It </a:t>
            </a:r>
            <a:r>
              <a:rPr lang="en-IN" dirty="0"/>
              <a:t>is good to appreciate the increasing role of Unmanned Aircraft Systems (UAS</a:t>
            </a:r>
            <a:r>
              <a:rPr lang="en-IN" dirty="0" smtClean="0"/>
              <a:t>)</a:t>
            </a:r>
          </a:p>
          <a:p>
            <a:pPr algn="just"/>
            <a:r>
              <a:rPr lang="en-IN" dirty="0" smtClean="0"/>
              <a:t> </a:t>
            </a:r>
            <a:r>
              <a:rPr lang="en-IN" dirty="0"/>
              <a:t>in solving certain conflicts and the execution of high-profile attacks just as </a:t>
            </a:r>
            <a:r>
              <a:rPr lang="en-IN" dirty="0" smtClean="0"/>
              <a:t>is </a:t>
            </a:r>
          </a:p>
          <a:p>
            <a:pPr algn="just"/>
            <a:r>
              <a:rPr lang="en-IN" dirty="0" smtClean="0"/>
              <a:t>the </a:t>
            </a:r>
            <a:r>
              <a:rPr lang="en-IN" dirty="0"/>
              <a:t>case for the present day military planners</a:t>
            </a:r>
            <a:endParaRPr lang="en-IN" dirty="0"/>
          </a:p>
        </p:txBody>
      </p:sp>
    </p:spTree>
    <p:extLst>
      <p:ext uri="{BB962C8B-B14F-4D97-AF65-F5344CB8AC3E}">
        <p14:creationId xmlns:p14="http://schemas.microsoft.com/office/powerpoint/2010/main" val="4256799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02" y="116632"/>
            <a:ext cx="6709792" cy="1096144"/>
          </a:xfrm>
        </p:spPr>
        <p:txBody>
          <a:bodyPr/>
          <a:lstStyle/>
          <a:p>
            <a:r>
              <a:rPr lang="en-IN" dirty="0" smtClean="0"/>
              <a:t>Application areas </a:t>
            </a:r>
            <a:endParaRPr lang="en-IN" dirty="0"/>
          </a:p>
        </p:txBody>
      </p:sp>
      <p:sp>
        <p:nvSpPr>
          <p:cNvPr id="3" name="TextBox 2"/>
          <p:cNvSpPr txBox="1"/>
          <p:nvPr/>
        </p:nvSpPr>
        <p:spPr>
          <a:xfrm>
            <a:off x="469504" y="1350595"/>
            <a:ext cx="6535122" cy="1477328"/>
          </a:xfrm>
          <a:prstGeom prst="rect">
            <a:avLst/>
          </a:prstGeom>
          <a:noFill/>
        </p:spPr>
        <p:txBody>
          <a:bodyPr wrap="none" rtlCol="0">
            <a:spAutoFit/>
          </a:bodyPr>
          <a:lstStyle/>
          <a:p>
            <a:pPr marL="285750" indent="-285750">
              <a:buFont typeface="Wingdings" pitchFamily="2" charset="2"/>
              <a:buChar char="v"/>
            </a:pPr>
            <a:r>
              <a:rPr lang="en-IN" b="1" dirty="0" err="1" smtClean="0"/>
              <a:t>Multiroto</a:t>
            </a:r>
            <a:r>
              <a:rPr lang="en-IN" dirty="0" err="1" smtClean="0"/>
              <a:t>r</a:t>
            </a:r>
            <a:r>
              <a:rPr lang="en-IN" dirty="0" smtClean="0"/>
              <a:t> </a:t>
            </a:r>
            <a:r>
              <a:rPr lang="en-IN" b="1" dirty="0" smtClean="0"/>
              <a:t>UAV </a:t>
            </a:r>
            <a:r>
              <a:rPr lang="en-IN" b="1" dirty="0"/>
              <a:t>Drones are utilised in a huge variety of </a:t>
            </a:r>
            <a:endParaRPr lang="en-IN" b="1" dirty="0" smtClean="0"/>
          </a:p>
          <a:p>
            <a:r>
              <a:rPr lang="en-IN" b="1" dirty="0" smtClean="0"/>
              <a:t>applications</a:t>
            </a:r>
            <a:r>
              <a:rPr lang="en-IN" b="1" dirty="0"/>
              <a:t>; we really are only limited by our imagination</a:t>
            </a:r>
            <a:r>
              <a:rPr lang="en-IN" b="1" dirty="0" smtClean="0"/>
              <a:t>!</a:t>
            </a:r>
          </a:p>
          <a:p>
            <a:endParaRPr lang="en-IN" b="1" dirty="0"/>
          </a:p>
          <a:p>
            <a:pPr marL="285750" indent="-285750">
              <a:buFont typeface="Wingdings" pitchFamily="2" charset="2"/>
              <a:buChar char="v"/>
            </a:pPr>
            <a:r>
              <a:rPr lang="en-IN" b="1" dirty="0"/>
              <a:t>Drones offer the unprecedented ability to go where you could </a:t>
            </a:r>
            <a:endParaRPr lang="en-IN" b="1" dirty="0" smtClean="0"/>
          </a:p>
          <a:p>
            <a:r>
              <a:rPr lang="en-IN" b="1" dirty="0" smtClean="0"/>
              <a:t>never </a:t>
            </a:r>
            <a:r>
              <a:rPr lang="en-IN" b="1" dirty="0"/>
              <a:t>go before, and experience perspectives never seen</a:t>
            </a:r>
          </a:p>
        </p:txBody>
      </p:sp>
      <p:sp>
        <p:nvSpPr>
          <p:cNvPr id="4" name="TextBox 3"/>
          <p:cNvSpPr txBox="1"/>
          <p:nvPr/>
        </p:nvSpPr>
        <p:spPr>
          <a:xfrm>
            <a:off x="469504" y="3140968"/>
            <a:ext cx="3526432" cy="3139321"/>
          </a:xfrm>
          <a:prstGeom prst="rect">
            <a:avLst/>
          </a:prstGeom>
          <a:noFill/>
        </p:spPr>
        <p:txBody>
          <a:bodyPr wrap="square" rtlCol="0">
            <a:spAutoFit/>
          </a:bodyPr>
          <a:lstStyle/>
          <a:p>
            <a:r>
              <a:rPr lang="en-IN" dirty="0"/>
              <a:t>Aerial Photography &amp; Videography</a:t>
            </a:r>
          </a:p>
          <a:p>
            <a:r>
              <a:rPr lang="en-IN" dirty="0"/>
              <a:t>Real estate photography</a:t>
            </a:r>
          </a:p>
          <a:p>
            <a:r>
              <a:rPr lang="en-IN" dirty="0"/>
              <a:t>Mapping &amp; </a:t>
            </a:r>
            <a:r>
              <a:rPr lang="en-IN" dirty="0" smtClean="0"/>
              <a:t>Surveying</a:t>
            </a:r>
            <a:endParaRPr lang="en-IN" dirty="0"/>
          </a:p>
          <a:p>
            <a:r>
              <a:rPr lang="en-IN" dirty="0"/>
              <a:t>Payload carrying</a:t>
            </a:r>
          </a:p>
          <a:p>
            <a:r>
              <a:rPr lang="en-IN" dirty="0"/>
              <a:t>Agriculture</a:t>
            </a:r>
          </a:p>
          <a:p>
            <a:r>
              <a:rPr lang="en-IN" dirty="0"/>
              <a:t>Bird Control</a:t>
            </a:r>
          </a:p>
          <a:p>
            <a:r>
              <a:rPr lang="en-IN" dirty="0"/>
              <a:t>Crop spraying</a:t>
            </a:r>
          </a:p>
          <a:p>
            <a:r>
              <a:rPr lang="en-IN" dirty="0"/>
              <a:t>Crop monitoring</a:t>
            </a:r>
          </a:p>
          <a:p>
            <a:r>
              <a:rPr lang="en-IN" dirty="0"/>
              <a:t>Multispectral/thermal/NIR cameras</a:t>
            </a:r>
          </a:p>
          <a:p>
            <a:r>
              <a:rPr lang="en-IN" dirty="0"/>
              <a:t>Live streaming events</a:t>
            </a:r>
          </a:p>
          <a:p>
            <a:endParaRPr lang="en-IN" dirty="0"/>
          </a:p>
        </p:txBody>
      </p:sp>
      <p:sp>
        <p:nvSpPr>
          <p:cNvPr id="5" name="TextBox 4"/>
          <p:cNvSpPr txBox="1"/>
          <p:nvPr/>
        </p:nvSpPr>
        <p:spPr>
          <a:xfrm>
            <a:off x="4572000" y="3146850"/>
            <a:ext cx="2574682" cy="2308324"/>
          </a:xfrm>
          <a:prstGeom prst="rect">
            <a:avLst/>
          </a:prstGeom>
          <a:noFill/>
        </p:spPr>
        <p:txBody>
          <a:bodyPr wrap="square" rtlCol="0">
            <a:spAutoFit/>
          </a:bodyPr>
          <a:lstStyle/>
          <a:p>
            <a:r>
              <a:rPr lang="en-IN" dirty="0" smtClean="0"/>
              <a:t>Roof inspections</a:t>
            </a:r>
          </a:p>
          <a:p>
            <a:r>
              <a:rPr lang="en-IN" dirty="0" smtClean="0"/>
              <a:t>Emergency Response</a:t>
            </a:r>
          </a:p>
          <a:p>
            <a:r>
              <a:rPr lang="en-IN" dirty="0" smtClean="0"/>
              <a:t>Search and Rescue</a:t>
            </a:r>
          </a:p>
          <a:p>
            <a:r>
              <a:rPr lang="en-IN" dirty="0" smtClean="0"/>
              <a:t>Marine Rescue</a:t>
            </a:r>
          </a:p>
          <a:p>
            <a:r>
              <a:rPr lang="en-IN" dirty="0" smtClean="0"/>
              <a:t>Disaster zone mapping</a:t>
            </a:r>
          </a:p>
          <a:p>
            <a:r>
              <a:rPr lang="en-IN" dirty="0" smtClean="0"/>
              <a:t>Disaster Relief</a:t>
            </a:r>
          </a:p>
          <a:p>
            <a:r>
              <a:rPr lang="en-IN" dirty="0" err="1" smtClean="0"/>
              <a:t>Firefightin</a:t>
            </a:r>
            <a:endParaRPr lang="en-IN" dirty="0" smtClean="0"/>
          </a:p>
          <a:p>
            <a:r>
              <a:rPr lang="en-IN" dirty="0"/>
              <a:t>Product </a:t>
            </a:r>
            <a:r>
              <a:rPr lang="en-IN" dirty="0" smtClean="0"/>
              <a:t>Delivery</a:t>
            </a:r>
            <a:endParaRPr lang="en-IN" dirty="0"/>
          </a:p>
        </p:txBody>
      </p:sp>
    </p:spTree>
    <p:extLst>
      <p:ext uri="{BB962C8B-B14F-4D97-AF65-F5344CB8AC3E}">
        <p14:creationId xmlns:p14="http://schemas.microsoft.com/office/powerpoint/2010/main" val="3765995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Actual design of UAV</a:t>
            </a:r>
            <a:endParaRPr lang="en-IN" dirty="0"/>
          </a:p>
        </p:txBody>
      </p:sp>
      <p:sp>
        <p:nvSpPr>
          <p:cNvPr id="3" name="Text Placeholder 2"/>
          <p:cNvSpPr>
            <a:spLocks noGrp="1"/>
          </p:cNvSpPr>
          <p:nvPr>
            <p:ph type="body" idx="1"/>
          </p:nvPr>
        </p:nvSpPr>
        <p:spPr>
          <a:xfrm>
            <a:off x="2771800" y="548680"/>
            <a:ext cx="3657600" cy="639762"/>
          </a:xfrm>
        </p:spPr>
        <p:txBody>
          <a:bodyPr/>
          <a:lstStyle/>
          <a:p>
            <a:r>
              <a:rPr lang="en-IN" dirty="0" smtClean="0"/>
              <a:t>Working model</a:t>
            </a:r>
            <a:endParaRPr lang="en-IN" dirty="0"/>
          </a:p>
        </p:txBody>
      </p:sp>
      <p:sp>
        <p:nvSpPr>
          <p:cNvPr id="5" name="Text Placeholder 4"/>
          <p:cNvSpPr>
            <a:spLocks noGrp="1"/>
          </p:cNvSpPr>
          <p:nvPr>
            <p:ph type="body" sz="quarter" idx="3"/>
          </p:nvPr>
        </p:nvSpPr>
        <p:spPr>
          <a:xfrm flipV="1">
            <a:off x="4645152" y="908720"/>
            <a:ext cx="790944" cy="576064"/>
          </a:xfrm>
        </p:spPr>
        <p:txBody>
          <a:bodyPr/>
          <a:lstStyle/>
          <a:p>
            <a:r>
              <a:rPr lang="en-IN" dirty="0" smtClean="0"/>
              <a:t>.</a:t>
            </a:r>
          </a:p>
          <a:p>
            <a:endParaRPr lang="en-IN"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58825" y="1412776"/>
            <a:ext cx="3657600" cy="2808311"/>
          </a:xfrm>
        </p:spPr>
      </p:pic>
      <p:pic>
        <p:nvPicPr>
          <p:cNvPr id="9" name="Content Placeholder 8"/>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645025" y="1412776"/>
            <a:ext cx="3657600" cy="2808311"/>
          </a:xfrm>
        </p:spPr>
      </p:pic>
    </p:spTree>
    <p:extLst>
      <p:ext uri="{BB962C8B-B14F-4D97-AF65-F5344CB8AC3E}">
        <p14:creationId xmlns:p14="http://schemas.microsoft.com/office/powerpoint/2010/main" val="145089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548680"/>
            <a:ext cx="6781800" cy="1600200"/>
          </a:xfrm>
        </p:spPr>
        <p:txBody>
          <a:bodyPr>
            <a:normAutofit fontScale="90000"/>
          </a:bodyPr>
          <a:lstStyle/>
          <a:p>
            <a:r>
              <a:rPr lang="en-IN" dirty="0" smtClean="0"/>
              <a:t>Hardware &amp; Software Requirement</a:t>
            </a:r>
            <a:endParaRPr lang="en-IN" dirty="0"/>
          </a:p>
        </p:txBody>
      </p:sp>
      <p:sp>
        <p:nvSpPr>
          <p:cNvPr id="3" name="TextBox 2"/>
          <p:cNvSpPr txBox="1"/>
          <p:nvPr/>
        </p:nvSpPr>
        <p:spPr>
          <a:xfrm>
            <a:off x="971600" y="2348880"/>
            <a:ext cx="3852337" cy="3970318"/>
          </a:xfrm>
          <a:prstGeom prst="rect">
            <a:avLst/>
          </a:prstGeom>
          <a:noFill/>
        </p:spPr>
        <p:txBody>
          <a:bodyPr wrap="none" rtlCol="0">
            <a:spAutoFit/>
          </a:bodyPr>
          <a:lstStyle/>
          <a:p>
            <a:r>
              <a:rPr lang="en-IN" b="1" dirty="0" smtClean="0"/>
              <a:t>Hardware:</a:t>
            </a:r>
          </a:p>
          <a:p>
            <a:pPr marL="285750" indent="-285750">
              <a:buFont typeface="Wingdings" pitchFamily="2" charset="2"/>
              <a:buChar char="v"/>
            </a:pPr>
            <a:r>
              <a:rPr lang="en-IN" dirty="0" err="1" smtClean="0"/>
              <a:t>Arduino</a:t>
            </a:r>
            <a:r>
              <a:rPr lang="en-IN" dirty="0" smtClean="0"/>
              <a:t> mega (flight controller)</a:t>
            </a:r>
          </a:p>
          <a:p>
            <a:pPr marL="285750" indent="-285750">
              <a:buFont typeface="Wingdings" pitchFamily="2" charset="2"/>
              <a:buChar char="v"/>
            </a:pPr>
            <a:r>
              <a:rPr lang="en-IN" dirty="0" smtClean="0"/>
              <a:t>GPS with Compass</a:t>
            </a:r>
          </a:p>
          <a:p>
            <a:pPr marL="285750" indent="-285750">
              <a:buFont typeface="Wingdings" pitchFamily="2" charset="2"/>
              <a:buChar char="v"/>
            </a:pPr>
            <a:r>
              <a:rPr lang="en-IN" dirty="0" smtClean="0"/>
              <a:t>Accelerometer  and Gyro</a:t>
            </a:r>
          </a:p>
          <a:p>
            <a:pPr marL="285750" indent="-285750">
              <a:buFont typeface="Wingdings" pitchFamily="2" charset="2"/>
              <a:buChar char="v"/>
            </a:pPr>
            <a:r>
              <a:rPr lang="en-IN" dirty="0" smtClean="0"/>
              <a:t>Radio transmitter and receiver </a:t>
            </a:r>
          </a:p>
          <a:p>
            <a:pPr marL="285750" indent="-285750">
              <a:buFont typeface="Wingdings" pitchFamily="2" charset="2"/>
              <a:buChar char="v"/>
            </a:pPr>
            <a:r>
              <a:rPr lang="en-IN" dirty="0" smtClean="0"/>
              <a:t>Video transmitter and receiver</a:t>
            </a:r>
          </a:p>
          <a:p>
            <a:pPr marL="285750" indent="-285750">
              <a:buFont typeface="Wingdings" pitchFamily="2" charset="2"/>
              <a:buChar char="v"/>
            </a:pPr>
            <a:r>
              <a:rPr lang="en-IN" dirty="0" smtClean="0"/>
              <a:t>BLDC motor</a:t>
            </a:r>
          </a:p>
          <a:p>
            <a:pPr marL="285750" indent="-285750">
              <a:buFont typeface="Wingdings" pitchFamily="2" charset="2"/>
              <a:buChar char="v"/>
            </a:pPr>
            <a:r>
              <a:rPr lang="en-IN" dirty="0" smtClean="0"/>
              <a:t>Electronic speed controller</a:t>
            </a:r>
          </a:p>
          <a:p>
            <a:pPr marL="285750" indent="-285750">
              <a:buFont typeface="Wingdings" pitchFamily="2" charset="2"/>
              <a:buChar char="v"/>
            </a:pPr>
            <a:r>
              <a:rPr lang="en-IN" dirty="0" smtClean="0"/>
              <a:t>Other material </a:t>
            </a:r>
            <a:endParaRPr lang="en-IN" dirty="0" smtClean="0"/>
          </a:p>
          <a:p>
            <a:pPr marL="285750" indent="-285750">
              <a:buFont typeface="Wingdings" pitchFamily="2" charset="2"/>
              <a:buChar char="v"/>
            </a:pPr>
            <a:r>
              <a:rPr lang="en-IN" dirty="0" smtClean="0"/>
              <a:t>3 axis robotic arm</a:t>
            </a:r>
          </a:p>
          <a:p>
            <a:pPr marL="285750" indent="-285750">
              <a:buFont typeface="Wingdings" pitchFamily="2" charset="2"/>
              <a:buChar char="v"/>
            </a:pPr>
            <a:r>
              <a:rPr lang="en-IN" dirty="0" smtClean="0"/>
              <a:t>Propellers</a:t>
            </a:r>
          </a:p>
          <a:p>
            <a:pPr marL="285750" indent="-285750">
              <a:buFont typeface="Wingdings" pitchFamily="2" charset="2"/>
              <a:buChar char="v"/>
            </a:pPr>
            <a:r>
              <a:rPr lang="en-IN" dirty="0" smtClean="0"/>
              <a:t>Base frame for mountings all compo</a:t>
            </a:r>
          </a:p>
          <a:p>
            <a:r>
              <a:rPr lang="en-IN" dirty="0"/>
              <a:t> </a:t>
            </a:r>
            <a:r>
              <a:rPr lang="en-IN" dirty="0" smtClean="0"/>
              <a:t>    -</a:t>
            </a:r>
            <a:r>
              <a:rPr lang="en-IN" dirty="0" err="1" smtClean="0"/>
              <a:t>nents</a:t>
            </a:r>
            <a:endParaRPr lang="en-IN" dirty="0" smtClean="0"/>
          </a:p>
          <a:p>
            <a:pPr marL="285750" indent="-285750">
              <a:buFont typeface="Wingdings" pitchFamily="2" charset="2"/>
              <a:buChar char="v"/>
            </a:pPr>
            <a:endParaRPr lang="en-IN" dirty="0"/>
          </a:p>
        </p:txBody>
      </p:sp>
      <p:sp>
        <p:nvSpPr>
          <p:cNvPr id="4" name="TextBox 3"/>
          <p:cNvSpPr txBox="1"/>
          <p:nvPr/>
        </p:nvSpPr>
        <p:spPr>
          <a:xfrm>
            <a:off x="5796136" y="2370018"/>
            <a:ext cx="2492990" cy="923330"/>
          </a:xfrm>
          <a:prstGeom prst="rect">
            <a:avLst/>
          </a:prstGeom>
          <a:noFill/>
        </p:spPr>
        <p:txBody>
          <a:bodyPr wrap="none" rtlCol="0">
            <a:spAutoFit/>
          </a:bodyPr>
          <a:lstStyle/>
          <a:p>
            <a:r>
              <a:rPr lang="en-IN" b="1" dirty="0" smtClean="0"/>
              <a:t>Software:</a:t>
            </a:r>
          </a:p>
          <a:p>
            <a:pPr marL="285750" indent="-285750">
              <a:buFont typeface="Wingdings" pitchFamily="2" charset="2"/>
              <a:buChar char="v"/>
            </a:pPr>
            <a:r>
              <a:rPr lang="en-IN" dirty="0" smtClean="0"/>
              <a:t>Mission planner</a:t>
            </a:r>
          </a:p>
          <a:p>
            <a:pPr marL="285750" indent="-285750">
              <a:buFont typeface="Wingdings" pitchFamily="2" charset="2"/>
              <a:buChar char="v"/>
            </a:pPr>
            <a:r>
              <a:rPr lang="en-IN" dirty="0" smtClean="0"/>
              <a:t>Hex loader(firmware)</a:t>
            </a:r>
            <a:endParaRPr lang="en-IN" dirty="0"/>
          </a:p>
        </p:txBody>
      </p:sp>
    </p:spTree>
    <p:extLst>
      <p:ext uri="{BB962C8B-B14F-4D97-AF65-F5344CB8AC3E}">
        <p14:creationId xmlns:p14="http://schemas.microsoft.com/office/powerpoint/2010/main" val="2651444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flight controller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836712"/>
            <a:ext cx="8350467" cy="3954495"/>
          </a:xfrm>
        </p:spPr>
      </p:pic>
    </p:spTree>
    <p:extLst>
      <p:ext uri="{BB962C8B-B14F-4D97-AF65-F5344CB8AC3E}">
        <p14:creationId xmlns:p14="http://schemas.microsoft.com/office/powerpoint/2010/main" val="323595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278</TotalTime>
  <Words>1020</Words>
  <Application>Microsoft Office PowerPoint</Application>
  <PresentationFormat>On-screen Show (4:3)</PresentationFormat>
  <Paragraphs>150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NewsPrint</vt:lpstr>
      <vt:lpstr>UNMANNED COMBAT AERIAL    VEHICLE</vt:lpstr>
      <vt:lpstr>UAV MULTIROTOR</vt:lpstr>
      <vt:lpstr>PowerPoint Presentation</vt:lpstr>
      <vt:lpstr>Project Description</vt:lpstr>
      <vt:lpstr>Project Scope</vt:lpstr>
      <vt:lpstr>Application areas </vt:lpstr>
      <vt:lpstr>Actual design of UAV</vt:lpstr>
      <vt:lpstr>Hardware &amp; Software Requirement</vt:lpstr>
      <vt:lpstr>The flight controller</vt:lpstr>
      <vt:lpstr>Wiring diagram</vt:lpstr>
      <vt:lpstr>Actual methodology </vt:lpstr>
      <vt:lpstr>Where to start</vt:lpstr>
      <vt:lpstr>Multirotor frame overview</vt:lpstr>
      <vt:lpstr>Motor selection</vt:lpstr>
      <vt:lpstr>Options A: Select Propeller 1st and decide motor and Lipo battery accordingly. Option B: Select Battery 1st and decide motor and Propeller accordingly. Option C: Select Motor 1st and decide Lipo Battery and Propeller accordingly </vt:lpstr>
      <vt:lpstr>PowerPoint Presentation</vt:lpstr>
      <vt:lpstr>Software: Mission planner</vt:lpstr>
      <vt:lpstr>PowerPoint Presentation</vt:lpstr>
      <vt:lpstr>Status</vt:lpstr>
      <vt:lpstr>Conclusion</vt:lpstr>
      <vt:lpstr>Future scope: hydrogen powered fuel cell</vt:lpstr>
      <vt:lpstr>Thank you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QUADCOPTER</dc:title>
  <dc:creator>rohan</dc:creator>
  <cp:lastModifiedBy>rohan</cp:lastModifiedBy>
  <cp:revision>27</cp:revision>
  <dcterms:created xsi:type="dcterms:W3CDTF">2017-09-09T15:35:58Z</dcterms:created>
  <dcterms:modified xsi:type="dcterms:W3CDTF">2017-10-13T06:38:40Z</dcterms:modified>
</cp:coreProperties>
</file>