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Cooper Hewitt Bold" charset="1" panose="00000000000000000000"/>
      <p:regular r:id="rId12"/>
    </p:embeddedFont>
    <p:embeddedFont>
      <p:font typeface="Cooper Hewitt" charset="1" panose="00000000000000000000"/>
      <p:regular r:id="rId13"/>
    </p:embeddedFont>
    <p:embeddedFont>
      <p:font typeface="DM Sans" charset="1" panose="00000000000000000000"/>
      <p:regular r:id="rId14"/>
    </p:embeddedFont>
    <p:embeddedFont>
      <p:font typeface="DM San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18332" y="2731879"/>
            <a:ext cx="3701593" cy="4723610"/>
          </a:xfrm>
          <a:custGeom>
            <a:avLst/>
            <a:gdLst/>
            <a:ahLst/>
            <a:cxnLst/>
            <a:rect r="r" b="b" t="t" l="l"/>
            <a:pathLst>
              <a:path h="4723610" w="3701593">
                <a:moveTo>
                  <a:pt x="0" y="0"/>
                </a:moveTo>
                <a:lnTo>
                  <a:pt x="3701593" y="0"/>
                </a:lnTo>
                <a:lnTo>
                  <a:pt x="3701593" y="4723610"/>
                </a:lnTo>
                <a:lnTo>
                  <a:pt x="0" y="4723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56031" y="5686468"/>
            <a:ext cx="3718302" cy="2393234"/>
          </a:xfrm>
          <a:custGeom>
            <a:avLst/>
            <a:gdLst/>
            <a:ahLst/>
            <a:cxnLst/>
            <a:rect r="r" b="b" t="t" l="l"/>
            <a:pathLst>
              <a:path h="2393234" w="3718302">
                <a:moveTo>
                  <a:pt x="0" y="0"/>
                </a:moveTo>
                <a:lnTo>
                  <a:pt x="3718301" y="0"/>
                </a:lnTo>
                <a:lnTo>
                  <a:pt x="3718301" y="2393234"/>
                </a:lnTo>
                <a:lnTo>
                  <a:pt x="0" y="2393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77104" y="3974852"/>
            <a:ext cx="2882196" cy="3943304"/>
          </a:xfrm>
          <a:custGeom>
            <a:avLst/>
            <a:gdLst/>
            <a:ahLst/>
            <a:cxnLst/>
            <a:rect r="r" b="b" t="t" l="l"/>
            <a:pathLst>
              <a:path h="3943304" w="2882196">
                <a:moveTo>
                  <a:pt x="0" y="0"/>
                </a:moveTo>
                <a:lnTo>
                  <a:pt x="2882196" y="0"/>
                </a:lnTo>
                <a:lnTo>
                  <a:pt x="2882196" y="3943304"/>
                </a:lnTo>
                <a:lnTo>
                  <a:pt x="0" y="394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2388979"/>
            <a:ext cx="9904619" cy="2641228"/>
          </a:xfrm>
          <a:prstGeom prst="rect">
            <a:avLst/>
          </a:prstGeom>
        </p:spPr>
        <p:txBody>
          <a:bodyPr anchor="t" rtlCol="false" tIns="0" lIns="0" bIns="0" rIns="0">
            <a:spAutoFit/>
          </a:bodyPr>
          <a:lstStyle/>
          <a:p>
            <a:pPr algn="l">
              <a:lnSpc>
                <a:spcPts val="9820"/>
              </a:lnSpc>
            </a:pPr>
            <a:r>
              <a:rPr lang="en-US" sz="7014" b="true">
                <a:solidFill>
                  <a:srgbClr val="343434"/>
                </a:solidFill>
                <a:latin typeface="Cooper Hewitt Bold"/>
                <a:ea typeface="Cooper Hewitt Bold"/>
                <a:cs typeface="Cooper Hewitt Bold"/>
                <a:sym typeface="Cooper Hewitt Bold"/>
              </a:rPr>
              <a:t>INTEL PROCESSORS EXPLAINED (2025): </a:t>
            </a:r>
          </a:p>
        </p:txBody>
      </p:sp>
      <p:sp>
        <p:nvSpPr>
          <p:cNvPr name="TextBox 7" id="7"/>
          <p:cNvSpPr txBox="true"/>
          <p:nvPr/>
        </p:nvSpPr>
        <p:spPr>
          <a:xfrm rot="0">
            <a:off x="1028700" y="4800600"/>
            <a:ext cx="7877448" cy="1444258"/>
          </a:xfrm>
          <a:prstGeom prst="rect">
            <a:avLst/>
          </a:prstGeom>
        </p:spPr>
        <p:txBody>
          <a:bodyPr anchor="t" rtlCol="false" tIns="0" lIns="0" bIns="0" rIns="0">
            <a:spAutoFit/>
          </a:bodyPr>
          <a:lstStyle/>
          <a:p>
            <a:pPr algn="l">
              <a:lnSpc>
                <a:spcPts val="10170"/>
              </a:lnSpc>
            </a:pPr>
            <a:r>
              <a:rPr lang="en-US" sz="7264">
                <a:solidFill>
                  <a:srgbClr val="343434"/>
                </a:solidFill>
                <a:latin typeface="Cooper Hewitt"/>
                <a:ea typeface="Cooper Hewitt"/>
                <a:cs typeface="Cooper Hewitt"/>
                <a:sym typeface="Cooper Hewitt"/>
              </a:rPr>
              <a:t>SUPER EASY GUIDE</a:t>
            </a:r>
          </a:p>
        </p:txBody>
      </p:sp>
      <p:sp>
        <p:nvSpPr>
          <p:cNvPr name="TextBox 8" id="8"/>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9" id="9"/>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0" id="10"/>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1" id="11"/>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2" id="12"/>
          <p:cNvSpPr txBox="true"/>
          <p:nvPr/>
        </p:nvSpPr>
        <p:spPr>
          <a:xfrm rot="0">
            <a:off x="1028700" y="6472875"/>
            <a:ext cx="4814868" cy="772795"/>
          </a:xfrm>
          <a:prstGeom prst="rect">
            <a:avLst/>
          </a:prstGeom>
        </p:spPr>
        <p:txBody>
          <a:bodyPr anchor="t" rtlCol="false" tIns="0" lIns="0" bIns="0" rIns="0">
            <a:spAutoFit/>
          </a:bodyPr>
          <a:lstStyle/>
          <a:p>
            <a:pPr algn="just">
              <a:lnSpc>
                <a:spcPts val="3079"/>
              </a:lnSpc>
            </a:pPr>
            <a:r>
              <a:rPr lang="en-US" sz="2199">
                <a:solidFill>
                  <a:srgbClr val="343434"/>
                </a:solidFill>
                <a:latin typeface="DM Sans"/>
                <a:ea typeface="DM Sans"/>
                <a:cs typeface="DM Sans"/>
                <a:sym typeface="DM Sans"/>
              </a:rPr>
              <a:t>Musthofa Agung Distyawan</a:t>
            </a:r>
          </a:p>
          <a:p>
            <a:pPr algn="just">
              <a:lnSpc>
                <a:spcPts val="3079"/>
              </a:lnSpc>
            </a:pPr>
            <a:r>
              <a:rPr lang="en-US" sz="2199">
                <a:solidFill>
                  <a:srgbClr val="343434"/>
                </a:solidFill>
                <a:latin typeface="DM Sans"/>
                <a:ea typeface="DM Sans"/>
                <a:cs typeface="DM Sans"/>
                <a:sym typeface="DM Sans"/>
              </a:rPr>
              <a:t>D3 IT B / 3124500031</a:t>
            </a:r>
          </a:p>
        </p:txBody>
      </p:sp>
      <p:sp>
        <p:nvSpPr>
          <p:cNvPr name="TextBox 13" id="13"/>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577429"/>
            <a:ext cx="5878482" cy="1579243"/>
          </a:xfrm>
          <a:prstGeom prst="rect">
            <a:avLst/>
          </a:prstGeom>
        </p:spPr>
        <p:txBody>
          <a:bodyPr anchor="t" rtlCol="false" tIns="0" lIns="0" bIns="0" rIns="0">
            <a:spAutoFit/>
          </a:bodyPr>
          <a:lstStyle/>
          <a:p>
            <a:pPr algn="l">
              <a:lnSpc>
                <a:spcPts val="5880"/>
              </a:lnSpc>
            </a:pPr>
            <a:r>
              <a:rPr lang="en-US" sz="4200" b="true">
                <a:solidFill>
                  <a:srgbClr val="343434"/>
                </a:solidFill>
                <a:latin typeface="Cooper Hewitt Bold"/>
                <a:ea typeface="Cooper Hewitt Bold"/>
                <a:cs typeface="Cooper Hewitt Bold"/>
                <a:sym typeface="Cooper Hewitt Bold"/>
              </a:rPr>
              <a:t>KENAPA PERLU PAHAM PROSESOR?</a:t>
            </a:r>
          </a:p>
        </p:txBody>
      </p:sp>
      <p:sp>
        <p:nvSpPr>
          <p:cNvPr name="TextBox 4" id="4"/>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5" id="5"/>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6" id="6"/>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7" id="7"/>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8" id="8"/>
          <p:cNvSpPr txBox="true"/>
          <p:nvPr/>
        </p:nvSpPr>
        <p:spPr>
          <a:xfrm rot="0">
            <a:off x="1028700" y="4636405"/>
            <a:ext cx="6910201" cy="3222737"/>
          </a:xfrm>
          <a:prstGeom prst="rect">
            <a:avLst/>
          </a:prstGeom>
        </p:spPr>
        <p:txBody>
          <a:bodyPr anchor="t" rtlCol="false" tIns="0" lIns="0" bIns="0" rIns="0">
            <a:spAutoFit/>
          </a:bodyPr>
          <a:lstStyle/>
          <a:p>
            <a:pPr algn="just">
              <a:lnSpc>
                <a:spcPts val="2605"/>
              </a:lnSpc>
            </a:pPr>
            <a:r>
              <a:rPr lang="en-US" sz="1860">
                <a:solidFill>
                  <a:srgbClr val="343434"/>
                </a:solidFill>
                <a:latin typeface="DM Sans"/>
                <a:ea typeface="DM Sans"/>
                <a:cs typeface="DM Sans"/>
                <a:sym typeface="DM Sans"/>
              </a:rPr>
              <a:t>Memahami jenis dan kemampuan prosesor sangat penting agar kita bisa memilih perangkat yang sesuai dengan kebutuhan. Dengan pengetahuan ini, kita dapat menghindari pembelian perangkat yang terlalu mahal namun tidak terpakai secara maksimal, atau sebaliknya, terlalu lemah untuk tugas yang dibutuhkan. Selain itu, pemahaman mengenai prosesor terbaru dari Intel juga membantu kita mengikuti perkembangan teknologi, khususnya dalam hal efisiensi daya, performa, dan dukungan terhadap fitur-fitur modern seperti kecerdasan buatan (AI) dan grafis canggih.</a:t>
            </a:r>
          </a:p>
        </p:txBody>
      </p:sp>
      <p:sp>
        <p:nvSpPr>
          <p:cNvPr name="TextBox 9" id="9"/>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
        <p:nvSpPr>
          <p:cNvPr name="Freeform 10" id="10"/>
          <p:cNvSpPr/>
          <p:nvPr/>
        </p:nvSpPr>
        <p:spPr>
          <a:xfrm flipH="false" flipV="false" rot="0">
            <a:off x="11005051" y="2981279"/>
            <a:ext cx="4324442" cy="4324442"/>
          </a:xfrm>
          <a:custGeom>
            <a:avLst/>
            <a:gdLst/>
            <a:ahLst/>
            <a:cxnLst/>
            <a:rect r="r" b="b" t="t" l="l"/>
            <a:pathLst>
              <a:path h="4324442" w="4324442">
                <a:moveTo>
                  <a:pt x="0" y="0"/>
                </a:moveTo>
                <a:lnTo>
                  <a:pt x="4324442" y="0"/>
                </a:lnTo>
                <a:lnTo>
                  <a:pt x="4324442" y="4324442"/>
                </a:lnTo>
                <a:lnTo>
                  <a:pt x="0" y="43244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7025" y="3589287"/>
            <a:ext cx="3738495" cy="3584355"/>
          </a:xfrm>
          <a:custGeom>
            <a:avLst/>
            <a:gdLst/>
            <a:ahLst/>
            <a:cxnLst/>
            <a:rect r="r" b="b" t="t" l="l"/>
            <a:pathLst>
              <a:path h="3584355" w="3738495">
                <a:moveTo>
                  <a:pt x="0" y="0"/>
                </a:moveTo>
                <a:lnTo>
                  <a:pt x="3738496" y="0"/>
                </a:lnTo>
                <a:lnTo>
                  <a:pt x="3738496" y="3584355"/>
                </a:lnTo>
                <a:lnTo>
                  <a:pt x="0" y="3584355"/>
                </a:lnTo>
                <a:lnTo>
                  <a:pt x="0" y="0"/>
                </a:lnTo>
                <a:close/>
              </a:path>
            </a:pathLst>
          </a:custGeom>
          <a:blipFill>
            <a:blip r:embed="rId4"/>
            <a:stretch>
              <a:fillRect l="-34727" t="0" r="-35720" b="0"/>
            </a:stretch>
          </a:blipFill>
        </p:spPr>
      </p:sp>
      <p:sp>
        <p:nvSpPr>
          <p:cNvPr name="TextBox 4" id="4"/>
          <p:cNvSpPr txBox="true"/>
          <p:nvPr/>
        </p:nvSpPr>
        <p:spPr>
          <a:xfrm rot="0">
            <a:off x="12319860" y="102577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5" id="5"/>
          <p:cNvSpPr txBox="true"/>
          <p:nvPr/>
        </p:nvSpPr>
        <p:spPr>
          <a:xfrm rot="0">
            <a:off x="13424041" y="102577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6" id="6"/>
          <p:cNvSpPr txBox="true"/>
          <p:nvPr/>
        </p:nvSpPr>
        <p:spPr>
          <a:xfrm rot="0">
            <a:off x="14528628" y="102577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7" id="7"/>
          <p:cNvSpPr txBox="true"/>
          <p:nvPr/>
        </p:nvSpPr>
        <p:spPr>
          <a:xfrm rot="0">
            <a:off x="15923945" y="102577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8" id="8"/>
          <p:cNvSpPr txBox="true"/>
          <p:nvPr/>
        </p:nvSpPr>
        <p:spPr>
          <a:xfrm rot="0">
            <a:off x="6168022" y="2548255"/>
            <a:ext cx="10799978" cy="6481445"/>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1.Core Ultra</a:t>
            </a:r>
          </a:p>
          <a:p>
            <a:pPr algn="just">
              <a:lnSpc>
                <a:spcPts val="2380"/>
              </a:lnSpc>
            </a:pPr>
            <a:r>
              <a:rPr lang="en-US" sz="1700">
                <a:solidFill>
                  <a:srgbClr val="343434"/>
                </a:solidFill>
                <a:latin typeface="DM Sans"/>
                <a:ea typeface="DM Sans"/>
                <a:cs typeface="DM Sans"/>
                <a:sym typeface="DM Sans"/>
              </a:rPr>
              <a:t>Menunjukkan bahwa prosesor ini merupakan bagian dari seri terbaru Intel. Seri ini dirancang dengan arsitektur modern yang mendukung teknologi canggih seperti AI acceleration, efisiensi daya yang lebih baik, dan peningkatan performa secara keseluruhan.</a:t>
            </a:r>
          </a:p>
          <a:p>
            <a:pPr algn="just">
              <a:lnSpc>
                <a:spcPts val="2380"/>
              </a:lnSpc>
            </a:pPr>
          </a:p>
          <a:p>
            <a:pPr algn="just">
              <a:lnSpc>
                <a:spcPts val="2380"/>
              </a:lnSpc>
            </a:pPr>
            <a:r>
              <a:rPr lang="en-US" sz="1700" b="true">
                <a:solidFill>
                  <a:srgbClr val="343434"/>
                </a:solidFill>
                <a:latin typeface="DM Sans Bold"/>
                <a:ea typeface="DM Sans Bold"/>
                <a:cs typeface="DM Sans Bold"/>
                <a:sym typeface="DM Sans Bold"/>
              </a:rPr>
              <a:t>2.</a:t>
            </a:r>
            <a:r>
              <a:rPr lang="en-US" sz="1700" b="true">
                <a:solidFill>
                  <a:srgbClr val="343434"/>
                </a:solidFill>
                <a:latin typeface="DM Sans Bold"/>
                <a:ea typeface="DM Sans Bold"/>
                <a:cs typeface="DM Sans Bold"/>
                <a:sym typeface="DM Sans Bold"/>
              </a:rPr>
              <a:t>Angka “7”</a:t>
            </a:r>
          </a:p>
          <a:p>
            <a:pPr algn="just">
              <a:lnSpc>
                <a:spcPts val="2380"/>
              </a:lnSpc>
            </a:pPr>
            <a:r>
              <a:rPr lang="en-US" sz="1700">
                <a:solidFill>
                  <a:srgbClr val="343434"/>
                </a:solidFill>
                <a:latin typeface="DM Sans"/>
                <a:ea typeface="DM Sans"/>
                <a:cs typeface="DM Sans"/>
                <a:sym typeface="DM Sans"/>
              </a:rPr>
              <a:t>Merujuk pada kelas performa.</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Angka 5 = kelas menengah (penggunaan ringan – sedang)</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Angka 7 = kelas atas (multitasking, editing, dll.)</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Angka 9 = kelas premium (gaming berat, profesional, AI tasks)</a:t>
            </a:r>
          </a:p>
          <a:p>
            <a:pPr algn="just">
              <a:lnSpc>
                <a:spcPts val="2380"/>
              </a:lnSpc>
            </a:pPr>
          </a:p>
          <a:p>
            <a:pPr algn="just">
              <a:lnSpc>
                <a:spcPts val="2380"/>
              </a:lnSpc>
            </a:pPr>
            <a:r>
              <a:rPr lang="en-US" sz="1700" b="true">
                <a:solidFill>
                  <a:srgbClr val="343434"/>
                </a:solidFill>
                <a:latin typeface="DM Sans Bold"/>
                <a:ea typeface="DM Sans Bold"/>
                <a:cs typeface="DM Sans Bold"/>
                <a:sym typeface="DM Sans Bold"/>
              </a:rPr>
              <a:t>3.</a:t>
            </a:r>
            <a:r>
              <a:rPr lang="en-US" sz="1700" b="true">
                <a:solidFill>
                  <a:srgbClr val="343434"/>
                </a:solidFill>
                <a:latin typeface="DM Sans Bold"/>
                <a:ea typeface="DM Sans Bold"/>
                <a:cs typeface="DM Sans Bold"/>
                <a:sym typeface="DM Sans Bold"/>
              </a:rPr>
              <a:t>Angka “155”</a:t>
            </a:r>
          </a:p>
          <a:p>
            <a:pPr algn="just">
              <a:lnSpc>
                <a:spcPts val="2380"/>
              </a:lnSpc>
            </a:pPr>
            <a:r>
              <a:rPr lang="en-US" sz="1700">
                <a:solidFill>
                  <a:srgbClr val="343434"/>
                </a:solidFill>
                <a:latin typeface="DM Sans"/>
                <a:ea typeface="DM Sans"/>
                <a:cs typeface="DM Sans"/>
                <a:sym typeface="DM Sans"/>
              </a:rPr>
              <a:t>Merupakan nomor SKU atau penanda spesifikasi internal.</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Semakin tinggi angkanya, semakin tinggi juga performanya di dalam kelas tersebut.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Contoh: 165 lebih tinggi daripada 155 → clock speed lebih tinggi atau lebih banyak core.</a:t>
            </a:r>
          </a:p>
          <a:p>
            <a:pPr algn="just">
              <a:lnSpc>
                <a:spcPts val="2380"/>
              </a:lnSpc>
            </a:pPr>
          </a:p>
          <a:p>
            <a:pPr algn="just">
              <a:lnSpc>
                <a:spcPts val="2380"/>
              </a:lnSpc>
            </a:pPr>
            <a:r>
              <a:rPr lang="en-US" sz="1700" b="true">
                <a:solidFill>
                  <a:srgbClr val="343434"/>
                </a:solidFill>
                <a:latin typeface="DM Sans Bold"/>
                <a:ea typeface="DM Sans Bold"/>
                <a:cs typeface="DM Sans Bold"/>
                <a:sym typeface="DM Sans Bold"/>
              </a:rPr>
              <a:t>4.Huruf “H”</a:t>
            </a:r>
          </a:p>
          <a:p>
            <a:pPr algn="just">
              <a:lnSpc>
                <a:spcPts val="2380"/>
              </a:lnSpc>
            </a:pPr>
            <a:r>
              <a:rPr lang="en-US" sz="1700">
                <a:solidFill>
                  <a:srgbClr val="343434"/>
                </a:solidFill>
                <a:latin typeface="DM Sans"/>
                <a:ea typeface="DM Sans"/>
                <a:cs typeface="DM Sans"/>
                <a:sym typeface="DM Sans"/>
              </a:rPr>
              <a:t>Menunjukkan kategori daya dan penggunaan prosesor:</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 = High Performance (laptop gaming, workstation)</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P = Performance (seimbang antara daya dan performa)</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U = Ultra Low Power (untuk laptop tipis, daya hemat)</a:t>
            </a:r>
          </a:p>
          <a:p>
            <a:pPr algn="just">
              <a:lnSpc>
                <a:spcPts val="2380"/>
              </a:lnSpc>
            </a:pPr>
          </a:p>
        </p:txBody>
      </p:sp>
      <p:sp>
        <p:nvSpPr>
          <p:cNvPr name="TextBox 9" id="9"/>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
        <p:nvSpPr>
          <p:cNvPr name="TextBox 10" id="10"/>
          <p:cNvSpPr txBox="true"/>
          <p:nvPr/>
        </p:nvSpPr>
        <p:spPr>
          <a:xfrm rot="0">
            <a:off x="1659532" y="2535071"/>
            <a:ext cx="3120360" cy="758941"/>
          </a:xfrm>
          <a:prstGeom prst="rect">
            <a:avLst/>
          </a:prstGeom>
        </p:spPr>
        <p:txBody>
          <a:bodyPr anchor="t" rtlCol="false" tIns="0" lIns="0" bIns="0" rIns="0">
            <a:spAutoFit/>
          </a:bodyPr>
          <a:lstStyle/>
          <a:p>
            <a:pPr algn="l">
              <a:lnSpc>
                <a:spcPts val="3045"/>
              </a:lnSpc>
            </a:pPr>
            <a:r>
              <a:rPr lang="en-US" sz="2175">
                <a:solidFill>
                  <a:srgbClr val="343434"/>
                </a:solidFill>
                <a:latin typeface="DM Sans"/>
                <a:ea typeface="DM Sans"/>
                <a:cs typeface="DM Sans"/>
                <a:sym typeface="DM Sans"/>
              </a:rPr>
              <a:t>CONTOH:</a:t>
            </a:r>
          </a:p>
          <a:p>
            <a:pPr algn="l">
              <a:lnSpc>
                <a:spcPts val="3045"/>
              </a:lnSpc>
            </a:pPr>
            <a:r>
              <a:rPr lang="en-US" b="true" sz="2175">
                <a:solidFill>
                  <a:srgbClr val="343434"/>
                </a:solidFill>
                <a:latin typeface="DM Sans Bold"/>
                <a:ea typeface="DM Sans Bold"/>
                <a:cs typeface="DM Sans Bold"/>
                <a:sym typeface="DM Sans Bold"/>
              </a:rPr>
              <a:t>CORE ULTRA 7 155H</a:t>
            </a:r>
          </a:p>
        </p:txBody>
      </p:sp>
      <p:sp>
        <p:nvSpPr>
          <p:cNvPr name="TextBox 11" id="11"/>
          <p:cNvSpPr txBox="true"/>
          <p:nvPr/>
        </p:nvSpPr>
        <p:spPr>
          <a:xfrm rot="0">
            <a:off x="4376337" y="1342542"/>
            <a:ext cx="9535326" cy="944878"/>
          </a:xfrm>
          <a:prstGeom prst="rect">
            <a:avLst/>
          </a:prstGeom>
        </p:spPr>
        <p:txBody>
          <a:bodyPr anchor="t" rtlCol="false" tIns="0" lIns="0" bIns="0" rIns="0">
            <a:spAutoFit/>
          </a:bodyPr>
          <a:lstStyle/>
          <a:p>
            <a:pPr algn="ctr">
              <a:lnSpc>
                <a:spcPts val="6720"/>
              </a:lnSpc>
            </a:pPr>
            <a:r>
              <a:rPr lang="en-US" sz="4800">
                <a:solidFill>
                  <a:srgbClr val="343434"/>
                </a:solidFill>
                <a:latin typeface="Cooper Hewitt"/>
                <a:ea typeface="Cooper Hewitt"/>
                <a:cs typeface="Cooper Hewitt"/>
                <a:sym typeface="Cooper Hewitt"/>
              </a:rPr>
              <a:t>SKEMA PENAMAAN BARU </a:t>
            </a:r>
            <a:r>
              <a:rPr lang="en-US" b="true" sz="4800">
                <a:solidFill>
                  <a:srgbClr val="343434"/>
                </a:solidFill>
                <a:latin typeface="Cooper Hewitt Bold"/>
                <a:ea typeface="Cooper Hewitt Bold"/>
                <a:cs typeface="Cooper Hewitt Bold"/>
                <a:sym typeface="Cooper Hewitt Bold"/>
              </a:rPr>
              <a:t>INTEL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9497" y="3925589"/>
            <a:ext cx="4963997" cy="3493976"/>
          </a:xfrm>
          <a:custGeom>
            <a:avLst/>
            <a:gdLst/>
            <a:ahLst/>
            <a:cxnLst/>
            <a:rect r="r" b="b" t="t" l="l"/>
            <a:pathLst>
              <a:path h="3493976" w="4963997">
                <a:moveTo>
                  <a:pt x="0" y="0"/>
                </a:moveTo>
                <a:lnTo>
                  <a:pt x="4963996" y="0"/>
                </a:lnTo>
                <a:lnTo>
                  <a:pt x="4963996" y="3493976"/>
                </a:lnTo>
                <a:lnTo>
                  <a:pt x="0" y="3493976"/>
                </a:lnTo>
                <a:lnTo>
                  <a:pt x="0" y="0"/>
                </a:lnTo>
                <a:close/>
              </a:path>
            </a:pathLst>
          </a:custGeom>
          <a:blipFill>
            <a:blip r:embed="rId4"/>
            <a:stretch>
              <a:fillRect l="-26997" t="-13036" r="-28159" b="-10958"/>
            </a:stretch>
          </a:blipFill>
        </p:spPr>
      </p:sp>
      <p:sp>
        <p:nvSpPr>
          <p:cNvPr name="TextBox 4" id="4"/>
          <p:cNvSpPr txBox="true"/>
          <p:nvPr/>
        </p:nvSpPr>
        <p:spPr>
          <a:xfrm rot="0">
            <a:off x="1028700" y="1703041"/>
            <a:ext cx="9488536" cy="836293"/>
          </a:xfrm>
          <a:prstGeom prst="rect">
            <a:avLst/>
          </a:prstGeom>
        </p:spPr>
        <p:txBody>
          <a:bodyPr anchor="t" rtlCol="false" tIns="0" lIns="0" bIns="0" rIns="0">
            <a:spAutoFit/>
          </a:bodyPr>
          <a:lstStyle/>
          <a:p>
            <a:pPr algn="l">
              <a:lnSpc>
                <a:spcPts val="5880"/>
              </a:lnSpc>
            </a:pPr>
            <a:r>
              <a:rPr lang="en-US" sz="4200">
                <a:solidFill>
                  <a:srgbClr val="343434"/>
                </a:solidFill>
                <a:latin typeface="Cooper Hewitt"/>
                <a:ea typeface="Cooper Hewitt"/>
                <a:cs typeface="Cooper Hewitt"/>
                <a:sym typeface="Cooper Hewitt"/>
              </a:rPr>
              <a:t>KODE HURUF DI AKHIR NAMA</a:t>
            </a:r>
            <a:r>
              <a:rPr lang="en-US" sz="4200" b="true">
                <a:solidFill>
                  <a:srgbClr val="343434"/>
                </a:solidFill>
                <a:latin typeface="Cooper Hewitt Bold"/>
                <a:ea typeface="Cooper Hewitt Bold"/>
                <a:cs typeface="Cooper Hewitt Bold"/>
                <a:sym typeface="Cooper Hewitt Bold"/>
              </a:rPr>
              <a:t> PROSESOR</a:t>
            </a:r>
          </a:p>
        </p:txBody>
      </p:sp>
      <p:sp>
        <p:nvSpPr>
          <p:cNvPr name="TextBox 5" id="5"/>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6" id="6"/>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7" id="7"/>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8" id="8"/>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9" id="9"/>
          <p:cNvSpPr txBox="true"/>
          <p:nvPr/>
        </p:nvSpPr>
        <p:spPr>
          <a:xfrm rot="0">
            <a:off x="1055075" y="2966740"/>
            <a:ext cx="10989953" cy="6481445"/>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1. Huruf “U” – Ultra-Low Power</a:t>
            </a:r>
          </a:p>
          <a:p>
            <a:pPr algn="just">
              <a:lnSpc>
                <a:spcPts val="2380"/>
              </a:lnSpc>
            </a:pPr>
            <a:r>
              <a:rPr lang="en-US" sz="1700">
                <a:solidFill>
                  <a:srgbClr val="343434"/>
                </a:solidFill>
                <a:latin typeface="DM Sans"/>
                <a:ea typeface="DM Sans"/>
                <a:cs typeface="DM Sans"/>
                <a:sym typeface="DM Sans"/>
              </a:rPr>
              <a:t>Huruf “U” pada akhir nama prosesor Intel menunjukkan bahwa prosesor tersebut termasuk dalam kategori Ultra-Low Power. Prosesor ini dirancang untuk penggunaan daya yang sangat rendah, menjadikannya sangat efisien dan hemat baterai. Biasanya digunakan pada laptop tipis dan ringan seperti ultrabook, prosesor dengan kode “U” sangat cocok untuk tugas-tugas ringan seperti mengetik, menjelajah internet, atau menonton video. Karena fokusnya pada efisiensi, performa yang ditawarkan pun cukup untuk kebutuhan sehari-hari, bukan untuk beban kerja berat.</a:t>
            </a:r>
          </a:p>
          <a:p>
            <a:pPr algn="just">
              <a:lnSpc>
                <a:spcPts val="2380"/>
              </a:lnSpc>
            </a:pPr>
          </a:p>
          <a:p>
            <a:pPr algn="just">
              <a:lnSpc>
                <a:spcPts val="2380"/>
              </a:lnSpc>
            </a:pPr>
            <a:r>
              <a:rPr lang="en-US" sz="1700" b="true">
                <a:solidFill>
                  <a:srgbClr val="343434"/>
                </a:solidFill>
                <a:latin typeface="DM Sans Bold"/>
                <a:ea typeface="DM Sans Bold"/>
                <a:cs typeface="DM Sans Bold"/>
                <a:sym typeface="DM Sans Bold"/>
              </a:rPr>
              <a:t>2. Huruf “P” – Performance</a:t>
            </a:r>
          </a:p>
          <a:p>
            <a:pPr algn="just">
              <a:lnSpc>
                <a:spcPts val="2380"/>
              </a:lnSpc>
            </a:pPr>
            <a:r>
              <a:rPr lang="en-US" sz="1700">
                <a:solidFill>
                  <a:srgbClr val="343434"/>
                </a:solidFill>
                <a:latin typeface="DM Sans"/>
                <a:ea typeface="DM Sans"/>
                <a:cs typeface="DM Sans"/>
                <a:sym typeface="DM Sans"/>
              </a:rPr>
              <a:t> Huruf “P” menandakan bahwa prosesor tersebut dirancang dengan keseimbangan antara performa dan efisiensi daya. Prosesor ini cocok untuk pengguna yang membutuhkan kinerja stabil untuk pekerjaan sehari-hari yang lebih kompleks, seperti multitasking, produktivitas, dan aplikasi profesional tingkat sedang. Dengan daya yang tetap hemat namun performa lebih tinggi dari seri “U”, prosesor ini biasanya ditemukan pada laptop kelas menengah yang ditujukan untuk pengguna bisnis atau kreatif.</a:t>
            </a:r>
          </a:p>
          <a:p>
            <a:pPr algn="just">
              <a:lnSpc>
                <a:spcPts val="2380"/>
              </a:lnSpc>
            </a:pPr>
          </a:p>
          <a:p>
            <a:pPr algn="just">
              <a:lnSpc>
                <a:spcPts val="2380"/>
              </a:lnSpc>
            </a:pPr>
            <a:r>
              <a:rPr lang="en-US" sz="1700" b="true">
                <a:solidFill>
                  <a:srgbClr val="343434"/>
                </a:solidFill>
                <a:latin typeface="DM Sans Bold"/>
                <a:ea typeface="DM Sans Bold"/>
                <a:cs typeface="DM Sans Bold"/>
                <a:sym typeface="DM Sans Bold"/>
              </a:rPr>
              <a:t>3. Huruf “H” – High Performance</a:t>
            </a:r>
          </a:p>
          <a:p>
            <a:pPr algn="just">
              <a:lnSpc>
                <a:spcPts val="2380"/>
              </a:lnSpc>
            </a:pPr>
            <a:r>
              <a:rPr lang="en-US" sz="1700">
                <a:solidFill>
                  <a:srgbClr val="343434"/>
                </a:solidFill>
                <a:latin typeface="DM Sans"/>
                <a:ea typeface="DM Sans"/>
                <a:cs typeface="DM Sans"/>
                <a:sym typeface="DM Sans"/>
              </a:rPr>
              <a:t> Huruf “H” menunjukkan bahwa prosesor termasuk dalam kategori High Performance. Prosesor dengan kode ini dirancang untuk menangani tugas-tugas berat seperti gaming, video editing, rendering, dan aplikasi profesional yang intensif. Karena menawarkan performa tinggi, prosesor “H” biasanya memiliki lebih banyak inti (cores), clock speed lebih tinggi, dan konsumsi daya yang lebih besar. Laptop dengan prosesor ini seringkali memiliki sistem pendingin yang lebih besar dan desain yang ditujukan untuk performa maksimal.</a:t>
            </a:r>
          </a:p>
          <a:p>
            <a:pPr algn="just">
              <a:lnSpc>
                <a:spcPts val="2380"/>
              </a:lnSpc>
            </a:pPr>
          </a:p>
        </p:txBody>
      </p:sp>
      <p:sp>
        <p:nvSpPr>
          <p:cNvPr name="TextBox 10" id="10"/>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07681" y="1500535"/>
            <a:ext cx="6370783" cy="970914"/>
          </a:xfrm>
          <a:prstGeom prst="rect">
            <a:avLst/>
          </a:prstGeom>
        </p:spPr>
        <p:txBody>
          <a:bodyPr anchor="t" rtlCol="false" tIns="0" lIns="0" bIns="0" rIns="0">
            <a:spAutoFit/>
          </a:bodyPr>
          <a:lstStyle/>
          <a:p>
            <a:pPr algn="l">
              <a:lnSpc>
                <a:spcPts val="6860"/>
              </a:lnSpc>
            </a:pPr>
            <a:r>
              <a:rPr lang="en-US" sz="4900">
                <a:solidFill>
                  <a:srgbClr val="343434"/>
                </a:solidFill>
                <a:latin typeface="Cooper Hewitt"/>
                <a:ea typeface="Cooper Hewitt"/>
                <a:cs typeface="Cooper Hewitt"/>
                <a:sym typeface="Cooper Hewitt"/>
              </a:rPr>
              <a:t>KATEGORI CORE</a:t>
            </a:r>
            <a:r>
              <a:rPr lang="en-US" sz="4900" b="true">
                <a:solidFill>
                  <a:srgbClr val="343434"/>
                </a:solidFill>
                <a:latin typeface="Cooper Hewitt Bold"/>
                <a:ea typeface="Cooper Hewitt Bold"/>
                <a:cs typeface="Cooper Hewitt Bold"/>
                <a:sym typeface="Cooper Hewitt Bold"/>
              </a:rPr>
              <a:t> ULTRA</a:t>
            </a:r>
          </a:p>
        </p:txBody>
      </p:sp>
      <p:sp>
        <p:nvSpPr>
          <p:cNvPr name="TextBox 4" id="4"/>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5" id="5"/>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6" id="6"/>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7" id="7"/>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8" id="8"/>
          <p:cNvSpPr txBox="true"/>
          <p:nvPr/>
        </p:nvSpPr>
        <p:spPr>
          <a:xfrm rot="0">
            <a:off x="1469686" y="5358232"/>
            <a:ext cx="4054734" cy="234759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Core Ultra 5 adalah varian entry-level dalam keluarga prosesor Intel Core Ultra. Prosesor ini dirancang untuk pengguna yang memiliki kebutuhan komputasi ringan hingga sedang, seperti pelajar, pengguna kantoran, atau aktivitas harian seperti browsing, mengetik, dan mengakses aplikasi produktivitas dasar.</a:t>
            </a:r>
          </a:p>
        </p:txBody>
      </p:sp>
      <p:sp>
        <p:nvSpPr>
          <p:cNvPr name="TextBox 9" id="9"/>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05</a:t>
            </a:r>
          </a:p>
        </p:txBody>
      </p:sp>
      <p:sp>
        <p:nvSpPr>
          <p:cNvPr name="TextBox 10" id="10"/>
          <p:cNvSpPr txBox="true"/>
          <p:nvPr/>
        </p:nvSpPr>
        <p:spPr>
          <a:xfrm rot="0">
            <a:off x="2199426" y="4618400"/>
            <a:ext cx="194079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CORE ULTRA 5</a:t>
            </a:r>
          </a:p>
        </p:txBody>
      </p:sp>
      <p:sp>
        <p:nvSpPr>
          <p:cNvPr name="TextBox 11" id="11"/>
          <p:cNvSpPr txBox="true"/>
          <p:nvPr/>
        </p:nvSpPr>
        <p:spPr>
          <a:xfrm rot="0">
            <a:off x="6974474" y="5358232"/>
            <a:ext cx="4054734" cy="234759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Core Ultra 7 menempati posisi menengah ke atas dan menawarkan performa yang lebih tinggi dibanding seri Ultra 5. Prosesor ini cocok untuk pengguna yang melakukan multitasking, pekerjaan kreatif seperti desain grafis, pengeditan video ringan, dan bahkan gaming menengah.</a:t>
            </a:r>
          </a:p>
        </p:txBody>
      </p:sp>
      <p:sp>
        <p:nvSpPr>
          <p:cNvPr name="TextBox 12" id="12"/>
          <p:cNvSpPr txBox="true"/>
          <p:nvPr/>
        </p:nvSpPr>
        <p:spPr>
          <a:xfrm rot="0">
            <a:off x="7575838" y="4618400"/>
            <a:ext cx="2434469" cy="349250"/>
          </a:xfrm>
          <a:prstGeom prst="rect">
            <a:avLst/>
          </a:prstGeom>
        </p:spPr>
        <p:txBody>
          <a:bodyPr anchor="t" rtlCol="false" tIns="0" lIns="0" bIns="0" rIns="0">
            <a:spAutoFit/>
          </a:bodyPr>
          <a:lstStyle/>
          <a:p>
            <a:pPr algn="ctr" marL="0" indent="0" lvl="0">
              <a:lnSpc>
                <a:spcPts val="2800"/>
              </a:lnSpc>
              <a:spcBef>
                <a:spcPct val="0"/>
              </a:spcBef>
            </a:pPr>
            <a:r>
              <a:rPr lang="en-US" b="true" sz="2000">
                <a:solidFill>
                  <a:srgbClr val="343434"/>
                </a:solidFill>
                <a:latin typeface="DM Sans Bold"/>
                <a:ea typeface="DM Sans Bold"/>
                <a:cs typeface="DM Sans Bold"/>
                <a:sym typeface="DM Sans Bold"/>
              </a:rPr>
              <a:t>CORE ULTRA 7</a:t>
            </a:r>
          </a:p>
        </p:txBody>
      </p:sp>
      <p:sp>
        <p:nvSpPr>
          <p:cNvPr name="TextBox 13" id="13"/>
          <p:cNvSpPr txBox="true"/>
          <p:nvPr/>
        </p:nvSpPr>
        <p:spPr>
          <a:xfrm rot="0">
            <a:off x="12477008" y="5234350"/>
            <a:ext cx="4054734" cy="234759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Core Ultra 9 merupakan seri tertinggi dalam jajaran Core Ultra dan ditujukan untuk pengguna dengan kebutuhan performa ekstrem. Prosesor ini sangat cocok untuk pekerjaan berat seperti video editing tingkat lanjut, 3D rendering, simulasi kompleks, dan gaming kelas atas.</a:t>
            </a:r>
          </a:p>
        </p:txBody>
      </p:sp>
      <p:sp>
        <p:nvSpPr>
          <p:cNvPr name="TextBox 14" id="14"/>
          <p:cNvSpPr txBox="true"/>
          <p:nvPr/>
        </p:nvSpPr>
        <p:spPr>
          <a:xfrm rot="0">
            <a:off x="13167272" y="4618400"/>
            <a:ext cx="2263867" cy="349250"/>
          </a:xfrm>
          <a:prstGeom prst="rect">
            <a:avLst/>
          </a:prstGeom>
        </p:spPr>
        <p:txBody>
          <a:bodyPr anchor="t" rtlCol="false" tIns="0" lIns="0" bIns="0" rIns="0">
            <a:spAutoFit/>
          </a:bodyPr>
          <a:lstStyle/>
          <a:p>
            <a:pPr algn="ctr" marL="0" indent="0" lvl="0">
              <a:lnSpc>
                <a:spcPts val="2800"/>
              </a:lnSpc>
              <a:spcBef>
                <a:spcPct val="0"/>
              </a:spcBef>
            </a:pPr>
            <a:r>
              <a:rPr lang="en-US" b="true" sz="2000">
                <a:solidFill>
                  <a:srgbClr val="343434"/>
                </a:solidFill>
                <a:latin typeface="DM Sans Bold"/>
                <a:ea typeface="DM Sans Bold"/>
                <a:cs typeface="DM Sans Bold"/>
                <a:sym typeface="DM Sans Bold"/>
              </a:rPr>
              <a:t>CORE ULTRA 9</a:t>
            </a:r>
          </a:p>
        </p:txBody>
      </p:sp>
      <p:sp>
        <p:nvSpPr>
          <p:cNvPr name="Freeform 15" id="15"/>
          <p:cNvSpPr/>
          <p:nvPr/>
        </p:nvSpPr>
        <p:spPr>
          <a:xfrm flipH="false" flipV="false" rot="0">
            <a:off x="8150911" y="3076116"/>
            <a:ext cx="1284323" cy="1351776"/>
          </a:xfrm>
          <a:custGeom>
            <a:avLst/>
            <a:gdLst/>
            <a:ahLst/>
            <a:cxnLst/>
            <a:rect r="r" b="b" t="t" l="l"/>
            <a:pathLst>
              <a:path h="1351776" w="1284323">
                <a:moveTo>
                  <a:pt x="0" y="0"/>
                </a:moveTo>
                <a:lnTo>
                  <a:pt x="1284323" y="0"/>
                </a:lnTo>
                <a:lnTo>
                  <a:pt x="1284323" y="1351776"/>
                </a:lnTo>
                <a:lnTo>
                  <a:pt x="0" y="1351776"/>
                </a:lnTo>
                <a:lnTo>
                  <a:pt x="0" y="0"/>
                </a:lnTo>
                <a:close/>
              </a:path>
            </a:pathLst>
          </a:custGeom>
          <a:blipFill>
            <a:blip r:embed="rId4"/>
            <a:stretch>
              <a:fillRect l="-253121" t="-55505" r="-246570" b="-164988"/>
            </a:stretch>
          </a:blipFill>
        </p:spPr>
      </p:sp>
      <p:sp>
        <p:nvSpPr>
          <p:cNvPr name="Freeform 16" id="16"/>
          <p:cNvSpPr/>
          <p:nvPr/>
        </p:nvSpPr>
        <p:spPr>
          <a:xfrm flipH="false" flipV="false" rot="0">
            <a:off x="13582159" y="3076116"/>
            <a:ext cx="1378586" cy="1291843"/>
          </a:xfrm>
          <a:custGeom>
            <a:avLst/>
            <a:gdLst/>
            <a:ahLst/>
            <a:cxnLst/>
            <a:rect r="r" b="b" t="t" l="l"/>
            <a:pathLst>
              <a:path h="1291843" w="1378586">
                <a:moveTo>
                  <a:pt x="0" y="0"/>
                </a:moveTo>
                <a:lnTo>
                  <a:pt x="1378587" y="0"/>
                </a:lnTo>
                <a:lnTo>
                  <a:pt x="1378587" y="1291843"/>
                </a:lnTo>
                <a:lnTo>
                  <a:pt x="0" y="1291843"/>
                </a:lnTo>
                <a:lnTo>
                  <a:pt x="0" y="0"/>
                </a:lnTo>
                <a:close/>
              </a:path>
            </a:pathLst>
          </a:custGeom>
          <a:blipFill>
            <a:blip r:embed="rId4"/>
            <a:stretch>
              <a:fillRect l="-343493" t="-58816" r="-115193" b="-176546"/>
            </a:stretch>
          </a:blipFill>
        </p:spPr>
      </p:sp>
      <p:sp>
        <p:nvSpPr>
          <p:cNvPr name="Freeform 17" id="17"/>
          <p:cNvSpPr/>
          <p:nvPr/>
        </p:nvSpPr>
        <p:spPr>
          <a:xfrm flipH="false" flipV="false" rot="0">
            <a:off x="2490645" y="3076116"/>
            <a:ext cx="1358358" cy="1372561"/>
          </a:xfrm>
          <a:custGeom>
            <a:avLst/>
            <a:gdLst/>
            <a:ahLst/>
            <a:cxnLst/>
            <a:rect r="r" b="b" t="t" l="l"/>
            <a:pathLst>
              <a:path h="1372561" w="1358358">
                <a:moveTo>
                  <a:pt x="0" y="0"/>
                </a:moveTo>
                <a:lnTo>
                  <a:pt x="1358358" y="0"/>
                </a:lnTo>
                <a:lnTo>
                  <a:pt x="1358358" y="1372561"/>
                </a:lnTo>
                <a:lnTo>
                  <a:pt x="0" y="1372561"/>
                </a:lnTo>
                <a:lnTo>
                  <a:pt x="0" y="0"/>
                </a:lnTo>
                <a:close/>
              </a:path>
            </a:pathLst>
          </a:custGeom>
          <a:blipFill>
            <a:blip r:embed="rId4"/>
            <a:stretch>
              <a:fillRect l="-119663" t="-54613" r="-347342" b="-161027"/>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33983" y="3152569"/>
            <a:ext cx="16420035" cy="3874815"/>
          </a:xfrm>
          <a:prstGeom prst="rect">
            <a:avLst/>
          </a:prstGeom>
        </p:spPr>
        <p:txBody>
          <a:bodyPr anchor="t" rtlCol="false" tIns="0" lIns="0" bIns="0" rIns="0">
            <a:spAutoFit/>
          </a:bodyPr>
          <a:lstStyle/>
          <a:p>
            <a:pPr algn="ctr">
              <a:lnSpc>
                <a:spcPts val="27108"/>
              </a:lnSpc>
            </a:pPr>
            <a:r>
              <a:rPr lang="en-US" b="true" sz="19362">
                <a:solidFill>
                  <a:srgbClr val="343434"/>
                </a:solidFill>
                <a:latin typeface="Cooper Hewitt Bold"/>
                <a:ea typeface="Cooper Hewitt Bold"/>
                <a:cs typeface="Cooper Hewitt Bold"/>
                <a:sym typeface="Cooper Hewitt Bold"/>
              </a:rPr>
              <a:t>THANK YOU</a:t>
            </a:r>
          </a:p>
        </p:txBody>
      </p:sp>
      <p:sp>
        <p:nvSpPr>
          <p:cNvPr name="Freeform 4" id="4"/>
          <p:cNvSpPr/>
          <p:nvPr/>
        </p:nvSpPr>
        <p:spPr>
          <a:xfrm flipH="false" flipV="false" rot="-1354446">
            <a:off x="15843106" y="2606653"/>
            <a:ext cx="1497033" cy="2339114"/>
          </a:xfrm>
          <a:custGeom>
            <a:avLst/>
            <a:gdLst/>
            <a:ahLst/>
            <a:cxnLst/>
            <a:rect r="r" b="b" t="t" l="l"/>
            <a:pathLst>
              <a:path h="2339114" w="1497033">
                <a:moveTo>
                  <a:pt x="0" y="0"/>
                </a:moveTo>
                <a:lnTo>
                  <a:pt x="1497033" y="0"/>
                </a:lnTo>
                <a:lnTo>
                  <a:pt x="1497033" y="2339115"/>
                </a:lnTo>
                <a:lnTo>
                  <a:pt x="0" y="2339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85027">
            <a:off x="5092713" y="2195823"/>
            <a:ext cx="2206219" cy="1740908"/>
          </a:xfrm>
          <a:custGeom>
            <a:avLst/>
            <a:gdLst/>
            <a:ahLst/>
            <a:cxnLst/>
            <a:rect r="r" b="b" t="t" l="l"/>
            <a:pathLst>
              <a:path h="1740908" w="2206219">
                <a:moveTo>
                  <a:pt x="0" y="0"/>
                </a:moveTo>
                <a:lnTo>
                  <a:pt x="2206220" y="0"/>
                </a:lnTo>
                <a:lnTo>
                  <a:pt x="2206220" y="1740908"/>
                </a:lnTo>
                <a:lnTo>
                  <a:pt x="0" y="17409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91839" y="8205407"/>
            <a:ext cx="4202073" cy="2521244"/>
          </a:xfrm>
          <a:custGeom>
            <a:avLst/>
            <a:gdLst/>
            <a:ahLst/>
            <a:cxnLst/>
            <a:rect r="r" b="b" t="t" l="l"/>
            <a:pathLst>
              <a:path h="2521244" w="4202073">
                <a:moveTo>
                  <a:pt x="0" y="0"/>
                </a:moveTo>
                <a:lnTo>
                  <a:pt x="4202074" y="0"/>
                </a:lnTo>
                <a:lnTo>
                  <a:pt x="4202074" y="2521245"/>
                </a:lnTo>
                <a:lnTo>
                  <a:pt x="0" y="25212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839221">
            <a:off x="9785300" y="7617346"/>
            <a:ext cx="1170380" cy="2030628"/>
          </a:xfrm>
          <a:custGeom>
            <a:avLst/>
            <a:gdLst/>
            <a:ahLst/>
            <a:cxnLst/>
            <a:rect r="r" b="b" t="t" l="l"/>
            <a:pathLst>
              <a:path h="2030628" w="1170380">
                <a:moveTo>
                  <a:pt x="0" y="0"/>
                </a:moveTo>
                <a:lnTo>
                  <a:pt x="1170381" y="0"/>
                </a:lnTo>
                <a:lnTo>
                  <a:pt x="1170381" y="2030628"/>
                </a:lnTo>
                <a:lnTo>
                  <a:pt x="0" y="20306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8" id="8"/>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9" id="9"/>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0" id="10"/>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1" id="11"/>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2" id="12"/>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DAGkrbH2Mcc</dc:identifier>
  <dcterms:modified xsi:type="dcterms:W3CDTF">2011-08-01T06:04:30Z</dcterms:modified>
  <cp:revision>1</cp:revision>
  <dc:title>Pink and Purple Illustrative Computer Technology Presentation</dc:title>
</cp:coreProperties>
</file>