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70819-54AA-49FE-89FB-CB4FF9235E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EEF40C2-4CA6-4022-AEFE-0ADAAF7CBF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6DE3502-9190-4A43-87E8-37AFD1BE12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8CD7AEED-ED3B-4375-8650-C11B39BD19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FE8F20AD-70B9-4AFD-901E-50EA80DEE23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E3C0F7B-2864-4EE3-9D3F-5A814ADF7D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6E44DE-CEAF-40F5-9699-DB2490D9E9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D1B6A6-70DF-48EC-B145-B06B3C3892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4B58E0-31E6-4457-8D30-9BB358629F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4C8E69-E266-42B2-83BF-85D0E85288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A017EC9-A36E-42CD-BAE1-C8F6831C49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6686944-A52E-47B1-A7BA-C7B7364988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73056A-80BB-41AA-AFF7-4FEC101D6B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577FCB6-5B0C-4666-B217-56CA053572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Master text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154800"/>
            <a:ext cx="2057040" cy="32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54800"/>
            <a:ext cx="6019560" cy="329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900000"/>
            <a:ext cx="4038120" cy="254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48320" y="900000"/>
            <a:ext cx="4038120" cy="254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http://esystem.pfur.ru/" TargetMode="External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hyperlink" Target="mailto:demidova-av@rudn.ru" TargetMode="External"/><Relationship Id="rId3" Type="http://schemas.openxmlformats.org/officeDocument/2006/relationships/hyperlink" Target="mailto:demidova-av@rudn.ru" TargetMode="External"/><Relationship Id="rId4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3" descr="glob.png"/>
          <p:cNvPicPr/>
          <p:nvPr/>
        </p:nvPicPr>
        <p:blipFill>
          <a:blip r:embed="rId1"/>
          <a:srcRect l="40765" t="20121" r="0" b="0"/>
          <a:stretch/>
        </p:blipFill>
        <p:spPr>
          <a:xfrm>
            <a:off x="0" y="0"/>
            <a:ext cx="5416200" cy="410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9" name="Picture 1" descr="cover.jpg"/>
          <p:cNvPicPr/>
          <p:nvPr/>
        </p:nvPicPr>
        <p:blipFill>
          <a:blip r:embed="rId2"/>
          <a:stretch/>
        </p:blipFill>
        <p:spPr>
          <a:xfrm>
            <a:off x="0" y="2253600"/>
            <a:ext cx="9143640" cy="290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Subtitle 2"/>
          <p:cNvSpPr/>
          <p:nvPr/>
        </p:nvSpPr>
        <p:spPr>
          <a:xfrm>
            <a:off x="307080" y="3642480"/>
            <a:ext cx="3685320" cy="14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lt1"/>
                </a:solidFill>
                <a:uFillTx/>
                <a:latin typeface="Trebuchet MS"/>
                <a:ea typeface="Arial"/>
              </a:rPr>
              <a:t>12</a:t>
            </a:r>
            <a:r>
              <a:rPr b="1" lang="ru-RU" sz="1800" strike="noStrike" u="none">
                <a:solidFill>
                  <a:schemeClr val="lt1"/>
                </a:solidFill>
                <a:uFillTx/>
                <a:latin typeface="Trebuchet MS"/>
                <a:ea typeface="Arial"/>
              </a:rPr>
              <a:t>.0</a:t>
            </a:r>
            <a:r>
              <a:rPr b="1" lang="en-US" sz="1800" strike="noStrike" u="none">
                <a:solidFill>
                  <a:schemeClr val="lt1"/>
                </a:solidFill>
                <a:uFillTx/>
                <a:latin typeface="Trebuchet MS"/>
                <a:ea typeface="Arial"/>
              </a:rPr>
              <a:t>2</a:t>
            </a:r>
            <a:r>
              <a:rPr b="1" lang="ru-RU" sz="1800" strike="noStrike" u="none">
                <a:solidFill>
                  <a:schemeClr val="lt1"/>
                </a:solidFill>
                <a:uFillTx/>
                <a:latin typeface="Trebuchet MS"/>
                <a:ea typeface="Arial"/>
              </a:rPr>
              <a:t>.202</a:t>
            </a:r>
            <a:r>
              <a:rPr b="1" lang="en-US" sz="1800" strike="noStrike" u="none">
                <a:solidFill>
                  <a:schemeClr val="lt1"/>
                </a:solidFill>
                <a:uFillTx/>
                <a:latin typeface="Trebuchet MS"/>
                <a:ea typeface="Arial"/>
              </a:rPr>
              <a:t>5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1" name="Picture 3" descr=""/>
          <p:cNvPicPr/>
          <p:nvPr/>
        </p:nvPicPr>
        <p:blipFill>
          <a:blip r:embed="rId3"/>
          <a:stretch/>
        </p:blipFill>
        <p:spPr>
          <a:xfrm>
            <a:off x="5772960" y="262440"/>
            <a:ext cx="3063600" cy="55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07080" y="2460600"/>
            <a:ext cx="815076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800" strike="noStrike" u="none">
                <a:solidFill>
                  <a:srgbClr val="ffffff"/>
                </a:solidFill>
                <a:uFillTx/>
                <a:latin typeface="Trebuchet MS"/>
                <a:ea typeface="Arial"/>
              </a:rPr>
              <a:t>Организационное собрание по вопросам проведения ГИА в 202</a:t>
            </a:r>
            <a:r>
              <a:rPr b="1" lang="en-US" sz="2800" strike="noStrike" u="none">
                <a:solidFill>
                  <a:srgbClr val="ffffff"/>
                </a:solidFill>
                <a:uFillTx/>
                <a:latin typeface="Trebuchet MS"/>
                <a:ea typeface="Arial"/>
              </a:rPr>
              <a:t>5</a:t>
            </a:r>
            <a:r>
              <a:rPr b="1" lang="ru-RU" sz="2800" strike="noStrike" u="none">
                <a:solidFill>
                  <a:srgbClr val="ffffff"/>
                </a:solidFill>
                <a:uFillTx/>
                <a:latin typeface="Trebuchet MS"/>
                <a:ea typeface="Arial"/>
              </a:rPr>
              <a:t> году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ВКР. Согласование и проверка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42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FD9FA46-F250-4EEB-A141-B1C97D7F21A5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Прямоугольник 8"/>
          <p:cNvSpPr/>
          <p:nvPr/>
        </p:nvSpPr>
        <p:spPr>
          <a:xfrm>
            <a:off x="291960" y="888480"/>
            <a:ext cx="3540600" cy="15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4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Проверить ВКР: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соответствие темы 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ВКР на титульном листе и в приказе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правильность оформления 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титульного листа 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(кафедра, ФИО, группа, данные о научном руководителе)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наличие аннотации 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(вшивается в ВРК 2-м листом, сразу после титульного листа)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TextBox 15"/>
          <p:cNvSpPr/>
          <p:nvPr/>
        </p:nvSpPr>
        <p:spPr>
          <a:xfrm>
            <a:off x="314280" y="2681280"/>
            <a:ext cx="2860560" cy="10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3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Заполнить и подписать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3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заявление о подтверждении оригинальности текста ВКР 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3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заявление на размещение ВКР на сайте РУДН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0" name="Рисунок 6" descr=""/>
          <p:cNvPicPr/>
          <p:nvPr/>
        </p:nvPicPr>
        <p:blipFill>
          <a:blip r:embed="rId2"/>
          <a:stretch/>
        </p:blipFill>
        <p:spPr>
          <a:xfrm>
            <a:off x="4081680" y="824400"/>
            <a:ext cx="4698720" cy="402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ВКР. Проверка ВКР на оригинальность 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973440"/>
            <a:ext cx="8329680" cy="39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Проверка ВКР на оригинальность </a:t>
            </a:r>
            <a:r>
              <a:rPr b="0" lang="ru-RU" sz="16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(не позднее 30 дней до защиты)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Представить 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полный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согласованный с научным руководителем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окончательный вариант ВКР для проверки в систему "Антиплагиат.РУДН" (</a:t>
            </a:r>
            <a:r>
              <a:rPr b="0" lang="en-US" sz="1200" strike="noStrike" u="none">
                <a:solidFill>
                  <a:srgbClr val="0070c0"/>
                </a:solidFill>
                <a:uFillTx/>
                <a:latin typeface="Calibri"/>
                <a:ea typeface="Arial"/>
              </a:rPr>
              <a:t>https://rudn.antiplagiat.ru/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). Вход в систему "Антиплагиат.РУДН" осуществляется по корпоративной почте. Загрузить ВКР можно по приглашению, присланному на корпоративную почту, либо по 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индивидуальному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коду задания.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После проверки ВКР на оригинальность необходимо отправить ответственному за проверку сотруднику  на электронную почту запрос о выставлении  оценки или о возвращении на доработку ВКР, с указанием причины возврата (каф. ТВиК – Демидова А.В.; каф. ММиИИ - Панкратов А.С.). 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Загрузить  окончательный вариант ВКР на портал ТУИС 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После получения оценки «зачет» вносить изменения в ВКР нельзя.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(Число загрузок ВКР в систему "Антиплагиат.РУДН" - не более </a:t>
            </a: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3-х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).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После получения оценки «зачет» Вам на почту будет выслана справка о проверке работы, которую необходимо распечатать и подписать у ответственного за проверку сотрудника. 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20000"/>
              </a:lnSpc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Если в ВКР вносились изменения, ее необходимо заменить на портале ТУИС (</a:t>
            </a:r>
            <a:r>
              <a:rPr b="0" lang="ru-RU" sz="1200" strike="noStrike" u="sng">
                <a:solidFill>
                  <a:schemeClr val="dk1"/>
                </a:solidFill>
                <a:uFillTx/>
                <a:latin typeface="Calibri"/>
                <a:ea typeface="Arial"/>
                <a:hlinkClick r:id="rId2"/>
              </a:rPr>
              <a:t>http://esystem.pfur.ru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).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20000"/>
              </a:lnSpc>
              <a:buNone/>
              <a:tabLst>
                <a:tab algn="l" pos="0"/>
              </a:tabLst>
            </a:pP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20000"/>
              </a:lnSpc>
              <a:buNone/>
              <a:tabLst>
                <a:tab algn="l" pos="0"/>
              </a:tabLst>
            </a:pPr>
            <a:r>
              <a:rPr b="1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!!! Необходимым условием получения справки об оригинальности ВКР является загрузка в ТУИС в соответствующий раздел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 окончательной версии ВКР (2 файла pdf и doc/docx). В графу оценка будет проставляться процент оригинальности ВКР, справка доступна для скачивания в комментарии к оценке.</a:t>
            </a:r>
            <a:endParaRPr b="0" lang="en-US" sz="1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43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61E3DD-A905-4C71-9562-B334BAAAF27A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Рисунок 4" descr=""/>
          <p:cNvPicPr/>
          <p:nvPr/>
        </p:nvPicPr>
        <p:blipFill>
          <a:blip r:embed="rId1"/>
          <a:stretch/>
        </p:blipFill>
        <p:spPr>
          <a:xfrm>
            <a:off x="-648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ВКР. Проверка ВКР на оригинальность 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44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1FCF66-C25E-4849-901F-CB30A19AD743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TextBox 10"/>
          <p:cNvSpPr/>
          <p:nvPr/>
        </p:nvSpPr>
        <p:spPr>
          <a:xfrm>
            <a:off x="495360" y="848160"/>
            <a:ext cx="8191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Регламент использования системы "Антиплагиат" для проверки письменных учебных работ (утвержден приказом Ректора № 228 от 30.03.2018)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41" name="Таблица 2"/>
          <p:cNvGraphicFramePr/>
          <p:nvPr/>
        </p:nvGraphicFramePr>
        <p:xfrm>
          <a:off x="1292760" y="1899720"/>
          <a:ext cx="6860160" cy="2171520"/>
        </p:xfrm>
        <a:graphic>
          <a:graphicData uri="http://schemas.openxmlformats.org/drawingml/2006/table">
            <a:tbl>
              <a:tblPr/>
              <a:tblGrid>
                <a:gridCol w="2367000"/>
                <a:gridCol w="2528280"/>
              </a:tblGrid>
              <a:tr h="651240"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1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Дата загрузки  ВКР в систему Антиплагиат </a:t>
                      </a:r>
                      <a:br>
                        <a:rPr sz="1400"/>
                      </a:br>
                      <a:r>
                        <a:rPr b="1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(п. 8.2.2)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560" rIns="7560" tIns="7560" bIns="0" anchor="b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1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"Дата сдачи работ" </a:t>
                      </a:r>
                      <a:br>
                        <a:rPr sz="1400"/>
                      </a:br>
                      <a:r>
                        <a:rPr b="1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(после этой даты загрузка ВКР в систему не возможна(!!!))</a:t>
                      </a:r>
                      <a:br>
                        <a:rPr sz="1400"/>
                      </a:br>
                      <a:r>
                        <a:rPr b="1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 (п. 8.1.6.)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b" marL="7560" marR="7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10640">
                <a:tc>
                  <a:txBody>
                    <a:bodyPr lIns="7560" rIns="7560" tIns="7560" bIns="0" anchor="ctr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Не позднее 30 дней до защиты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60" marR="7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7560" rIns="7560" tIns="7560" bIns="0" anchor="ctr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ru-RU" sz="1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Arial"/>
                        </a:rPr>
                        <a:t>Не позднее 20 дней до защиты</a:t>
                      </a:r>
                      <a:endParaRPr b="0" lang="ru-RU" sz="1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7560" marR="7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Рисунок 4" descr=""/>
          <p:cNvPicPr/>
          <p:nvPr/>
        </p:nvPicPr>
        <p:blipFill>
          <a:blip r:embed="rId1"/>
          <a:stretch/>
        </p:blipFill>
        <p:spPr>
          <a:xfrm>
            <a:off x="-648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ВКР. Проверка ВКР на оригинальность 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45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A24367F-C3CA-4621-BD9C-CBC90247C6F2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TextBox 10"/>
          <p:cNvSpPr/>
          <p:nvPr/>
        </p:nvSpPr>
        <p:spPr>
          <a:xfrm>
            <a:off x="457200" y="849960"/>
            <a:ext cx="8191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ВКР загружается в Антиплагиат </a:t>
            </a:r>
            <a:r>
              <a:rPr b="1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полностью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(!!!) с титульным листом, аннотацией, списком литературы  и приложениями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TextBox 11"/>
          <p:cNvSpPr/>
          <p:nvPr/>
        </p:nvSpPr>
        <p:spPr>
          <a:xfrm>
            <a:off x="1802160" y="1522800"/>
            <a:ext cx="4617360" cy="36396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Оригинальность ВКР = 100% - Заимствования 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8" name="Рисунок 13" descr=""/>
          <p:cNvPicPr/>
          <p:nvPr/>
        </p:nvPicPr>
        <p:blipFill>
          <a:blip r:embed="rId2"/>
          <a:stretch/>
        </p:blipFill>
        <p:spPr>
          <a:xfrm>
            <a:off x="1187280" y="1913400"/>
            <a:ext cx="6769080" cy="150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TextBox 14"/>
          <p:cNvSpPr/>
          <p:nvPr/>
        </p:nvSpPr>
        <p:spPr>
          <a:xfrm>
            <a:off x="2166480" y="3296880"/>
            <a:ext cx="5277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ПРИМЕР: Оригинальность ВКР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= 100 – 9,36 = </a:t>
            </a:r>
            <a:r>
              <a:rPr b="1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90,64 %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TextBox 15"/>
          <p:cNvSpPr/>
          <p:nvPr/>
        </p:nvSpPr>
        <p:spPr>
          <a:xfrm>
            <a:off x="381960" y="3647160"/>
            <a:ext cx="8191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Запрос о возврате ВРК на доработку и загрузку новой версии ВКР на проверку в Антиплагиат на почту ответственному </a:t>
            </a: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с указанием причины возврата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Низкий % оригинальности (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~ &lt;60%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Техническая ошибка (например, загружен не тот файл)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др.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</a:t>
            </a:r>
            <a:r>
              <a:rPr b="1" lang="en-US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. </a:t>
            </a: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Предоставление ВКР и документов на кафедру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143720"/>
            <a:ext cx="4459680" cy="37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После окончательной проверки в системе Антиплагиат необходимо: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1. </a:t>
            </a: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Распечатать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ВКР и сделать переплет (желательно жесткий)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2. </a:t>
            </a: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Сдать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в к. 213 (каф. ТВиК) или в к. 333 (каф. ММиИИ): 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переплетенную работу с </a:t>
            </a: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подписями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на титульном листе (студент, науч. руководитель), 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подписанное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задание и календарный план выполнения ВКР (студент, науч. руководитель) – </a:t>
            </a:r>
            <a:r>
              <a:rPr b="1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НЕ</a:t>
            </a:r>
            <a:r>
              <a:rPr b="0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 распечатанный скан!!!,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подписанное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заявление о подтверждении оригинальности текста выпускной квалификационной работы (студент) </a:t>
            </a:r>
            <a:r>
              <a:rPr b="1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НЕ</a:t>
            </a:r>
            <a:r>
              <a:rPr b="0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 распечатанный скан!!!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,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подписанное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заявление на размещение ВКР (студент) </a:t>
            </a:r>
            <a:br>
              <a:rPr sz="1100"/>
            </a:br>
            <a:r>
              <a:rPr b="1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НЕ</a:t>
            </a:r>
            <a:r>
              <a:rPr b="0" lang="ru-RU" sz="11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 распечатанный скан!!!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, 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подписанное</a:t>
            </a: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 проверяющим заключение из системы Антиплагиат (справка о результатах проверки на наличие заимствования)  (каф. ТВиК млжно без подписи) 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отзыв научного руководителя (2 экз., предоставляет науч. рук.), 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рецензию на ВКР (2 экз., предоставляет науч. рук.)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ru-RU" sz="11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Текстовка доклада на иностранном языке с визой преподавателя каф. ин. языков</a:t>
            </a:r>
            <a:endParaRPr b="0" lang="en-US" sz="1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6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62C6262-F122-4F6D-8BD4-FB9B9B084C39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Прямоугольник 9"/>
          <p:cNvSpPr/>
          <p:nvPr/>
        </p:nvSpPr>
        <p:spPr>
          <a:xfrm>
            <a:off x="5164200" y="1202760"/>
            <a:ext cx="337104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20000"/>
              </a:lnSpc>
            </a:pPr>
            <a:r>
              <a:rPr b="0" lang="ru-RU" sz="12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За 1 день </a:t>
            </a:r>
            <a:r>
              <a:rPr b="0" lang="ru-RU" sz="12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до защиты загрузить в ТУИС презентацию ВКР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7" name="Рисунок 8" descr=""/>
          <p:cNvPicPr/>
          <p:nvPr/>
        </p:nvPicPr>
        <p:blipFill>
          <a:blip r:embed="rId2"/>
          <a:stretch/>
        </p:blipFill>
        <p:spPr>
          <a:xfrm>
            <a:off x="5164200" y="1863000"/>
            <a:ext cx="3484080" cy="233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Подтверждение публикаций (для магистров)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ldNum" idx="47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FF98637-3F33-43F5-84F0-3AF9ED1D490F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2" name="Рисунок 6" descr=""/>
          <p:cNvPicPr/>
          <p:nvPr/>
        </p:nvPicPr>
        <p:blipFill>
          <a:blip r:embed="rId2"/>
          <a:stretch/>
        </p:blipFill>
        <p:spPr>
          <a:xfrm>
            <a:off x="713520" y="2909160"/>
            <a:ext cx="5317920" cy="159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TextBox 7"/>
          <p:cNvSpPr/>
          <p:nvPr/>
        </p:nvSpPr>
        <p:spPr>
          <a:xfrm>
            <a:off x="786600" y="4398480"/>
            <a:ext cx="7244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Для публикаций в ИТТММ достаточно указать диапазон страниц и год.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Например: ИТТММ-2025 стр. 104-107, ИТТММ-2025 стр. 213-217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TextBox 14"/>
          <p:cNvSpPr/>
          <p:nvPr/>
        </p:nvSpPr>
        <p:spPr>
          <a:xfrm>
            <a:off x="6222960" y="3224880"/>
            <a:ext cx="21463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Не позднее </a:t>
            </a: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7 дней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до защиты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TextBox 16"/>
          <p:cNvSpPr/>
          <p:nvPr/>
        </p:nvSpPr>
        <p:spPr>
          <a:xfrm>
            <a:off x="741600" y="843120"/>
            <a:ext cx="494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 соответствии с программой ГИА для магистров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66" name="Таблица 17"/>
          <p:cNvGraphicFramePr/>
          <p:nvPr/>
        </p:nvGraphicFramePr>
        <p:xfrm>
          <a:off x="786600" y="1172880"/>
          <a:ext cx="7439760" cy="1673640"/>
        </p:xfrm>
        <a:graphic>
          <a:graphicData uri="http://schemas.openxmlformats.org/drawingml/2006/table">
            <a:tbl>
              <a:tblPr/>
              <a:tblGrid>
                <a:gridCol w="6408000"/>
                <a:gridCol w="1031760"/>
              </a:tblGrid>
              <a:tr h="0"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Критерии начисления баллов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  </a:t>
                      </a: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балл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Публикации по теме ВКР (проверяется наличие научных трудов, опубликованных в рецензируемых научных изданиях, приравненных к публикациям перечня ВАК (в том числе в изданиях, входящих в одну из международных реферативных баз данных и систем цитирования Web of Scince, Scopus, MathSciNet, zbMATH, Springer), а также зарегистрированных патентов и программных продуктов, алгоритмов ЭВМ)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endParaRPr b="0" lang="ru-RU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0-15</a:t>
                      </a:r>
                      <a:endParaRPr b="0" lang="ru-RU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Апробация ВКР (результаты работы доложены на научном семинаре или конференции с публикацией тезисов доклада)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ru-RU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0-5</a:t>
                      </a:r>
                      <a:endParaRPr b="0" lang="ru-RU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Подтверждение публикаций (для бакалавров)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ldNum" idx="48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F6DDEE5-F94F-4BF3-AD40-58B38F7A68CC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1" name="Рисунок 6" descr=""/>
          <p:cNvPicPr/>
          <p:nvPr/>
        </p:nvPicPr>
        <p:blipFill>
          <a:blip r:embed="rId2"/>
          <a:stretch/>
        </p:blipFill>
        <p:spPr>
          <a:xfrm>
            <a:off x="678600" y="2721960"/>
            <a:ext cx="5194440" cy="156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TextBox 7"/>
          <p:cNvSpPr/>
          <p:nvPr/>
        </p:nvSpPr>
        <p:spPr>
          <a:xfrm>
            <a:off x="564120" y="4355640"/>
            <a:ext cx="7182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Для публикаций в ИТТММ достаточно указать диапазон страниц и год.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Например: ИТТММ-2025 стр. 104-107, ИТТММ-2025 стр. 213-217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Box 14"/>
          <p:cNvSpPr/>
          <p:nvPr/>
        </p:nvSpPr>
        <p:spPr>
          <a:xfrm>
            <a:off x="6245280" y="3046680"/>
            <a:ext cx="20714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Не позднее </a:t>
            </a: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7 дней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до защиты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74" name="Таблица 15"/>
          <p:cNvGraphicFramePr/>
          <p:nvPr/>
        </p:nvGraphicFramePr>
        <p:xfrm>
          <a:off x="713520" y="1389240"/>
          <a:ext cx="7439760" cy="1237680"/>
        </p:xfrm>
        <a:graphic>
          <a:graphicData uri="http://schemas.openxmlformats.org/drawingml/2006/table">
            <a:tbl>
              <a:tblPr/>
              <a:tblGrid>
                <a:gridCol w="6337080"/>
                <a:gridCol w="1102680"/>
              </a:tblGrid>
              <a:tr h="0"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Критерии начисления баллов за ВКР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макс. балл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4920" rIns="34920" tIns="34920" bIns="34920" anchor="t">
                      <a:noAutofit/>
                    </a:bodyPr>
                    <a:p>
                      <a:pPr defTabSz="457200">
                        <a:lnSpc>
                          <a:spcPct val="100000"/>
                        </a:lnSpc>
                      </a:pPr>
                      <a:r>
                        <a:rPr b="0" lang="ru-RU" sz="12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Публикации по теме ВКР (проверяется наличие научных трудов, опубликованных в рецензируемых научных изданиях, приравненных к публикациям перечня ВАК (в том числе в изданиях, входящих в одну из международных реферативных баз данных и систем цитирования Web of Scince, Scopus, MathSciNet, zbMATH, Springer), а также зарегистрированных патентов и программных продуктов, алгоритмов ЭВМ)</a:t>
                      </a:r>
                      <a:endParaRPr b="0" lang="ru-RU" sz="12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4920" rIns="34920" tIns="34920" bIns="34920" anchor="ctr">
                      <a:noAutofit/>
                    </a:bodyPr>
                    <a:p>
                      <a:pPr algn="ctr" defTabSz="457200">
                        <a:lnSpc>
                          <a:spcPct val="100000"/>
                        </a:lnSpc>
                      </a:pPr>
                      <a:r>
                        <a:rPr b="0" lang="ru-RU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Arial"/>
                        </a:rPr>
                        <a:t>0-20</a:t>
                      </a:r>
                      <a:endParaRPr b="0" lang="ru-RU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34920" marR="349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75" name="TextBox 16"/>
          <p:cNvSpPr/>
          <p:nvPr/>
        </p:nvSpPr>
        <p:spPr>
          <a:xfrm>
            <a:off x="742320" y="974520"/>
            <a:ext cx="512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 соответствии с программой ГИА для бакалавров: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Вопросы?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49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17F8577-DCF1-4D66-B1F7-B41ED278C8BC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Контакты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4967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trike="noStrike" u="sng">
                <a:solidFill>
                  <a:schemeClr val="dk1"/>
                </a:solidFill>
                <a:uFillTx/>
                <a:latin typeface="Calibri"/>
                <a:ea typeface="Arial"/>
              </a:rPr>
              <a:t>Кафедра математического моделирования и искусственного интеллекта (ММиИИ)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Секретарь ГЭК — Салпагаров Солтан Исмаилович (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Email: salpagarov-si@rudn.ru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Антиплагиат — Панкратов Александр Серафимович (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Email: pankratov-as@rudn.ru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Прием документов –  ком. 333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. 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trike="noStrike" u="sng">
                <a:solidFill>
                  <a:schemeClr val="dk1"/>
                </a:solidFill>
                <a:uFillTx/>
                <a:latin typeface="Calibri"/>
                <a:ea typeface="Arial"/>
              </a:rPr>
              <a:t>Кафедра теории вероятностей и кибербезопасности (ТВиК)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Секретарь ГЭК — Велиева Татьяна Рефатовна (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Email: velieva-tr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Calibri"/>
                <a:ea typeface="Arial"/>
                <a:hlinkClick r:id="rId2"/>
              </a:rPr>
              <a:t>@rudn.ru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Антиплагиат — Демидова Анастасия Вячеславовна (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Email: </a:t>
            </a:r>
            <a:r>
              <a:rPr b="0" lang="en-US" sz="1800" strike="noStrike" u="sng">
                <a:solidFill>
                  <a:schemeClr val="dk1"/>
                </a:solidFill>
                <a:uFillTx/>
                <a:latin typeface="Calibri"/>
                <a:ea typeface="Arial"/>
                <a:hlinkClick r:id="rId3"/>
              </a:rPr>
              <a:t>demidova-av@rudn.ru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)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Прием документов –  ком. 213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. 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!!!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 письмах </a:t>
            </a:r>
            <a:r>
              <a:rPr b="1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ОБЯЗАТЕЛЬНО</a:t>
            </a:r>
            <a:r>
              <a:rPr b="0" lang="ru-RU" sz="1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указывать ФИО и группу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34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00B55A-5A71-40A4-ADC7-8CFD886177EE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ГИА-2024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Для допуска в государственной итоговой аттестации все дисциплины должны быть сданы, в том числе практики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Тестирование (допуск к ГОС экзамену)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ГОС-экзамен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Защита ВКР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Все мероприятия ГИА проводятся в 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очном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формате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Даты, время и место проведения мероприятий ГИА будут размещены в ТУИС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5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EEB78D-8822-43B4-901D-4EDBB1D15254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37972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Курс в ТУИС – «</a:t>
            </a: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Государственная итоговая аттестация»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6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B1667B-C318-4C55-8382-4BF647329360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Прямоугольник 8"/>
          <p:cNvSpPr/>
          <p:nvPr/>
        </p:nvSpPr>
        <p:spPr>
          <a:xfrm>
            <a:off x="1679400" y="3099240"/>
            <a:ext cx="2321280" cy="252720"/>
          </a:xfrm>
          <a:prstGeom prst="rect">
            <a:avLst/>
          </a:prstGeom>
          <a:noFill/>
          <a:ln>
            <a:solidFill>
              <a:srgbClr val="c0504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Arial"/>
            </a:endParaRPr>
          </a:p>
        </p:txBody>
      </p:sp>
      <p:sp>
        <p:nvSpPr>
          <p:cNvPr id="88" name="TextBox 11"/>
          <p:cNvSpPr/>
          <p:nvPr/>
        </p:nvSpPr>
        <p:spPr>
          <a:xfrm>
            <a:off x="6808320" y="1818000"/>
            <a:ext cx="1702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Опросы пройти обязательно!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9" name="Рисунок 13" descr=""/>
          <p:cNvPicPr/>
          <p:nvPr/>
        </p:nvPicPr>
        <p:blipFill>
          <a:blip r:embed="rId2"/>
          <a:stretch/>
        </p:blipFill>
        <p:spPr>
          <a:xfrm>
            <a:off x="519840" y="923400"/>
            <a:ext cx="5518440" cy="374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0" name="Прямоугольник 14"/>
          <p:cNvSpPr/>
          <p:nvPr/>
        </p:nvSpPr>
        <p:spPr>
          <a:xfrm>
            <a:off x="698760" y="3019680"/>
            <a:ext cx="2632680" cy="252720"/>
          </a:xfrm>
          <a:prstGeom prst="rect">
            <a:avLst/>
          </a:prstGeom>
          <a:noFill/>
          <a:ln>
            <a:solidFill>
              <a:srgbClr val="c0504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Arial"/>
            </a:endParaRPr>
          </a:p>
        </p:txBody>
      </p:sp>
      <p:sp>
        <p:nvSpPr>
          <p:cNvPr id="91" name="Прямоугольник 15"/>
          <p:cNvSpPr/>
          <p:nvPr/>
        </p:nvSpPr>
        <p:spPr>
          <a:xfrm>
            <a:off x="694440" y="3397680"/>
            <a:ext cx="1659960" cy="252720"/>
          </a:xfrm>
          <a:prstGeom prst="rect">
            <a:avLst/>
          </a:prstGeom>
          <a:noFill/>
          <a:ln>
            <a:solidFill>
              <a:srgbClr val="c0504d"/>
            </a:solidFill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Пробное тестирование перед ГОС-экзаменом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37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DD8B41F-412E-4E38-A720-72194345530B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6" name="Рисунок 11" descr=""/>
          <p:cNvPicPr/>
          <p:nvPr/>
        </p:nvPicPr>
        <p:blipFill>
          <a:blip r:embed="rId2"/>
          <a:stretch/>
        </p:blipFill>
        <p:spPr>
          <a:xfrm>
            <a:off x="674280" y="972000"/>
            <a:ext cx="5735520" cy="260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Рисунок 15" descr=""/>
          <p:cNvPicPr/>
          <p:nvPr/>
        </p:nvPicPr>
        <p:blipFill>
          <a:blip r:embed="rId3"/>
          <a:stretch/>
        </p:blipFill>
        <p:spPr>
          <a:xfrm>
            <a:off x="6429960" y="1603080"/>
            <a:ext cx="2567880" cy="1295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Рисунок 4" descr=""/>
          <p:cNvPicPr/>
          <p:nvPr/>
        </p:nvPicPr>
        <p:blipFill>
          <a:blip r:embed="rId1"/>
          <a:stretch/>
        </p:blipFill>
        <p:spPr>
          <a:xfrm>
            <a:off x="0" y="1296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Тестирование ГОС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38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F3F889E-5998-4F62-B772-7F5D78D17B6E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Рисунок 11" descr=""/>
          <p:cNvPicPr/>
          <p:nvPr/>
        </p:nvPicPr>
        <p:blipFill>
          <a:blip r:embed="rId2"/>
          <a:stretch/>
        </p:blipFill>
        <p:spPr>
          <a:xfrm>
            <a:off x="550800" y="1152360"/>
            <a:ext cx="7146720" cy="923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TextBox 6"/>
          <p:cNvSpPr/>
          <p:nvPr/>
        </p:nvSpPr>
        <p:spPr>
          <a:xfrm>
            <a:off x="584640" y="2584800"/>
            <a:ext cx="69822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Будет проходить 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очно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в дисплейных классах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Необходимо вспомнить и восстановить </a:t>
            </a: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пароли от компьютеров в ДК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Возможно прохождение со своего устройства (ноутбук, планшет)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Прямоугольник 12"/>
          <p:cNvSpPr/>
          <p:nvPr/>
        </p:nvSpPr>
        <p:spPr>
          <a:xfrm>
            <a:off x="550800" y="2161800"/>
            <a:ext cx="6278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Разрешено попыток: 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787200" y="-70560"/>
            <a:ext cx="747720" cy="29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ru-RU" sz="13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ауд. 297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ГОС экзамен 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357440" y="1063080"/>
            <a:ext cx="4028040" cy="31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ГОС экзамен проводиться в </a:t>
            </a:r>
            <a:r>
              <a:rPr b="1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письменной</a:t>
            </a: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 форме.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 билете 2 теоретических вопроса и 1 задача из программы ГИА 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7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Объявление результатов на следующий день после экзамена в ТУИС на странице курса  «Государственная итоговая аттестация»</a:t>
            </a: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39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6903056-A236-4C53-B1B7-81EB684A3944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1" name="Рисунок 8" descr=""/>
          <p:cNvPicPr/>
          <p:nvPr/>
        </p:nvPicPr>
        <p:blipFill>
          <a:blip r:embed="rId2"/>
          <a:stretch/>
        </p:blipFill>
        <p:spPr>
          <a:xfrm>
            <a:off x="673200" y="1063080"/>
            <a:ext cx="3290760" cy="1880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Рисунок 4" descr=""/>
          <p:cNvPicPr/>
          <p:nvPr/>
        </p:nvPicPr>
        <p:blipFill>
          <a:blip r:embed="rId1"/>
          <a:stretch/>
        </p:blipFill>
        <p:spPr>
          <a:xfrm>
            <a:off x="-939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973440"/>
            <a:ext cx="8035200" cy="362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343080" indent="-343080" defTabSz="4572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ru-RU" sz="26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До 1 мая </a:t>
            </a:r>
            <a:r>
              <a:rPr b="0" lang="ru-RU" sz="26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согласовать с научным руководителем итоговый вариант ВКР</a:t>
            </a:r>
            <a:endParaRPr b="0" lang="en-US" sz="2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Проверить ВКР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Загрузить ВКР в Антиплагиат </a:t>
            </a:r>
            <a:r>
              <a:rPr b="0" lang="ru-RU" sz="2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(не позднее 30 дней до защиты)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Загрузить ВКР в ТУИС </a:t>
            </a:r>
            <a:r>
              <a:rPr b="0" lang="ru-RU" sz="2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(не позднее 30 дней до защиты)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Получить зачет и справку из системы Антиплагиат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Сдать оригиналы документов и ВКР </a:t>
            </a:r>
            <a:r>
              <a:rPr b="0" lang="ru-RU" sz="2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(не позднее 10 дней до защиты)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Загрузить в ТУИС презентацию </a:t>
            </a:r>
            <a:r>
              <a:rPr b="0" lang="ru-RU" sz="2800" strike="noStrike" u="none">
                <a:solidFill>
                  <a:srgbClr val="ff0000"/>
                </a:solidFill>
                <a:uFillTx/>
                <a:latin typeface="Calibri"/>
                <a:ea typeface="Arial"/>
              </a:rPr>
              <a:t>(не позднее 1 дня до защиты)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Явиться на защиту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40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B2E6EC-0803-4112-BFE0-2A90BD0351BB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Рисунок 4" descr=""/>
          <p:cNvPicPr/>
          <p:nvPr/>
        </p:nvPicPr>
        <p:blipFill>
          <a:blip r:embed="rId1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ru-RU" sz="2400" strike="noStrike" u="none">
                <a:solidFill>
                  <a:srgbClr val="0d62b2"/>
                </a:solidFill>
                <a:uFillTx/>
                <a:latin typeface="Trebuchet MS"/>
                <a:ea typeface="Arial"/>
              </a:rPr>
              <a:t>Защита ВКР. Согласование и проверка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371120" y="1340280"/>
            <a:ext cx="4277160" cy="337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5000" lnSpcReduction="19999"/>
          </a:bodyPr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Основные ошибки студентов в оформлении ВКР: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Неправильный титульный лист.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Несоблюдение рекомендаций по полям, размерам шрифтов, интервалам, структуре. Должно быть: левое поле 3 см., правое поле 1,5 см, верх и низ по 2 см; шрифт основного текста Times New Roman 13, межстрочный интервал 1,5; красная строка 1,25 см. 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Рекомендуемая структура ВКР: Введение, 3 главы с не более чем 3 подразделами в каждой, Заключение, Список литературы, Приложения (при наличии). Основные разделы должны начинаться с новой страницы.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Отсутствие нумерации и названий рисунков и таблиц. Все рисунки и таблицы должны быть пронумерованы и названы. Нумерация таблиц, рисунков, формул должны идти от главы (1.1, 1.2, 2.1, 2.2 и т.д.). Название рисунка размещается под рисунком, название таблицы размещается над таблицей.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algn="just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Отсутствие по тексту ссылок на источники. На все источники, указанные в списке литературы по тексту должны быть расставлены ссылки. Порядок следования источников в списке литературы - в порядке появления ссылок в основном  тексте.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algn="just" defTabSz="4572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41"/>
          </p:nvPr>
        </p:nvSpPr>
        <p:spPr>
          <a:xfrm>
            <a:off x="601992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70A04C-0258-4E4C-94F9-3B99000A192A}" type="slidenum"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TextBox 5"/>
          <p:cNvSpPr/>
          <p:nvPr/>
        </p:nvSpPr>
        <p:spPr>
          <a:xfrm>
            <a:off x="7985520" y="4765680"/>
            <a:ext cx="662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/</a:t>
            </a:r>
            <a:r>
              <a:rPr b="0" lang="ru-RU" sz="1200" strike="noStrike" u="none">
                <a:solidFill>
                  <a:srgbClr val="0d62b2"/>
                </a:solidFill>
                <a:uFillTx/>
                <a:latin typeface="Calibri"/>
                <a:ea typeface="Arial"/>
              </a:rPr>
              <a:t>16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TextBox 9"/>
          <p:cNvSpPr/>
          <p:nvPr/>
        </p:nvSpPr>
        <p:spPr>
          <a:xfrm>
            <a:off x="457200" y="1568880"/>
            <a:ext cx="3650400" cy="260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ru-RU" sz="1500" strike="noStrike" u="none">
                <a:solidFill>
                  <a:srgbClr val="ef4540"/>
                </a:solidFill>
                <a:uFillTx/>
                <a:latin typeface="Calibri"/>
                <a:ea typeface="Arial"/>
              </a:rPr>
              <a:t>Рекомендуемая структура ВКР (Приказ Ректора 878 от 30.11.2016 г.):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Титульный лист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ef4540"/>
              </a:buClr>
              <a:buFont typeface="Arial"/>
              <a:buChar char="•"/>
            </a:pPr>
            <a:r>
              <a:rPr b="0" lang="ru-RU" sz="1500" strike="noStrike" u="none">
                <a:solidFill>
                  <a:srgbClr val="ef4540"/>
                </a:solidFill>
                <a:uFillTx/>
                <a:latin typeface="Calibri"/>
                <a:ea typeface="Arial"/>
              </a:rPr>
              <a:t>Аннотация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Содержание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Введение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Основная часть (3 раздела с не более чем тремя подразделами в каждой)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Заключение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Список используемых источников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-21600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15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Приложения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TextBox 11"/>
          <p:cNvSpPr/>
          <p:nvPr/>
        </p:nvSpPr>
        <p:spPr>
          <a:xfrm>
            <a:off x="457200" y="922320"/>
            <a:ext cx="780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457200">
              <a:lnSpc>
                <a:spcPct val="100000"/>
              </a:lnSpc>
              <a:tabLst>
                <a:tab algn="l" pos="0"/>
              </a:tabLs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Calibri"/>
                <a:ea typeface="Arial"/>
              </a:rPr>
              <a:t>До 1 мая согласовать с научным руководителем итоговый вариант ВКР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Arial" pitchFamily="0" charset="1"/>
        <a:cs typeface="Arial" pitchFamily="0" charset="1"/>
      </a:majorFont>
      <a:minorFont>
        <a:latin typeface="Calibri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LibreOffice/24.8.4.2$Linux_X86_64 LibreOffice_project/480$Build-2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2017-01-25T11:18:17Z</dcterms:created>
  <dc:creator>Непомнящий Евгений</dc:creator>
  <dc:description/>
  <dc:language>ru-RU</dc:language>
  <cp:lastModifiedBy/>
  <dcterms:modified xsi:type="dcterms:W3CDTF">2025-02-12T14:52:42Z</dcterms:modified>
  <cp:revision>95</cp:revision>
  <dc:subject/>
  <dc:title>ЗАГОЛОВОК ПРЕЗЕНТАЦИИ В ДВЕ И БОЛЕЕ СТРОК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17</vt:i4>
  </property>
  <property fmtid="{D5CDD505-2E9C-101B-9397-08002B2CF9AE}" pid="4" name="PresentationFormat">
    <vt:lpwstr>Экран (16:9)</vt:lpwstr>
  </property>
  <property fmtid="{D5CDD505-2E9C-101B-9397-08002B2CF9AE}" pid="5" name="Slides">
    <vt:i4>17</vt:i4>
  </property>
</Properties>
</file>