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387" r:id="rId2"/>
    <p:sldId id="388" r:id="rId3"/>
    <p:sldId id="415" r:id="rId4"/>
    <p:sldId id="396" r:id="rId5"/>
    <p:sldId id="401" r:id="rId6"/>
    <p:sldId id="389" r:id="rId7"/>
    <p:sldId id="397" r:id="rId8"/>
    <p:sldId id="402" r:id="rId9"/>
    <p:sldId id="403" r:id="rId10"/>
    <p:sldId id="393" r:id="rId11"/>
    <p:sldId id="398" r:id="rId12"/>
    <p:sldId id="404" r:id="rId13"/>
    <p:sldId id="405" r:id="rId14"/>
    <p:sldId id="407" r:id="rId15"/>
    <p:sldId id="406" r:id="rId16"/>
    <p:sldId id="408" r:id="rId17"/>
    <p:sldId id="394" r:id="rId18"/>
    <p:sldId id="399" r:id="rId19"/>
    <p:sldId id="409" r:id="rId20"/>
    <p:sldId id="410" r:id="rId21"/>
    <p:sldId id="411" r:id="rId22"/>
    <p:sldId id="412" r:id="rId23"/>
    <p:sldId id="413" r:id="rId24"/>
    <p:sldId id="414" r:id="rId25"/>
    <p:sldId id="3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50"/>
    <p:restoredTop sz="93939"/>
  </p:normalViewPr>
  <p:slideViewPr>
    <p:cSldViewPr snapToGrid="0" snapToObjects="1">
      <p:cViewPr varScale="1">
        <p:scale>
          <a:sx n="69" d="100"/>
          <a:sy n="69" d="100"/>
        </p:scale>
        <p:origin x="1032"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2E4EB-D57B-4A21-A543-39D3224E34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91F4A85-41C0-4CF3-AD2B-9AAFEEB4A09D}">
      <dgm:prSet/>
      <dgm:spPr/>
      <dgm:t>
        <a:bodyPr/>
        <a:lstStyle/>
        <a:p>
          <a:pPr>
            <a:lnSpc>
              <a:spcPct val="100000"/>
            </a:lnSpc>
          </a:pPr>
          <a:r>
            <a:rPr lang="tr-TR"/>
            <a:t>Accuracy</a:t>
          </a:r>
          <a:endParaRPr lang="en-US"/>
        </a:p>
      </dgm:t>
    </dgm:pt>
    <dgm:pt modelId="{6D347B38-ABE1-4375-892C-5FE67DE60720}" type="parTrans" cxnId="{E4757F6F-48A5-47E4-B6C4-8BFC7D9D5815}">
      <dgm:prSet/>
      <dgm:spPr/>
      <dgm:t>
        <a:bodyPr/>
        <a:lstStyle/>
        <a:p>
          <a:endParaRPr lang="en-US"/>
        </a:p>
      </dgm:t>
    </dgm:pt>
    <dgm:pt modelId="{64D31455-6CCD-41F7-8BCF-D23CCD19BC11}" type="sibTrans" cxnId="{E4757F6F-48A5-47E4-B6C4-8BFC7D9D5815}">
      <dgm:prSet/>
      <dgm:spPr/>
      <dgm:t>
        <a:bodyPr/>
        <a:lstStyle/>
        <a:p>
          <a:endParaRPr lang="en-US"/>
        </a:p>
      </dgm:t>
    </dgm:pt>
    <dgm:pt modelId="{DC102FA9-947A-4C29-ABE9-8D1DEC0259F0}">
      <dgm:prSet/>
      <dgm:spPr/>
      <dgm:t>
        <a:bodyPr/>
        <a:lstStyle/>
        <a:p>
          <a:pPr>
            <a:lnSpc>
              <a:spcPct val="100000"/>
            </a:lnSpc>
          </a:pPr>
          <a:r>
            <a:rPr lang="tr-TR"/>
            <a:t>Confusion Matrix</a:t>
          </a:r>
          <a:endParaRPr lang="en-US"/>
        </a:p>
      </dgm:t>
    </dgm:pt>
    <dgm:pt modelId="{895BAFA8-65C7-44ED-A1CA-0B4B71FDAB06}" type="parTrans" cxnId="{7F9EBF6C-815F-4233-85C5-98E15AB036AF}">
      <dgm:prSet/>
      <dgm:spPr/>
      <dgm:t>
        <a:bodyPr/>
        <a:lstStyle/>
        <a:p>
          <a:endParaRPr lang="en-US"/>
        </a:p>
      </dgm:t>
    </dgm:pt>
    <dgm:pt modelId="{F2BBDF7B-87FD-46F3-96CA-581FAEFE4B3C}" type="sibTrans" cxnId="{7F9EBF6C-815F-4233-85C5-98E15AB036AF}">
      <dgm:prSet/>
      <dgm:spPr/>
      <dgm:t>
        <a:bodyPr/>
        <a:lstStyle/>
        <a:p>
          <a:endParaRPr lang="en-US"/>
        </a:p>
      </dgm:t>
    </dgm:pt>
    <dgm:pt modelId="{DF483BEA-DB07-4BF5-ACCE-C6E6709DD300}">
      <dgm:prSet/>
      <dgm:spPr/>
      <dgm:t>
        <a:bodyPr/>
        <a:lstStyle/>
        <a:p>
          <a:pPr>
            <a:lnSpc>
              <a:spcPct val="100000"/>
            </a:lnSpc>
          </a:pPr>
          <a:r>
            <a:rPr lang="tr-TR" dirty="0"/>
            <a:t>Precision</a:t>
          </a:r>
          <a:endParaRPr lang="en-US" dirty="0"/>
        </a:p>
      </dgm:t>
    </dgm:pt>
    <dgm:pt modelId="{CA7B53E7-7520-4A73-96AA-8AD1197134AD}" type="parTrans" cxnId="{6C7FCE65-277E-4680-9548-2195B832F368}">
      <dgm:prSet/>
      <dgm:spPr/>
      <dgm:t>
        <a:bodyPr/>
        <a:lstStyle/>
        <a:p>
          <a:endParaRPr lang="en-US"/>
        </a:p>
      </dgm:t>
    </dgm:pt>
    <dgm:pt modelId="{0507E5C8-2745-4C2E-AC20-D2E9C5B2A1BB}" type="sibTrans" cxnId="{6C7FCE65-277E-4680-9548-2195B832F368}">
      <dgm:prSet/>
      <dgm:spPr/>
      <dgm:t>
        <a:bodyPr/>
        <a:lstStyle/>
        <a:p>
          <a:endParaRPr lang="en-US"/>
        </a:p>
      </dgm:t>
    </dgm:pt>
    <dgm:pt modelId="{9BD70151-3D86-48E0-B054-C990C8437F96}">
      <dgm:prSet/>
      <dgm:spPr/>
      <dgm:t>
        <a:bodyPr/>
        <a:lstStyle/>
        <a:p>
          <a:pPr>
            <a:lnSpc>
              <a:spcPct val="100000"/>
            </a:lnSpc>
          </a:pPr>
          <a:r>
            <a:rPr lang="tr-TR"/>
            <a:t>Recall</a:t>
          </a:r>
          <a:endParaRPr lang="en-US"/>
        </a:p>
      </dgm:t>
    </dgm:pt>
    <dgm:pt modelId="{46D2363E-ED32-426E-B6AB-4372A6416C3C}" type="parTrans" cxnId="{BC5ED778-8456-4186-9F7A-3BB4CEF96E97}">
      <dgm:prSet/>
      <dgm:spPr/>
      <dgm:t>
        <a:bodyPr/>
        <a:lstStyle/>
        <a:p>
          <a:endParaRPr lang="en-US"/>
        </a:p>
      </dgm:t>
    </dgm:pt>
    <dgm:pt modelId="{7DBB4647-488A-4C68-9F10-86B85BCDDD53}" type="sibTrans" cxnId="{BC5ED778-8456-4186-9F7A-3BB4CEF96E97}">
      <dgm:prSet/>
      <dgm:spPr/>
      <dgm:t>
        <a:bodyPr/>
        <a:lstStyle/>
        <a:p>
          <a:endParaRPr lang="en-US"/>
        </a:p>
      </dgm:t>
    </dgm:pt>
    <dgm:pt modelId="{A2168107-D9D4-430D-9787-72864B4F7F06}">
      <dgm:prSet/>
      <dgm:spPr/>
      <dgm:t>
        <a:bodyPr/>
        <a:lstStyle/>
        <a:p>
          <a:pPr>
            <a:lnSpc>
              <a:spcPct val="100000"/>
            </a:lnSpc>
          </a:pPr>
          <a:r>
            <a:rPr lang="tr-TR"/>
            <a:t>F1-Score</a:t>
          </a:r>
          <a:endParaRPr lang="en-US"/>
        </a:p>
      </dgm:t>
    </dgm:pt>
    <dgm:pt modelId="{1FCA9D53-5FB3-4BDD-9444-CAD027CB67B3}" type="parTrans" cxnId="{5BF17EE4-7BAB-4C1E-9DCE-40FC7C515898}">
      <dgm:prSet/>
      <dgm:spPr/>
      <dgm:t>
        <a:bodyPr/>
        <a:lstStyle/>
        <a:p>
          <a:endParaRPr lang="en-US"/>
        </a:p>
      </dgm:t>
    </dgm:pt>
    <dgm:pt modelId="{AEBC7487-97C2-4F86-B79E-798BAEE84394}" type="sibTrans" cxnId="{5BF17EE4-7BAB-4C1E-9DCE-40FC7C515898}">
      <dgm:prSet/>
      <dgm:spPr/>
      <dgm:t>
        <a:bodyPr/>
        <a:lstStyle/>
        <a:p>
          <a:endParaRPr lang="en-US"/>
        </a:p>
      </dgm:t>
    </dgm:pt>
    <dgm:pt modelId="{F3B913BA-920F-4284-865B-6875F5249F00}" type="pres">
      <dgm:prSet presAssocID="{38A2E4EB-D57B-4A21-A543-39D3224E34BE}" presName="root" presStyleCnt="0">
        <dgm:presLayoutVars>
          <dgm:dir/>
          <dgm:resizeHandles val="exact"/>
        </dgm:presLayoutVars>
      </dgm:prSet>
      <dgm:spPr/>
    </dgm:pt>
    <dgm:pt modelId="{9E5AB86F-661C-4ABC-A5C8-79EC9439C58D}" type="pres">
      <dgm:prSet presAssocID="{B91F4A85-41C0-4CF3-AD2B-9AAFEEB4A09D}" presName="compNode" presStyleCnt="0"/>
      <dgm:spPr/>
    </dgm:pt>
    <dgm:pt modelId="{448B3B09-2CA6-4D76-A0AC-ADB0C9F48C2C}" type="pres">
      <dgm:prSet presAssocID="{B91F4A85-41C0-4CF3-AD2B-9AAFEEB4A0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def merkezi"/>
        </a:ext>
      </dgm:extLst>
    </dgm:pt>
    <dgm:pt modelId="{57FF1A16-EB8B-48CB-A6AD-7C26F7BE1841}" type="pres">
      <dgm:prSet presAssocID="{B91F4A85-41C0-4CF3-AD2B-9AAFEEB4A09D}" presName="spaceRect" presStyleCnt="0"/>
      <dgm:spPr/>
    </dgm:pt>
    <dgm:pt modelId="{385E3A83-6332-40D2-B99E-98C4D6C553E1}" type="pres">
      <dgm:prSet presAssocID="{B91F4A85-41C0-4CF3-AD2B-9AAFEEB4A09D}" presName="textRect" presStyleLbl="revTx" presStyleIdx="0" presStyleCnt="5">
        <dgm:presLayoutVars>
          <dgm:chMax val="1"/>
          <dgm:chPref val="1"/>
        </dgm:presLayoutVars>
      </dgm:prSet>
      <dgm:spPr/>
    </dgm:pt>
    <dgm:pt modelId="{308EF362-F0F1-4A41-8EF9-65F6AA23E545}" type="pres">
      <dgm:prSet presAssocID="{64D31455-6CCD-41F7-8BCF-D23CCD19BC11}" presName="sibTrans" presStyleCnt="0"/>
      <dgm:spPr/>
    </dgm:pt>
    <dgm:pt modelId="{81AD3B1F-B145-43F7-9297-EB5738ACCD4B}" type="pres">
      <dgm:prSet presAssocID="{DC102FA9-947A-4C29-ABE9-8D1DEC0259F0}" presName="compNode" presStyleCnt="0"/>
      <dgm:spPr/>
    </dgm:pt>
    <dgm:pt modelId="{DE9EC20B-50B2-4378-9DDB-F19B772474BE}" type="pres">
      <dgm:prSet presAssocID="{DC102FA9-947A-4C29-ABE9-8D1DEC0259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used Person"/>
        </a:ext>
      </dgm:extLst>
    </dgm:pt>
    <dgm:pt modelId="{2423062C-9E2A-4464-9C63-F19ACE9F6BFC}" type="pres">
      <dgm:prSet presAssocID="{DC102FA9-947A-4C29-ABE9-8D1DEC0259F0}" presName="spaceRect" presStyleCnt="0"/>
      <dgm:spPr/>
    </dgm:pt>
    <dgm:pt modelId="{5A53AAEC-A147-408E-9DEC-8BF9CD1AC2D4}" type="pres">
      <dgm:prSet presAssocID="{DC102FA9-947A-4C29-ABE9-8D1DEC0259F0}" presName="textRect" presStyleLbl="revTx" presStyleIdx="1" presStyleCnt="5">
        <dgm:presLayoutVars>
          <dgm:chMax val="1"/>
          <dgm:chPref val="1"/>
        </dgm:presLayoutVars>
      </dgm:prSet>
      <dgm:spPr/>
    </dgm:pt>
    <dgm:pt modelId="{427170DA-8F53-42A5-A303-79FC1C96A0C3}" type="pres">
      <dgm:prSet presAssocID="{F2BBDF7B-87FD-46F3-96CA-581FAEFE4B3C}" presName="sibTrans" presStyleCnt="0"/>
      <dgm:spPr/>
    </dgm:pt>
    <dgm:pt modelId="{1397B999-28D8-480F-8A16-D547AA6A75EF}" type="pres">
      <dgm:prSet presAssocID="{DF483BEA-DB07-4BF5-ACCE-C6E6709DD300}" presName="compNode" presStyleCnt="0"/>
      <dgm:spPr/>
    </dgm:pt>
    <dgm:pt modelId="{99331F32-9DCA-49DD-BE49-D048CF027A39}" type="pres">
      <dgm:prSet presAssocID="{DF483BEA-DB07-4BF5-ACCE-C6E6709DD3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p compass"/>
        </a:ext>
      </dgm:extLst>
    </dgm:pt>
    <dgm:pt modelId="{30DBB64D-A1B4-4D40-92F9-78030A878775}" type="pres">
      <dgm:prSet presAssocID="{DF483BEA-DB07-4BF5-ACCE-C6E6709DD300}" presName="spaceRect" presStyleCnt="0"/>
      <dgm:spPr/>
    </dgm:pt>
    <dgm:pt modelId="{9D85F964-432A-485E-829F-64A6EDB51B53}" type="pres">
      <dgm:prSet presAssocID="{DF483BEA-DB07-4BF5-ACCE-C6E6709DD300}" presName="textRect" presStyleLbl="revTx" presStyleIdx="2" presStyleCnt="5">
        <dgm:presLayoutVars>
          <dgm:chMax val="1"/>
          <dgm:chPref val="1"/>
        </dgm:presLayoutVars>
      </dgm:prSet>
      <dgm:spPr/>
    </dgm:pt>
    <dgm:pt modelId="{0F250594-786A-44B7-BDD0-FBC51DD83598}" type="pres">
      <dgm:prSet presAssocID="{0507E5C8-2745-4C2E-AC20-D2E9C5B2A1BB}" presName="sibTrans" presStyleCnt="0"/>
      <dgm:spPr/>
    </dgm:pt>
    <dgm:pt modelId="{1A41387E-E77E-42B6-BE00-16A563735AF2}" type="pres">
      <dgm:prSet presAssocID="{9BD70151-3D86-48E0-B054-C990C8437F96}" presName="compNode" presStyleCnt="0"/>
      <dgm:spPr/>
    </dgm:pt>
    <dgm:pt modelId="{9058CFBE-BDBE-4F44-A94A-FA4870BBAA24}" type="pres">
      <dgm:prSet presAssocID="{9BD70151-3D86-48E0-B054-C990C8437F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in head"/>
        </a:ext>
      </dgm:extLst>
    </dgm:pt>
    <dgm:pt modelId="{C98ECDAD-0134-4697-8CE0-BCB87DA5D1CE}" type="pres">
      <dgm:prSet presAssocID="{9BD70151-3D86-48E0-B054-C990C8437F96}" presName="spaceRect" presStyleCnt="0"/>
      <dgm:spPr/>
    </dgm:pt>
    <dgm:pt modelId="{4EF0E5E0-163A-4445-A0C1-1E2135EEFF9B}" type="pres">
      <dgm:prSet presAssocID="{9BD70151-3D86-48E0-B054-C990C8437F96}" presName="textRect" presStyleLbl="revTx" presStyleIdx="3" presStyleCnt="5">
        <dgm:presLayoutVars>
          <dgm:chMax val="1"/>
          <dgm:chPref val="1"/>
        </dgm:presLayoutVars>
      </dgm:prSet>
      <dgm:spPr/>
    </dgm:pt>
    <dgm:pt modelId="{93B5FE94-E723-4DB9-A79E-C1AD56954B51}" type="pres">
      <dgm:prSet presAssocID="{7DBB4647-488A-4C68-9F10-86B85BCDDD53}" presName="sibTrans" presStyleCnt="0"/>
      <dgm:spPr/>
    </dgm:pt>
    <dgm:pt modelId="{1D2734E5-5BBD-4ED3-8B06-5AF70CB4AFED}" type="pres">
      <dgm:prSet presAssocID="{A2168107-D9D4-430D-9787-72864B4F7F06}" presName="compNode" presStyleCnt="0"/>
      <dgm:spPr/>
    </dgm:pt>
    <dgm:pt modelId="{2EBE187B-0987-4C39-A307-DA2C7DEC83D5}" type="pres">
      <dgm:prSet presAssocID="{A2168107-D9D4-430D-9787-72864B4F7F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nay işareti"/>
        </a:ext>
      </dgm:extLst>
    </dgm:pt>
    <dgm:pt modelId="{052D4306-A7E5-4C68-B705-C1406358C9FD}" type="pres">
      <dgm:prSet presAssocID="{A2168107-D9D4-430D-9787-72864B4F7F06}" presName="spaceRect" presStyleCnt="0"/>
      <dgm:spPr/>
    </dgm:pt>
    <dgm:pt modelId="{BFCED79D-6C7A-4618-AB74-79EB62E1907F}" type="pres">
      <dgm:prSet presAssocID="{A2168107-D9D4-430D-9787-72864B4F7F06}" presName="textRect" presStyleLbl="revTx" presStyleIdx="4" presStyleCnt="5">
        <dgm:presLayoutVars>
          <dgm:chMax val="1"/>
          <dgm:chPref val="1"/>
        </dgm:presLayoutVars>
      </dgm:prSet>
      <dgm:spPr/>
    </dgm:pt>
  </dgm:ptLst>
  <dgm:cxnLst>
    <dgm:cxn modelId="{C3AEEC17-B20D-4140-B07C-8B83A8435EB1}" type="presOf" srcId="{9BD70151-3D86-48E0-B054-C990C8437F96}" destId="{4EF0E5E0-163A-4445-A0C1-1E2135EEFF9B}" srcOrd="0" destOrd="0" presId="urn:microsoft.com/office/officeart/2018/2/layout/IconLabelList"/>
    <dgm:cxn modelId="{5BF4E32D-023C-440B-BB84-936CA45FA327}" type="presOf" srcId="{DC102FA9-947A-4C29-ABE9-8D1DEC0259F0}" destId="{5A53AAEC-A147-408E-9DEC-8BF9CD1AC2D4}" srcOrd="0" destOrd="0" presId="urn:microsoft.com/office/officeart/2018/2/layout/IconLabelList"/>
    <dgm:cxn modelId="{6C7FCE65-277E-4680-9548-2195B832F368}" srcId="{38A2E4EB-D57B-4A21-A543-39D3224E34BE}" destId="{DF483BEA-DB07-4BF5-ACCE-C6E6709DD300}" srcOrd="2" destOrd="0" parTransId="{CA7B53E7-7520-4A73-96AA-8AD1197134AD}" sibTransId="{0507E5C8-2745-4C2E-AC20-D2E9C5B2A1BB}"/>
    <dgm:cxn modelId="{7F9EBF6C-815F-4233-85C5-98E15AB036AF}" srcId="{38A2E4EB-D57B-4A21-A543-39D3224E34BE}" destId="{DC102FA9-947A-4C29-ABE9-8D1DEC0259F0}" srcOrd="1" destOrd="0" parTransId="{895BAFA8-65C7-44ED-A1CA-0B4B71FDAB06}" sibTransId="{F2BBDF7B-87FD-46F3-96CA-581FAEFE4B3C}"/>
    <dgm:cxn modelId="{E4757F6F-48A5-47E4-B6C4-8BFC7D9D5815}" srcId="{38A2E4EB-D57B-4A21-A543-39D3224E34BE}" destId="{B91F4A85-41C0-4CF3-AD2B-9AAFEEB4A09D}" srcOrd="0" destOrd="0" parTransId="{6D347B38-ABE1-4375-892C-5FE67DE60720}" sibTransId="{64D31455-6CCD-41F7-8BCF-D23CCD19BC11}"/>
    <dgm:cxn modelId="{BC5ED778-8456-4186-9F7A-3BB4CEF96E97}" srcId="{38A2E4EB-D57B-4A21-A543-39D3224E34BE}" destId="{9BD70151-3D86-48E0-B054-C990C8437F96}" srcOrd="3" destOrd="0" parTransId="{46D2363E-ED32-426E-B6AB-4372A6416C3C}" sibTransId="{7DBB4647-488A-4C68-9F10-86B85BCDDD53}"/>
    <dgm:cxn modelId="{5F7E037C-01E0-4624-9B1F-FDE7A16A9344}" type="presOf" srcId="{DF483BEA-DB07-4BF5-ACCE-C6E6709DD300}" destId="{9D85F964-432A-485E-829F-64A6EDB51B53}" srcOrd="0" destOrd="0" presId="urn:microsoft.com/office/officeart/2018/2/layout/IconLabelList"/>
    <dgm:cxn modelId="{34A6BEA4-65F7-4403-8819-23357A528C91}" type="presOf" srcId="{A2168107-D9D4-430D-9787-72864B4F7F06}" destId="{BFCED79D-6C7A-4618-AB74-79EB62E1907F}" srcOrd="0" destOrd="0" presId="urn:microsoft.com/office/officeart/2018/2/layout/IconLabelList"/>
    <dgm:cxn modelId="{9B030CA7-A9CE-450C-9184-E8BF10842DAA}" type="presOf" srcId="{B91F4A85-41C0-4CF3-AD2B-9AAFEEB4A09D}" destId="{385E3A83-6332-40D2-B99E-98C4D6C553E1}" srcOrd="0" destOrd="0" presId="urn:microsoft.com/office/officeart/2018/2/layout/IconLabelList"/>
    <dgm:cxn modelId="{6F5AF6D5-2BAF-4A1A-B142-FDD01A758FDD}" type="presOf" srcId="{38A2E4EB-D57B-4A21-A543-39D3224E34BE}" destId="{F3B913BA-920F-4284-865B-6875F5249F00}" srcOrd="0" destOrd="0" presId="urn:microsoft.com/office/officeart/2018/2/layout/IconLabelList"/>
    <dgm:cxn modelId="{5BF17EE4-7BAB-4C1E-9DCE-40FC7C515898}" srcId="{38A2E4EB-D57B-4A21-A543-39D3224E34BE}" destId="{A2168107-D9D4-430D-9787-72864B4F7F06}" srcOrd="4" destOrd="0" parTransId="{1FCA9D53-5FB3-4BDD-9444-CAD027CB67B3}" sibTransId="{AEBC7487-97C2-4F86-B79E-798BAEE84394}"/>
    <dgm:cxn modelId="{45DC2D9F-4369-4441-AFFE-F083B6F7B181}" type="presParOf" srcId="{F3B913BA-920F-4284-865B-6875F5249F00}" destId="{9E5AB86F-661C-4ABC-A5C8-79EC9439C58D}" srcOrd="0" destOrd="0" presId="urn:microsoft.com/office/officeart/2018/2/layout/IconLabelList"/>
    <dgm:cxn modelId="{C9D18426-2390-4802-ABF4-F77384ACE2F6}" type="presParOf" srcId="{9E5AB86F-661C-4ABC-A5C8-79EC9439C58D}" destId="{448B3B09-2CA6-4D76-A0AC-ADB0C9F48C2C}" srcOrd="0" destOrd="0" presId="urn:microsoft.com/office/officeart/2018/2/layout/IconLabelList"/>
    <dgm:cxn modelId="{A0AED014-03AA-4B4A-A946-009F5D333413}" type="presParOf" srcId="{9E5AB86F-661C-4ABC-A5C8-79EC9439C58D}" destId="{57FF1A16-EB8B-48CB-A6AD-7C26F7BE1841}" srcOrd="1" destOrd="0" presId="urn:microsoft.com/office/officeart/2018/2/layout/IconLabelList"/>
    <dgm:cxn modelId="{158287AB-1198-4B57-87CC-A54FB4FF89DE}" type="presParOf" srcId="{9E5AB86F-661C-4ABC-A5C8-79EC9439C58D}" destId="{385E3A83-6332-40D2-B99E-98C4D6C553E1}" srcOrd="2" destOrd="0" presId="urn:microsoft.com/office/officeart/2018/2/layout/IconLabelList"/>
    <dgm:cxn modelId="{E5AC156C-9A16-40E4-9DFF-53C75E66B86C}" type="presParOf" srcId="{F3B913BA-920F-4284-865B-6875F5249F00}" destId="{308EF362-F0F1-4A41-8EF9-65F6AA23E545}" srcOrd="1" destOrd="0" presId="urn:microsoft.com/office/officeart/2018/2/layout/IconLabelList"/>
    <dgm:cxn modelId="{B93DF456-C5D9-4CCD-948B-E48AD13A66D4}" type="presParOf" srcId="{F3B913BA-920F-4284-865B-6875F5249F00}" destId="{81AD3B1F-B145-43F7-9297-EB5738ACCD4B}" srcOrd="2" destOrd="0" presId="urn:microsoft.com/office/officeart/2018/2/layout/IconLabelList"/>
    <dgm:cxn modelId="{76CE9F62-86B1-407E-80C7-81F8212CCD9A}" type="presParOf" srcId="{81AD3B1F-B145-43F7-9297-EB5738ACCD4B}" destId="{DE9EC20B-50B2-4378-9DDB-F19B772474BE}" srcOrd="0" destOrd="0" presId="urn:microsoft.com/office/officeart/2018/2/layout/IconLabelList"/>
    <dgm:cxn modelId="{D0023072-85C5-4D6E-A407-4595055590D4}" type="presParOf" srcId="{81AD3B1F-B145-43F7-9297-EB5738ACCD4B}" destId="{2423062C-9E2A-4464-9C63-F19ACE9F6BFC}" srcOrd="1" destOrd="0" presId="urn:microsoft.com/office/officeart/2018/2/layout/IconLabelList"/>
    <dgm:cxn modelId="{2A9240ED-F45D-46A6-A62F-7AB9393ADDF0}" type="presParOf" srcId="{81AD3B1F-B145-43F7-9297-EB5738ACCD4B}" destId="{5A53AAEC-A147-408E-9DEC-8BF9CD1AC2D4}" srcOrd="2" destOrd="0" presId="urn:microsoft.com/office/officeart/2018/2/layout/IconLabelList"/>
    <dgm:cxn modelId="{96156E9D-6706-487E-82C5-654F685E074F}" type="presParOf" srcId="{F3B913BA-920F-4284-865B-6875F5249F00}" destId="{427170DA-8F53-42A5-A303-79FC1C96A0C3}" srcOrd="3" destOrd="0" presId="urn:microsoft.com/office/officeart/2018/2/layout/IconLabelList"/>
    <dgm:cxn modelId="{0A7B7FFF-7147-485A-B370-08B6871A6D37}" type="presParOf" srcId="{F3B913BA-920F-4284-865B-6875F5249F00}" destId="{1397B999-28D8-480F-8A16-D547AA6A75EF}" srcOrd="4" destOrd="0" presId="urn:microsoft.com/office/officeart/2018/2/layout/IconLabelList"/>
    <dgm:cxn modelId="{7E40EEEE-ECF3-4C72-8780-51FD7E5658C8}" type="presParOf" srcId="{1397B999-28D8-480F-8A16-D547AA6A75EF}" destId="{99331F32-9DCA-49DD-BE49-D048CF027A39}" srcOrd="0" destOrd="0" presId="urn:microsoft.com/office/officeart/2018/2/layout/IconLabelList"/>
    <dgm:cxn modelId="{083EC1AA-6A42-4E5D-8AB4-4BCAE41A304E}" type="presParOf" srcId="{1397B999-28D8-480F-8A16-D547AA6A75EF}" destId="{30DBB64D-A1B4-4D40-92F9-78030A878775}" srcOrd="1" destOrd="0" presId="urn:microsoft.com/office/officeart/2018/2/layout/IconLabelList"/>
    <dgm:cxn modelId="{14776FC4-7706-4321-82DE-E11FE3B2E09C}" type="presParOf" srcId="{1397B999-28D8-480F-8A16-D547AA6A75EF}" destId="{9D85F964-432A-485E-829F-64A6EDB51B53}" srcOrd="2" destOrd="0" presId="urn:microsoft.com/office/officeart/2018/2/layout/IconLabelList"/>
    <dgm:cxn modelId="{C74A5171-5C5E-43D1-8C72-D9D87553F460}" type="presParOf" srcId="{F3B913BA-920F-4284-865B-6875F5249F00}" destId="{0F250594-786A-44B7-BDD0-FBC51DD83598}" srcOrd="5" destOrd="0" presId="urn:microsoft.com/office/officeart/2018/2/layout/IconLabelList"/>
    <dgm:cxn modelId="{96D1B602-B172-4B6D-B9F6-C899C22DDBCC}" type="presParOf" srcId="{F3B913BA-920F-4284-865B-6875F5249F00}" destId="{1A41387E-E77E-42B6-BE00-16A563735AF2}" srcOrd="6" destOrd="0" presId="urn:microsoft.com/office/officeart/2018/2/layout/IconLabelList"/>
    <dgm:cxn modelId="{9127127D-42F9-4880-8BFA-DDB4A3B0DE69}" type="presParOf" srcId="{1A41387E-E77E-42B6-BE00-16A563735AF2}" destId="{9058CFBE-BDBE-4F44-A94A-FA4870BBAA24}" srcOrd="0" destOrd="0" presId="urn:microsoft.com/office/officeart/2018/2/layout/IconLabelList"/>
    <dgm:cxn modelId="{CA5013FF-AC6D-47FD-96AA-9AE64775A119}" type="presParOf" srcId="{1A41387E-E77E-42B6-BE00-16A563735AF2}" destId="{C98ECDAD-0134-4697-8CE0-BCB87DA5D1CE}" srcOrd="1" destOrd="0" presId="urn:microsoft.com/office/officeart/2018/2/layout/IconLabelList"/>
    <dgm:cxn modelId="{260CAE48-8D3F-4FC1-BE8F-36BEB005DA14}" type="presParOf" srcId="{1A41387E-E77E-42B6-BE00-16A563735AF2}" destId="{4EF0E5E0-163A-4445-A0C1-1E2135EEFF9B}" srcOrd="2" destOrd="0" presId="urn:microsoft.com/office/officeart/2018/2/layout/IconLabelList"/>
    <dgm:cxn modelId="{0DE7F116-7272-4F04-97E9-A3103365D1AB}" type="presParOf" srcId="{F3B913BA-920F-4284-865B-6875F5249F00}" destId="{93B5FE94-E723-4DB9-A79E-C1AD56954B51}" srcOrd="7" destOrd="0" presId="urn:microsoft.com/office/officeart/2018/2/layout/IconLabelList"/>
    <dgm:cxn modelId="{88813142-716F-437A-97E5-4CAE818DFA35}" type="presParOf" srcId="{F3B913BA-920F-4284-865B-6875F5249F00}" destId="{1D2734E5-5BBD-4ED3-8B06-5AF70CB4AFED}" srcOrd="8" destOrd="0" presId="urn:microsoft.com/office/officeart/2018/2/layout/IconLabelList"/>
    <dgm:cxn modelId="{B5575A23-7263-4C16-8FFB-51020E0476F4}" type="presParOf" srcId="{1D2734E5-5BBD-4ED3-8B06-5AF70CB4AFED}" destId="{2EBE187B-0987-4C39-A307-DA2C7DEC83D5}" srcOrd="0" destOrd="0" presId="urn:microsoft.com/office/officeart/2018/2/layout/IconLabelList"/>
    <dgm:cxn modelId="{CDAB4F78-BDCB-4ED2-B535-FEF865B5EB26}" type="presParOf" srcId="{1D2734E5-5BBD-4ED3-8B06-5AF70CB4AFED}" destId="{052D4306-A7E5-4C68-B705-C1406358C9FD}" srcOrd="1" destOrd="0" presId="urn:microsoft.com/office/officeart/2018/2/layout/IconLabelList"/>
    <dgm:cxn modelId="{DF3EEEE6-A9A1-42FA-B30D-B01626D69253}" type="presParOf" srcId="{1D2734E5-5BBD-4ED3-8B06-5AF70CB4AFED}" destId="{BFCED79D-6C7A-4618-AB74-79EB62E190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B3B09-2CA6-4D76-A0AC-ADB0C9F48C2C}">
      <dsp:nvSpPr>
        <dsp:cNvPr id="0" name=""/>
        <dsp:cNvSpPr/>
      </dsp:nvSpPr>
      <dsp:spPr>
        <a:xfrm>
          <a:off x="553541" y="210706"/>
          <a:ext cx="651005" cy="6510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E3A83-6332-40D2-B99E-98C4D6C553E1}">
      <dsp:nvSpPr>
        <dsp:cNvPr id="0" name=""/>
        <dsp:cNvSpPr/>
      </dsp:nvSpPr>
      <dsp:spPr>
        <a:xfrm>
          <a:off x="155705" y="1082787"/>
          <a:ext cx="1446679" cy="57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tr-TR" sz="1800" kern="1200"/>
            <a:t>Accuracy</a:t>
          </a:r>
          <a:endParaRPr lang="en-US" sz="1800" kern="1200"/>
        </a:p>
      </dsp:txBody>
      <dsp:txXfrm>
        <a:off x="155705" y="1082787"/>
        <a:ext cx="1446679" cy="578671"/>
      </dsp:txXfrm>
    </dsp:sp>
    <dsp:sp modelId="{DE9EC20B-50B2-4378-9DDB-F19B772474BE}">
      <dsp:nvSpPr>
        <dsp:cNvPr id="0" name=""/>
        <dsp:cNvSpPr/>
      </dsp:nvSpPr>
      <dsp:spPr>
        <a:xfrm>
          <a:off x="2253390" y="210706"/>
          <a:ext cx="651005" cy="6510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3AAEC-A147-408E-9DEC-8BF9CD1AC2D4}">
      <dsp:nvSpPr>
        <dsp:cNvPr id="0" name=""/>
        <dsp:cNvSpPr/>
      </dsp:nvSpPr>
      <dsp:spPr>
        <a:xfrm>
          <a:off x="1855553" y="1082787"/>
          <a:ext cx="1446679" cy="57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tr-TR" sz="1800" kern="1200"/>
            <a:t>Confusion Matrix</a:t>
          </a:r>
          <a:endParaRPr lang="en-US" sz="1800" kern="1200"/>
        </a:p>
      </dsp:txBody>
      <dsp:txXfrm>
        <a:off x="1855553" y="1082787"/>
        <a:ext cx="1446679" cy="578671"/>
      </dsp:txXfrm>
    </dsp:sp>
    <dsp:sp modelId="{99331F32-9DCA-49DD-BE49-D048CF027A39}">
      <dsp:nvSpPr>
        <dsp:cNvPr id="0" name=""/>
        <dsp:cNvSpPr/>
      </dsp:nvSpPr>
      <dsp:spPr>
        <a:xfrm>
          <a:off x="3953239" y="210706"/>
          <a:ext cx="651005" cy="6510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5F964-432A-485E-829F-64A6EDB51B53}">
      <dsp:nvSpPr>
        <dsp:cNvPr id="0" name=""/>
        <dsp:cNvSpPr/>
      </dsp:nvSpPr>
      <dsp:spPr>
        <a:xfrm>
          <a:off x="3555402" y="1082787"/>
          <a:ext cx="1446679" cy="57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tr-TR" sz="1800" kern="1200" dirty="0"/>
            <a:t>Precision</a:t>
          </a:r>
          <a:endParaRPr lang="en-US" sz="1800" kern="1200" dirty="0"/>
        </a:p>
      </dsp:txBody>
      <dsp:txXfrm>
        <a:off x="3555402" y="1082787"/>
        <a:ext cx="1446679" cy="578671"/>
      </dsp:txXfrm>
    </dsp:sp>
    <dsp:sp modelId="{9058CFBE-BDBE-4F44-A94A-FA4870BBAA24}">
      <dsp:nvSpPr>
        <dsp:cNvPr id="0" name=""/>
        <dsp:cNvSpPr/>
      </dsp:nvSpPr>
      <dsp:spPr>
        <a:xfrm>
          <a:off x="1403466" y="2023128"/>
          <a:ext cx="651005" cy="6510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0E5E0-163A-4445-A0C1-1E2135EEFF9B}">
      <dsp:nvSpPr>
        <dsp:cNvPr id="0" name=""/>
        <dsp:cNvSpPr/>
      </dsp:nvSpPr>
      <dsp:spPr>
        <a:xfrm>
          <a:off x="1005629" y="2895210"/>
          <a:ext cx="1446679" cy="57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tr-TR" sz="1800" kern="1200"/>
            <a:t>Recall</a:t>
          </a:r>
          <a:endParaRPr lang="en-US" sz="1800" kern="1200"/>
        </a:p>
      </dsp:txBody>
      <dsp:txXfrm>
        <a:off x="1005629" y="2895210"/>
        <a:ext cx="1446679" cy="578671"/>
      </dsp:txXfrm>
    </dsp:sp>
    <dsp:sp modelId="{2EBE187B-0987-4C39-A307-DA2C7DEC83D5}">
      <dsp:nvSpPr>
        <dsp:cNvPr id="0" name=""/>
        <dsp:cNvSpPr/>
      </dsp:nvSpPr>
      <dsp:spPr>
        <a:xfrm>
          <a:off x="3103314" y="2023128"/>
          <a:ext cx="651005" cy="6510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ED79D-6C7A-4618-AB74-79EB62E1907F}">
      <dsp:nvSpPr>
        <dsp:cNvPr id="0" name=""/>
        <dsp:cNvSpPr/>
      </dsp:nvSpPr>
      <dsp:spPr>
        <a:xfrm>
          <a:off x="2705477" y="2895210"/>
          <a:ext cx="1446679" cy="57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tr-TR" sz="1800" kern="1200"/>
            <a:t>F1-Score</a:t>
          </a:r>
          <a:endParaRPr lang="en-US" sz="1800" kern="1200"/>
        </a:p>
      </dsp:txBody>
      <dsp:txXfrm>
        <a:off x="2705477" y="2895210"/>
        <a:ext cx="1446679" cy="57867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7023456/" TargetMode="External"/><Relationship Id="rId2" Type="http://schemas.openxmlformats.org/officeDocument/2006/relationships/hyperlink" Target="https://en.wikipedia.org/wiki/Haversine_formula" TargetMode="External"/><Relationship Id="rId1" Type="http://schemas.openxmlformats.org/officeDocument/2006/relationships/slideLayout" Target="../slideLayouts/slideLayout2.xml"/><Relationship Id="rId6" Type="http://schemas.openxmlformats.org/officeDocument/2006/relationships/hyperlink" Target="https://pypi.org/project/gmplot/" TargetMode="External"/><Relationship Id="rId5" Type="http://schemas.openxmlformats.org/officeDocument/2006/relationships/hyperlink" Target="https://scikit-learn.org/stable/modules/generated/sklearn.metrics.accuracy_score.html" TargetMode="External"/><Relationship Id="rId4" Type="http://schemas.openxmlformats.org/officeDocument/2006/relationships/hyperlink" Target="https://github.com/radoslawregula/geo-music-classification/blob/master/geo_origins_music_notebook.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06400"/>
            <a:ext cx="9144000" cy="2387600"/>
          </a:xfrm>
        </p:spPr>
        <p:txBody>
          <a:bodyPr>
            <a:normAutofit/>
          </a:bodyPr>
          <a:lstStyle/>
          <a:p>
            <a:r>
              <a:rPr lang="tr-TR" dirty="0" err="1"/>
              <a:t>Predicting</a:t>
            </a:r>
            <a:r>
              <a:rPr lang="tr-TR" dirty="0"/>
              <a:t> </a:t>
            </a:r>
            <a:r>
              <a:rPr lang="tr-TR" dirty="0" err="1"/>
              <a:t>Origin</a:t>
            </a:r>
            <a:r>
              <a:rPr lang="tr-TR" dirty="0"/>
              <a:t> of Music</a:t>
            </a:r>
            <a:endParaRPr lang="en-US" dirty="0"/>
          </a:p>
        </p:txBody>
      </p:sp>
      <p:sp>
        <p:nvSpPr>
          <p:cNvPr id="4" name="Subtitle 3"/>
          <p:cNvSpPr>
            <a:spLocks noGrp="1"/>
          </p:cNvSpPr>
          <p:nvPr>
            <p:ph type="subTitle" idx="1"/>
          </p:nvPr>
        </p:nvSpPr>
        <p:spPr>
          <a:xfrm>
            <a:off x="1524000" y="3236120"/>
            <a:ext cx="9144000" cy="1655762"/>
          </a:xfrm>
        </p:spPr>
        <p:txBody>
          <a:bodyPr>
            <a:normAutofit fontScale="62500" lnSpcReduction="20000"/>
          </a:bodyPr>
          <a:lstStyle/>
          <a:p>
            <a:endParaRPr lang="en-US" dirty="0"/>
          </a:p>
          <a:p>
            <a:r>
              <a:rPr lang="en-US" dirty="0">
                <a:solidFill>
                  <a:schemeClr val="bg1">
                    <a:lumMod val="50000"/>
                  </a:schemeClr>
                </a:solidFill>
              </a:rPr>
              <a:t>BBM4</a:t>
            </a:r>
            <a:r>
              <a:rPr lang="tr-TR" dirty="0">
                <a:solidFill>
                  <a:schemeClr val="bg1">
                    <a:lumMod val="50000"/>
                  </a:schemeClr>
                </a:solidFill>
              </a:rPr>
              <a:t>06 Fundamentals of Machine Learning</a:t>
            </a:r>
            <a:endParaRPr lang="en-US" dirty="0">
              <a:solidFill>
                <a:schemeClr val="bg1">
                  <a:lumMod val="50000"/>
                </a:schemeClr>
              </a:solidFill>
            </a:endParaRPr>
          </a:p>
          <a:p>
            <a:r>
              <a:rPr lang="tr-TR" sz="3100" dirty="0">
                <a:solidFill>
                  <a:schemeClr val="tx1">
                    <a:lumMod val="50000"/>
                    <a:lumOff val="50000"/>
                  </a:schemeClr>
                </a:solidFill>
              </a:rPr>
              <a:t>Course Project</a:t>
            </a:r>
          </a:p>
          <a:p>
            <a:endParaRPr lang="tr-TR" sz="3100" dirty="0">
              <a:solidFill>
                <a:schemeClr val="tx1">
                  <a:lumMod val="50000"/>
                  <a:lumOff val="50000"/>
                </a:schemeClr>
              </a:solidFill>
            </a:endParaRPr>
          </a:p>
          <a:p>
            <a:r>
              <a:rPr lang="tr-TR" sz="3100" dirty="0">
                <a:solidFill>
                  <a:schemeClr val="tx1">
                    <a:lumMod val="50000"/>
                    <a:lumOff val="50000"/>
                  </a:schemeClr>
                </a:solidFill>
              </a:rPr>
              <a:t>Muhammet Subasi, Harun </a:t>
            </a:r>
            <a:r>
              <a:rPr lang="tr-TR" sz="3100" dirty="0" err="1">
                <a:solidFill>
                  <a:schemeClr val="tx1">
                    <a:lumMod val="50000"/>
                    <a:lumOff val="50000"/>
                  </a:schemeClr>
                </a:solidFill>
              </a:rPr>
              <a:t>Burkuk</a:t>
            </a:r>
            <a:r>
              <a:rPr lang="tr-TR" sz="3100" dirty="0">
                <a:solidFill>
                  <a:schemeClr val="tx1">
                    <a:lumMod val="50000"/>
                    <a:lumOff val="50000"/>
                  </a:schemeClr>
                </a:solidFill>
              </a:rPr>
              <a:t>, Mustafa Korkmazlar</a:t>
            </a: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Experimental</a:t>
            </a:r>
            <a:r>
              <a:rPr lang="tr-TR" dirty="0"/>
              <a:t> Set-</a:t>
            </a:r>
            <a:r>
              <a:rPr lang="tr-TR" dirty="0" err="1"/>
              <a:t>up</a:t>
            </a:r>
            <a:endParaRPr lang="en-US" dirty="0"/>
          </a:p>
        </p:txBody>
      </p:sp>
      <p:sp>
        <p:nvSpPr>
          <p:cNvPr id="5" name="Text Placeholder 4"/>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10</a:t>
            </a:fld>
            <a:endParaRPr lang="en-US" dirty="0"/>
          </a:p>
        </p:txBody>
      </p:sp>
      <p:pic>
        <p:nvPicPr>
          <p:cNvPr id="6" name="Resim 5" descr="metin içeren bir resim&#10;&#10;Açıklama otomatik olarak oluşturuldu">
            <a:extLst>
              <a:ext uri="{FF2B5EF4-FFF2-40B4-BE49-F238E27FC236}">
                <a16:creationId xmlns:a16="http://schemas.microsoft.com/office/drawing/2014/main" id="{EF0014B0-1AF2-4372-ACE6-B4F344CAC869}"/>
              </a:ext>
            </a:extLst>
          </p:cNvPr>
          <p:cNvPicPr>
            <a:picLocks noChangeAspect="1"/>
          </p:cNvPicPr>
          <p:nvPr/>
        </p:nvPicPr>
        <p:blipFill>
          <a:blip r:embed="rId2"/>
          <a:stretch>
            <a:fillRect/>
          </a:stretch>
        </p:blipFill>
        <p:spPr>
          <a:xfrm>
            <a:off x="7151681" y="290151"/>
            <a:ext cx="5040319" cy="3644539"/>
          </a:xfrm>
          <a:prstGeom prst="rect">
            <a:avLst/>
          </a:prstGeom>
        </p:spPr>
      </p:pic>
    </p:spTree>
    <p:extLst>
      <p:ext uri="{BB962C8B-B14F-4D97-AF65-F5344CB8AC3E}">
        <p14:creationId xmlns:p14="http://schemas.microsoft.com/office/powerpoint/2010/main" val="191124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b="1" dirty="0" err="1"/>
              <a:t>DataSet</a:t>
            </a:r>
            <a:endParaRPr lang="en-US" b="1" dirty="0"/>
          </a:p>
        </p:txBody>
      </p:sp>
      <p:sp>
        <p:nvSpPr>
          <p:cNvPr id="2" name="Metin kutusu 1">
            <a:extLst>
              <a:ext uri="{FF2B5EF4-FFF2-40B4-BE49-F238E27FC236}">
                <a16:creationId xmlns:a16="http://schemas.microsoft.com/office/drawing/2014/main" id="{467939AB-82BB-4680-95D6-406DA0872B41}"/>
              </a:ext>
            </a:extLst>
          </p:cNvPr>
          <p:cNvSpPr txBox="1"/>
          <p:nvPr/>
        </p:nvSpPr>
        <p:spPr>
          <a:xfrm>
            <a:off x="838200" y="1900311"/>
            <a:ext cx="4426527" cy="3416320"/>
          </a:xfrm>
          <a:prstGeom prst="rect">
            <a:avLst/>
          </a:prstGeom>
          <a:noFill/>
        </p:spPr>
        <p:txBody>
          <a:bodyPr wrap="square" rtlCol="0">
            <a:spAutoFit/>
          </a:bodyPr>
          <a:lstStyle/>
          <a:p>
            <a:r>
              <a:rPr lang="tr-TR" dirty="0"/>
              <a:t>W</a:t>
            </a:r>
            <a:r>
              <a:rPr lang="en-US" dirty="0"/>
              <a:t>e will use the Geographical Original of the Music Data Set from UCI</a:t>
            </a:r>
            <a:endParaRPr lang="tr-TR" dirty="0"/>
          </a:p>
          <a:p>
            <a:endParaRPr lang="tr-TR" dirty="0"/>
          </a:p>
          <a:p>
            <a:r>
              <a:rPr lang="en-US" dirty="0"/>
              <a:t>This dataset contains 1059 rows, each of which represents a music track, and there are 70 columns. 68 of the columns are features for</a:t>
            </a:r>
            <a:r>
              <a:rPr lang="tr-TR" dirty="0"/>
              <a:t> </a:t>
            </a:r>
            <a:r>
              <a:rPr lang="en-US" dirty="0"/>
              <a:t>each music track extracted by using MARSYAS.</a:t>
            </a:r>
            <a:endParaRPr lang="tr-TR" dirty="0"/>
          </a:p>
          <a:p>
            <a:endParaRPr lang="tr-TR" dirty="0"/>
          </a:p>
          <a:p>
            <a:r>
              <a:rPr lang="en-US" dirty="0"/>
              <a:t>The last 2 columns contain latitude and longitude information’s for geographical regions. There are 33 different countries</a:t>
            </a:r>
            <a:r>
              <a:rPr lang="tr-TR" dirty="0"/>
              <a:t>.</a:t>
            </a:r>
          </a:p>
        </p:txBody>
      </p:sp>
      <p:pic>
        <p:nvPicPr>
          <p:cNvPr id="5" name="Resim 4">
            <a:extLst>
              <a:ext uri="{FF2B5EF4-FFF2-40B4-BE49-F238E27FC236}">
                <a16:creationId xmlns:a16="http://schemas.microsoft.com/office/drawing/2014/main" id="{DC4A364D-1FC2-4B81-8081-8FBBE1BD7D96}"/>
              </a:ext>
            </a:extLst>
          </p:cNvPr>
          <p:cNvPicPr>
            <a:picLocks noChangeAspect="1"/>
          </p:cNvPicPr>
          <p:nvPr/>
        </p:nvPicPr>
        <p:blipFill>
          <a:blip r:embed="rId2"/>
          <a:stretch>
            <a:fillRect/>
          </a:stretch>
        </p:blipFill>
        <p:spPr>
          <a:xfrm>
            <a:off x="5652656" y="641466"/>
            <a:ext cx="6179126" cy="5471877"/>
          </a:xfrm>
          <a:prstGeom prst="rect">
            <a:avLst/>
          </a:prstGeom>
        </p:spPr>
      </p:pic>
    </p:spTree>
    <p:extLst>
      <p:ext uri="{BB962C8B-B14F-4D97-AF65-F5344CB8AC3E}">
        <p14:creationId xmlns:p14="http://schemas.microsoft.com/office/powerpoint/2010/main" val="114094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b="1" dirty="0"/>
              <a:t>Evaluation </a:t>
            </a:r>
            <a:r>
              <a:rPr lang="tr-TR" b="1" dirty="0" err="1"/>
              <a:t>Metrics</a:t>
            </a:r>
            <a:endParaRPr lang="en-US" b="1" dirty="0"/>
          </a:p>
        </p:txBody>
      </p:sp>
      <p:sp>
        <p:nvSpPr>
          <p:cNvPr id="2" name="Metin Yer Tutucusu 1">
            <a:extLst>
              <a:ext uri="{FF2B5EF4-FFF2-40B4-BE49-F238E27FC236}">
                <a16:creationId xmlns:a16="http://schemas.microsoft.com/office/drawing/2014/main" id="{2F2F91C4-80BE-4182-9018-7FA2F3DC32BE}"/>
              </a:ext>
            </a:extLst>
          </p:cNvPr>
          <p:cNvSpPr>
            <a:spLocks noGrp="1"/>
          </p:cNvSpPr>
          <p:nvPr>
            <p:ph type="body" idx="1"/>
          </p:nvPr>
        </p:nvSpPr>
        <p:spPr/>
        <p:txBody>
          <a:bodyPr/>
          <a:lstStyle/>
          <a:p>
            <a:pPr algn="ctr"/>
            <a:r>
              <a:rPr lang="tr-TR" dirty="0" err="1"/>
              <a:t>For</a:t>
            </a:r>
            <a:r>
              <a:rPr lang="tr-TR" dirty="0"/>
              <a:t> </a:t>
            </a:r>
            <a:r>
              <a:rPr lang="tr-TR" dirty="0" err="1"/>
              <a:t>Classification</a:t>
            </a:r>
            <a:r>
              <a:rPr lang="tr-TR" dirty="0"/>
              <a:t>	</a:t>
            </a:r>
          </a:p>
        </p:txBody>
      </p:sp>
      <p:graphicFrame>
        <p:nvGraphicFramePr>
          <p:cNvPr id="11" name="İçerik Yer Tutucusu 4">
            <a:extLst>
              <a:ext uri="{FF2B5EF4-FFF2-40B4-BE49-F238E27FC236}">
                <a16:creationId xmlns:a16="http://schemas.microsoft.com/office/drawing/2014/main" id="{85187E01-FEF8-4D1C-B1FB-4C3FA1FCCDC9}"/>
              </a:ext>
            </a:extLst>
          </p:cNvPr>
          <p:cNvGraphicFramePr>
            <a:graphicFrameLocks noGrp="1"/>
          </p:cNvGraphicFramePr>
          <p:nvPr>
            <p:ph sz="half" idx="2"/>
            <p:extLst>
              <p:ext uri="{D42A27DB-BD31-4B8C-83A1-F6EECF244321}">
                <p14:modId xmlns:p14="http://schemas.microsoft.com/office/powerpoint/2010/main" val="185735213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4017C7EC-0EDF-4837-B0DB-2ED10D270D8A}"/>
              </a:ext>
            </a:extLst>
          </p:cNvPr>
          <p:cNvSpPr>
            <a:spLocks noGrp="1"/>
          </p:cNvSpPr>
          <p:nvPr>
            <p:ph type="body" sz="quarter" idx="3"/>
          </p:nvPr>
        </p:nvSpPr>
        <p:spPr/>
        <p:txBody>
          <a:bodyPr/>
          <a:lstStyle/>
          <a:p>
            <a:pPr algn="ctr"/>
            <a:r>
              <a:rPr lang="tr-TR" dirty="0"/>
              <a:t>	</a:t>
            </a:r>
            <a:r>
              <a:rPr lang="tr-TR" dirty="0" err="1"/>
              <a:t>For</a:t>
            </a:r>
            <a:r>
              <a:rPr lang="tr-TR" dirty="0"/>
              <a:t> </a:t>
            </a:r>
            <a:r>
              <a:rPr lang="tr-TR" dirty="0" err="1"/>
              <a:t>Regression</a:t>
            </a:r>
            <a:endParaRPr lang="tr-TR" dirty="0"/>
          </a:p>
        </p:txBody>
      </p:sp>
      <p:sp>
        <p:nvSpPr>
          <p:cNvPr id="7" name="İçerik Yer Tutucusu 6">
            <a:extLst>
              <a:ext uri="{FF2B5EF4-FFF2-40B4-BE49-F238E27FC236}">
                <a16:creationId xmlns:a16="http://schemas.microsoft.com/office/drawing/2014/main" id="{4036296A-667D-4085-8BA3-3C63135D88D2}"/>
              </a:ext>
            </a:extLst>
          </p:cNvPr>
          <p:cNvSpPr>
            <a:spLocks noGrp="1"/>
          </p:cNvSpPr>
          <p:nvPr>
            <p:ph sz="quarter" idx="4"/>
          </p:nvPr>
        </p:nvSpPr>
        <p:spPr/>
        <p:txBody>
          <a:bodyPr/>
          <a:lstStyle/>
          <a:p>
            <a:endParaRPr lang="tr-TR" dirty="0"/>
          </a:p>
          <a:p>
            <a:endParaRPr lang="tr-TR" dirty="0"/>
          </a:p>
          <a:p>
            <a:pPr marL="0" indent="0">
              <a:buNone/>
            </a:pPr>
            <a:r>
              <a:rPr lang="tr-TR" sz="1600" dirty="0"/>
              <a:t>		              Great </a:t>
            </a:r>
            <a:r>
              <a:rPr lang="tr-TR" sz="1600" dirty="0" err="1"/>
              <a:t>Circle</a:t>
            </a:r>
            <a:endParaRPr lang="tr-TR" sz="1600" dirty="0"/>
          </a:p>
          <a:p>
            <a:pPr marL="0" indent="0">
              <a:buNone/>
            </a:pPr>
            <a:r>
              <a:rPr lang="tr-TR" sz="1600" dirty="0"/>
              <a:t>	                                     </a:t>
            </a:r>
            <a:r>
              <a:rPr lang="tr-TR" sz="1600" dirty="0" err="1"/>
              <a:t>Distance</a:t>
            </a:r>
            <a:endParaRPr lang="tr-TR" sz="1600" dirty="0"/>
          </a:p>
        </p:txBody>
      </p:sp>
      <p:pic>
        <p:nvPicPr>
          <p:cNvPr id="10" name="Grafik 9" descr="Rota (Yolu Belli İki Uçlu düz dolguyla">
            <a:extLst>
              <a:ext uri="{FF2B5EF4-FFF2-40B4-BE49-F238E27FC236}">
                <a16:creationId xmlns:a16="http://schemas.microsoft.com/office/drawing/2014/main" id="{5A8C78B6-F583-4A2D-931D-C5CDCC76EF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63794" y="2514600"/>
            <a:ext cx="914400" cy="914400"/>
          </a:xfrm>
          <a:prstGeom prst="rect">
            <a:avLst/>
          </a:prstGeom>
        </p:spPr>
      </p:pic>
    </p:spTree>
    <p:extLst>
      <p:ext uri="{BB962C8B-B14F-4D97-AF65-F5344CB8AC3E}">
        <p14:creationId xmlns:p14="http://schemas.microsoft.com/office/powerpoint/2010/main" val="336659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81D26-2574-4F8A-B4AE-F46429871DF7}"/>
              </a:ext>
            </a:extLst>
          </p:cNvPr>
          <p:cNvSpPr>
            <a:spLocks noGrp="1"/>
          </p:cNvSpPr>
          <p:nvPr>
            <p:ph type="title"/>
          </p:nvPr>
        </p:nvSpPr>
        <p:spPr/>
        <p:txBody>
          <a:bodyPr/>
          <a:lstStyle/>
          <a:p>
            <a:r>
              <a:rPr lang="tr-TR" b="1"/>
              <a:t>Applications</a:t>
            </a:r>
            <a:endParaRPr lang="tr-TR" b="1" dirty="0"/>
          </a:p>
        </p:txBody>
      </p:sp>
      <p:sp>
        <p:nvSpPr>
          <p:cNvPr id="3" name="İçerik Yer Tutucusu 2">
            <a:extLst>
              <a:ext uri="{FF2B5EF4-FFF2-40B4-BE49-F238E27FC236}">
                <a16:creationId xmlns:a16="http://schemas.microsoft.com/office/drawing/2014/main" id="{31A603FB-E757-4845-A4BC-2F85DD098E8D}"/>
              </a:ext>
            </a:extLst>
          </p:cNvPr>
          <p:cNvSpPr>
            <a:spLocks noGrp="1"/>
          </p:cNvSpPr>
          <p:nvPr>
            <p:ph idx="1"/>
          </p:nvPr>
        </p:nvSpPr>
        <p:spPr/>
        <p:txBody>
          <a:bodyPr>
            <a:normAutofit fontScale="85000" lnSpcReduction="20000"/>
          </a:bodyPr>
          <a:lstStyle/>
          <a:p>
            <a:pPr>
              <a:buFont typeface="Arial" panose="020B0604020202020204" pitchFamily="34" charset="0"/>
              <a:buChar char="•"/>
            </a:pPr>
            <a:endParaRPr lang="tr-TR"/>
          </a:p>
          <a:p>
            <a:pPr>
              <a:buFont typeface="Arial" panose="020B0604020202020204" pitchFamily="34" charset="0"/>
              <a:buChar char="•"/>
            </a:pPr>
            <a:r>
              <a:rPr lang="tr-TR"/>
              <a:t>Train-Test Split (sklearn.model_selection)</a:t>
            </a:r>
          </a:p>
          <a:p>
            <a:pPr marL="0" indent="0">
              <a:buNone/>
            </a:pPr>
            <a:endParaRPr lang="tr-TR"/>
          </a:p>
          <a:p>
            <a:r>
              <a:rPr lang="tr-TR"/>
              <a:t>Classification Algorithms</a:t>
            </a:r>
          </a:p>
          <a:p>
            <a:pPr lvl="1"/>
            <a:r>
              <a:rPr lang="tr-TR"/>
              <a:t>Logistic Regression</a:t>
            </a:r>
          </a:p>
          <a:p>
            <a:pPr lvl="1"/>
            <a:r>
              <a:rPr lang="tr-TR"/>
              <a:t>Random Forest</a:t>
            </a:r>
          </a:p>
          <a:p>
            <a:pPr lvl="1"/>
            <a:r>
              <a:rPr lang="tr-TR"/>
              <a:t>Support Vector Machine</a:t>
            </a:r>
          </a:p>
          <a:p>
            <a:pPr marL="0" indent="0">
              <a:buNone/>
            </a:pPr>
            <a:endParaRPr lang="tr-TR"/>
          </a:p>
          <a:p>
            <a:r>
              <a:rPr lang="tr-TR"/>
              <a:t>Feature Selection </a:t>
            </a:r>
          </a:p>
          <a:p>
            <a:endParaRPr lang="tr-TR"/>
          </a:p>
          <a:p>
            <a:r>
              <a:rPr lang="tr-TR"/>
              <a:t>Regression Algorithm</a:t>
            </a:r>
          </a:p>
          <a:p>
            <a:pPr lvl="1"/>
            <a:r>
              <a:rPr lang="tr-TR"/>
              <a:t>Neural Network</a:t>
            </a:r>
            <a:endParaRPr lang="tr-TR" dirty="0"/>
          </a:p>
        </p:txBody>
      </p:sp>
      <p:sp>
        <p:nvSpPr>
          <p:cNvPr id="4" name="Slayt Numarası Yer Tutucusu 3">
            <a:extLst>
              <a:ext uri="{FF2B5EF4-FFF2-40B4-BE49-F238E27FC236}">
                <a16:creationId xmlns:a16="http://schemas.microsoft.com/office/drawing/2014/main" id="{95927BC1-F34C-4A3F-86EF-A545B104CA67}"/>
              </a:ext>
            </a:extLst>
          </p:cNvPr>
          <p:cNvSpPr>
            <a:spLocks noGrp="1"/>
          </p:cNvSpPr>
          <p:nvPr>
            <p:ph type="sldNum" sz="quarter" idx="4"/>
          </p:nvPr>
        </p:nvSpPr>
        <p:spPr/>
        <p:txBody>
          <a:bodyPr/>
          <a:lstStyle/>
          <a:p>
            <a:fld id="{191F8B1D-7B11-AC41-BEB4-AE91BA1246E6}" type="slidenum">
              <a:rPr lang="en-US" smtClean="0"/>
              <a:pPr/>
              <a:t>13</a:t>
            </a:fld>
            <a:endParaRPr lang="en-US" dirty="0"/>
          </a:p>
        </p:txBody>
      </p:sp>
      <p:pic>
        <p:nvPicPr>
          <p:cNvPr id="8" name="Resim 7">
            <a:extLst>
              <a:ext uri="{FF2B5EF4-FFF2-40B4-BE49-F238E27FC236}">
                <a16:creationId xmlns:a16="http://schemas.microsoft.com/office/drawing/2014/main" id="{CA884598-3C52-4BE3-A7F8-003F353CDE9D}"/>
              </a:ext>
            </a:extLst>
          </p:cNvPr>
          <p:cNvPicPr>
            <a:picLocks noChangeAspect="1"/>
          </p:cNvPicPr>
          <p:nvPr/>
        </p:nvPicPr>
        <p:blipFill>
          <a:blip r:embed="rId2"/>
          <a:stretch>
            <a:fillRect/>
          </a:stretch>
        </p:blipFill>
        <p:spPr>
          <a:xfrm>
            <a:off x="7352330" y="2189997"/>
            <a:ext cx="4693022" cy="3121013"/>
          </a:xfrm>
          <a:prstGeom prst="rect">
            <a:avLst/>
          </a:prstGeom>
        </p:spPr>
      </p:pic>
    </p:spTree>
    <p:extLst>
      <p:ext uri="{BB962C8B-B14F-4D97-AF65-F5344CB8AC3E}">
        <p14:creationId xmlns:p14="http://schemas.microsoft.com/office/powerpoint/2010/main" val="361303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C5F053-1711-43BE-AE72-01CAE0E94484}"/>
              </a:ext>
            </a:extLst>
          </p:cNvPr>
          <p:cNvSpPr>
            <a:spLocks noGrp="1"/>
          </p:cNvSpPr>
          <p:nvPr>
            <p:ph type="title"/>
          </p:nvPr>
        </p:nvSpPr>
        <p:spPr/>
        <p:txBody>
          <a:bodyPr/>
          <a:lstStyle/>
          <a:p>
            <a:r>
              <a:rPr lang="tr-TR" b="1" dirty="0" err="1"/>
              <a:t>Classification</a:t>
            </a:r>
            <a:r>
              <a:rPr lang="tr-TR" b="1" dirty="0"/>
              <a:t> </a:t>
            </a:r>
            <a:r>
              <a:rPr lang="tr-TR" b="1" dirty="0" err="1"/>
              <a:t>Algorithms</a:t>
            </a:r>
            <a:endParaRPr lang="tr-TR" b="1" dirty="0"/>
          </a:p>
        </p:txBody>
      </p:sp>
      <p:sp>
        <p:nvSpPr>
          <p:cNvPr id="3" name="İçerik Yer Tutucusu 2">
            <a:extLst>
              <a:ext uri="{FF2B5EF4-FFF2-40B4-BE49-F238E27FC236}">
                <a16:creationId xmlns:a16="http://schemas.microsoft.com/office/drawing/2014/main" id="{1AB906A8-CBC9-4278-919A-0ADBC320D6AD}"/>
              </a:ext>
            </a:extLst>
          </p:cNvPr>
          <p:cNvSpPr>
            <a:spLocks noGrp="1"/>
          </p:cNvSpPr>
          <p:nvPr>
            <p:ph idx="1"/>
          </p:nvPr>
        </p:nvSpPr>
        <p:spPr>
          <a:xfrm>
            <a:off x="5160817" y="1843809"/>
            <a:ext cx="3546765" cy="4351338"/>
          </a:xfrm>
        </p:spPr>
        <p:txBody>
          <a:bodyPr/>
          <a:lstStyle/>
          <a:p>
            <a:r>
              <a:rPr lang="tr-TR" dirty="0" err="1"/>
              <a:t>Random</a:t>
            </a:r>
            <a:r>
              <a:rPr lang="tr-TR" dirty="0"/>
              <a:t> </a:t>
            </a:r>
            <a:r>
              <a:rPr lang="tr-TR" dirty="0" err="1"/>
              <a:t>Forest</a:t>
            </a:r>
            <a:endParaRPr lang="tr-TR" dirty="0"/>
          </a:p>
          <a:p>
            <a:endParaRPr lang="tr-TR" dirty="0"/>
          </a:p>
          <a:p>
            <a:pPr lvl="1"/>
            <a:r>
              <a:rPr lang="tr-TR" dirty="0" err="1"/>
              <a:t>N_estimator</a:t>
            </a:r>
            <a:r>
              <a:rPr lang="tr-TR" dirty="0"/>
              <a:t> =1000</a:t>
            </a:r>
          </a:p>
          <a:p>
            <a:pPr lvl="1"/>
            <a:r>
              <a:rPr lang="tr-TR" dirty="0" err="1"/>
              <a:t>Random_state</a:t>
            </a:r>
            <a:r>
              <a:rPr lang="tr-TR" dirty="0"/>
              <a:t>=1</a:t>
            </a:r>
          </a:p>
          <a:p>
            <a:pPr lvl="1"/>
            <a:r>
              <a:rPr lang="tr-TR" dirty="0" err="1"/>
              <a:t>Min_samples_leaf</a:t>
            </a:r>
            <a:r>
              <a:rPr lang="tr-TR" dirty="0"/>
              <a:t>=1</a:t>
            </a:r>
          </a:p>
          <a:p>
            <a:pPr lvl="1"/>
            <a:endParaRPr lang="tr-TR" dirty="0"/>
          </a:p>
        </p:txBody>
      </p:sp>
      <p:sp>
        <p:nvSpPr>
          <p:cNvPr id="4" name="Slayt Numarası Yer Tutucusu 3">
            <a:extLst>
              <a:ext uri="{FF2B5EF4-FFF2-40B4-BE49-F238E27FC236}">
                <a16:creationId xmlns:a16="http://schemas.microsoft.com/office/drawing/2014/main" id="{C5BA5B70-E3FD-4016-94E7-6E51A9656AEB}"/>
              </a:ext>
            </a:extLst>
          </p:cNvPr>
          <p:cNvSpPr>
            <a:spLocks noGrp="1"/>
          </p:cNvSpPr>
          <p:nvPr>
            <p:ph type="sldNum" sz="quarter" idx="4"/>
          </p:nvPr>
        </p:nvSpPr>
        <p:spPr/>
        <p:txBody>
          <a:bodyPr/>
          <a:lstStyle/>
          <a:p>
            <a:fld id="{191F8B1D-7B11-AC41-BEB4-AE91BA1246E6}" type="slidenum">
              <a:rPr lang="en-US" smtClean="0"/>
              <a:pPr/>
              <a:t>14</a:t>
            </a:fld>
            <a:endParaRPr lang="en-US" dirty="0"/>
          </a:p>
        </p:txBody>
      </p:sp>
      <p:sp>
        <p:nvSpPr>
          <p:cNvPr id="9" name="Metin kutusu 8">
            <a:extLst>
              <a:ext uri="{FF2B5EF4-FFF2-40B4-BE49-F238E27FC236}">
                <a16:creationId xmlns:a16="http://schemas.microsoft.com/office/drawing/2014/main" id="{647E5916-C8CD-4C80-975C-39974869D5A7}"/>
              </a:ext>
            </a:extLst>
          </p:cNvPr>
          <p:cNvSpPr txBox="1"/>
          <p:nvPr/>
        </p:nvSpPr>
        <p:spPr>
          <a:xfrm>
            <a:off x="838200" y="1840634"/>
            <a:ext cx="4014359" cy="2893100"/>
          </a:xfrm>
          <a:prstGeom prst="rect">
            <a:avLst/>
          </a:prstGeom>
          <a:noFill/>
        </p:spPr>
        <p:txBody>
          <a:bodyPr wrap="square" rtlCol="0">
            <a:spAutoFit/>
          </a:bodyPr>
          <a:lstStyle/>
          <a:p>
            <a:pPr marL="285750" indent="-285750">
              <a:buFont typeface="Arial" panose="020B0604020202020204" pitchFamily="34" charset="0"/>
              <a:buChar char="•"/>
            </a:pPr>
            <a:r>
              <a:rPr lang="tr-TR" sz="2800" dirty="0" err="1"/>
              <a:t>Logistic</a:t>
            </a:r>
            <a:r>
              <a:rPr lang="tr-TR" sz="2800" dirty="0"/>
              <a:t> </a:t>
            </a:r>
            <a:r>
              <a:rPr lang="tr-TR" sz="2800" dirty="0" err="1"/>
              <a:t>Regression</a:t>
            </a:r>
            <a:endParaRPr lang="tr-TR" sz="2800" dirty="0"/>
          </a:p>
          <a:p>
            <a:pPr marL="285750" indent="-285750">
              <a:buFont typeface="Arial" panose="020B0604020202020204" pitchFamily="34" charset="0"/>
              <a:buChar char="•"/>
            </a:pPr>
            <a:endParaRPr lang="tr-TR" sz="2800" dirty="0"/>
          </a:p>
          <a:p>
            <a:pPr marL="742950" lvl="1" indent="-285750">
              <a:buFont typeface="Arial" panose="020B0604020202020204" pitchFamily="34" charset="0"/>
              <a:buChar char="•"/>
            </a:pPr>
            <a:r>
              <a:rPr lang="tr-TR" sz="2400" dirty="0" err="1"/>
              <a:t>Max_iter</a:t>
            </a:r>
            <a:r>
              <a:rPr lang="tr-TR" sz="2400" dirty="0"/>
              <a:t>=500</a:t>
            </a:r>
          </a:p>
          <a:p>
            <a:pPr marL="742950" lvl="1" indent="-285750">
              <a:buFont typeface="Arial" panose="020B0604020202020204" pitchFamily="34" charset="0"/>
              <a:buChar char="•"/>
            </a:pPr>
            <a:r>
              <a:rPr lang="tr-TR" sz="2400" dirty="0" err="1"/>
              <a:t>Random_state</a:t>
            </a:r>
            <a:r>
              <a:rPr lang="tr-TR" sz="2400" dirty="0"/>
              <a:t>=1</a:t>
            </a:r>
          </a:p>
          <a:p>
            <a:pPr marL="742950" lvl="1" indent="-285750">
              <a:buFont typeface="Arial" panose="020B0604020202020204" pitchFamily="34" charset="0"/>
              <a:buChar char="•"/>
            </a:pPr>
            <a:r>
              <a:rPr lang="tr-TR" sz="2400" dirty="0" err="1"/>
              <a:t>Multi_class</a:t>
            </a:r>
            <a:r>
              <a:rPr lang="tr-TR" sz="2400" dirty="0"/>
              <a:t>=</a:t>
            </a:r>
            <a:r>
              <a:rPr lang="tr-TR" sz="2400" dirty="0" err="1"/>
              <a:t>multinomial</a:t>
            </a:r>
            <a:endParaRPr lang="tr-TR" sz="2400" dirty="0"/>
          </a:p>
          <a:p>
            <a:pPr marL="742950" lvl="1" indent="-285750">
              <a:buFont typeface="Arial" panose="020B0604020202020204" pitchFamily="34" charset="0"/>
              <a:buChar char="•"/>
            </a:pPr>
            <a:endParaRPr lang="tr-TR" dirty="0"/>
          </a:p>
          <a:p>
            <a:endParaRPr lang="tr-TR" dirty="0"/>
          </a:p>
          <a:p>
            <a:endParaRPr lang="tr-TR" dirty="0"/>
          </a:p>
        </p:txBody>
      </p:sp>
      <p:sp>
        <p:nvSpPr>
          <p:cNvPr id="10" name="Metin kutusu 9">
            <a:extLst>
              <a:ext uri="{FF2B5EF4-FFF2-40B4-BE49-F238E27FC236}">
                <a16:creationId xmlns:a16="http://schemas.microsoft.com/office/drawing/2014/main" id="{3AC3D9D0-2997-4B46-8145-9530A4256C21}"/>
              </a:ext>
            </a:extLst>
          </p:cNvPr>
          <p:cNvSpPr txBox="1"/>
          <p:nvPr/>
        </p:nvSpPr>
        <p:spPr>
          <a:xfrm>
            <a:off x="8916984" y="1825625"/>
            <a:ext cx="2784763" cy="2769989"/>
          </a:xfrm>
          <a:prstGeom prst="rect">
            <a:avLst/>
          </a:prstGeom>
          <a:noFill/>
        </p:spPr>
        <p:txBody>
          <a:bodyPr wrap="square" rtlCol="0">
            <a:spAutoFit/>
          </a:bodyPr>
          <a:lstStyle/>
          <a:p>
            <a:pPr marL="285750" indent="-285750">
              <a:buFont typeface="Arial" panose="020B0604020202020204" pitchFamily="34" charset="0"/>
              <a:buChar char="•"/>
            </a:pPr>
            <a:r>
              <a:rPr lang="tr-TR" sz="2800" dirty="0" err="1"/>
              <a:t>Support</a:t>
            </a:r>
            <a:r>
              <a:rPr lang="tr-TR" sz="2800" dirty="0"/>
              <a:t> </a:t>
            </a:r>
            <a:r>
              <a:rPr lang="tr-TR" sz="2800" dirty="0" err="1"/>
              <a:t>Vector</a:t>
            </a:r>
            <a:r>
              <a:rPr lang="tr-TR" sz="2800" dirty="0"/>
              <a:t> Machine</a:t>
            </a:r>
          </a:p>
          <a:p>
            <a:pPr marL="285750" indent="-285750">
              <a:buFont typeface="Arial" panose="020B0604020202020204" pitchFamily="34" charset="0"/>
              <a:buChar char="•"/>
            </a:pPr>
            <a:endParaRPr lang="tr-TR" sz="2800" dirty="0"/>
          </a:p>
          <a:p>
            <a:pPr marL="742950" lvl="1" indent="-285750">
              <a:buFont typeface="Arial" panose="020B0604020202020204" pitchFamily="34" charset="0"/>
              <a:buChar char="•"/>
            </a:pPr>
            <a:r>
              <a:rPr lang="tr-TR" sz="2400" dirty="0" err="1"/>
              <a:t>Kernel</a:t>
            </a:r>
            <a:r>
              <a:rPr lang="tr-TR" sz="2400" dirty="0"/>
              <a:t>=</a:t>
            </a:r>
            <a:r>
              <a:rPr lang="tr-TR" sz="2400" dirty="0" err="1"/>
              <a:t>linear</a:t>
            </a:r>
            <a:endParaRPr lang="tr-TR" sz="2400" dirty="0"/>
          </a:p>
          <a:p>
            <a:pPr marL="742950" lvl="1" indent="-285750">
              <a:buFont typeface="Arial" panose="020B0604020202020204" pitchFamily="34" charset="0"/>
              <a:buChar char="•"/>
            </a:pPr>
            <a:r>
              <a:rPr lang="tr-TR" sz="2400" dirty="0"/>
              <a:t>Gamma =</a:t>
            </a:r>
            <a:r>
              <a:rPr lang="tr-TR" sz="2400" dirty="0" err="1"/>
              <a:t>scale</a:t>
            </a:r>
            <a:endParaRPr lang="tr-TR" sz="2400" dirty="0"/>
          </a:p>
          <a:p>
            <a:pPr marL="742950" lvl="1" indent="-285750">
              <a:buFont typeface="Arial" panose="020B0604020202020204" pitchFamily="34" charset="0"/>
              <a:buChar char="•"/>
            </a:pPr>
            <a:r>
              <a:rPr lang="tr-TR" sz="2400" dirty="0"/>
              <a:t>C=0.1</a:t>
            </a:r>
          </a:p>
          <a:p>
            <a:endParaRPr lang="tr-TR" dirty="0"/>
          </a:p>
        </p:txBody>
      </p:sp>
    </p:spTree>
    <p:extLst>
      <p:ext uri="{BB962C8B-B14F-4D97-AF65-F5344CB8AC3E}">
        <p14:creationId xmlns:p14="http://schemas.microsoft.com/office/powerpoint/2010/main" val="216895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71192-4912-42CB-A0D6-F7CFFED14FDF}"/>
              </a:ext>
            </a:extLst>
          </p:cNvPr>
          <p:cNvSpPr>
            <a:spLocks noGrp="1"/>
          </p:cNvSpPr>
          <p:nvPr>
            <p:ph type="title"/>
          </p:nvPr>
        </p:nvSpPr>
        <p:spPr/>
        <p:txBody>
          <a:bodyPr/>
          <a:lstStyle/>
          <a:p>
            <a:r>
              <a:rPr lang="tr-TR"/>
              <a:t> </a:t>
            </a:r>
            <a:r>
              <a:rPr lang="tr-TR" b="1"/>
              <a:t>Feature Selection</a:t>
            </a:r>
            <a:endParaRPr lang="tr-TR" b="1" dirty="0"/>
          </a:p>
        </p:txBody>
      </p:sp>
      <p:sp>
        <p:nvSpPr>
          <p:cNvPr id="3" name="İçerik Yer Tutucusu 2">
            <a:extLst>
              <a:ext uri="{FF2B5EF4-FFF2-40B4-BE49-F238E27FC236}">
                <a16:creationId xmlns:a16="http://schemas.microsoft.com/office/drawing/2014/main" id="{ECD2973C-DE34-440D-880D-F5BD1C8AF22D}"/>
              </a:ext>
            </a:extLst>
          </p:cNvPr>
          <p:cNvSpPr>
            <a:spLocks noGrp="1"/>
          </p:cNvSpPr>
          <p:nvPr>
            <p:ph idx="1"/>
          </p:nvPr>
        </p:nvSpPr>
        <p:spPr/>
        <p:txBody>
          <a:bodyPr>
            <a:normAutofit fontScale="92500" lnSpcReduction="10000"/>
          </a:bodyPr>
          <a:lstStyle/>
          <a:p>
            <a:r>
              <a:rPr lang="tr-TR" u="sng" dirty="0" err="1"/>
              <a:t>Permutation</a:t>
            </a:r>
            <a:r>
              <a:rPr lang="tr-TR" u="sng" dirty="0"/>
              <a:t> </a:t>
            </a:r>
            <a:r>
              <a:rPr lang="tr-TR" u="sng" dirty="0" err="1"/>
              <a:t>Importance</a:t>
            </a:r>
            <a:r>
              <a:rPr lang="tr-TR" u="sng" dirty="0"/>
              <a:t> </a:t>
            </a:r>
            <a:r>
              <a:rPr lang="tr-TR" dirty="0"/>
              <a:t>(eli 5)</a:t>
            </a:r>
          </a:p>
          <a:p>
            <a:pPr lvl="1"/>
            <a:endParaRPr lang="tr-TR" dirty="0"/>
          </a:p>
          <a:p>
            <a:pPr lvl="1"/>
            <a:r>
              <a:rPr lang="en-US" sz="2000" i="0" dirty="0">
                <a:solidFill>
                  <a:srgbClr val="292929"/>
                </a:solidFill>
                <a:effectLst/>
                <a:latin typeface="charter"/>
              </a:rPr>
              <a:t>Permutation Importance is an algorithm </a:t>
            </a:r>
            <a:endParaRPr lang="tr-TR" sz="2000" i="0" dirty="0">
              <a:solidFill>
                <a:srgbClr val="292929"/>
              </a:solidFill>
              <a:effectLst/>
              <a:latin typeface="charter"/>
            </a:endParaRPr>
          </a:p>
          <a:p>
            <a:pPr marL="0" indent="0">
              <a:buNone/>
            </a:pPr>
            <a:r>
              <a:rPr lang="tr-TR" sz="2400" i="0" dirty="0">
                <a:solidFill>
                  <a:srgbClr val="292929"/>
                </a:solidFill>
                <a:effectLst/>
                <a:latin typeface="charter"/>
              </a:rPr>
              <a:t>           </a:t>
            </a:r>
            <a:r>
              <a:rPr lang="en-US" sz="1800" i="0" dirty="0">
                <a:solidFill>
                  <a:srgbClr val="292929"/>
                </a:solidFill>
                <a:effectLst/>
                <a:latin typeface="charter"/>
              </a:rPr>
              <a:t>that turns each feature into </a:t>
            </a:r>
            <a:r>
              <a:rPr lang="en-US" sz="1800" b="1" i="0" u="sng" dirty="0">
                <a:solidFill>
                  <a:srgbClr val="292929"/>
                </a:solidFill>
                <a:effectLst/>
                <a:latin typeface="charter"/>
              </a:rPr>
              <a:t>noise data </a:t>
            </a:r>
            <a:r>
              <a:rPr lang="en-US" sz="1800" i="0" dirty="0">
                <a:solidFill>
                  <a:srgbClr val="292929"/>
                </a:solidFill>
                <a:effectLst/>
                <a:latin typeface="charter"/>
              </a:rPr>
              <a:t>in the data set </a:t>
            </a:r>
            <a:endParaRPr lang="tr-TR" sz="1800" i="0" dirty="0">
              <a:solidFill>
                <a:srgbClr val="292929"/>
              </a:solidFill>
              <a:effectLst/>
              <a:latin typeface="charter"/>
            </a:endParaRPr>
          </a:p>
          <a:p>
            <a:pPr marL="0" indent="0">
              <a:buNone/>
            </a:pPr>
            <a:r>
              <a:rPr lang="tr-TR" sz="1800" i="0" dirty="0">
                <a:solidFill>
                  <a:srgbClr val="292929"/>
                </a:solidFill>
                <a:effectLst/>
                <a:latin typeface="charter"/>
              </a:rPr>
              <a:t>              </a:t>
            </a:r>
            <a:r>
              <a:rPr lang="en-US" sz="1800" i="0" dirty="0">
                <a:solidFill>
                  <a:srgbClr val="292929"/>
                </a:solidFill>
                <a:effectLst/>
                <a:latin typeface="charter"/>
              </a:rPr>
              <a:t>and looks at the accuracy change.</a:t>
            </a:r>
            <a:endParaRPr lang="tr-TR" sz="1800" i="0" dirty="0">
              <a:solidFill>
                <a:srgbClr val="292929"/>
              </a:solidFill>
              <a:effectLst/>
              <a:latin typeface="charter"/>
            </a:endParaRPr>
          </a:p>
          <a:p>
            <a:pPr marL="0" indent="0">
              <a:buNone/>
            </a:pPr>
            <a:endParaRPr lang="tr-TR" sz="3200" dirty="0"/>
          </a:p>
          <a:p>
            <a:pPr lvl="1"/>
            <a:r>
              <a:rPr lang="en-US" sz="2000" i="0" dirty="0">
                <a:solidFill>
                  <a:srgbClr val="292929"/>
                </a:solidFill>
                <a:effectLst/>
                <a:latin typeface="charter"/>
              </a:rPr>
              <a:t>Each feature that we send into the Permutation Importance </a:t>
            </a:r>
            <a:endParaRPr lang="tr-TR" sz="2000" i="0" dirty="0">
              <a:solidFill>
                <a:srgbClr val="292929"/>
              </a:solidFill>
              <a:effectLst/>
              <a:latin typeface="charter"/>
            </a:endParaRPr>
          </a:p>
          <a:p>
            <a:pPr marL="457200" lvl="1" indent="0">
              <a:buNone/>
            </a:pPr>
            <a:r>
              <a:rPr lang="tr-TR" sz="2000" dirty="0">
                <a:solidFill>
                  <a:srgbClr val="292929"/>
                </a:solidFill>
                <a:latin typeface="charter"/>
              </a:rPr>
              <a:t>     </a:t>
            </a:r>
            <a:r>
              <a:rPr lang="tr-TR" sz="2000" dirty="0" err="1">
                <a:solidFill>
                  <a:srgbClr val="292929"/>
                </a:solidFill>
                <a:latin typeface="charter"/>
              </a:rPr>
              <a:t>gave</a:t>
            </a:r>
            <a:r>
              <a:rPr lang="tr-TR" sz="2000" dirty="0">
                <a:solidFill>
                  <a:srgbClr val="292929"/>
                </a:solidFill>
                <a:latin typeface="charter"/>
              </a:rPr>
              <a:t> </a:t>
            </a:r>
            <a:r>
              <a:rPr lang="tr-TR" sz="2000" b="1" u="sng" dirty="0" err="1">
                <a:solidFill>
                  <a:srgbClr val="292929"/>
                </a:solidFill>
                <a:latin typeface="charter"/>
              </a:rPr>
              <a:t>worse</a:t>
            </a:r>
            <a:r>
              <a:rPr lang="tr-TR" sz="2000" b="1" u="sng" dirty="0">
                <a:solidFill>
                  <a:srgbClr val="292929"/>
                </a:solidFill>
                <a:latin typeface="charter"/>
              </a:rPr>
              <a:t> </a:t>
            </a:r>
            <a:r>
              <a:rPr lang="tr-TR" sz="2000" b="1" u="sng" dirty="0" err="1">
                <a:solidFill>
                  <a:srgbClr val="292929"/>
                </a:solidFill>
                <a:latin typeface="charter"/>
              </a:rPr>
              <a:t>accuracy</a:t>
            </a:r>
            <a:r>
              <a:rPr lang="tr-TR" sz="2000" b="1" u="sng" dirty="0">
                <a:solidFill>
                  <a:srgbClr val="292929"/>
                </a:solidFill>
                <a:latin typeface="charter"/>
              </a:rPr>
              <a:t> </a:t>
            </a:r>
            <a:r>
              <a:rPr lang="tr-TR" sz="2000" dirty="0" err="1">
                <a:solidFill>
                  <a:srgbClr val="292929"/>
                </a:solidFill>
                <a:latin typeface="charter"/>
              </a:rPr>
              <a:t>than</a:t>
            </a:r>
            <a:r>
              <a:rPr lang="tr-TR" sz="2000" dirty="0">
                <a:solidFill>
                  <a:srgbClr val="292929"/>
                </a:solidFill>
                <a:latin typeface="charter"/>
              </a:rPr>
              <a:t> </a:t>
            </a:r>
            <a:r>
              <a:rPr lang="tr-TR" sz="2000" dirty="0" err="1">
                <a:solidFill>
                  <a:srgbClr val="292929"/>
                </a:solidFill>
                <a:latin typeface="charter"/>
              </a:rPr>
              <a:t>the</a:t>
            </a:r>
            <a:r>
              <a:rPr lang="tr-TR" sz="2000" dirty="0">
                <a:solidFill>
                  <a:srgbClr val="292929"/>
                </a:solidFill>
                <a:latin typeface="charter"/>
              </a:rPr>
              <a:t> </a:t>
            </a:r>
            <a:r>
              <a:rPr lang="tr-TR" sz="2000" dirty="0" err="1">
                <a:solidFill>
                  <a:srgbClr val="292929"/>
                </a:solidFill>
                <a:latin typeface="charter"/>
              </a:rPr>
              <a:t>accuracy</a:t>
            </a:r>
            <a:r>
              <a:rPr lang="tr-TR" sz="2000" dirty="0">
                <a:solidFill>
                  <a:srgbClr val="292929"/>
                </a:solidFill>
                <a:latin typeface="charter"/>
              </a:rPr>
              <a:t> </a:t>
            </a:r>
            <a:r>
              <a:rPr lang="tr-TR" sz="2000" dirty="0" err="1">
                <a:solidFill>
                  <a:srgbClr val="292929"/>
                </a:solidFill>
                <a:latin typeface="charter"/>
              </a:rPr>
              <a:t>w</a:t>
            </a:r>
            <a:r>
              <a:rPr lang="tr-TR" sz="2000" i="0" dirty="0" err="1">
                <a:solidFill>
                  <a:srgbClr val="292929"/>
                </a:solidFill>
                <a:effectLst/>
                <a:latin typeface="charter"/>
              </a:rPr>
              <a:t>e</a:t>
            </a:r>
            <a:r>
              <a:rPr lang="tr-TR" sz="2000" i="0" dirty="0">
                <a:solidFill>
                  <a:srgbClr val="292929"/>
                </a:solidFill>
                <a:effectLst/>
                <a:latin typeface="charter"/>
              </a:rPr>
              <a:t> </a:t>
            </a:r>
            <a:r>
              <a:rPr lang="tr-TR" sz="2000" i="0" dirty="0" err="1">
                <a:solidFill>
                  <a:srgbClr val="292929"/>
                </a:solidFill>
                <a:effectLst/>
                <a:latin typeface="charter"/>
              </a:rPr>
              <a:t>get</a:t>
            </a:r>
            <a:r>
              <a:rPr lang="tr-TR" sz="2000" i="0" dirty="0">
                <a:solidFill>
                  <a:srgbClr val="292929"/>
                </a:solidFill>
                <a:effectLst/>
                <a:latin typeface="charter"/>
              </a:rPr>
              <a:t> </a:t>
            </a:r>
          </a:p>
          <a:p>
            <a:pPr marL="457200" lvl="1" indent="0">
              <a:buNone/>
            </a:pPr>
            <a:r>
              <a:rPr lang="tr-TR" sz="2000" dirty="0">
                <a:solidFill>
                  <a:srgbClr val="292929"/>
                </a:solidFill>
                <a:latin typeface="charter"/>
              </a:rPr>
              <a:t>     </a:t>
            </a:r>
            <a:r>
              <a:rPr lang="tr-TR" sz="2000" i="0" dirty="0" err="1">
                <a:solidFill>
                  <a:srgbClr val="292929"/>
                </a:solidFill>
                <a:effectLst/>
                <a:latin typeface="charter"/>
              </a:rPr>
              <a:t>when</a:t>
            </a:r>
            <a:r>
              <a:rPr lang="tr-TR" sz="2000" i="0" dirty="0">
                <a:solidFill>
                  <a:srgbClr val="292929"/>
                </a:solidFill>
                <a:effectLst/>
                <a:latin typeface="charter"/>
              </a:rPr>
              <a:t> </a:t>
            </a:r>
            <a:r>
              <a:rPr lang="tr-TR" sz="2000" i="0" dirty="0" err="1">
                <a:solidFill>
                  <a:srgbClr val="292929"/>
                </a:solidFill>
                <a:effectLst/>
                <a:latin typeface="charter"/>
              </a:rPr>
              <a:t>we</a:t>
            </a:r>
            <a:r>
              <a:rPr lang="tr-TR" sz="2000" i="0" dirty="0">
                <a:solidFill>
                  <a:srgbClr val="292929"/>
                </a:solidFill>
                <a:effectLst/>
                <a:latin typeface="charter"/>
              </a:rPr>
              <a:t> </a:t>
            </a:r>
            <a:r>
              <a:rPr lang="tr-TR" sz="2000" i="0" dirty="0" err="1">
                <a:solidFill>
                  <a:srgbClr val="292929"/>
                </a:solidFill>
                <a:effectLst/>
                <a:latin typeface="charter"/>
              </a:rPr>
              <a:t>we</a:t>
            </a:r>
            <a:r>
              <a:rPr lang="tr-TR" sz="2000" i="0" dirty="0">
                <a:solidFill>
                  <a:srgbClr val="292929"/>
                </a:solidFill>
                <a:effectLst/>
                <a:latin typeface="charter"/>
              </a:rPr>
              <a:t> </a:t>
            </a:r>
            <a:r>
              <a:rPr lang="tr-TR" sz="2000" i="0" dirty="0" err="1">
                <a:solidFill>
                  <a:srgbClr val="292929"/>
                </a:solidFill>
                <a:effectLst/>
                <a:latin typeface="charter"/>
              </a:rPr>
              <a:t>used</a:t>
            </a:r>
            <a:r>
              <a:rPr lang="tr-TR" sz="2000" i="0" dirty="0">
                <a:solidFill>
                  <a:srgbClr val="292929"/>
                </a:solidFill>
                <a:effectLst/>
                <a:latin typeface="charter"/>
              </a:rPr>
              <a:t> </a:t>
            </a:r>
            <a:r>
              <a:rPr lang="tr-TR" sz="2000" i="0" dirty="0" err="1">
                <a:solidFill>
                  <a:srgbClr val="292929"/>
                </a:solidFill>
                <a:effectLst/>
                <a:latin typeface="charter"/>
              </a:rPr>
              <a:t>all</a:t>
            </a:r>
            <a:r>
              <a:rPr lang="tr-TR" sz="2000" i="0" dirty="0">
                <a:solidFill>
                  <a:srgbClr val="292929"/>
                </a:solidFill>
                <a:effectLst/>
                <a:latin typeface="charter"/>
              </a:rPr>
              <a:t> </a:t>
            </a:r>
            <a:r>
              <a:rPr lang="tr-TR" sz="2000" i="0" dirty="0" err="1">
                <a:solidFill>
                  <a:srgbClr val="292929"/>
                </a:solidFill>
                <a:effectLst/>
                <a:latin typeface="charter"/>
              </a:rPr>
              <a:t>the</a:t>
            </a:r>
            <a:r>
              <a:rPr lang="tr-TR" sz="2000" i="0" dirty="0">
                <a:solidFill>
                  <a:srgbClr val="292929"/>
                </a:solidFill>
                <a:effectLst/>
                <a:latin typeface="charter"/>
              </a:rPr>
              <a:t> </a:t>
            </a:r>
            <a:r>
              <a:rPr lang="tr-TR" sz="2000" i="0" dirty="0" err="1">
                <a:solidFill>
                  <a:srgbClr val="292929"/>
                </a:solidFill>
                <a:effectLst/>
                <a:latin typeface="charter"/>
              </a:rPr>
              <a:t>features</a:t>
            </a:r>
            <a:r>
              <a:rPr lang="tr-TR" sz="2000" i="0" dirty="0">
                <a:solidFill>
                  <a:srgbClr val="292929"/>
                </a:solidFill>
                <a:effectLst/>
                <a:latin typeface="charter"/>
              </a:rPr>
              <a:t>.</a:t>
            </a:r>
          </a:p>
          <a:p>
            <a:pPr marL="457200" lvl="1" indent="0">
              <a:buNone/>
            </a:pPr>
            <a:endParaRPr lang="tr-TR" sz="2000" i="0" dirty="0">
              <a:solidFill>
                <a:srgbClr val="292929"/>
              </a:solidFill>
              <a:effectLst/>
              <a:latin typeface="charter"/>
            </a:endParaRPr>
          </a:p>
          <a:p>
            <a:pPr lvl="1"/>
            <a:r>
              <a:rPr lang="tr-TR" sz="2000" dirty="0" err="1">
                <a:solidFill>
                  <a:srgbClr val="292929"/>
                </a:solidFill>
                <a:latin typeface="charter"/>
              </a:rPr>
              <a:t>We</a:t>
            </a:r>
            <a:r>
              <a:rPr lang="tr-TR" sz="2000" dirty="0">
                <a:solidFill>
                  <a:srgbClr val="292929"/>
                </a:solidFill>
                <a:latin typeface="charter"/>
              </a:rPr>
              <a:t> </a:t>
            </a:r>
            <a:r>
              <a:rPr lang="tr-TR" sz="2000" dirty="0" err="1">
                <a:solidFill>
                  <a:srgbClr val="292929"/>
                </a:solidFill>
                <a:latin typeface="charter"/>
              </a:rPr>
              <a:t>clearly</a:t>
            </a:r>
            <a:r>
              <a:rPr lang="tr-TR" sz="2000" dirty="0">
                <a:solidFill>
                  <a:srgbClr val="292929"/>
                </a:solidFill>
                <a:latin typeface="charter"/>
              </a:rPr>
              <a:t> </a:t>
            </a:r>
            <a:r>
              <a:rPr lang="tr-TR" sz="2000" dirty="0" err="1">
                <a:solidFill>
                  <a:srgbClr val="292929"/>
                </a:solidFill>
                <a:latin typeface="charter"/>
              </a:rPr>
              <a:t>see</a:t>
            </a:r>
            <a:r>
              <a:rPr lang="tr-TR" sz="2000" dirty="0">
                <a:solidFill>
                  <a:srgbClr val="292929"/>
                </a:solidFill>
                <a:latin typeface="charter"/>
              </a:rPr>
              <a:t> </a:t>
            </a:r>
            <a:r>
              <a:rPr lang="tr-TR" sz="2000" dirty="0" err="1">
                <a:solidFill>
                  <a:srgbClr val="292929"/>
                </a:solidFill>
                <a:latin typeface="charter"/>
              </a:rPr>
              <a:t>that</a:t>
            </a:r>
            <a:r>
              <a:rPr lang="tr-TR" sz="2000" dirty="0">
                <a:solidFill>
                  <a:srgbClr val="292929"/>
                </a:solidFill>
                <a:latin typeface="charter"/>
              </a:rPr>
              <a:t> </a:t>
            </a:r>
            <a:r>
              <a:rPr lang="tr-TR" sz="2000" dirty="0" err="1">
                <a:solidFill>
                  <a:srgbClr val="292929"/>
                </a:solidFill>
                <a:latin typeface="charter"/>
              </a:rPr>
              <a:t>every</a:t>
            </a:r>
            <a:r>
              <a:rPr lang="tr-TR" sz="2000" dirty="0">
                <a:solidFill>
                  <a:srgbClr val="292929"/>
                </a:solidFill>
                <a:latin typeface="charter"/>
              </a:rPr>
              <a:t> </a:t>
            </a:r>
            <a:r>
              <a:rPr lang="tr-TR" sz="2000" dirty="0" err="1">
                <a:solidFill>
                  <a:srgbClr val="292929"/>
                </a:solidFill>
                <a:latin typeface="charter"/>
              </a:rPr>
              <a:t>single</a:t>
            </a:r>
            <a:r>
              <a:rPr lang="tr-TR" sz="2000" dirty="0">
                <a:solidFill>
                  <a:srgbClr val="292929"/>
                </a:solidFill>
                <a:latin typeface="charter"/>
              </a:rPr>
              <a:t> </a:t>
            </a:r>
            <a:r>
              <a:rPr lang="tr-TR" sz="2000" dirty="0" err="1">
                <a:solidFill>
                  <a:srgbClr val="292929"/>
                </a:solidFill>
                <a:latin typeface="charter"/>
              </a:rPr>
              <a:t>feature</a:t>
            </a:r>
            <a:r>
              <a:rPr lang="tr-TR" sz="2000" dirty="0">
                <a:solidFill>
                  <a:srgbClr val="292929"/>
                </a:solidFill>
                <a:latin typeface="charter"/>
              </a:rPr>
              <a:t> in </a:t>
            </a:r>
            <a:r>
              <a:rPr lang="tr-TR" sz="2000" dirty="0" err="1">
                <a:solidFill>
                  <a:srgbClr val="292929"/>
                </a:solidFill>
                <a:latin typeface="charter"/>
              </a:rPr>
              <a:t>our</a:t>
            </a:r>
            <a:r>
              <a:rPr lang="tr-TR" sz="2000" dirty="0">
                <a:solidFill>
                  <a:srgbClr val="292929"/>
                </a:solidFill>
                <a:latin typeface="charter"/>
              </a:rPr>
              <a:t> data set is </a:t>
            </a:r>
            <a:r>
              <a:rPr lang="tr-TR" sz="2000" b="1" u="sng" dirty="0" err="1">
                <a:solidFill>
                  <a:srgbClr val="292929"/>
                </a:solidFill>
                <a:latin typeface="charter"/>
              </a:rPr>
              <a:t>valuable</a:t>
            </a:r>
            <a:r>
              <a:rPr lang="tr-TR" sz="2000" dirty="0">
                <a:solidFill>
                  <a:srgbClr val="292929"/>
                </a:solidFill>
                <a:latin typeface="charter"/>
              </a:rPr>
              <a:t>.</a:t>
            </a:r>
          </a:p>
          <a:p>
            <a:pPr lvl="1"/>
            <a:endParaRPr lang="tr-TR" sz="2000" dirty="0">
              <a:solidFill>
                <a:srgbClr val="292929"/>
              </a:solidFill>
              <a:latin typeface="charter"/>
            </a:endParaRPr>
          </a:p>
          <a:p>
            <a:pPr lvl="1"/>
            <a:r>
              <a:rPr lang="tr-TR" sz="2000" i="0" dirty="0" err="1">
                <a:solidFill>
                  <a:srgbClr val="292929"/>
                </a:solidFill>
                <a:effectLst/>
                <a:latin typeface="charter"/>
              </a:rPr>
              <a:t>So</a:t>
            </a:r>
            <a:r>
              <a:rPr lang="tr-TR" sz="2000" i="0" dirty="0">
                <a:solidFill>
                  <a:srgbClr val="292929"/>
                </a:solidFill>
                <a:effectLst/>
                <a:latin typeface="charter"/>
              </a:rPr>
              <a:t> </a:t>
            </a:r>
            <a:r>
              <a:rPr lang="tr-TR" sz="2000" i="0" dirty="0" err="1">
                <a:solidFill>
                  <a:srgbClr val="292929"/>
                </a:solidFill>
                <a:effectLst/>
                <a:latin typeface="charter"/>
              </a:rPr>
              <a:t>we</a:t>
            </a:r>
            <a:r>
              <a:rPr lang="tr-TR" sz="2000" i="0" dirty="0">
                <a:solidFill>
                  <a:srgbClr val="292929"/>
                </a:solidFill>
                <a:effectLst/>
                <a:latin typeface="charter"/>
              </a:rPr>
              <a:t> </a:t>
            </a:r>
            <a:r>
              <a:rPr lang="tr-TR" sz="2000" i="0" dirty="0" err="1">
                <a:solidFill>
                  <a:srgbClr val="292929"/>
                </a:solidFill>
                <a:effectLst/>
                <a:latin typeface="charter"/>
              </a:rPr>
              <a:t>decided</a:t>
            </a:r>
            <a:r>
              <a:rPr lang="tr-TR" sz="2000" i="0" dirty="0">
                <a:solidFill>
                  <a:srgbClr val="292929"/>
                </a:solidFill>
                <a:effectLst/>
                <a:latin typeface="charter"/>
              </a:rPr>
              <a:t> </a:t>
            </a:r>
            <a:r>
              <a:rPr lang="tr-TR" sz="2000" i="0" dirty="0" err="1">
                <a:solidFill>
                  <a:srgbClr val="292929"/>
                </a:solidFill>
                <a:effectLst/>
                <a:latin typeface="charter"/>
              </a:rPr>
              <a:t>to</a:t>
            </a:r>
            <a:r>
              <a:rPr lang="tr-TR" sz="2000" i="0" dirty="0">
                <a:solidFill>
                  <a:srgbClr val="292929"/>
                </a:solidFill>
                <a:effectLst/>
                <a:latin typeface="charter"/>
              </a:rPr>
              <a:t> </a:t>
            </a:r>
            <a:r>
              <a:rPr lang="tr-TR" sz="2000" b="1" i="0" u="sng" dirty="0" err="1">
                <a:solidFill>
                  <a:srgbClr val="292929"/>
                </a:solidFill>
                <a:effectLst/>
                <a:latin typeface="charter"/>
              </a:rPr>
              <a:t>all</a:t>
            </a:r>
            <a:r>
              <a:rPr lang="tr-TR" sz="2000" b="1" i="0" u="sng" dirty="0">
                <a:solidFill>
                  <a:srgbClr val="292929"/>
                </a:solidFill>
                <a:effectLst/>
                <a:latin typeface="charter"/>
              </a:rPr>
              <a:t> </a:t>
            </a:r>
            <a:r>
              <a:rPr lang="tr-TR" sz="2000" b="1" i="0" u="sng" dirty="0" err="1">
                <a:solidFill>
                  <a:srgbClr val="292929"/>
                </a:solidFill>
                <a:effectLst/>
                <a:latin typeface="charter"/>
              </a:rPr>
              <a:t>features</a:t>
            </a:r>
            <a:r>
              <a:rPr lang="tr-TR" sz="2000" b="1" i="0" u="sng" dirty="0">
                <a:solidFill>
                  <a:srgbClr val="292929"/>
                </a:solidFill>
                <a:effectLst/>
                <a:latin typeface="charter"/>
              </a:rPr>
              <a:t> </a:t>
            </a:r>
            <a:r>
              <a:rPr lang="tr-TR" sz="2000" i="0" dirty="0" err="1">
                <a:solidFill>
                  <a:srgbClr val="292929"/>
                </a:solidFill>
                <a:effectLst/>
                <a:latin typeface="charter"/>
              </a:rPr>
              <a:t>should</a:t>
            </a:r>
            <a:r>
              <a:rPr lang="tr-TR" sz="2000" i="0" dirty="0">
                <a:solidFill>
                  <a:srgbClr val="292929"/>
                </a:solidFill>
                <a:effectLst/>
                <a:latin typeface="charter"/>
              </a:rPr>
              <a:t> be in model.</a:t>
            </a:r>
          </a:p>
          <a:p>
            <a:pPr lvl="1"/>
            <a:endParaRPr lang="tr-TR" sz="1800" i="0" dirty="0">
              <a:solidFill>
                <a:srgbClr val="292929"/>
              </a:solidFill>
              <a:effectLst/>
              <a:latin typeface="charter"/>
            </a:endParaRPr>
          </a:p>
          <a:p>
            <a:pPr marL="0" indent="0">
              <a:buNone/>
            </a:pPr>
            <a:endParaRPr lang="tr-TR" dirty="0"/>
          </a:p>
          <a:p>
            <a:endParaRPr lang="tr-TR" dirty="0"/>
          </a:p>
          <a:p>
            <a:endParaRPr lang="tr-TR" dirty="0"/>
          </a:p>
        </p:txBody>
      </p:sp>
      <p:sp>
        <p:nvSpPr>
          <p:cNvPr id="4" name="Slayt Numarası Yer Tutucusu 3">
            <a:extLst>
              <a:ext uri="{FF2B5EF4-FFF2-40B4-BE49-F238E27FC236}">
                <a16:creationId xmlns:a16="http://schemas.microsoft.com/office/drawing/2014/main" id="{417DAACC-CFE8-4ECC-A1A7-8F499E9F3544}"/>
              </a:ext>
            </a:extLst>
          </p:cNvPr>
          <p:cNvSpPr>
            <a:spLocks noGrp="1"/>
          </p:cNvSpPr>
          <p:nvPr>
            <p:ph type="sldNum" sz="quarter" idx="4"/>
          </p:nvPr>
        </p:nvSpPr>
        <p:spPr/>
        <p:txBody>
          <a:bodyPr/>
          <a:lstStyle/>
          <a:p>
            <a:fld id="{191F8B1D-7B11-AC41-BEB4-AE91BA1246E6}" type="slidenum">
              <a:rPr lang="en-US" smtClean="0"/>
              <a:pPr/>
              <a:t>15</a:t>
            </a:fld>
            <a:endParaRPr lang="en-US" dirty="0"/>
          </a:p>
        </p:txBody>
      </p:sp>
      <p:pic>
        <p:nvPicPr>
          <p:cNvPr id="8" name="Resim 7" descr="metin, küçük resim, vektör grafikler, iş kartı içeren bir resim&#10;&#10;Açıklama otomatik olarak oluşturuldu">
            <a:extLst>
              <a:ext uri="{FF2B5EF4-FFF2-40B4-BE49-F238E27FC236}">
                <a16:creationId xmlns:a16="http://schemas.microsoft.com/office/drawing/2014/main" id="{A75B5747-24BF-4C37-B4F2-5158D3753FAC}"/>
              </a:ext>
            </a:extLst>
          </p:cNvPr>
          <p:cNvPicPr>
            <a:picLocks noChangeAspect="1"/>
          </p:cNvPicPr>
          <p:nvPr/>
        </p:nvPicPr>
        <p:blipFill>
          <a:blip r:embed="rId2"/>
          <a:stretch>
            <a:fillRect/>
          </a:stretch>
        </p:blipFill>
        <p:spPr>
          <a:xfrm>
            <a:off x="6747857" y="392545"/>
            <a:ext cx="4709160" cy="1516380"/>
          </a:xfrm>
          <a:prstGeom prst="rect">
            <a:avLst/>
          </a:prstGeom>
        </p:spPr>
      </p:pic>
    </p:spTree>
    <p:extLst>
      <p:ext uri="{BB962C8B-B14F-4D97-AF65-F5344CB8AC3E}">
        <p14:creationId xmlns:p14="http://schemas.microsoft.com/office/powerpoint/2010/main" val="234199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46E079-6E03-4521-A4FB-FDEEEBC37593}"/>
              </a:ext>
            </a:extLst>
          </p:cNvPr>
          <p:cNvSpPr>
            <a:spLocks noGrp="1"/>
          </p:cNvSpPr>
          <p:nvPr>
            <p:ph type="title"/>
          </p:nvPr>
        </p:nvSpPr>
        <p:spPr/>
        <p:txBody>
          <a:bodyPr/>
          <a:lstStyle/>
          <a:p>
            <a:r>
              <a:rPr lang="tr-TR" b="1" dirty="0" err="1"/>
              <a:t>Neural</a:t>
            </a:r>
            <a:r>
              <a:rPr lang="tr-TR" b="1" dirty="0"/>
              <a:t> Network</a:t>
            </a:r>
          </a:p>
        </p:txBody>
      </p:sp>
      <p:sp>
        <p:nvSpPr>
          <p:cNvPr id="3" name="İçerik Yer Tutucusu 2">
            <a:extLst>
              <a:ext uri="{FF2B5EF4-FFF2-40B4-BE49-F238E27FC236}">
                <a16:creationId xmlns:a16="http://schemas.microsoft.com/office/drawing/2014/main" id="{A875E12B-D120-4EBA-AF04-F3492952BD9A}"/>
              </a:ext>
            </a:extLst>
          </p:cNvPr>
          <p:cNvSpPr>
            <a:spLocks noGrp="1"/>
          </p:cNvSpPr>
          <p:nvPr>
            <p:ph idx="1"/>
          </p:nvPr>
        </p:nvSpPr>
        <p:spPr/>
        <p:txBody>
          <a:bodyPr/>
          <a:lstStyle/>
          <a:p>
            <a:r>
              <a:rPr lang="tr-TR" dirty="0"/>
              <a:t>MLP REGRESSOR</a:t>
            </a:r>
          </a:p>
          <a:p>
            <a:pPr lvl="1"/>
            <a:r>
              <a:rPr lang="tr-TR" dirty="0" err="1"/>
              <a:t>Random</a:t>
            </a:r>
            <a:r>
              <a:rPr lang="tr-TR" dirty="0"/>
              <a:t> </a:t>
            </a:r>
            <a:r>
              <a:rPr lang="tr-TR" dirty="0" err="1"/>
              <a:t>State</a:t>
            </a:r>
            <a:r>
              <a:rPr lang="tr-TR" dirty="0"/>
              <a:t> = 1234</a:t>
            </a:r>
          </a:p>
          <a:p>
            <a:pPr lvl="1"/>
            <a:r>
              <a:rPr lang="tr-TR" dirty="0" err="1"/>
              <a:t>Max_iter</a:t>
            </a:r>
            <a:r>
              <a:rPr lang="tr-TR" dirty="0"/>
              <a:t> = 4000</a:t>
            </a:r>
          </a:p>
          <a:p>
            <a:pPr lvl="1"/>
            <a:r>
              <a:rPr lang="tr-TR" dirty="0" err="1"/>
              <a:t>Hidden_layer_sizes</a:t>
            </a:r>
            <a:r>
              <a:rPr lang="tr-TR" dirty="0"/>
              <a:t> = 12</a:t>
            </a:r>
          </a:p>
          <a:p>
            <a:pPr lvl="1"/>
            <a:r>
              <a:rPr lang="tr-TR" dirty="0" err="1"/>
              <a:t>Num_of_hidden_layer</a:t>
            </a:r>
            <a:r>
              <a:rPr lang="tr-TR" dirty="0"/>
              <a:t> = 2</a:t>
            </a:r>
          </a:p>
          <a:p>
            <a:pPr lvl="1"/>
            <a:r>
              <a:rPr lang="tr-TR" dirty="0" err="1"/>
              <a:t>Activation</a:t>
            </a:r>
            <a:r>
              <a:rPr lang="tr-TR" dirty="0"/>
              <a:t> = </a:t>
            </a:r>
            <a:r>
              <a:rPr lang="tr-TR" dirty="0" err="1"/>
              <a:t>identity</a:t>
            </a:r>
            <a:endParaRPr lang="tr-TR" dirty="0"/>
          </a:p>
          <a:p>
            <a:pPr lvl="1"/>
            <a:r>
              <a:rPr lang="tr-TR" dirty="0" err="1"/>
              <a:t>Solver</a:t>
            </a:r>
            <a:r>
              <a:rPr lang="tr-TR" dirty="0"/>
              <a:t> = adam</a:t>
            </a:r>
          </a:p>
          <a:p>
            <a:pPr lvl="1"/>
            <a:r>
              <a:rPr lang="tr-TR" dirty="0" err="1"/>
              <a:t>Batch_size</a:t>
            </a:r>
            <a:r>
              <a:rPr lang="tr-TR" dirty="0"/>
              <a:t> = 64</a:t>
            </a:r>
          </a:p>
          <a:p>
            <a:pPr lvl="1"/>
            <a:r>
              <a:rPr lang="tr-TR" dirty="0"/>
              <a:t>Alpha = 1000</a:t>
            </a:r>
          </a:p>
          <a:p>
            <a:pPr marL="457200" lvl="1" indent="0">
              <a:buNone/>
            </a:pPr>
            <a:endParaRPr lang="tr-TR" dirty="0"/>
          </a:p>
          <a:p>
            <a:pPr lvl="1"/>
            <a:endParaRPr lang="tr-TR" dirty="0"/>
          </a:p>
          <a:p>
            <a:pPr lvl="1"/>
            <a:endParaRPr lang="tr-TR" dirty="0"/>
          </a:p>
        </p:txBody>
      </p:sp>
      <p:sp>
        <p:nvSpPr>
          <p:cNvPr id="4" name="Slayt Numarası Yer Tutucusu 3">
            <a:extLst>
              <a:ext uri="{FF2B5EF4-FFF2-40B4-BE49-F238E27FC236}">
                <a16:creationId xmlns:a16="http://schemas.microsoft.com/office/drawing/2014/main" id="{60B3830C-6DCB-4FAF-9F7A-BBED90BABD45}"/>
              </a:ext>
            </a:extLst>
          </p:cNvPr>
          <p:cNvSpPr>
            <a:spLocks noGrp="1"/>
          </p:cNvSpPr>
          <p:nvPr>
            <p:ph type="sldNum" sz="quarter" idx="4"/>
          </p:nvPr>
        </p:nvSpPr>
        <p:spPr/>
        <p:txBody>
          <a:bodyPr/>
          <a:lstStyle/>
          <a:p>
            <a:fld id="{191F8B1D-7B11-AC41-BEB4-AE91BA1246E6}" type="slidenum">
              <a:rPr lang="en-US" smtClean="0"/>
              <a:pPr/>
              <a:t>16</a:t>
            </a:fld>
            <a:endParaRPr lang="en-US" dirty="0"/>
          </a:p>
        </p:txBody>
      </p:sp>
      <p:pic>
        <p:nvPicPr>
          <p:cNvPr id="6" name="Resim 5">
            <a:extLst>
              <a:ext uri="{FF2B5EF4-FFF2-40B4-BE49-F238E27FC236}">
                <a16:creationId xmlns:a16="http://schemas.microsoft.com/office/drawing/2014/main" id="{FBCC869E-3BE5-4C30-8B0D-17BA1625B1B4}"/>
              </a:ext>
            </a:extLst>
          </p:cNvPr>
          <p:cNvPicPr>
            <a:picLocks noChangeAspect="1"/>
          </p:cNvPicPr>
          <p:nvPr/>
        </p:nvPicPr>
        <p:blipFill>
          <a:blip r:embed="rId2"/>
          <a:stretch>
            <a:fillRect/>
          </a:stretch>
        </p:blipFill>
        <p:spPr>
          <a:xfrm>
            <a:off x="5099772" y="2127162"/>
            <a:ext cx="6452818" cy="3144549"/>
          </a:xfrm>
          <a:prstGeom prst="rect">
            <a:avLst/>
          </a:prstGeom>
        </p:spPr>
      </p:pic>
    </p:spTree>
    <p:extLst>
      <p:ext uri="{BB962C8B-B14F-4D97-AF65-F5344CB8AC3E}">
        <p14:creationId xmlns:p14="http://schemas.microsoft.com/office/powerpoint/2010/main" val="183164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Results</a:t>
            </a:r>
            <a:endParaRPr lang="en-US" dirty="0"/>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tr-TR" dirty="0" err="1"/>
              <a:t>Results</a:t>
            </a:r>
            <a:r>
              <a:rPr lang="tr-TR" dirty="0"/>
              <a:t> of </a:t>
            </a:r>
            <a:r>
              <a:rPr lang="tr-TR" dirty="0" err="1"/>
              <a:t>Classifications</a:t>
            </a:r>
            <a:endParaRPr lang="tr-TR" dirty="0"/>
          </a:p>
          <a:p>
            <a:pPr marL="342900" indent="-342900">
              <a:buFont typeface="Arial" panose="020B0604020202020204" pitchFamily="34" charset="0"/>
              <a:buChar char="•"/>
            </a:pPr>
            <a:r>
              <a:rPr lang="tr-TR" dirty="0" err="1"/>
              <a:t>Results</a:t>
            </a:r>
            <a:r>
              <a:rPr lang="tr-TR" dirty="0"/>
              <a:t> of </a:t>
            </a:r>
            <a:r>
              <a:rPr lang="tr-TR" dirty="0" err="1"/>
              <a:t>Regression</a:t>
            </a:r>
            <a:endParaRPr lang="tr-TR" dirty="0"/>
          </a:p>
          <a:p>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17</a:t>
            </a:fld>
            <a:endParaRPr lang="en-US" dirty="0"/>
          </a:p>
        </p:txBody>
      </p:sp>
      <p:pic>
        <p:nvPicPr>
          <p:cNvPr id="6" name="Resim 5">
            <a:extLst>
              <a:ext uri="{FF2B5EF4-FFF2-40B4-BE49-F238E27FC236}">
                <a16:creationId xmlns:a16="http://schemas.microsoft.com/office/drawing/2014/main" id="{1CE885BF-B144-422A-AF3D-48B704672D25}"/>
              </a:ext>
            </a:extLst>
          </p:cNvPr>
          <p:cNvPicPr>
            <a:picLocks noChangeAspect="1"/>
          </p:cNvPicPr>
          <p:nvPr/>
        </p:nvPicPr>
        <p:blipFill>
          <a:blip r:embed="rId2"/>
          <a:stretch>
            <a:fillRect/>
          </a:stretch>
        </p:blipFill>
        <p:spPr>
          <a:xfrm>
            <a:off x="6089650" y="253712"/>
            <a:ext cx="5962650" cy="5962650"/>
          </a:xfrm>
          <a:prstGeom prst="rect">
            <a:avLst/>
          </a:prstGeom>
        </p:spPr>
      </p:pic>
    </p:spTree>
    <p:extLst>
      <p:ext uri="{BB962C8B-B14F-4D97-AF65-F5344CB8AC3E}">
        <p14:creationId xmlns:p14="http://schemas.microsoft.com/office/powerpoint/2010/main" val="15573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tr-TR" b="1" dirty="0" err="1"/>
              <a:t>Logistic</a:t>
            </a:r>
            <a:r>
              <a:rPr lang="tr-TR" b="1" dirty="0"/>
              <a:t> </a:t>
            </a:r>
            <a:r>
              <a:rPr lang="tr-TR" b="1" dirty="0" err="1"/>
              <a:t>Regression</a:t>
            </a:r>
            <a:endParaRPr lang="en-US" b="1" dirty="0"/>
          </a:p>
        </p:txBody>
      </p:sp>
      <p:graphicFrame>
        <p:nvGraphicFramePr>
          <p:cNvPr id="3" name="Tablo 4">
            <a:extLst>
              <a:ext uri="{FF2B5EF4-FFF2-40B4-BE49-F238E27FC236}">
                <a16:creationId xmlns:a16="http://schemas.microsoft.com/office/drawing/2014/main" id="{E154FD02-8FF3-4BA0-8020-4BD5273FC610}"/>
              </a:ext>
            </a:extLst>
          </p:cNvPr>
          <p:cNvGraphicFramePr>
            <a:graphicFrameLocks noGrp="1"/>
          </p:cNvGraphicFramePr>
          <p:nvPr>
            <p:extLst>
              <p:ext uri="{D42A27DB-BD31-4B8C-83A1-F6EECF244321}">
                <p14:modId xmlns:p14="http://schemas.microsoft.com/office/powerpoint/2010/main" val="1205410460"/>
              </p:ext>
            </p:extLst>
          </p:nvPr>
        </p:nvGraphicFramePr>
        <p:xfrm>
          <a:off x="381001" y="2021978"/>
          <a:ext cx="5257800" cy="1854047"/>
        </p:xfrm>
        <a:graphic>
          <a:graphicData uri="http://schemas.openxmlformats.org/drawingml/2006/table">
            <a:tbl>
              <a:tblPr firstRow="1" bandRow="1">
                <a:tableStyleId>{5C22544A-7EE6-4342-B048-85BDC9FD1C3A}</a:tableStyleId>
              </a:tblPr>
              <a:tblGrid>
                <a:gridCol w="2301553">
                  <a:extLst>
                    <a:ext uri="{9D8B030D-6E8A-4147-A177-3AD203B41FA5}">
                      <a16:colId xmlns:a16="http://schemas.microsoft.com/office/drawing/2014/main" val="80253457"/>
                    </a:ext>
                  </a:extLst>
                </a:gridCol>
                <a:gridCol w="2956247">
                  <a:extLst>
                    <a:ext uri="{9D8B030D-6E8A-4147-A177-3AD203B41FA5}">
                      <a16:colId xmlns:a16="http://schemas.microsoft.com/office/drawing/2014/main" val="898459476"/>
                    </a:ext>
                  </a:extLst>
                </a:gridCol>
              </a:tblGrid>
              <a:tr h="277861">
                <a:tc>
                  <a:txBody>
                    <a:bodyPr/>
                    <a:lstStyle/>
                    <a:p>
                      <a:pPr algn="ctr"/>
                      <a:r>
                        <a:rPr lang="tr-TR" dirty="0"/>
                        <a:t>Evaluation </a:t>
                      </a:r>
                      <a:r>
                        <a:rPr lang="tr-TR" dirty="0" err="1"/>
                        <a:t>Metrics</a:t>
                      </a:r>
                      <a:endParaRPr lang="tr-TR" dirty="0"/>
                    </a:p>
                  </a:txBody>
                  <a:tcPr/>
                </a:tc>
                <a:tc>
                  <a:txBody>
                    <a:bodyPr/>
                    <a:lstStyle/>
                    <a:p>
                      <a:pPr algn="ctr"/>
                      <a:r>
                        <a:rPr lang="tr-TR" dirty="0" err="1"/>
                        <a:t>Score</a:t>
                      </a:r>
                      <a:endParaRPr lang="tr-TR" dirty="0"/>
                    </a:p>
                  </a:txBody>
                  <a:tcPr/>
                </a:tc>
                <a:extLst>
                  <a:ext uri="{0D108BD9-81ED-4DB2-BD59-A6C34878D82A}">
                    <a16:rowId xmlns:a16="http://schemas.microsoft.com/office/drawing/2014/main" val="3719129651"/>
                  </a:ext>
                </a:extLst>
              </a:tr>
              <a:tr h="370840">
                <a:tc>
                  <a:txBody>
                    <a:bodyPr/>
                    <a:lstStyle/>
                    <a:p>
                      <a:pPr algn="ctr"/>
                      <a:r>
                        <a:rPr lang="tr-TR" dirty="0" err="1"/>
                        <a:t>Accuracy</a:t>
                      </a:r>
                      <a:endParaRPr lang="tr-TR" dirty="0"/>
                    </a:p>
                  </a:txBody>
                  <a:tcPr/>
                </a:tc>
                <a:tc>
                  <a:txBody>
                    <a:bodyPr/>
                    <a:lstStyle/>
                    <a:p>
                      <a:pPr algn="ctr"/>
                      <a:r>
                        <a:rPr lang="tr-TR" dirty="0"/>
                        <a:t>0.41</a:t>
                      </a:r>
                    </a:p>
                  </a:txBody>
                  <a:tcPr/>
                </a:tc>
                <a:extLst>
                  <a:ext uri="{0D108BD9-81ED-4DB2-BD59-A6C34878D82A}">
                    <a16:rowId xmlns:a16="http://schemas.microsoft.com/office/drawing/2014/main" val="2654650176"/>
                  </a:ext>
                </a:extLst>
              </a:tr>
              <a:tr h="370840">
                <a:tc>
                  <a:txBody>
                    <a:bodyPr/>
                    <a:lstStyle/>
                    <a:p>
                      <a:pPr algn="ctr"/>
                      <a:r>
                        <a:rPr lang="tr-TR" dirty="0"/>
                        <a:t>Precision</a:t>
                      </a:r>
                    </a:p>
                  </a:txBody>
                  <a:tcPr/>
                </a:tc>
                <a:tc>
                  <a:txBody>
                    <a:bodyPr/>
                    <a:lstStyle/>
                    <a:p>
                      <a:pPr algn="ctr"/>
                      <a:r>
                        <a:rPr lang="tr-TR" dirty="0"/>
                        <a:t>0.45</a:t>
                      </a:r>
                    </a:p>
                  </a:txBody>
                  <a:tcPr/>
                </a:tc>
                <a:extLst>
                  <a:ext uri="{0D108BD9-81ED-4DB2-BD59-A6C34878D82A}">
                    <a16:rowId xmlns:a16="http://schemas.microsoft.com/office/drawing/2014/main" val="2792932685"/>
                  </a:ext>
                </a:extLst>
              </a:tr>
              <a:tr h="375767">
                <a:tc>
                  <a:txBody>
                    <a:bodyPr/>
                    <a:lstStyle/>
                    <a:p>
                      <a:pPr algn="ctr"/>
                      <a:r>
                        <a:rPr lang="tr-TR" dirty="0" err="1"/>
                        <a:t>Recall</a:t>
                      </a:r>
                      <a:endParaRPr lang="tr-TR" dirty="0"/>
                    </a:p>
                  </a:txBody>
                  <a:tcPr/>
                </a:tc>
                <a:tc>
                  <a:txBody>
                    <a:bodyPr/>
                    <a:lstStyle/>
                    <a:p>
                      <a:pPr algn="ctr"/>
                      <a:r>
                        <a:rPr lang="tr-TR" dirty="0"/>
                        <a:t>0.43</a:t>
                      </a:r>
                    </a:p>
                  </a:txBody>
                  <a:tcPr/>
                </a:tc>
                <a:extLst>
                  <a:ext uri="{0D108BD9-81ED-4DB2-BD59-A6C34878D82A}">
                    <a16:rowId xmlns:a16="http://schemas.microsoft.com/office/drawing/2014/main" val="4168156751"/>
                  </a:ext>
                </a:extLst>
              </a:tr>
              <a:tr h="370840">
                <a:tc>
                  <a:txBody>
                    <a:bodyPr/>
                    <a:lstStyle/>
                    <a:p>
                      <a:pPr algn="ctr"/>
                      <a:r>
                        <a:rPr lang="tr-TR" dirty="0"/>
                        <a:t>F1-Score</a:t>
                      </a:r>
                    </a:p>
                  </a:txBody>
                  <a:tcPr/>
                </a:tc>
                <a:tc>
                  <a:txBody>
                    <a:bodyPr/>
                    <a:lstStyle/>
                    <a:p>
                      <a:pPr algn="ctr"/>
                      <a:r>
                        <a:rPr lang="tr-TR" dirty="0"/>
                        <a:t>0.41</a:t>
                      </a:r>
                    </a:p>
                  </a:txBody>
                  <a:tcPr/>
                </a:tc>
                <a:extLst>
                  <a:ext uri="{0D108BD9-81ED-4DB2-BD59-A6C34878D82A}">
                    <a16:rowId xmlns:a16="http://schemas.microsoft.com/office/drawing/2014/main" val="1746842047"/>
                  </a:ext>
                </a:extLst>
              </a:tr>
            </a:tbl>
          </a:graphicData>
        </a:graphic>
      </p:graphicFrame>
      <p:pic>
        <p:nvPicPr>
          <p:cNvPr id="6" name="Resim 5">
            <a:extLst>
              <a:ext uri="{FF2B5EF4-FFF2-40B4-BE49-F238E27FC236}">
                <a16:creationId xmlns:a16="http://schemas.microsoft.com/office/drawing/2014/main" id="{B8010107-7DB0-4450-9EE6-F5CA5BF5992E}"/>
              </a:ext>
            </a:extLst>
          </p:cNvPr>
          <p:cNvPicPr>
            <a:picLocks noChangeAspect="1"/>
          </p:cNvPicPr>
          <p:nvPr/>
        </p:nvPicPr>
        <p:blipFill>
          <a:blip r:embed="rId2"/>
          <a:stretch>
            <a:fillRect/>
          </a:stretch>
        </p:blipFill>
        <p:spPr>
          <a:xfrm>
            <a:off x="5334000" y="1489364"/>
            <a:ext cx="6733309" cy="5049982"/>
          </a:xfrm>
          <a:prstGeom prst="rect">
            <a:avLst/>
          </a:prstGeom>
        </p:spPr>
      </p:pic>
    </p:spTree>
    <p:extLst>
      <p:ext uri="{BB962C8B-B14F-4D97-AF65-F5344CB8AC3E}">
        <p14:creationId xmlns:p14="http://schemas.microsoft.com/office/powerpoint/2010/main" val="96886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18AD75-DFB0-4DF6-A018-CC9E3BEFC93E}"/>
              </a:ext>
            </a:extLst>
          </p:cNvPr>
          <p:cNvSpPr>
            <a:spLocks noGrp="1"/>
          </p:cNvSpPr>
          <p:nvPr>
            <p:ph type="title"/>
          </p:nvPr>
        </p:nvSpPr>
        <p:spPr/>
        <p:txBody>
          <a:bodyPr/>
          <a:lstStyle/>
          <a:p>
            <a:pPr algn="ctr"/>
            <a:r>
              <a:rPr lang="tr-TR" b="1" dirty="0" err="1"/>
              <a:t>Random</a:t>
            </a:r>
            <a:r>
              <a:rPr lang="tr-TR" b="1" dirty="0"/>
              <a:t> </a:t>
            </a:r>
            <a:r>
              <a:rPr lang="tr-TR" b="1" dirty="0" err="1"/>
              <a:t>Forest</a:t>
            </a:r>
            <a:endParaRPr lang="tr-TR" b="1" dirty="0"/>
          </a:p>
        </p:txBody>
      </p:sp>
      <p:sp>
        <p:nvSpPr>
          <p:cNvPr id="4" name="Slayt Numarası Yer Tutucusu 3">
            <a:extLst>
              <a:ext uri="{FF2B5EF4-FFF2-40B4-BE49-F238E27FC236}">
                <a16:creationId xmlns:a16="http://schemas.microsoft.com/office/drawing/2014/main" id="{8293E893-861F-419C-A2EA-1D3A6B135F06}"/>
              </a:ext>
            </a:extLst>
          </p:cNvPr>
          <p:cNvSpPr>
            <a:spLocks noGrp="1"/>
          </p:cNvSpPr>
          <p:nvPr>
            <p:ph type="sldNum" sz="quarter" idx="4"/>
          </p:nvPr>
        </p:nvSpPr>
        <p:spPr/>
        <p:txBody>
          <a:bodyPr/>
          <a:lstStyle/>
          <a:p>
            <a:fld id="{191F8B1D-7B11-AC41-BEB4-AE91BA1246E6}" type="slidenum">
              <a:rPr lang="en-US" smtClean="0"/>
              <a:pPr/>
              <a:t>19</a:t>
            </a:fld>
            <a:endParaRPr lang="en-US" dirty="0"/>
          </a:p>
        </p:txBody>
      </p:sp>
      <p:graphicFrame>
        <p:nvGraphicFramePr>
          <p:cNvPr id="9" name="Tablo 9">
            <a:extLst>
              <a:ext uri="{FF2B5EF4-FFF2-40B4-BE49-F238E27FC236}">
                <a16:creationId xmlns:a16="http://schemas.microsoft.com/office/drawing/2014/main" id="{A163696D-F486-4675-8227-C7846F0A558C}"/>
              </a:ext>
            </a:extLst>
          </p:cNvPr>
          <p:cNvGraphicFramePr>
            <a:graphicFrameLocks noGrp="1"/>
          </p:cNvGraphicFramePr>
          <p:nvPr>
            <p:ph idx="1"/>
            <p:extLst>
              <p:ext uri="{D42A27DB-BD31-4B8C-83A1-F6EECF244321}">
                <p14:modId xmlns:p14="http://schemas.microsoft.com/office/powerpoint/2010/main" val="4018983429"/>
              </p:ext>
            </p:extLst>
          </p:nvPr>
        </p:nvGraphicFramePr>
        <p:xfrm>
          <a:off x="6956565" y="2449078"/>
          <a:ext cx="4745182" cy="2219268"/>
        </p:xfrm>
        <a:graphic>
          <a:graphicData uri="http://schemas.openxmlformats.org/drawingml/2006/table">
            <a:tbl>
              <a:tblPr firstRow="1" bandRow="1">
                <a:tableStyleId>{5C22544A-7EE6-4342-B048-85BDC9FD1C3A}</a:tableStyleId>
              </a:tblPr>
              <a:tblGrid>
                <a:gridCol w="2372591">
                  <a:extLst>
                    <a:ext uri="{9D8B030D-6E8A-4147-A177-3AD203B41FA5}">
                      <a16:colId xmlns:a16="http://schemas.microsoft.com/office/drawing/2014/main" val="3830436116"/>
                    </a:ext>
                  </a:extLst>
                </a:gridCol>
                <a:gridCol w="2372591">
                  <a:extLst>
                    <a:ext uri="{9D8B030D-6E8A-4147-A177-3AD203B41FA5}">
                      <a16:colId xmlns:a16="http://schemas.microsoft.com/office/drawing/2014/main" val="3885133682"/>
                    </a:ext>
                  </a:extLst>
                </a:gridCol>
              </a:tblGrid>
              <a:tr h="463377">
                <a:tc>
                  <a:txBody>
                    <a:bodyPr/>
                    <a:lstStyle/>
                    <a:p>
                      <a:pPr algn="ctr"/>
                      <a:r>
                        <a:rPr lang="tr-TR" dirty="0"/>
                        <a:t>Evaluation </a:t>
                      </a:r>
                      <a:r>
                        <a:rPr lang="tr-TR" dirty="0" err="1"/>
                        <a:t>Metrics</a:t>
                      </a:r>
                      <a:endParaRPr lang="tr-TR" dirty="0"/>
                    </a:p>
                  </a:txBody>
                  <a:tcPr/>
                </a:tc>
                <a:tc>
                  <a:txBody>
                    <a:bodyPr/>
                    <a:lstStyle/>
                    <a:p>
                      <a:pPr algn="ctr"/>
                      <a:r>
                        <a:rPr lang="tr-TR" dirty="0" err="1"/>
                        <a:t>Score</a:t>
                      </a:r>
                      <a:endParaRPr lang="tr-TR" dirty="0"/>
                    </a:p>
                  </a:txBody>
                  <a:tcPr/>
                </a:tc>
                <a:extLst>
                  <a:ext uri="{0D108BD9-81ED-4DB2-BD59-A6C34878D82A}">
                    <a16:rowId xmlns:a16="http://schemas.microsoft.com/office/drawing/2014/main" val="324467049"/>
                  </a:ext>
                </a:extLst>
              </a:tr>
              <a:tr h="121690">
                <a:tc>
                  <a:txBody>
                    <a:bodyPr/>
                    <a:lstStyle/>
                    <a:p>
                      <a:pPr algn="ctr"/>
                      <a:r>
                        <a:rPr lang="tr-TR" dirty="0" err="1"/>
                        <a:t>Accuracy</a:t>
                      </a:r>
                      <a:endParaRPr lang="tr-TR" dirty="0"/>
                    </a:p>
                  </a:txBody>
                  <a:tcPr/>
                </a:tc>
                <a:tc>
                  <a:txBody>
                    <a:bodyPr/>
                    <a:lstStyle/>
                    <a:p>
                      <a:pPr algn="ctr"/>
                      <a:r>
                        <a:rPr lang="tr-TR" dirty="0"/>
                        <a:t>0.44</a:t>
                      </a:r>
                    </a:p>
                  </a:txBody>
                  <a:tcPr/>
                </a:tc>
                <a:extLst>
                  <a:ext uri="{0D108BD9-81ED-4DB2-BD59-A6C34878D82A}">
                    <a16:rowId xmlns:a16="http://schemas.microsoft.com/office/drawing/2014/main" val="3509240052"/>
                  </a:ext>
                </a:extLst>
              </a:tr>
              <a:tr h="463377">
                <a:tc>
                  <a:txBody>
                    <a:bodyPr/>
                    <a:lstStyle/>
                    <a:p>
                      <a:pPr algn="ctr"/>
                      <a:r>
                        <a:rPr lang="tr-TR" dirty="0"/>
                        <a:t>Precision</a:t>
                      </a:r>
                    </a:p>
                  </a:txBody>
                  <a:tcPr/>
                </a:tc>
                <a:tc>
                  <a:txBody>
                    <a:bodyPr/>
                    <a:lstStyle/>
                    <a:p>
                      <a:pPr algn="ctr"/>
                      <a:r>
                        <a:rPr lang="tr-TR" dirty="0"/>
                        <a:t>0.44</a:t>
                      </a:r>
                    </a:p>
                  </a:txBody>
                  <a:tcPr/>
                </a:tc>
                <a:extLst>
                  <a:ext uri="{0D108BD9-81ED-4DB2-BD59-A6C34878D82A}">
                    <a16:rowId xmlns:a16="http://schemas.microsoft.com/office/drawing/2014/main" val="768796262"/>
                  </a:ext>
                </a:extLst>
              </a:tr>
              <a:tr h="463377">
                <a:tc>
                  <a:txBody>
                    <a:bodyPr/>
                    <a:lstStyle/>
                    <a:p>
                      <a:pPr algn="ctr"/>
                      <a:r>
                        <a:rPr lang="tr-TR" dirty="0" err="1"/>
                        <a:t>Recall</a:t>
                      </a:r>
                      <a:endParaRPr lang="tr-TR" dirty="0"/>
                    </a:p>
                  </a:txBody>
                  <a:tcPr/>
                </a:tc>
                <a:tc>
                  <a:txBody>
                    <a:bodyPr/>
                    <a:lstStyle/>
                    <a:p>
                      <a:pPr algn="ctr"/>
                      <a:r>
                        <a:rPr lang="tr-TR" dirty="0"/>
                        <a:t>0.46</a:t>
                      </a:r>
                    </a:p>
                  </a:txBody>
                  <a:tcPr/>
                </a:tc>
                <a:extLst>
                  <a:ext uri="{0D108BD9-81ED-4DB2-BD59-A6C34878D82A}">
                    <a16:rowId xmlns:a16="http://schemas.microsoft.com/office/drawing/2014/main" val="4155644500"/>
                  </a:ext>
                </a:extLst>
              </a:tr>
              <a:tr h="463377">
                <a:tc>
                  <a:txBody>
                    <a:bodyPr/>
                    <a:lstStyle/>
                    <a:p>
                      <a:pPr algn="ctr"/>
                      <a:r>
                        <a:rPr lang="tr-TR" dirty="0"/>
                        <a:t>F1-Score</a:t>
                      </a:r>
                    </a:p>
                  </a:txBody>
                  <a:tcPr/>
                </a:tc>
                <a:tc>
                  <a:txBody>
                    <a:bodyPr/>
                    <a:lstStyle/>
                    <a:p>
                      <a:pPr algn="ctr"/>
                      <a:r>
                        <a:rPr lang="tr-TR" dirty="0"/>
                        <a:t>0.44</a:t>
                      </a:r>
                    </a:p>
                  </a:txBody>
                  <a:tcPr/>
                </a:tc>
                <a:extLst>
                  <a:ext uri="{0D108BD9-81ED-4DB2-BD59-A6C34878D82A}">
                    <a16:rowId xmlns:a16="http://schemas.microsoft.com/office/drawing/2014/main" val="4068423330"/>
                  </a:ext>
                </a:extLst>
              </a:tr>
            </a:tbl>
          </a:graphicData>
        </a:graphic>
      </p:graphicFrame>
      <p:pic>
        <p:nvPicPr>
          <p:cNvPr id="11" name="Resim 10">
            <a:extLst>
              <a:ext uri="{FF2B5EF4-FFF2-40B4-BE49-F238E27FC236}">
                <a16:creationId xmlns:a16="http://schemas.microsoft.com/office/drawing/2014/main" id="{C28E3B0E-55F6-422E-AA33-941D93414FC9}"/>
              </a:ext>
            </a:extLst>
          </p:cNvPr>
          <p:cNvPicPr>
            <a:picLocks noChangeAspect="1"/>
          </p:cNvPicPr>
          <p:nvPr/>
        </p:nvPicPr>
        <p:blipFill>
          <a:blip r:embed="rId2"/>
          <a:stretch>
            <a:fillRect/>
          </a:stretch>
        </p:blipFill>
        <p:spPr>
          <a:xfrm>
            <a:off x="281269" y="1387619"/>
            <a:ext cx="6198481" cy="5105256"/>
          </a:xfrm>
          <a:prstGeom prst="rect">
            <a:avLst/>
          </a:prstGeom>
        </p:spPr>
      </p:pic>
    </p:spTree>
    <p:extLst>
      <p:ext uri="{BB962C8B-B14F-4D97-AF65-F5344CB8AC3E}">
        <p14:creationId xmlns:p14="http://schemas.microsoft.com/office/powerpoint/2010/main" val="350704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51165"/>
            <a:ext cx="10515600" cy="1330036"/>
          </a:xfrm>
        </p:spPr>
        <p:txBody>
          <a:bodyPr>
            <a:normAutofit/>
          </a:bodyPr>
          <a:lstStyle/>
          <a:p>
            <a:r>
              <a:rPr lang="tr-TR" dirty="0" err="1"/>
              <a:t>Overview</a:t>
            </a:r>
            <a:endParaRPr lang="en-US" dirty="0"/>
          </a:p>
        </p:txBody>
      </p:sp>
      <p:sp>
        <p:nvSpPr>
          <p:cNvPr id="5" name="Text Placeholder 4"/>
          <p:cNvSpPr>
            <a:spLocks noGrp="1"/>
          </p:cNvSpPr>
          <p:nvPr>
            <p:ph type="body" idx="1"/>
          </p:nvPr>
        </p:nvSpPr>
        <p:spPr>
          <a:xfrm>
            <a:off x="831850" y="1981201"/>
            <a:ext cx="10515600" cy="4108449"/>
          </a:xfrm>
        </p:spPr>
        <p:txBody>
          <a:bodyPr/>
          <a:lstStyle/>
          <a:p>
            <a:r>
              <a:rPr lang="tr-TR" dirty="0" err="1"/>
              <a:t>Our</a:t>
            </a:r>
            <a:r>
              <a:rPr lang="tr-TR" dirty="0"/>
              <a:t> problem is </a:t>
            </a:r>
            <a:r>
              <a:rPr lang="tr-TR" dirty="0" err="1"/>
              <a:t>predicting</a:t>
            </a:r>
            <a:r>
              <a:rPr lang="tr-TR" dirty="0"/>
              <a:t> </a:t>
            </a:r>
            <a:r>
              <a:rPr lang="tr-TR" dirty="0" err="1"/>
              <a:t>origin</a:t>
            </a:r>
            <a:r>
              <a:rPr lang="tr-TR" dirty="0"/>
              <a:t> of </a:t>
            </a:r>
            <a:r>
              <a:rPr lang="tr-TR" dirty="0" err="1"/>
              <a:t>music</a:t>
            </a:r>
            <a:r>
              <a:rPr lang="tr-TR" dirty="0"/>
              <a:t> </a:t>
            </a:r>
            <a:r>
              <a:rPr lang="tr-TR" dirty="0" err="1"/>
              <a:t>by</a:t>
            </a:r>
            <a:r>
              <a:rPr lang="tr-TR" dirty="0"/>
              <a:t> </a:t>
            </a:r>
            <a:r>
              <a:rPr lang="tr-TR" dirty="0" err="1"/>
              <a:t>looking</a:t>
            </a:r>
            <a:r>
              <a:rPr lang="tr-TR" dirty="0"/>
              <a:t> at </a:t>
            </a:r>
            <a:r>
              <a:rPr lang="tr-TR" dirty="0" err="1"/>
              <a:t>the</a:t>
            </a:r>
            <a:r>
              <a:rPr lang="tr-TR" dirty="0"/>
              <a:t> </a:t>
            </a:r>
            <a:r>
              <a:rPr lang="tr-TR" dirty="0" err="1"/>
              <a:t>characteristics</a:t>
            </a:r>
            <a:r>
              <a:rPr lang="tr-TR" dirty="0"/>
              <a:t> of </a:t>
            </a:r>
            <a:r>
              <a:rPr lang="tr-TR" dirty="0" err="1"/>
              <a:t>sound</a:t>
            </a:r>
            <a:r>
              <a:rPr lang="tr-TR" dirty="0"/>
              <a:t> </a:t>
            </a:r>
            <a:r>
              <a:rPr lang="tr-TR" dirty="0" err="1"/>
              <a:t>waves</a:t>
            </a:r>
            <a:r>
              <a:rPr lang="tr-TR" dirty="0"/>
              <a:t>. </a:t>
            </a:r>
          </a:p>
          <a:p>
            <a:endParaRPr lang="tr-TR" dirty="0"/>
          </a:p>
          <a:p>
            <a:r>
              <a:rPr lang="tr-TR" dirty="0" err="1"/>
              <a:t>It</a:t>
            </a:r>
            <a:r>
              <a:rPr lang="tr-TR" dirty="0"/>
              <a:t> can be done </a:t>
            </a:r>
            <a:r>
              <a:rPr lang="tr-TR" dirty="0" err="1"/>
              <a:t>by</a:t>
            </a:r>
            <a:r>
              <a:rPr lang="tr-TR" dirty="0"/>
              <a:t> </a:t>
            </a:r>
            <a:r>
              <a:rPr lang="tr-TR" dirty="0" err="1"/>
              <a:t>two</a:t>
            </a:r>
            <a:r>
              <a:rPr lang="tr-TR" dirty="0"/>
              <a:t> </a:t>
            </a:r>
            <a:r>
              <a:rPr lang="tr-TR" dirty="0" err="1"/>
              <a:t>ways</a:t>
            </a:r>
            <a:r>
              <a:rPr lang="tr-TR" dirty="0"/>
              <a:t> </a:t>
            </a:r>
            <a:r>
              <a:rPr lang="tr-TR" dirty="0" err="1"/>
              <a:t>which</a:t>
            </a:r>
            <a:r>
              <a:rPr lang="tr-TR" dirty="0"/>
              <a:t> </a:t>
            </a:r>
            <a:r>
              <a:rPr lang="tr-TR" dirty="0" err="1"/>
              <a:t>are</a:t>
            </a:r>
            <a:r>
              <a:rPr lang="tr-TR" dirty="0"/>
              <a:t> </a:t>
            </a:r>
            <a:r>
              <a:rPr lang="tr-TR" dirty="0" err="1"/>
              <a:t>predicting</a:t>
            </a:r>
            <a:r>
              <a:rPr lang="tr-TR" dirty="0"/>
              <a:t> </a:t>
            </a:r>
            <a:r>
              <a:rPr lang="tr-TR" dirty="0" err="1"/>
              <a:t>country</a:t>
            </a:r>
            <a:r>
              <a:rPr lang="tr-TR" dirty="0"/>
              <a:t> </a:t>
            </a:r>
            <a:r>
              <a:rPr lang="tr-TR" dirty="0" err="1"/>
              <a:t>names</a:t>
            </a:r>
            <a:r>
              <a:rPr lang="tr-TR" dirty="0"/>
              <a:t>  </a:t>
            </a:r>
            <a:r>
              <a:rPr lang="tr-TR" dirty="0" err="1"/>
              <a:t>and</a:t>
            </a:r>
            <a:r>
              <a:rPr lang="tr-TR" dirty="0"/>
              <a:t> </a:t>
            </a:r>
            <a:r>
              <a:rPr lang="tr-TR" dirty="0" err="1"/>
              <a:t>predicting</a:t>
            </a:r>
            <a:r>
              <a:rPr lang="tr-TR" dirty="0"/>
              <a:t> </a:t>
            </a:r>
            <a:r>
              <a:rPr lang="tr-TR" dirty="0" err="1"/>
              <a:t>latitude</a:t>
            </a:r>
            <a:r>
              <a:rPr lang="tr-TR" dirty="0"/>
              <a:t> </a:t>
            </a:r>
            <a:r>
              <a:rPr lang="tr-TR" dirty="0" err="1"/>
              <a:t>and</a:t>
            </a:r>
            <a:r>
              <a:rPr lang="tr-TR" dirty="0"/>
              <a:t> </a:t>
            </a:r>
            <a:r>
              <a:rPr lang="tr-TR" dirty="0" err="1"/>
              <a:t>longitude</a:t>
            </a:r>
            <a:r>
              <a:rPr lang="tr-TR" dirty="0"/>
              <a:t> </a:t>
            </a:r>
            <a:r>
              <a:rPr lang="tr-TR" dirty="0" err="1"/>
              <a:t>values</a:t>
            </a:r>
            <a:r>
              <a:rPr lang="tr-TR" dirty="0"/>
              <a:t>. </a:t>
            </a:r>
            <a:r>
              <a:rPr lang="tr-TR" dirty="0" err="1"/>
              <a:t>We</a:t>
            </a:r>
            <a:r>
              <a:rPr lang="tr-TR" dirty="0"/>
              <a:t> </a:t>
            </a:r>
            <a:r>
              <a:rPr lang="tr-TR" dirty="0" err="1"/>
              <a:t>did</a:t>
            </a:r>
            <a:r>
              <a:rPr lang="tr-TR" dirty="0"/>
              <a:t> </a:t>
            </a:r>
            <a:r>
              <a:rPr lang="tr-TR" dirty="0" err="1"/>
              <a:t>with</a:t>
            </a:r>
            <a:r>
              <a:rPr lang="tr-TR" dirty="0"/>
              <a:t> </a:t>
            </a:r>
            <a:r>
              <a:rPr lang="tr-TR" dirty="0" err="1"/>
              <a:t>both</a:t>
            </a:r>
            <a:r>
              <a:rPr lang="tr-TR" dirty="0"/>
              <a:t> </a:t>
            </a:r>
            <a:r>
              <a:rPr lang="tr-TR" dirty="0" err="1"/>
              <a:t>ways</a:t>
            </a:r>
            <a:r>
              <a:rPr lang="tr-TR" dirty="0"/>
              <a:t>. </a:t>
            </a:r>
          </a:p>
          <a:p>
            <a:endParaRPr lang="tr-TR" dirty="0"/>
          </a:p>
          <a:p>
            <a:endParaRPr lang="tr-TR"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6947A2-F6A0-4D1C-99D7-F5354D36059A}"/>
              </a:ext>
            </a:extLst>
          </p:cNvPr>
          <p:cNvSpPr>
            <a:spLocks noGrp="1"/>
          </p:cNvSpPr>
          <p:nvPr>
            <p:ph type="title"/>
          </p:nvPr>
        </p:nvSpPr>
        <p:spPr/>
        <p:txBody>
          <a:bodyPr/>
          <a:lstStyle/>
          <a:p>
            <a:pPr algn="ctr"/>
            <a:r>
              <a:rPr lang="tr-TR" b="1" dirty="0" err="1"/>
              <a:t>Support</a:t>
            </a:r>
            <a:r>
              <a:rPr lang="tr-TR" b="1" dirty="0"/>
              <a:t> </a:t>
            </a:r>
            <a:r>
              <a:rPr lang="tr-TR" b="1" dirty="0" err="1"/>
              <a:t>Vector</a:t>
            </a:r>
            <a:r>
              <a:rPr lang="tr-TR" b="1" dirty="0"/>
              <a:t> </a:t>
            </a:r>
            <a:r>
              <a:rPr lang="tr-TR" b="1" dirty="0" err="1"/>
              <a:t>Machines</a:t>
            </a:r>
            <a:endParaRPr lang="tr-TR" b="1" dirty="0"/>
          </a:p>
        </p:txBody>
      </p:sp>
      <p:sp>
        <p:nvSpPr>
          <p:cNvPr id="4" name="Slayt Numarası Yer Tutucusu 3">
            <a:extLst>
              <a:ext uri="{FF2B5EF4-FFF2-40B4-BE49-F238E27FC236}">
                <a16:creationId xmlns:a16="http://schemas.microsoft.com/office/drawing/2014/main" id="{89C135F5-F2D9-4FF5-83FC-0201F9B6376C}"/>
              </a:ext>
            </a:extLst>
          </p:cNvPr>
          <p:cNvSpPr>
            <a:spLocks noGrp="1"/>
          </p:cNvSpPr>
          <p:nvPr>
            <p:ph type="sldNum" sz="quarter" idx="4"/>
          </p:nvPr>
        </p:nvSpPr>
        <p:spPr/>
        <p:txBody>
          <a:bodyPr/>
          <a:lstStyle/>
          <a:p>
            <a:fld id="{191F8B1D-7B11-AC41-BEB4-AE91BA1246E6}" type="slidenum">
              <a:rPr lang="en-US" smtClean="0"/>
              <a:pPr/>
              <a:t>20</a:t>
            </a:fld>
            <a:endParaRPr lang="en-US" dirty="0"/>
          </a:p>
        </p:txBody>
      </p:sp>
      <p:graphicFrame>
        <p:nvGraphicFramePr>
          <p:cNvPr id="9" name="Tablo 9">
            <a:extLst>
              <a:ext uri="{FF2B5EF4-FFF2-40B4-BE49-F238E27FC236}">
                <a16:creationId xmlns:a16="http://schemas.microsoft.com/office/drawing/2014/main" id="{2F09766A-BB9D-4CDA-86B2-6E4DADAB501A}"/>
              </a:ext>
            </a:extLst>
          </p:cNvPr>
          <p:cNvGraphicFramePr>
            <a:graphicFrameLocks noGrp="1"/>
          </p:cNvGraphicFramePr>
          <p:nvPr>
            <p:ph idx="1"/>
            <p:extLst>
              <p:ext uri="{D42A27DB-BD31-4B8C-83A1-F6EECF244321}">
                <p14:modId xmlns:p14="http://schemas.microsoft.com/office/powerpoint/2010/main" val="905158837"/>
              </p:ext>
            </p:extLst>
          </p:nvPr>
        </p:nvGraphicFramePr>
        <p:xfrm>
          <a:off x="533400" y="2364942"/>
          <a:ext cx="52578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52159791"/>
                    </a:ext>
                  </a:extLst>
                </a:gridCol>
                <a:gridCol w="2628900">
                  <a:extLst>
                    <a:ext uri="{9D8B030D-6E8A-4147-A177-3AD203B41FA5}">
                      <a16:colId xmlns:a16="http://schemas.microsoft.com/office/drawing/2014/main" val="1020922108"/>
                    </a:ext>
                  </a:extLst>
                </a:gridCol>
              </a:tblGrid>
              <a:tr h="370840">
                <a:tc>
                  <a:txBody>
                    <a:bodyPr/>
                    <a:lstStyle/>
                    <a:p>
                      <a:pPr algn="ctr"/>
                      <a:r>
                        <a:rPr lang="tr-TR" dirty="0"/>
                        <a:t>Evaluation </a:t>
                      </a:r>
                      <a:r>
                        <a:rPr lang="tr-TR" dirty="0" err="1"/>
                        <a:t>Metrics</a:t>
                      </a:r>
                      <a:endParaRPr lang="tr-TR" dirty="0"/>
                    </a:p>
                  </a:txBody>
                  <a:tcPr/>
                </a:tc>
                <a:tc>
                  <a:txBody>
                    <a:bodyPr/>
                    <a:lstStyle/>
                    <a:p>
                      <a:pPr algn="ctr"/>
                      <a:r>
                        <a:rPr lang="tr-TR" dirty="0" err="1"/>
                        <a:t>Score</a:t>
                      </a:r>
                      <a:endParaRPr lang="tr-TR" dirty="0"/>
                    </a:p>
                  </a:txBody>
                  <a:tcPr/>
                </a:tc>
                <a:extLst>
                  <a:ext uri="{0D108BD9-81ED-4DB2-BD59-A6C34878D82A}">
                    <a16:rowId xmlns:a16="http://schemas.microsoft.com/office/drawing/2014/main" val="860676367"/>
                  </a:ext>
                </a:extLst>
              </a:tr>
              <a:tr h="370840">
                <a:tc>
                  <a:txBody>
                    <a:bodyPr/>
                    <a:lstStyle/>
                    <a:p>
                      <a:pPr algn="ctr"/>
                      <a:r>
                        <a:rPr lang="tr-TR" dirty="0" err="1"/>
                        <a:t>Accuracy</a:t>
                      </a:r>
                      <a:endParaRPr lang="tr-TR" dirty="0"/>
                    </a:p>
                  </a:txBody>
                  <a:tcPr/>
                </a:tc>
                <a:tc>
                  <a:txBody>
                    <a:bodyPr/>
                    <a:lstStyle/>
                    <a:p>
                      <a:pPr algn="ctr"/>
                      <a:r>
                        <a:rPr lang="tr-TR" dirty="0"/>
                        <a:t>0.42</a:t>
                      </a:r>
                    </a:p>
                  </a:txBody>
                  <a:tcPr/>
                </a:tc>
                <a:extLst>
                  <a:ext uri="{0D108BD9-81ED-4DB2-BD59-A6C34878D82A}">
                    <a16:rowId xmlns:a16="http://schemas.microsoft.com/office/drawing/2014/main" val="962731952"/>
                  </a:ext>
                </a:extLst>
              </a:tr>
              <a:tr h="370840">
                <a:tc>
                  <a:txBody>
                    <a:bodyPr/>
                    <a:lstStyle/>
                    <a:p>
                      <a:pPr algn="ctr"/>
                      <a:r>
                        <a:rPr lang="tr-TR" dirty="0"/>
                        <a:t>Precision</a:t>
                      </a:r>
                    </a:p>
                  </a:txBody>
                  <a:tcPr/>
                </a:tc>
                <a:tc>
                  <a:txBody>
                    <a:bodyPr/>
                    <a:lstStyle/>
                    <a:p>
                      <a:pPr algn="ctr"/>
                      <a:r>
                        <a:rPr lang="tr-TR" dirty="0"/>
                        <a:t>0.44</a:t>
                      </a:r>
                    </a:p>
                  </a:txBody>
                  <a:tcPr/>
                </a:tc>
                <a:extLst>
                  <a:ext uri="{0D108BD9-81ED-4DB2-BD59-A6C34878D82A}">
                    <a16:rowId xmlns:a16="http://schemas.microsoft.com/office/drawing/2014/main" val="985475792"/>
                  </a:ext>
                </a:extLst>
              </a:tr>
              <a:tr h="370840">
                <a:tc>
                  <a:txBody>
                    <a:bodyPr/>
                    <a:lstStyle/>
                    <a:p>
                      <a:pPr algn="ctr"/>
                      <a:r>
                        <a:rPr lang="tr-TR" dirty="0" err="1"/>
                        <a:t>Recall</a:t>
                      </a:r>
                      <a:endParaRPr lang="tr-TR" dirty="0"/>
                    </a:p>
                  </a:txBody>
                  <a:tcPr/>
                </a:tc>
                <a:tc>
                  <a:txBody>
                    <a:bodyPr/>
                    <a:lstStyle/>
                    <a:p>
                      <a:pPr algn="ctr"/>
                      <a:r>
                        <a:rPr lang="tr-TR" dirty="0"/>
                        <a:t>0.45</a:t>
                      </a:r>
                    </a:p>
                  </a:txBody>
                  <a:tcPr/>
                </a:tc>
                <a:extLst>
                  <a:ext uri="{0D108BD9-81ED-4DB2-BD59-A6C34878D82A}">
                    <a16:rowId xmlns:a16="http://schemas.microsoft.com/office/drawing/2014/main" val="3273023393"/>
                  </a:ext>
                </a:extLst>
              </a:tr>
              <a:tr h="370840">
                <a:tc>
                  <a:txBody>
                    <a:bodyPr/>
                    <a:lstStyle/>
                    <a:p>
                      <a:pPr algn="ctr"/>
                      <a:r>
                        <a:rPr lang="tr-TR" dirty="0"/>
                        <a:t>F1-score</a:t>
                      </a:r>
                    </a:p>
                  </a:txBody>
                  <a:tcPr/>
                </a:tc>
                <a:tc>
                  <a:txBody>
                    <a:bodyPr/>
                    <a:lstStyle/>
                    <a:p>
                      <a:pPr algn="ctr"/>
                      <a:r>
                        <a:rPr lang="tr-TR" dirty="0"/>
                        <a:t>0.42</a:t>
                      </a:r>
                    </a:p>
                  </a:txBody>
                  <a:tcPr/>
                </a:tc>
                <a:extLst>
                  <a:ext uri="{0D108BD9-81ED-4DB2-BD59-A6C34878D82A}">
                    <a16:rowId xmlns:a16="http://schemas.microsoft.com/office/drawing/2014/main" val="1448137497"/>
                  </a:ext>
                </a:extLst>
              </a:tr>
            </a:tbl>
          </a:graphicData>
        </a:graphic>
      </p:graphicFrame>
      <p:pic>
        <p:nvPicPr>
          <p:cNvPr id="11" name="Resim 10">
            <a:extLst>
              <a:ext uri="{FF2B5EF4-FFF2-40B4-BE49-F238E27FC236}">
                <a16:creationId xmlns:a16="http://schemas.microsoft.com/office/drawing/2014/main" id="{375453C5-6DE5-4896-BBB9-4EEC37091763}"/>
              </a:ext>
            </a:extLst>
          </p:cNvPr>
          <p:cNvPicPr>
            <a:picLocks noChangeAspect="1"/>
          </p:cNvPicPr>
          <p:nvPr/>
        </p:nvPicPr>
        <p:blipFill>
          <a:blip r:embed="rId2"/>
          <a:stretch>
            <a:fillRect/>
          </a:stretch>
        </p:blipFill>
        <p:spPr>
          <a:xfrm>
            <a:off x="5943600" y="1446962"/>
            <a:ext cx="5873634" cy="5045913"/>
          </a:xfrm>
          <a:prstGeom prst="rect">
            <a:avLst/>
          </a:prstGeom>
        </p:spPr>
      </p:pic>
    </p:spTree>
    <p:extLst>
      <p:ext uri="{BB962C8B-B14F-4D97-AF65-F5344CB8AC3E}">
        <p14:creationId xmlns:p14="http://schemas.microsoft.com/office/powerpoint/2010/main" val="178071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4BD6AD-50D9-4CD7-821A-60704C2B70C0}"/>
              </a:ext>
            </a:extLst>
          </p:cNvPr>
          <p:cNvSpPr>
            <a:spLocks noGrp="1"/>
          </p:cNvSpPr>
          <p:nvPr>
            <p:ph type="title"/>
          </p:nvPr>
        </p:nvSpPr>
        <p:spPr/>
        <p:txBody>
          <a:bodyPr/>
          <a:lstStyle/>
          <a:p>
            <a:r>
              <a:rPr lang="tr-TR" b="1" dirty="0" err="1"/>
              <a:t>Discussion</a:t>
            </a:r>
            <a:r>
              <a:rPr lang="tr-TR" b="1" dirty="0"/>
              <a:t> of </a:t>
            </a:r>
            <a:r>
              <a:rPr lang="tr-TR" b="1" dirty="0" err="1"/>
              <a:t>Classification</a:t>
            </a:r>
            <a:r>
              <a:rPr lang="tr-TR" b="1" dirty="0"/>
              <a:t> </a:t>
            </a:r>
            <a:r>
              <a:rPr lang="tr-TR" b="1" dirty="0" err="1"/>
              <a:t>Results</a:t>
            </a:r>
            <a:endParaRPr lang="tr-TR" b="1" dirty="0"/>
          </a:p>
        </p:txBody>
      </p:sp>
      <p:sp>
        <p:nvSpPr>
          <p:cNvPr id="3" name="İçerik Yer Tutucusu 2">
            <a:extLst>
              <a:ext uri="{FF2B5EF4-FFF2-40B4-BE49-F238E27FC236}">
                <a16:creationId xmlns:a16="http://schemas.microsoft.com/office/drawing/2014/main" id="{A40BAC33-7BBB-4A8E-99F8-970481987A1E}"/>
              </a:ext>
            </a:extLst>
          </p:cNvPr>
          <p:cNvSpPr>
            <a:spLocks noGrp="1"/>
          </p:cNvSpPr>
          <p:nvPr>
            <p:ph idx="1"/>
          </p:nvPr>
        </p:nvSpPr>
        <p:spPr>
          <a:xfrm>
            <a:off x="1226127" y="1852466"/>
            <a:ext cx="3706091" cy="1734993"/>
          </a:xfrm>
        </p:spPr>
        <p:txBody>
          <a:bodyPr/>
          <a:lstStyle/>
          <a:p>
            <a:r>
              <a:rPr lang="tr-TR" dirty="0" err="1"/>
              <a:t>Our</a:t>
            </a:r>
            <a:r>
              <a:rPr lang="tr-TR" dirty="0"/>
              <a:t> </a:t>
            </a:r>
            <a:r>
              <a:rPr lang="tr-TR" dirty="0" err="1"/>
              <a:t>accuracy</a:t>
            </a:r>
            <a:r>
              <a:rPr lang="tr-TR" dirty="0"/>
              <a:t> is </a:t>
            </a:r>
            <a:r>
              <a:rPr lang="tr-TR" dirty="0" err="1"/>
              <a:t>relatively</a:t>
            </a:r>
            <a:r>
              <a:rPr lang="tr-TR" dirty="0"/>
              <a:t> </a:t>
            </a:r>
            <a:r>
              <a:rPr lang="tr-TR" dirty="0" err="1"/>
              <a:t>low</a:t>
            </a:r>
            <a:r>
              <a:rPr lang="tr-TR" dirty="0"/>
              <a:t>.</a:t>
            </a:r>
          </a:p>
        </p:txBody>
      </p:sp>
      <p:sp>
        <p:nvSpPr>
          <p:cNvPr id="4" name="Slayt Numarası Yer Tutucusu 3">
            <a:extLst>
              <a:ext uri="{FF2B5EF4-FFF2-40B4-BE49-F238E27FC236}">
                <a16:creationId xmlns:a16="http://schemas.microsoft.com/office/drawing/2014/main" id="{78B2F5DE-99DE-4FD8-95F9-EAE64E113785}"/>
              </a:ext>
            </a:extLst>
          </p:cNvPr>
          <p:cNvSpPr>
            <a:spLocks noGrp="1"/>
          </p:cNvSpPr>
          <p:nvPr>
            <p:ph type="sldNum" sz="quarter" idx="4"/>
          </p:nvPr>
        </p:nvSpPr>
        <p:spPr/>
        <p:txBody>
          <a:bodyPr/>
          <a:lstStyle/>
          <a:p>
            <a:fld id="{191F8B1D-7B11-AC41-BEB4-AE91BA1246E6}" type="slidenum">
              <a:rPr lang="en-US" smtClean="0"/>
              <a:pPr/>
              <a:t>21</a:t>
            </a:fld>
            <a:endParaRPr lang="en-US" dirty="0"/>
          </a:p>
        </p:txBody>
      </p:sp>
      <p:sp>
        <p:nvSpPr>
          <p:cNvPr id="7" name="Metin kutusu 6">
            <a:extLst>
              <a:ext uri="{FF2B5EF4-FFF2-40B4-BE49-F238E27FC236}">
                <a16:creationId xmlns:a16="http://schemas.microsoft.com/office/drawing/2014/main" id="{4F617732-1E97-4D2D-B2A4-ABABE1505A00}"/>
              </a:ext>
            </a:extLst>
          </p:cNvPr>
          <p:cNvSpPr txBox="1"/>
          <p:nvPr/>
        </p:nvSpPr>
        <p:spPr>
          <a:xfrm>
            <a:off x="1226127" y="3749237"/>
            <a:ext cx="3255818" cy="2246769"/>
          </a:xfrm>
          <a:prstGeom prst="rect">
            <a:avLst/>
          </a:prstGeom>
          <a:noFill/>
        </p:spPr>
        <p:txBody>
          <a:bodyPr wrap="square" rtlCol="0">
            <a:spAutoFit/>
          </a:bodyPr>
          <a:lstStyle/>
          <a:p>
            <a:pPr marL="285750" indent="-285750">
              <a:buFont typeface="Arial" panose="020B0604020202020204" pitchFamily="34" charset="0"/>
              <a:buChar char="•"/>
            </a:pPr>
            <a:r>
              <a:rPr lang="tr-TR" sz="2800" dirty="0"/>
              <a:t>T</a:t>
            </a:r>
            <a:r>
              <a:rPr lang="en-US" sz="2800" dirty="0"/>
              <a:t>he data set is not well distributed and large enough to estimate the 33 countries</a:t>
            </a:r>
            <a:r>
              <a:rPr lang="tr-TR" sz="2800" dirty="0"/>
              <a:t>.</a:t>
            </a:r>
          </a:p>
        </p:txBody>
      </p:sp>
      <p:sp>
        <p:nvSpPr>
          <p:cNvPr id="11" name="Metin kutusu 10">
            <a:extLst>
              <a:ext uri="{FF2B5EF4-FFF2-40B4-BE49-F238E27FC236}">
                <a16:creationId xmlns:a16="http://schemas.microsoft.com/office/drawing/2014/main" id="{110308DD-155C-4845-AD39-BD4206CCC863}"/>
              </a:ext>
            </a:extLst>
          </p:cNvPr>
          <p:cNvSpPr txBox="1"/>
          <p:nvPr/>
        </p:nvSpPr>
        <p:spPr>
          <a:xfrm>
            <a:off x="6241472" y="1700952"/>
            <a:ext cx="4571999"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One of our related work doing this task by predicting </a:t>
            </a:r>
            <a:r>
              <a:rPr lang="tr-TR" sz="2800" dirty="0" err="1"/>
              <a:t>continents</a:t>
            </a:r>
            <a:r>
              <a:rPr lang="en-US" sz="2800" dirty="0"/>
              <a:t> of the</a:t>
            </a:r>
            <a:r>
              <a:rPr lang="tr-TR" sz="2800" dirty="0"/>
              <a:t>se</a:t>
            </a:r>
            <a:r>
              <a:rPr lang="en-US" sz="2800" dirty="0"/>
              <a:t> countries</a:t>
            </a:r>
            <a:r>
              <a:rPr lang="tr-TR" sz="2800" dirty="0"/>
              <a:t>.</a:t>
            </a:r>
          </a:p>
        </p:txBody>
      </p:sp>
      <p:sp>
        <p:nvSpPr>
          <p:cNvPr id="12" name="Metin kutusu 11">
            <a:extLst>
              <a:ext uri="{FF2B5EF4-FFF2-40B4-BE49-F238E27FC236}">
                <a16:creationId xmlns:a16="http://schemas.microsoft.com/office/drawing/2014/main" id="{FF15B2F6-C766-4376-8C85-F72BEEBBB96F}"/>
              </a:ext>
            </a:extLst>
          </p:cNvPr>
          <p:cNvSpPr txBox="1"/>
          <p:nvPr/>
        </p:nvSpPr>
        <p:spPr>
          <a:xfrm>
            <a:off x="6241472" y="4249107"/>
            <a:ext cx="484216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We decided to take this a step further and investigate that a machine learning model can predict countries themselves.</a:t>
            </a:r>
            <a:endParaRPr lang="tr-TR" sz="2800" dirty="0"/>
          </a:p>
        </p:txBody>
      </p:sp>
    </p:spTree>
    <p:extLst>
      <p:ext uri="{BB962C8B-B14F-4D97-AF65-F5344CB8AC3E}">
        <p14:creationId xmlns:p14="http://schemas.microsoft.com/office/powerpoint/2010/main" val="716862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0F97E675-4CFC-49F5-91E5-31437101282E}"/>
              </a:ext>
            </a:extLst>
          </p:cNvPr>
          <p:cNvSpPr>
            <a:spLocks noGrp="1"/>
          </p:cNvSpPr>
          <p:nvPr>
            <p:ph type="title"/>
          </p:nvPr>
        </p:nvSpPr>
        <p:spPr>
          <a:xfrm>
            <a:off x="838200" y="365125"/>
            <a:ext cx="5393361" cy="1325563"/>
          </a:xfrm>
        </p:spPr>
        <p:txBody>
          <a:bodyPr>
            <a:normAutofit/>
          </a:bodyPr>
          <a:lstStyle/>
          <a:p>
            <a:r>
              <a:rPr lang="tr-TR" b="1" dirty="0" err="1"/>
              <a:t>Regression</a:t>
            </a:r>
            <a:endParaRPr lang="tr-TR" b="1" dirty="0"/>
          </a:p>
        </p:txBody>
      </p:sp>
      <p:sp>
        <p:nvSpPr>
          <p:cNvPr id="10" name="İçerik Yer Tutucusu 2">
            <a:extLst>
              <a:ext uri="{FF2B5EF4-FFF2-40B4-BE49-F238E27FC236}">
                <a16:creationId xmlns:a16="http://schemas.microsoft.com/office/drawing/2014/main" id="{E9F1DF98-4728-4567-9852-627D4A8AD862}"/>
              </a:ext>
            </a:extLst>
          </p:cNvPr>
          <p:cNvSpPr>
            <a:spLocks noGrp="1"/>
          </p:cNvSpPr>
          <p:nvPr>
            <p:ph idx="1"/>
          </p:nvPr>
        </p:nvSpPr>
        <p:spPr>
          <a:xfrm>
            <a:off x="838200" y="1825625"/>
            <a:ext cx="5393361" cy="4351338"/>
          </a:xfrm>
        </p:spPr>
        <p:txBody>
          <a:bodyPr>
            <a:normAutofit lnSpcReduction="10000"/>
          </a:bodyPr>
          <a:lstStyle/>
          <a:p>
            <a:r>
              <a:rPr lang="tr-TR" sz="2600" dirty="0" err="1"/>
              <a:t>In</a:t>
            </a:r>
            <a:r>
              <a:rPr lang="tr-TR" sz="2600" dirty="0"/>
              <a:t> </a:t>
            </a:r>
            <a:r>
              <a:rPr lang="tr-TR" sz="2600" dirty="0" err="1"/>
              <a:t>this</a:t>
            </a:r>
            <a:r>
              <a:rPr lang="tr-TR" sz="2600" dirty="0"/>
              <a:t> </a:t>
            </a:r>
            <a:r>
              <a:rPr lang="tr-TR" sz="2600" dirty="0" err="1"/>
              <a:t>part</a:t>
            </a:r>
            <a:r>
              <a:rPr lang="tr-TR" sz="2600" dirty="0"/>
              <a:t> of </a:t>
            </a:r>
            <a:r>
              <a:rPr lang="tr-TR" sz="2600" dirty="0" err="1"/>
              <a:t>the</a:t>
            </a:r>
            <a:r>
              <a:rPr lang="tr-TR" sz="2600" dirty="0"/>
              <a:t> </a:t>
            </a:r>
            <a:r>
              <a:rPr lang="tr-TR" sz="2600" dirty="0" err="1"/>
              <a:t>project</a:t>
            </a:r>
            <a:r>
              <a:rPr lang="tr-TR" sz="2600" dirty="0"/>
              <a:t> </a:t>
            </a:r>
            <a:r>
              <a:rPr lang="tr-TR" sz="2600" dirty="0" err="1"/>
              <a:t>we</a:t>
            </a:r>
            <a:r>
              <a:rPr lang="tr-TR" sz="2600" dirty="0"/>
              <a:t> </a:t>
            </a:r>
            <a:r>
              <a:rPr lang="tr-TR" sz="2600" dirty="0" err="1"/>
              <a:t>predict</a:t>
            </a:r>
            <a:r>
              <a:rPr lang="tr-TR" sz="2600" dirty="0"/>
              <a:t> </a:t>
            </a:r>
            <a:r>
              <a:rPr lang="tr-TR" sz="2600" dirty="0" err="1"/>
              <a:t>latitude</a:t>
            </a:r>
            <a:r>
              <a:rPr lang="tr-TR" sz="2600" dirty="0"/>
              <a:t> </a:t>
            </a:r>
            <a:r>
              <a:rPr lang="tr-TR" sz="2600" dirty="0" err="1"/>
              <a:t>and</a:t>
            </a:r>
            <a:r>
              <a:rPr lang="tr-TR" sz="2600" dirty="0"/>
              <a:t> </a:t>
            </a:r>
            <a:r>
              <a:rPr lang="tr-TR" sz="2600" dirty="0" err="1"/>
              <a:t>longitude</a:t>
            </a:r>
            <a:r>
              <a:rPr lang="tr-TR" sz="2600" dirty="0"/>
              <a:t> </a:t>
            </a:r>
            <a:r>
              <a:rPr lang="tr-TR" sz="2600" dirty="0" err="1"/>
              <a:t>values</a:t>
            </a:r>
            <a:r>
              <a:rPr lang="tr-TR" sz="2600" dirty="0"/>
              <a:t> of </a:t>
            </a:r>
            <a:r>
              <a:rPr lang="tr-TR" sz="2600" dirty="0" err="1"/>
              <a:t>origin</a:t>
            </a:r>
            <a:r>
              <a:rPr lang="tr-TR" sz="2600" dirty="0"/>
              <a:t> of </a:t>
            </a:r>
            <a:r>
              <a:rPr lang="tr-TR" sz="2600" dirty="0" err="1"/>
              <a:t>music</a:t>
            </a:r>
            <a:r>
              <a:rPr lang="tr-TR" sz="2600" dirty="0"/>
              <a:t>.</a:t>
            </a:r>
          </a:p>
          <a:p>
            <a:endParaRPr lang="tr-TR" sz="2600" dirty="0"/>
          </a:p>
          <a:p>
            <a:r>
              <a:rPr lang="tr-TR" sz="2600" dirty="0" err="1"/>
              <a:t>Because</a:t>
            </a:r>
            <a:r>
              <a:rPr lang="tr-TR" sz="2600" dirty="0"/>
              <a:t> of </a:t>
            </a:r>
            <a:r>
              <a:rPr lang="tr-TR" sz="2600" dirty="0" err="1"/>
              <a:t>the</a:t>
            </a:r>
            <a:r>
              <a:rPr lang="tr-TR" sz="2600" dirty="0"/>
              <a:t> </a:t>
            </a:r>
            <a:r>
              <a:rPr lang="tr-TR" sz="2600" dirty="0" err="1"/>
              <a:t>shape</a:t>
            </a:r>
            <a:r>
              <a:rPr lang="tr-TR" sz="2600" dirty="0"/>
              <a:t> of World it is </a:t>
            </a:r>
            <a:r>
              <a:rPr lang="tr-TR" sz="2600" dirty="0" err="1"/>
              <a:t>different</a:t>
            </a:r>
            <a:r>
              <a:rPr lang="tr-TR" sz="2600" dirty="0"/>
              <a:t> </a:t>
            </a:r>
            <a:r>
              <a:rPr lang="tr-TR" sz="2600" dirty="0" err="1"/>
              <a:t>from</a:t>
            </a:r>
            <a:r>
              <a:rPr lang="tr-TR" sz="2600" dirty="0"/>
              <a:t> 2 </a:t>
            </a:r>
            <a:r>
              <a:rPr lang="tr-TR" sz="2600" dirty="0" err="1"/>
              <a:t>dimension</a:t>
            </a:r>
            <a:r>
              <a:rPr lang="tr-TR" sz="2600" dirty="0"/>
              <a:t> </a:t>
            </a:r>
            <a:r>
              <a:rPr lang="tr-TR" sz="2600" dirty="0" err="1"/>
              <a:t>distance</a:t>
            </a:r>
            <a:r>
              <a:rPr lang="tr-TR" sz="2600" dirty="0"/>
              <a:t>  </a:t>
            </a:r>
            <a:r>
              <a:rPr lang="tr-TR" sz="2600" dirty="0" err="1"/>
              <a:t>calculation</a:t>
            </a:r>
            <a:r>
              <a:rPr lang="tr-TR" sz="2600" dirty="0"/>
              <a:t>. </a:t>
            </a:r>
          </a:p>
          <a:p>
            <a:endParaRPr lang="tr-TR" sz="2600" dirty="0"/>
          </a:p>
          <a:p>
            <a:r>
              <a:rPr lang="tr-TR" sz="2600" dirty="0" err="1"/>
              <a:t>We</a:t>
            </a:r>
            <a:r>
              <a:rPr lang="tr-TR" sz="2600" dirty="0"/>
              <a:t> </a:t>
            </a:r>
            <a:r>
              <a:rPr lang="tr-TR" sz="2600" dirty="0" err="1"/>
              <a:t>evaluate</a:t>
            </a:r>
            <a:r>
              <a:rPr lang="tr-TR" sz="2600" dirty="0"/>
              <a:t> Great </a:t>
            </a:r>
            <a:r>
              <a:rPr lang="tr-TR" sz="2600" dirty="0" err="1"/>
              <a:t>Circle</a:t>
            </a:r>
            <a:r>
              <a:rPr lang="tr-TR" sz="2600" dirty="0"/>
              <a:t> </a:t>
            </a:r>
            <a:r>
              <a:rPr lang="tr-TR" sz="2600" dirty="0" err="1"/>
              <a:t>Distance</a:t>
            </a:r>
            <a:r>
              <a:rPr lang="tr-TR" sz="2600" dirty="0"/>
              <a:t> </a:t>
            </a:r>
            <a:r>
              <a:rPr lang="tr-TR" sz="2600" dirty="0" err="1"/>
              <a:t>using</a:t>
            </a:r>
            <a:r>
              <a:rPr lang="tr-TR" sz="2600"/>
              <a:t> an </a:t>
            </a:r>
            <a:r>
              <a:rPr lang="tr-TR" sz="2600" dirty="0" err="1"/>
              <a:t>advanced</a:t>
            </a:r>
            <a:r>
              <a:rPr lang="tr-TR" sz="2600" dirty="0"/>
              <a:t> form of </a:t>
            </a:r>
            <a:r>
              <a:rPr lang="tr-TR" sz="2600" dirty="0" err="1"/>
              <a:t>haversine</a:t>
            </a:r>
            <a:r>
              <a:rPr lang="tr-TR" sz="2600" dirty="0"/>
              <a:t> </a:t>
            </a:r>
            <a:r>
              <a:rPr lang="tr-TR" sz="2600" dirty="0" err="1"/>
              <a:t>formula</a:t>
            </a:r>
            <a:r>
              <a:rPr lang="tr-TR" sz="2600" dirty="0"/>
              <a:t>.</a:t>
            </a:r>
          </a:p>
        </p:txBody>
      </p:sp>
      <p:pic>
        <p:nvPicPr>
          <p:cNvPr id="6" name="Resim 5">
            <a:extLst>
              <a:ext uri="{FF2B5EF4-FFF2-40B4-BE49-F238E27FC236}">
                <a16:creationId xmlns:a16="http://schemas.microsoft.com/office/drawing/2014/main" id="{872348E5-E727-4E31-9954-A31CCE9B75C8}"/>
              </a:ext>
            </a:extLst>
          </p:cNvPr>
          <p:cNvPicPr>
            <a:picLocks noChangeAspect="1"/>
          </p:cNvPicPr>
          <p:nvPr/>
        </p:nvPicPr>
        <p:blipFill rotWithShape="1">
          <a:blip r:embed="rId2"/>
          <a:srcRect/>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Slayt Numarası Yer Tutucusu 3">
            <a:extLst>
              <a:ext uri="{FF2B5EF4-FFF2-40B4-BE49-F238E27FC236}">
                <a16:creationId xmlns:a16="http://schemas.microsoft.com/office/drawing/2014/main" id="{DB72EFC6-7B55-41B4-A515-8B3B40C8A59C}"/>
              </a:ext>
            </a:extLst>
          </p:cNvPr>
          <p:cNvSpPr>
            <a:spLocks noGrp="1"/>
          </p:cNvSpPr>
          <p:nvPr>
            <p:ph type="sldNum" sz="quarter" idx="4"/>
          </p:nvPr>
        </p:nvSpPr>
        <p:spPr>
          <a:xfrm>
            <a:off x="8610600" y="6356349"/>
            <a:ext cx="2743200" cy="365125"/>
          </a:xfrm>
        </p:spPr>
        <p:txBody>
          <a:bodyPr>
            <a:normAutofit/>
          </a:bodyPr>
          <a:lstStyle/>
          <a:p>
            <a:pPr>
              <a:spcAft>
                <a:spcPts val="600"/>
              </a:spcAft>
            </a:pPr>
            <a:fld id="{191F8B1D-7B11-AC41-BEB4-AE91BA1246E6}" type="slidenum">
              <a:rPr lang="en-US" smtClean="0"/>
              <a:pPr>
                <a:spcAft>
                  <a:spcPts val="600"/>
                </a:spcAft>
              </a:pPr>
              <a:t>22</a:t>
            </a:fld>
            <a:endParaRPr lang="en-US"/>
          </a:p>
        </p:txBody>
      </p:sp>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5421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28342-BBAA-4086-A346-5C28DB4FFC88}"/>
              </a:ext>
            </a:extLst>
          </p:cNvPr>
          <p:cNvSpPr>
            <a:spLocks noGrp="1"/>
          </p:cNvSpPr>
          <p:nvPr>
            <p:ph type="title"/>
          </p:nvPr>
        </p:nvSpPr>
        <p:spPr/>
        <p:txBody>
          <a:bodyPr/>
          <a:lstStyle/>
          <a:p>
            <a:r>
              <a:rPr lang="tr-TR" b="1" dirty="0" err="1"/>
              <a:t>Discussion</a:t>
            </a:r>
            <a:r>
              <a:rPr lang="tr-TR" b="1" dirty="0"/>
              <a:t> of </a:t>
            </a:r>
            <a:r>
              <a:rPr lang="tr-TR" b="1" dirty="0" err="1"/>
              <a:t>Regression</a:t>
            </a:r>
            <a:endParaRPr lang="tr-TR" b="1" dirty="0"/>
          </a:p>
        </p:txBody>
      </p:sp>
      <p:sp>
        <p:nvSpPr>
          <p:cNvPr id="3" name="İçerik Yer Tutucusu 2">
            <a:extLst>
              <a:ext uri="{FF2B5EF4-FFF2-40B4-BE49-F238E27FC236}">
                <a16:creationId xmlns:a16="http://schemas.microsoft.com/office/drawing/2014/main" id="{416839D1-744D-4C1D-98BD-2076BA356A1D}"/>
              </a:ext>
            </a:extLst>
          </p:cNvPr>
          <p:cNvSpPr>
            <a:spLocks noGrp="1"/>
          </p:cNvSpPr>
          <p:nvPr>
            <p:ph idx="1"/>
          </p:nvPr>
        </p:nvSpPr>
        <p:spPr>
          <a:xfrm>
            <a:off x="838199" y="1825625"/>
            <a:ext cx="5631873" cy="1172488"/>
          </a:xfrm>
        </p:spPr>
        <p:txBody>
          <a:bodyPr>
            <a:normAutofit fontScale="92500"/>
          </a:bodyPr>
          <a:lstStyle/>
          <a:p>
            <a:r>
              <a:rPr lang="tr-TR" dirty="0" err="1"/>
              <a:t>Our</a:t>
            </a:r>
            <a:r>
              <a:rPr lang="tr-TR" dirty="0"/>
              <a:t>  </a:t>
            </a:r>
            <a:r>
              <a:rPr lang="tr-TR" dirty="0" err="1"/>
              <a:t>great</a:t>
            </a:r>
            <a:r>
              <a:rPr lang="tr-TR" dirty="0"/>
              <a:t> </a:t>
            </a:r>
            <a:r>
              <a:rPr lang="tr-TR" dirty="0" err="1"/>
              <a:t>circle</a:t>
            </a:r>
            <a:r>
              <a:rPr lang="tr-TR" dirty="0"/>
              <a:t> </a:t>
            </a:r>
            <a:r>
              <a:rPr lang="tr-TR" dirty="0" err="1"/>
              <a:t>distance</a:t>
            </a:r>
            <a:r>
              <a:rPr lang="tr-TR" dirty="0"/>
              <a:t> is </a:t>
            </a:r>
            <a:r>
              <a:rPr lang="tr-TR" dirty="0" err="1"/>
              <a:t>small</a:t>
            </a:r>
            <a:r>
              <a:rPr lang="tr-TR" dirty="0"/>
              <a:t> </a:t>
            </a:r>
            <a:r>
              <a:rPr lang="tr-TR" dirty="0" err="1"/>
              <a:t>which</a:t>
            </a:r>
            <a:r>
              <a:rPr lang="tr-TR" dirty="0"/>
              <a:t> is </a:t>
            </a:r>
            <a:r>
              <a:rPr lang="tr-TR" dirty="0" err="1"/>
              <a:t>great</a:t>
            </a:r>
            <a:r>
              <a:rPr lang="tr-TR" dirty="0"/>
              <a:t> </a:t>
            </a:r>
            <a:r>
              <a:rPr lang="tr-TR" dirty="0" err="1"/>
              <a:t>because</a:t>
            </a:r>
            <a:r>
              <a:rPr lang="tr-TR" dirty="0"/>
              <a:t> </a:t>
            </a:r>
            <a:r>
              <a:rPr lang="tr-TR" dirty="0" err="1"/>
              <a:t>this</a:t>
            </a:r>
            <a:r>
              <a:rPr lang="tr-TR" dirty="0"/>
              <a:t> </a:t>
            </a:r>
            <a:r>
              <a:rPr lang="tr-TR" dirty="0" err="1"/>
              <a:t>means</a:t>
            </a:r>
            <a:r>
              <a:rPr lang="tr-TR" dirty="0"/>
              <a:t> </a:t>
            </a:r>
            <a:r>
              <a:rPr lang="tr-TR" dirty="0" err="1"/>
              <a:t>we</a:t>
            </a:r>
            <a:r>
              <a:rPr lang="tr-TR" dirty="0"/>
              <a:t> </a:t>
            </a:r>
            <a:r>
              <a:rPr lang="tr-TR" dirty="0" err="1"/>
              <a:t>predict</a:t>
            </a:r>
            <a:r>
              <a:rPr lang="tr-TR" dirty="0"/>
              <a:t> </a:t>
            </a:r>
            <a:r>
              <a:rPr lang="tr-TR" dirty="0" err="1"/>
              <a:t>coordinates</a:t>
            </a:r>
            <a:r>
              <a:rPr lang="tr-TR" dirty="0"/>
              <a:t> </a:t>
            </a:r>
            <a:r>
              <a:rPr lang="tr-TR" dirty="0" err="1"/>
              <a:t>with</a:t>
            </a:r>
            <a:r>
              <a:rPr lang="tr-TR" dirty="0"/>
              <a:t> </a:t>
            </a:r>
            <a:r>
              <a:rPr lang="tr-TR" dirty="0" err="1"/>
              <a:t>small</a:t>
            </a:r>
            <a:r>
              <a:rPr lang="tr-TR" dirty="0"/>
              <a:t> </a:t>
            </a:r>
            <a:r>
              <a:rPr lang="tr-TR" dirty="0" err="1"/>
              <a:t>error</a:t>
            </a:r>
            <a:r>
              <a:rPr lang="tr-TR" dirty="0"/>
              <a:t>. </a:t>
            </a:r>
          </a:p>
        </p:txBody>
      </p:sp>
      <p:sp>
        <p:nvSpPr>
          <p:cNvPr id="4" name="Slayt Numarası Yer Tutucusu 3">
            <a:extLst>
              <a:ext uri="{FF2B5EF4-FFF2-40B4-BE49-F238E27FC236}">
                <a16:creationId xmlns:a16="http://schemas.microsoft.com/office/drawing/2014/main" id="{1B7A8904-8A89-4E2E-8C27-C72891DC0AF3}"/>
              </a:ext>
            </a:extLst>
          </p:cNvPr>
          <p:cNvSpPr>
            <a:spLocks noGrp="1"/>
          </p:cNvSpPr>
          <p:nvPr>
            <p:ph type="sldNum" sz="quarter" idx="4"/>
          </p:nvPr>
        </p:nvSpPr>
        <p:spPr/>
        <p:txBody>
          <a:bodyPr/>
          <a:lstStyle/>
          <a:p>
            <a:fld id="{191F8B1D-7B11-AC41-BEB4-AE91BA1246E6}" type="slidenum">
              <a:rPr lang="en-US" smtClean="0"/>
              <a:pPr/>
              <a:t>23</a:t>
            </a:fld>
            <a:endParaRPr lang="en-US" dirty="0"/>
          </a:p>
        </p:txBody>
      </p:sp>
      <p:sp>
        <p:nvSpPr>
          <p:cNvPr id="5" name="Metin kutusu 4">
            <a:extLst>
              <a:ext uri="{FF2B5EF4-FFF2-40B4-BE49-F238E27FC236}">
                <a16:creationId xmlns:a16="http://schemas.microsoft.com/office/drawing/2014/main" id="{F2CCC8D8-42E1-415C-A953-F707A74411DF}"/>
              </a:ext>
            </a:extLst>
          </p:cNvPr>
          <p:cNvSpPr txBox="1"/>
          <p:nvPr/>
        </p:nvSpPr>
        <p:spPr>
          <a:xfrm>
            <a:off x="7105798" y="1690688"/>
            <a:ext cx="4248002" cy="1384995"/>
          </a:xfrm>
          <a:prstGeom prst="rect">
            <a:avLst/>
          </a:prstGeom>
          <a:noFill/>
        </p:spPr>
        <p:txBody>
          <a:bodyPr wrap="square" rtlCol="0">
            <a:spAutoFit/>
          </a:bodyPr>
          <a:lstStyle/>
          <a:p>
            <a:pPr marL="285750" indent="-285750">
              <a:buFont typeface="Arial" panose="020B0604020202020204" pitchFamily="34" charset="0"/>
              <a:buChar char="•"/>
            </a:pPr>
            <a:r>
              <a:rPr lang="tr-TR" sz="2800" dirty="0" err="1"/>
              <a:t>In</a:t>
            </a:r>
            <a:r>
              <a:rPr lang="tr-TR" sz="2800" dirty="0"/>
              <a:t> </a:t>
            </a:r>
            <a:r>
              <a:rPr lang="tr-TR" sz="2800" dirty="0" err="1"/>
              <a:t>our</a:t>
            </a:r>
            <a:r>
              <a:rPr lang="tr-TR" sz="2800" dirty="0"/>
              <a:t> main </a:t>
            </a:r>
            <a:r>
              <a:rPr lang="tr-TR" sz="2800" dirty="0" err="1"/>
              <a:t>related</a:t>
            </a:r>
            <a:r>
              <a:rPr lang="tr-TR" sz="2800" dirty="0"/>
              <a:t> </a:t>
            </a:r>
            <a:r>
              <a:rPr lang="tr-TR" sz="2800" dirty="0" err="1"/>
              <a:t>work</a:t>
            </a:r>
            <a:r>
              <a:rPr lang="tr-TR" sz="2800" dirty="0"/>
              <a:t> </a:t>
            </a:r>
            <a:r>
              <a:rPr lang="tr-TR" sz="2800" dirty="0" err="1"/>
              <a:t>the</a:t>
            </a:r>
            <a:r>
              <a:rPr lang="tr-TR" sz="2800" dirty="0"/>
              <a:t> </a:t>
            </a:r>
            <a:r>
              <a:rPr lang="tr-TR" sz="2800" dirty="0" err="1"/>
              <a:t>great</a:t>
            </a:r>
            <a:r>
              <a:rPr lang="tr-TR" sz="2800" dirty="0"/>
              <a:t> </a:t>
            </a:r>
            <a:r>
              <a:rPr lang="tr-TR" sz="2800" dirty="0" err="1"/>
              <a:t>circle</a:t>
            </a:r>
            <a:r>
              <a:rPr lang="tr-TR" sz="2800" dirty="0"/>
              <a:t> </a:t>
            </a:r>
            <a:r>
              <a:rPr lang="tr-TR" sz="2800" dirty="0" err="1"/>
              <a:t>distance</a:t>
            </a:r>
            <a:r>
              <a:rPr lang="tr-TR" sz="2800" dirty="0"/>
              <a:t> is </a:t>
            </a:r>
            <a:r>
              <a:rPr lang="tr-TR" sz="2800" dirty="0" err="1"/>
              <a:t>approximately</a:t>
            </a:r>
            <a:r>
              <a:rPr lang="tr-TR" sz="2800" dirty="0"/>
              <a:t> 3300 km.</a:t>
            </a:r>
          </a:p>
        </p:txBody>
      </p:sp>
      <p:sp>
        <p:nvSpPr>
          <p:cNvPr id="6" name="Metin kutusu 5">
            <a:extLst>
              <a:ext uri="{FF2B5EF4-FFF2-40B4-BE49-F238E27FC236}">
                <a16:creationId xmlns:a16="http://schemas.microsoft.com/office/drawing/2014/main" id="{FC2AFCF7-0031-4CCB-9B06-8E8B65CAE023}"/>
              </a:ext>
            </a:extLst>
          </p:cNvPr>
          <p:cNvSpPr txBox="1"/>
          <p:nvPr/>
        </p:nvSpPr>
        <p:spPr>
          <a:xfrm>
            <a:off x="997526" y="3675222"/>
            <a:ext cx="10640291" cy="523220"/>
          </a:xfrm>
          <a:prstGeom prst="rect">
            <a:avLst/>
          </a:prstGeom>
          <a:noFill/>
        </p:spPr>
        <p:txBody>
          <a:bodyPr wrap="square" rtlCol="0">
            <a:spAutoFit/>
          </a:bodyPr>
          <a:lstStyle/>
          <a:p>
            <a:pPr marL="285750" indent="-285750" algn="ctr">
              <a:buFont typeface="Arial" panose="020B0604020202020204" pitchFamily="34" charset="0"/>
              <a:buChar char="•"/>
            </a:pPr>
            <a:r>
              <a:rPr lang="tr-TR" sz="2800" dirty="0" err="1"/>
              <a:t>Our</a:t>
            </a:r>
            <a:r>
              <a:rPr lang="tr-TR" sz="2800" dirty="0"/>
              <a:t> </a:t>
            </a:r>
            <a:r>
              <a:rPr lang="tr-TR" sz="2800" dirty="0" err="1"/>
              <a:t>great</a:t>
            </a:r>
            <a:r>
              <a:rPr lang="tr-TR" sz="2800" dirty="0"/>
              <a:t> </a:t>
            </a:r>
            <a:r>
              <a:rPr lang="tr-TR" sz="2800" dirty="0" err="1"/>
              <a:t>circle</a:t>
            </a:r>
            <a:r>
              <a:rPr lang="tr-TR" sz="2800" dirty="0"/>
              <a:t> </a:t>
            </a:r>
            <a:r>
              <a:rPr lang="tr-TR" sz="2800" dirty="0" err="1"/>
              <a:t>distance</a:t>
            </a:r>
            <a:r>
              <a:rPr lang="tr-TR" sz="2800" dirty="0"/>
              <a:t> is </a:t>
            </a:r>
            <a:r>
              <a:rPr lang="tr-TR" sz="2800" dirty="0" err="1"/>
              <a:t>approximately</a:t>
            </a:r>
            <a:r>
              <a:rPr lang="tr-TR" sz="2800" dirty="0"/>
              <a:t> </a:t>
            </a:r>
            <a:r>
              <a:rPr lang="tr-TR" sz="2800" b="1" dirty="0"/>
              <a:t>2700</a:t>
            </a:r>
            <a:r>
              <a:rPr lang="tr-TR" sz="2800" dirty="0"/>
              <a:t> km. </a:t>
            </a:r>
          </a:p>
        </p:txBody>
      </p:sp>
    </p:spTree>
    <p:extLst>
      <p:ext uri="{BB962C8B-B14F-4D97-AF65-F5344CB8AC3E}">
        <p14:creationId xmlns:p14="http://schemas.microsoft.com/office/powerpoint/2010/main" val="26706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2E29BC-5357-43BF-BF74-BCC321B989D7}"/>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a:solidFill>
                  <a:srgbClr val="FFFFFF"/>
                </a:solidFill>
              </a:rPr>
              <a:t>Samples from Testing </a:t>
            </a:r>
          </a:p>
        </p:txBody>
      </p:sp>
      <p:sp>
        <p:nvSpPr>
          <p:cNvPr id="25" name="Rectangle 24">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harita içeren bir resim&#10;&#10;Açıklama otomatik olarak oluşturuldu">
            <a:extLst>
              <a:ext uri="{FF2B5EF4-FFF2-40B4-BE49-F238E27FC236}">
                <a16:creationId xmlns:a16="http://schemas.microsoft.com/office/drawing/2014/main" id="{46E733E0-5A44-442E-884E-B8414686A4DC}"/>
              </a:ext>
            </a:extLst>
          </p:cNvPr>
          <p:cNvPicPr>
            <a:picLocks noGrp="1" noChangeAspect="1"/>
          </p:cNvPicPr>
          <p:nvPr>
            <p:ph idx="1"/>
          </p:nvPr>
        </p:nvPicPr>
        <p:blipFill>
          <a:blip r:embed="rId2"/>
          <a:stretch>
            <a:fillRect/>
          </a:stretch>
        </p:blipFill>
        <p:spPr>
          <a:xfrm>
            <a:off x="458008" y="2410691"/>
            <a:ext cx="5755996" cy="2978727"/>
          </a:xfrm>
          <a:prstGeom prst="rect">
            <a:avLst/>
          </a:prstGeom>
        </p:spPr>
      </p:pic>
      <p:pic>
        <p:nvPicPr>
          <p:cNvPr id="8" name="Resim 7">
            <a:extLst>
              <a:ext uri="{FF2B5EF4-FFF2-40B4-BE49-F238E27FC236}">
                <a16:creationId xmlns:a16="http://schemas.microsoft.com/office/drawing/2014/main" id="{248A3DD4-0934-4DE3-A604-25BAEC07A9F5}"/>
              </a:ext>
            </a:extLst>
          </p:cNvPr>
          <p:cNvPicPr>
            <a:picLocks noChangeAspect="1"/>
          </p:cNvPicPr>
          <p:nvPr/>
        </p:nvPicPr>
        <p:blipFill>
          <a:blip r:embed="rId3"/>
          <a:stretch>
            <a:fillRect/>
          </a:stretch>
        </p:blipFill>
        <p:spPr>
          <a:xfrm>
            <a:off x="6350723" y="2410690"/>
            <a:ext cx="5427935" cy="2978728"/>
          </a:xfrm>
          <a:prstGeom prst="rect">
            <a:avLst/>
          </a:prstGeom>
        </p:spPr>
      </p:pic>
      <p:sp>
        <p:nvSpPr>
          <p:cNvPr id="4" name="Slayt Numarası Yer Tutucusu 3">
            <a:extLst>
              <a:ext uri="{FF2B5EF4-FFF2-40B4-BE49-F238E27FC236}">
                <a16:creationId xmlns:a16="http://schemas.microsoft.com/office/drawing/2014/main" id="{00DE5081-F319-4B07-9A33-CCE88472684E}"/>
              </a:ext>
            </a:extLst>
          </p:cNvPr>
          <p:cNvSpPr>
            <a:spLocks noGrp="1"/>
          </p:cNvSpPr>
          <p:nvPr>
            <p:ph type="sldNum" sz="quarter" idx="4"/>
          </p:nvPr>
        </p:nvSpPr>
        <p:spPr>
          <a:xfrm>
            <a:off x="11704320" y="6454671"/>
            <a:ext cx="448056" cy="365125"/>
          </a:xfrm>
        </p:spPr>
        <p:txBody>
          <a:bodyPr vert="horz" lIns="91440" tIns="45720" rIns="91440" bIns="45720" rtlCol="0" anchor="ctr">
            <a:normAutofit/>
          </a:bodyPr>
          <a:lstStyle/>
          <a:p>
            <a:pPr>
              <a:spcAft>
                <a:spcPts val="600"/>
              </a:spcAft>
            </a:pPr>
            <a:fld id="{191F8B1D-7B11-AC41-BEB4-AE91BA1246E6}" type="slidenum">
              <a:rPr lang="en-US" sz="1100"/>
              <a:pPr>
                <a:spcAft>
                  <a:spcPts val="600"/>
                </a:spcAft>
              </a:pPr>
              <a:t>24</a:t>
            </a:fld>
            <a:endParaRPr lang="en-US" sz="1100"/>
          </a:p>
        </p:txBody>
      </p:sp>
      <p:sp>
        <p:nvSpPr>
          <p:cNvPr id="9" name="Metin kutusu 8">
            <a:extLst>
              <a:ext uri="{FF2B5EF4-FFF2-40B4-BE49-F238E27FC236}">
                <a16:creationId xmlns:a16="http://schemas.microsoft.com/office/drawing/2014/main" id="{A82675AA-4C1D-4736-9B3D-9F7FABF22E36}"/>
              </a:ext>
            </a:extLst>
          </p:cNvPr>
          <p:cNvSpPr txBox="1"/>
          <p:nvPr/>
        </p:nvSpPr>
        <p:spPr>
          <a:xfrm>
            <a:off x="971221" y="5389417"/>
            <a:ext cx="4481866" cy="231936"/>
          </a:xfrm>
          <a:prstGeom prst="rect">
            <a:avLst/>
          </a:prstGeom>
          <a:solidFill>
            <a:srgbClr val="000000">
              <a:alpha val="50000"/>
            </a:srgbClr>
          </a:solidFill>
          <a:ln>
            <a:noFill/>
          </a:ln>
        </p:spPr>
        <p:txBody>
          <a:bodyPr wrap="square" rtlCol="0">
            <a:noAutofit/>
          </a:bodyPr>
          <a:lstStyle/>
          <a:p>
            <a:pPr algn="ctr">
              <a:spcAft>
                <a:spcPts val="600"/>
              </a:spcAft>
            </a:pPr>
            <a:r>
              <a:rPr lang="tr-TR" sz="1300">
                <a:solidFill>
                  <a:srgbClr val="FFFFFF"/>
                </a:solidFill>
              </a:rPr>
              <a:t>813.3 km</a:t>
            </a:r>
          </a:p>
        </p:txBody>
      </p:sp>
      <p:sp>
        <p:nvSpPr>
          <p:cNvPr id="10" name="Metin kutusu 9">
            <a:extLst>
              <a:ext uri="{FF2B5EF4-FFF2-40B4-BE49-F238E27FC236}">
                <a16:creationId xmlns:a16="http://schemas.microsoft.com/office/drawing/2014/main" id="{C97E4BDE-7BE4-4125-A0E2-F26EFA9806C5}"/>
              </a:ext>
            </a:extLst>
          </p:cNvPr>
          <p:cNvSpPr txBox="1"/>
          <p:nvPr/>
        </p:nvSpPr>
        <p:spPr>
          <a:xfrm>
            <a:off x="6807223" y="5403772"/>
            <a:ext cx="4486215" cy="217581"/>
          </a:xfrm>
          <a:prstGeom prst="rect">
            <a:avLst/>
          </a:prstGeom>
          <a:solidFill>
            <a:srgbClr val="000000">
              <a:alpha val="50000"/>
            </a:srgbClr>
          </a:solidFill>
          <a:ln>
            <a:noFill/>
          </a:ln>
        </p:spPr>
        <p:txBody>
          <a:bodyPr wrap="square" rtlCol="0">
            <a:noAutofit/>
          </a:bodyPr>
          <a:lstStyle/>
          <a:p>
            <a:pPr algn="ctr">
              <a:spcAft>
                <a:spcPts val="600"/>
              </a:spcAft>
            </a:pPr>
            <a:r>
              <a:rPr lang="tr-TR" sz="1300" b="0" i="0">
                <a:solidFill>
                  <a:srgbClr val="FFFFFF"/>
                </a:solidFill>
                <a:effectLst/>
              </a:rPr>
              <a:t>2591.8 km</a:t>
            </a:r>
            <a:endParaRPr lang="tr-TR" sz="1300">
              <a:solidFill>
                <a:srgbClr val="FFFFFF"/>
              </a:solidFill>
            </a:endParaRPr>
          </a:p>
        </p:txBody>
      </p:sp>
    </p:spTree>
    <p:extLst>
      <p:ext uri="{BB962C8B-B14F-4D97-AF65-F5344CB8AC3E}">
        <p14:creationId xmlns:p14="http://schemas.microsoft.com/office/powerpoint/2010/main" val="222632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a:bodyPr>
          <a:lstStyle/>
          <a:p>
            <a:r>
              <a:rPr lang="en-US" sz="1800" dirty="0">
                <a:hlinkClick r:id="rId2"/>
              </a:rPr>
              <a:t>https://en.wikipedia.org/wiki/Haversine_formula</a:t>
            </a:r>
            <a:endParaRPr lang="tr-TR" sz="1800" dirty="0"/>
          </a:p>
          <a:p>
            <a:endParaRPr lang="tr-TR" sz="1800" dirty="0"/>
          </a:p>
          <a:p>
            <a:r>
              <a:rPr lang="tr-TR" sz="1800" dirty="0">
                <a:hlinkClick r:id="rId3"/>
              </a:rPr>
              <a:t>https://ieeexplore.ieee.org/document/7023456/</a:t>
            </a:r>
            <a:endParaRPr lang="tr-TR" sz="1800" dirty="0"/>
          </a:p>
          <a:p>
            <a:endParaRPr lang="tr-TR" sz="1800" dirty="0"/>
          </a:p>
          <a:p>
            <a:r>
              <a:rPr lang="en-US" sz="1800" dirty="0">
                <a:hlinkClick r:id="rId4"/>
              </a:rPr>
              <a:t>https://github.com/radoslawregula/geo-music-classification/blob/master/geo_origins_music_notebook.ipynb</a:t>
            </a:r>
            <a:endParaRPr lang="tr-TR" sz="1800" dirty="0"/>
          </a:p>
          <a:p>
            <a:endParaRPr lang="tr-TR" sz="1800" dirty="0"/>
          </a:p>
          <a:p>
            <a:r>
              <a:rPr lang="en-US" sz="1800" dirty="0">
                <a:hlinkClick r:id="rId5"/>
              </a:rPr>
              <a:t>https://scikit-learn.org/stable/modules/generated/sklearn.metrics.accuracy_score.html</a:t>
            </a:r>
            <a:endParaRPr lang="tr-TR" sz="1800" dirty="0"/>
          </a:p>
          <a:p>
            <a:endParaRPr lang="tr-TR" sz="1800" dirty="0"/>
          </a:p>
          <a:p>
            <a:r>
              <a:rPr lang="tr-TR" sz="1800" dirty="0">
                <a:hlinkClick r:id="rId6"/>
              </a:rPr>
              <a:t>https://pypi.org/project/gmplot/</a:t>
            </a:r>
            <a:endParaRPr lang="tr-TR" sz="1800" dirty="0"/>
          </a:p>
          <a:p>
            <a:endParaRPr lang="tr-TR" sz="1800" dirty="0"/>
          </a:p>
          <a:p>
            <a:endParaRPr lang="tr-TR" sz="1800" dirty="0"/>
          </a:p>
          <a:p>
            <a:endParaRPr lang="tr-TR" dirty="0"/>
          </a:p>
          <a:p>
            <a:pPr marL="0" indent="0">
              <a:buNone/>
            </a:pPr>
            <a:endParaRPr lang="en-US"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25</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tr-TR" dirty="0"/>
              <a:t> </a:t>
            </a:r>
            <a:r>
              <a:rPr lang="tr-TR" dirty="0" err="1"/>
              <a:t>Statements</a:t>
            </a:r>
            <a:r>
              <a:rPr lang="tr-TR" dirty="0"/>
              <a:t> </a:t>
            </a:r>
            <a:r>
              <a:rPr lang="tr-TR" dirty="0" err="1"/>
              <a:t>and</a:t>
            </a:r>
            <a:r>
              <a:rPr lang="tr-TR" dirty="0"/>
              <a:t> </a:t>
            </a:r>
            <a:r>
              <a:rPr lang="tr-TR" dirty="0" err="1"/>
              <a:t>Motivation</a:t>
            </a:r>
            <a:endParaRPr lang="en-US" dirty="0"/>
          </a:p>
        </p:txBody>
      </p:sp>
      <p:sp>
        <p:nvSpPr>
          <p:cNvPr id="5" name="Text Placeholder 4"/>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pic>
        <p:nvPicPr>
          <p:cNvPr id="6" name="Resim 5" descr="metin içeren bir resim&#10;&#10;Açıklama otomatik olarak oluşturuldu">
            <a:extLst>
              <a:ext uri="{FF2B5EF4-FFF2-40B4-BE49-F238E27FC236}">
                <a16:creationId xmlns:a16="http://schemas.microsoft.com/office/drawing/2014/main" id="{7C848C08-770B-4734-90C9-772015563C17}"/>
              </a:ext>
            </a:extLst>
          </p:cNvPr>
          <p:cNvPicPr>
            <a:picLocks noChangeAspect="1"/>
          </p:cNvPicPr>
          <p:nvPr/>
        </p:nvPicPr>
        <p:blipFill>
          <a:blip r:embed="rId2"/>
          <a:stretch>
            <a:fillRect/>
          </a:stretch>
        </p:blipFill>
        <p:spPr>
          <a:xfrm>
            <a:off x="7065818" y="275736"/>
            <a:ext cx="5126183" cy="2704392"/>
          </a:xfrm>
          <a:prstGeom prst="rect">
            <a:avLst/>
          </a:prstGeom>
        </p:spPr>
      </p:pic>
    </p:spTree>
    <p:extLst>
      <p:ext uri="{BB962C8B-B14F-4D97-AF65-F5344CB8AC3E}">
        <p14:creationId xmlns:p14="http://schemas.microsoft.com/office/powerpoint/2010/main" val="274596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59B32E62-74EF-48B2-9B72-96B89BDFEC5A}"/>
              </a:ext>
            </a:extLst>
          </p:cNvPr>
          <p:cNvPicPr>
            <a:picLocks noChangeAspect="1"/>
          </p:cNvPicPr>
          <p:nvPr/>
        </p:nvPicPr>
        <p:blipFill rotWithShape="1">
          <a:blip r:embed="rId2"/>
          <a:srcRect l="7813" r="7235" b="-1"/>
          <a:stretch/>
        </p:blipFill>
        <p:spPr>
          <a:xfrm>
            <a:off x="2522356" y="10"/>
            <a:ext cx="9669642" cy="6857990"/>
          </a:xfrm>
          <a:prstGeom prst="rect">
            <a:avLst/>
          </a:prstGeom>
        </p:spPr>
      </p:pic>
      <p:sp>
        <p:nvSpPr>
          <p:cNvPr id="26"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Problem</a:t>
            </a:r>
          </a:p>
        </p:txBody>
      </p:sp>
      <p:sp>
        <p:nvSpPr>
          <p:cNvPr id="2" name="Metin kutusu 1">
            <a:extLst>
              <a:ext uri="{FF2B5EF4-FFF2-40B4-BE49-F238E27FC236}">
                <a16:creationId xmlns:a16="http://schemas.microsoft.com/office/drawing/2014/main" id="{713A6D8D-8E3F-4157-A653-8ECBCDEFCD00}"/>
              </a:ext>
            </a:extLst>
          </p:cNvPr>
          <p:cNvSpPr txBox="1"/>
          <p:nvPr/>
        </p:nvSpPr>
        <p:spPr>
          <a:xfrm>
            <a:off x="838197" y="1672201"/>
            <a:ext cx="3822189" cy="3742762"/>
          </a:xfrm>
          <a:prstGeom prst="rect">
            <a:avLst/>
          </a:prstGeom>
        </p:spPr>
        <p:txBody>
          <a:bodyPr vert="horz" lIns="91440" tIns="45720" rIns="91440" bIns="45720" rtlCol="0">
            <a:normAutofit/>
          </a:bodyPr>
          <a:lstStyle/>
          <a:p>
            <a:pPr>
              <a:lnSpc>
                <a:spcPct val="90000"/>
              </a:lnSpc>
              <a:spcAft>
                <a:spcPts val="600"/>
              </a:spcAft>
            </a:pPr>
            <a:endParaRPr lang="tr-TR" dirty="0"/>
          </a:p>
          <a:p>
            <a:pPr>
              <a:lnSpc>
                <a:spcPct val="90000"/>
              </a:lnSpc>
              <a:spcAft>
                <a:spcPts val="600"/>
              </a:spcAft>
            </a:pPr>
            <a:r>
              <a:rPr lang="en-US" dirty="0"/>
              <a:t>In the world there are huge variety of types of music. The reasons of this variety are historical, cultural and geographical diversity.  Almost each geographic region has their own characteristics and melodies.</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People often try to predict their region by just listening to the song but can machine learning do this job for you?</a:t>
            </a:r>
          </a:p>
        </p:txBody>
      </p:sp>
    </p:spTree>
    <p:extLst>
      <p:ext uri="{BB962C8B-B14F-4D97-AF65-F5344CB8AC3E}">
        <p14:creationId xmlns:p14="http://schemas.microsoft.com/office/powerpoint/2010/main" val="71433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çayır, açık hava, bitki, ağaç içeren bir resim&#10;&#10;Açıklama otomatik olarak oluşturuldu">
            <a:extLst>
              <a:ext uri="{FF2B5EF4-FFF2-40B4-BE49-F238E27FC236}">
                <a16:creationId xmlns:a16="http://schemas.microsoft.com/office/drawing/2014/main" id="{3524FBFF-6451-4EFE-9112-19066259FD41}"/>
              </a:ext>
            </a:extLst>
          </p:cNvPr>
          <p:cNvPicPr>
            <a:picLocks noChangeAspect="1"/>
          </p:cNvPicPr>
          <p:nvPr/>
        </p:nvPicPr>
        <p:blipFill rotWithShape="1">
          <a:blip r:embed="rId2"/>
          <a:srcRect l="9094" r="10185"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E8CFAC6-0FAB-4AB6-90DC-7498AE37B85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Motivation</a:t>
            </a:r>
          </a:p>
        </p:txBody>
      </p:sp>
      <p:sp>
        <p:nvSpPr>
          <p:cNvPr id="4" name="Metin kutusu 3">
            <a:extLst>
              <a:ext uri="{FF2B5EF4-FFF2-40B4-BE49-F238E27FC236}">
                <a16:creationId xmlns:a16="http://schemas.microsoft.com/office/drawing/2014/main" id="{D693EFF4-0F39-492E-ADE2-E816E9567CD1}"/>
              </a:ext>
            </a:extLst>
          </p:cNvPr>
          <p:cNvSpPr txBox="1"/>
          <p:nvPr/>
        </p:nvSpPr>
        <p:spPr>
          <a:xfrm>
            <a:off x="609737" y="2265037"/>
            <a:ext cx="3822189" cy="3742762"/>
          </a:xfrm>
          <a:prstGeom prst="rect">
            <a:avLst/>
          </a:prstGeom>
        </p:spPr>
        <p:txBody>
          <a:bodyPr vert="horz" lIns="91440" tIns="45720" rIns="91440" bIns="45720" rtlCol="0">
            <a:normAutofit fontScale="62500" lnSpcReduction="20000"/>
          </a:bodyPr>
          <a:lstStyle/>
          <a:p>
            <a:pPr>
              <a:lnSpc>
                <a:spcPct val="90000"/>
              </a:lnSpc>
              <a:spcAft>
                <a:spcPts val="600"/>
              </a:spcAft>
            </a:pPr>
            <a:r>
              <a:rPr lang="en-US" sz="3400" dirty="0">
                <a:latin typeface="+mj-lt"/>
              </a:rPr>
              <a:t>There are only a few research about predicting origin of music by using machine learning .</a:t>
            </a:r>
          </a:p>
          <a:p>
            <a:pPr>
              <a:lnSpc>
                <a:spcPct val="90000"/>
              </a:lnSpc>
              <a:spcAft>
                <a:spcPts val="600"/>
              </a:spcAft>
            </a:pPr>
            <a:endParaRPr lang="en-US" sz="3400" dirty="0">
              <a:latin typeface="+mj-lt"/>
            </a:endParaRPr>
          </a:p>
          <a:p>
            <a:pPr indent="-228600">
              <a:lnSpc>
                <a:spcPct val="90000"/>
              </a:lnSpc>
              <a:spcAft>
                <a:spcPts val="600"/>
              </a:spcAft>
              <a:buFont typeface="Arial" panose="020B0604020202020204" pitchFamily="34" charset="0"/>
              <a:buChar char="•"/>
            </a:pPr>
            <a:endParaRPr lang="en-US" sz="3400" dirty="0">
              <a:latin typeface="+mj-lt"/>
            </a:endParaRPr>
          </a:p>
          <a:p>
            <a:pPr>
              <a:lnSpc>
                <a:spcPct val="90000"/>
              </a:lnSpc>
              <a:spcAft>
                <a:spcPts val="600"/>
              </a:spcAft>
            </a:pPr>
            <a:r>
              <a:rPr lang="en-US" sz="3400" b="0" i="0" dirty="0">
                <a:effectLst/>
                <a:latin typeface="+mj-lt"/>
              </a:rPr>
              <a:t>The work done is not </a:t>
            </a:r>
            <a:r>
              <a:rPr lang="tr-TR" sz="3400" b="0" i="0" dirty="0" err="1">
                <a:effectLst/>
                <a:latin typeface="+mj-lt"/>
              </a:rPr>
              <a:t>comprehensive</a:t>
            </a:r>
            <a:r>
              <a:rPr lang="en-US" sz="3400" b="0" i="0" dirty="0">
                <a:effectLst/>
                <a:latin typeface="+mj-lt"/>
              </a:rPr>
              <a:t> and very successful.</a:t>
            </a:r>
          </a:p>
          <a:p>
            <a:pPr>
              <a:lnSpc>
                <a:spcPct val="90000"/>
              </a:lnSpc>
              <a:spcAft>
                <a:spcPts val="600"/>
              </a:spcAft>
            </a:pPr>
            <a:endParaRPr lang="en-US" sz="3400" b="0" i="0" dirty="0">
              <a:effectLst/>
              <a:latin typeface="+mj-lt"/>
            </a:endParaRPr>
          </a:p>
          <a:p>
            <a:pPr indent="-228600">
              <a:lnSpc>
                <a:spcPct val="90000"/>
              </a:lnSpc>
              <a:spcAft>
                <a:spcPts val="600"/>
              </a:spcAft>
              <a:buFont typeface="Arial" panose="020B0604020202020204" pitchFamily="34" charset="0"/>
              <a:buChar char="•"/>
            </a:pPr>
            <a:endParaRPr lang="en-US" sz="3400" dirty="0">
              <a:latin typeface="+mj-lt"/>
            </a:endParaRPr>
          </a:p>
          <a:p>
            <a:pPr>
              <a:lnSpc>
                <a:spcPct val="90000"/>
              </a:lnSpc>
              <a:spcAft>
                <a:spcPts val="600"/>
              </a:spcAft>
            </a:pPr>
            <a:r>
              <a:rPr lang="en-US" sz="3400" dirty="0">
                <a:latin typeface="+mj-lt"/>
              </a:rPr>
              <a:t>We wanted to add a stone to this road less travelled before…</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
        <p:nvSpPr>
          <p:cNvPr id="3" name="Slayt Numarası Yer Tutucusu 2">
            <a:extLst>
              <a:ext uri="{FF2B5EF4-FFF2-40B4-BE49-F238E27FC236}">
                <a16:creationId xmlns:a16="http://schemas.microsoft.com/office/drawing/2014/main" id="{E6112801-E342-4C2C-84D6-F8A1CF81CC8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191F8B1D-7B11-AC41-BEB4-AE91BA1246E6}" type="slidenum">
              <a:rPr lang="en-US" sz="1200">
                <a:latin typeface="Calibri" panose="020F0502020204030204"/>
              </a:rPr>
              <a:pPr>
                <a:spcAft>
                  <a:spcPts val="600"/>
                </a:spcAft>
                <a:defRPr/>
              </a:pPr>
              <a:t>5</a:t>
            </a:fld>
            <a:endParaRPr lang="en-US" sz="1200">
              <a:latin typeface="Calibri" panose="020F0502020204030204"/>
            </a:endParaRPr>
          </a:p>
        </p:txBody>
      </p:sp>
    </p:spTree>
    <p:extLst>
      <p:ext uri="{BB962C8B-B14F-4D97-AF65-F5344CB8AC3E}">
        <p14:creationId xmlns:p14="http://schemas.microsoft.com/office/powerpoint/2010/main" val="9565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Key</a:t>
            </a:r>
            <a:r>
              <a:rPr lang="tr-TR" dirty="0"/>
              <a:t> </a:t>
            </a:r>
            <a:r>
              <a:rPr lang="tr-TR" dirty="0" err="1"/>
              <a:t>Techinal</a:t>
            </a:r>
            <a:r>
              <a:rPr lang="tr-TR" dirty="0"/>
              <a:t> </a:t>
            </a:r>
            <a:r>
              <a:rPr lang="tr-TR" dirty="0" err="1"/>
              <a:t>Ideas</a:t>
            </a:r>
            <a:endParaRPr lang="en-US" dirty="0"/>
          </a:p>
        </p:txBody>
      </p:sp>
      <p:sp>
        <p:nvSpPr>
          <p:cNvPr id="5" name="Text Placeholder 4"/>
          <p:cNvSpPr>
            <a:spLocks noGrp="1"/>
          </p:cNvSpPr>
          <p:nvPr>
            <p:ph type="body" idx="1"/>
          </p:nvPr>
        </p:nvSpPr>
        <p:spPr>
          <a:xfrm>
            <a:off x="692727" y="4589463"/>
            <a:ext cx="10654723" cy="1894464"/>
          </a:xfrm>
        </p:spPr>
        <p:txBody>
          <a:bodyPr/>
          <a:lstStyle/>
          <a:p>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6</a:t>
            </a:fld>
            <a:endParaRPr lang="en-US" dirty="0"/>
          </a:p>
        </p:txBody>
      </p:sp>
      <p:pic>
        <p:nvPicPr>
          <p:cNvPr id="6" name="Resim 5">
            <a:extLst>
              <a:ext uri="{FF2B5EF4-FFF2-40B4-BE49-F238E27FC236}">
                <a16:creationId xmlns:a16="http://schemas.microsoft.com/office/drawing/2014/main" id="{AF43EE51-7E3F-489C-9C32-5089CA11E6CC}"/>
              </a:ext>
            </a:extLst>
          </p:cNvPr>
          <p:cNvPicPr>
            <a:picLocks noChangeAspect="1"/>
          </p:cNvPicPr>
          <p:nvPr/>
        </p:nvPicPr>
        <p:blipFill>
          <a:blip r:embed="rId2"/>
          <a:stretch>
            <a:fillRect/>
          </a:stretch>
        </p:blipFill>
        <p:spPr>
          <a:xfrm>
            <a:off x="8174182" y="216946"/>
            <a:ext cx="4017818" cy="3346992"/>
          </a:xfrm>
          <a:prstGeom prst="rect">
            <a:avLst/>
          </a:prstGeom>
        </p:spPr>
      </p:pic>
    </p:spTree>
    <p:extLst>
      <p:ext uri="{BB962C8B-B14F-4D97-AF65-F5344CB8AC3E}">
        <p14:creationId xmlns:p14="http://schemas.microsoft.com/office/powerpoint/2010/main" val="63734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küçük resim içeren bir resim&#10;&#10;Açıklama otomatik olarak oluşturuldu">
            <a:extLst>
              <a:ext uri="{FF2B5EF4-FFF2-40B4-BE49-F238E27FC236}">
                <a16:creationId xmlns:a16="http://schemas.microsoft.com/office/drawing/2014/main" id="{93E45ECD-AC4B-4D1A-9536-20782BB696E2}"/>
              </a:ext>
            </a:extLst>
          </p:cNvPr>
          <p:cNvPicPr>
            <a:picLocks noChangeAspect="1"/>
          </p:cNvPicPr>
          <p:nvPr/>
        </p:nvPicPr>
        <p:blipFill rotWithShape="1">
          <a:blip r:embed="rId2"/>
          <a:srcRect t="10552" r="-1" b="10105"/>
          <a:stretch/>
        </p:blipFill>
        <p:spPr>
          <a:xfrm>
            <a:off x="20" y="10"/>
            <a:ext cx="8668492" cy="6857990"/>
          </a:xfrm>
          <a:prstGeom prst="rect">
            <a:avLst/>
          </a:prstGeom>
        </p:spPr>
      </p:pic>
      <p:sp>
        <p:nvSpPr>
          <p:cNvPr id="19" name="Rectangle 18">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8370470" y="1161288"/>
            <a:ext cx="3438144" cy="1124712"/>
          </a:xfrm>
        </p:spPr>
        <p:txBody>
          <a:bodyPr vert="horz" lIns="91440" tIns="45720" rIns="91440" bIns="45720" rtlCol="0" anchor="b">
            <a:normAutofit/>
          </a:bodyPr>
          <a:lstStyle/>
          <a:p>
            <a:r>
              <a:rPr lang="en-US" sz="2800"/>
              <a:t>2 APPROACH</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Metin kutusu 1">
            <a:extLst>
              <a:ext uri="{FF2B5EF4-FFF2-40B4-BE49-F238E27FC236}">
                <a16:creationId xmlns:a16="http://schemas.microsoft.com/office/drawing/2014/main" id="{2621E824-D700-4CAD-A0FF-B88F2D328816}"/>
              </a:ext>
            </a:extLst>
          </p:cNvPr>
          <p:cNvSpPr txBox="1"/>
          <p:nvPr/>
        </p:nvSpPr>
        <p:spPr>
          <a:xfrm>
            <a:off x="8370470" y="2712594"/>
            <a:ext cx="3438144" cy="314344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Predicting Countries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Predicting Latitude and Longitude Values</a:t>
            </a:r>
          </a:p>
        </p:txBody>
      </p:sp>
    </p:spTree>
    <p:extLst>
      <p:ext uri="{BB962C8B-B14F-4D97-AF65-F5344CB8AC3E}">
        <p14:creationId xmlns:p14="http://schemas.microsoft.com/office/powerpoint/2010/main" val="142435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255564" y="834888"/>
            <a:ext cx="4314645" cy="1268958"/>
          </a:xfrm>
        </p:spPr>
        <p:txBody>
          <a:bodyPr vert="horz" lIns="91440" tIns="45720" rIns="91440" bIns="45720" rtlCol="0" anchor="b">
            <a:normAutofit/>
          </a:bodyPr>
          <a:lstStyle/>
          <a:p>
            <a:r>
              <a:rPr lang="en-US" sz="3200" b="1" dirty="0"/>
              <a:t>Predicting Countries</a:t>
            </a:r>
          </a:p>
        </p:txBody>
      </p:sp>
      <p:pic>
        <p:nvPicPr>
          <p:cNvPr id="5" name="Resim 4">
            <a:extLst>
              <a:ext uri="{FF2B5EF4-FFF2-40B4-BE49-F238E27FC236}">
                <a16:creationId xmlns:a16="http://schemas.microsoft.com/office/drawing/2014/main" id="{0403E299-06FB-46F7-8849-0205A6394217}"/>
              </a:ext>
            </a:extLst>
          </p:cNvPr>
          <p:cNvPicPr>
            <a:picLocks noChangeAspect="1"/>
          </p:cNvPicPr>
          <p:nvPr/>
        </p:nvPicPr>
        <p:blipFill rotWithShape="1">
          <a:blip r:embed="rId2"/>
          <a:srcRect l="20301" r="6236"/>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3" name="Rectangle 22">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Metin kutusu 1">
            <a:extLst>
              <a:ext uri="{FF2B5EF4-FFF2-40B4-BE49-F238E27FC236}">
                <a16:creationId xmlns:a16="http://schemas.microsoft.com/office/drawing/2014/main" id="{2621E824-D700-4CAD-A0FF-B88F2D328816}"/>
              </a:ext>
            </a:extLst>
          </p:cNvPr>
          <p:cNvSpPr txBox="1"/>
          <p:nvPr/>
        </p:nvSpPr>
        <p:spPr>
          <a:xfrm>
            <a:off x="7255563" y="2557587"/>
            <a:ext cx="4314645" cy="3717317"/>
          </a:xfrm>
          <a:prstGeom prst="rect">
            <a:avLst/>
          </a:prstGeom>
        </p:spPr>
        <p:txBody>
          <a:bodyPr vert="horz" lIns="91440" tIns="45720" rIns="91440" bIns="45720" rtlCol="0" anchor="t">
            <a:normAutofit/>
          </a:bodyPr>
          <a:lstStyle/>
          <a:p>
            <a:pPr>
              <a:lnSpc>
                <a:spcPct val="90000"/>
              </a:lnSpc>
              <a:spcAft>
                <a:spcPts val="600"/>
              </a:spcAft>
            </a:pPr>
            <a:r>
              <a:rPr lang="en-US" sz="1500" dirty="0"/>
              <a:t>Uses classification algorithms to find origin country of </a:t>
            </a:r>
            <a:r>
              <a:rPr lang="en-US" sz="1500" dirty="0" err="1"/>
              <a:t>musics</a:t>
            </a:r>
            <a:endParaRPr lang="en-US" sz="1500" dirty="0"/>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a:p>
            <a:pPr>
              <a:lnSpc>
                <a:spcPct val="90000"/>
              </a:lnSpc>
              <a:spcAft>
                <a:spcPts val="600"/>
              </a:spcAft>
            </a:pPr>
            <a:r>
              <a:rPr lang="en-US" sz="1500" b="1" u="sng" dirty="0"/>
              <a:t>Methodology</a:t>
            </a:r>
          </a:p>
          <a:p>
            <a:pPr indent="-228600">
              <a:lnSpc>
                <a:spcPct val="90000"/>
              </a:lnSpc>
              <a:spcAft>
                <a:spcPts val="600"/>
              </a:spcAft>
              <a:buFont typeface="Arial" panose="020B0604020202020204" pitchFamily="34" charset="0"/>
              <a:buChar char="•"/>
            </a:pPr>
            <a:endParaRPr lang="en-US" sz="1500" u="sng" dirty="0"/>
          </a:p>
          <a:p>
            <a:pPr marL="342900" indent="-228600">
              <a:lnSpc>
                <a:spcPct val="90000"/>
              </a:lnSpc>
              <a:spcAft>
                <a:spcPts val="600"/>
              </a:spcAft>
              <a:buFont typeface="Arial" panose="020B0604020202020204" pitchFamily="34" charset="0"/>
              <a:buChar char="•"/>
            </a:pPr>
            <a:r>
              <a:rPr lang="en-US" sz="1500" dirty="0"/>
              <a:t>Define Country Labels </a:t>
            </a:r>
          </a:p>
          <a:p>
            <a:pPr marL="342900" indent="-228600">
              <a:lnSpc>
                <a:spcPct val="90000"/>
              </a:lnSpc>
              <a:spcAft>
                <a:spcPts val="600"/>
              </a:spcAft>
              <a:buFont typeface="Arial" panose="020B0604020202020204" pitchFamily="34" charset="0"/>
              <a:buChar char="•"/>
            </a:pPr>
            <a:endParaRPr lang="en-US" sz="1500" dirty="0"/>
          </a:p>
          <a:p>
            <a:pPr marL="342900" indent="-228600">
              <a:lnSpc>
                <a:spcPct val="90000"/>
              </a:lnSpc>
              <a:spcAft>
                <a:spcPts val="600"/>
              </a:spcAft>
              <a:buFont typeface="Arial" panose="020B0604020202020204" pitchFamily="34" charset="0"/>
              <a:buChar char="•"/>
            </a:pPr>
            <a:r>
              <a:rPr lang="en-US" sz="1500" dirty="0"/>
              <a:t>Build up a Model for Classify Country Labels</a:t>
            </a:r>
          </a:p>
          <a:p>
            <a:pPr marL="342900" indent="-228600">
              <a:lnSpc>
                <a:spcPct val="90000"/>
              </a:lnSpc>
              <a:spcAft>
                <a:spcPts val="600"/>
              </a:spcAft>
              <a:buFont typeface="Arial" panose="020B0604020202020204" pitchFamily="34" charset="0"/>
              <a:buChar char="•"/>
            </a:pPr>
            <a:endParaRPr lang="en-US" sz="1500" dirty="0"/>
          </a:p>
          <a:p>
            <a:pPr marL="342900" indent="-228600">
              <a:lnSpc>
                <a:spcPct val="90000"/>
              </a:lnSpc>
              <a:spcAft>
                <a:spcPts val="600"/>
              </a:spcAft>
              <a:buFont typeface="Arial" panose="020B0604020202020204" pitchFamily="34" charset="0"/>
              <a:buChar char="•"/>
            </a:pPr>
            <a:r>
              <a:rPr lang="en-US" sz="1500" dirty="0"/>
              <a:t>Train Model</a:t>
            </a:r>
          </a:p>
          <a:p>
            <a:pPr marL="342900" indent="-228600">
              <a:lnSpc>
                <a:spcPct val="90000"/>
              </a:lnSpc>
              <a:spcAft>
                <a:spcPts val="600"/>
              </a:spcAft>
              <a:buFont typeface="Arial" panose="020B0604020202020204" pitchFamily="34" charset="0"/>
              <a:buChar char="•"/>
            </a:pPr>
            <a:endParaRPr lang="en-US" sz="1500" dirty="0"/>
          </a:p>
          <a:p>
            <a:pPr marL="342900" indent="-228600">
              <a:lnSpc>
                <a:spcPct val="90000"/>
              </a:lnSpc>
              <a:spcAft>
                <a:spcPts val="600"/>
              </a:spcAft>
              <a:buFont typeface="Arial" panose="020B0604020202020204" pitchFamily="34" charset="0"/>
              <a:buChar char="•"/>
            </a:pPr>
            <a:r>
              <a:rPr lang="en-US" sz="1500" dirty="0"/>
              <a:t>Test Model</a:t>
            </a:r>
          </a:p>
          <a:p>
            <a:pPr marL="342900" indent="-228600">
              <a:lnSpc>
                <a:spcPct val="90000"/>
              </a:lnSpc>
              <a:spcAft>
                <a:spcPts val="600"/>
              </a:spcAft>
              <a:buFont typeface="Arial" panose="020B0604020202020204" pitchFamily="34" charset="0"/>
              <a:buChar char="•"/>
            </a:pPr>
            <a:endParaRPr lang="en-US" sz="1500" u="sng" dirty="0"/>
          </a:p>
          <a:p>
            <a:pPr marL="342900" indent="-228600">
              <a:lnSpc>
                <a:spcPct val="90000"/>
              </a:lnSpc>
              <a:spcAft>
                <a:spcPts val="600"/>
              </a:spcAft>
              <a:buFont typeface="Arial" panose="020B0604020202020204" pitchFamily="34" charset="0"/>
              <a:buChar char="•"/>
            </a:pPr>
            <a:endParaRPr lang="en-US" sz="1500" u="sng" dirty="0"/>
          </a:p>
        </p:txBody>
      </p:sp>
    </p:spTree>
    <p:extLst>
      <p:ext uri="{BB962C8B-B14F-4D97-AF65-F5344CB8AC3E}">
        <p14:creationId xmlns:p14="http://schemas.microsoft.com/office/powerpoint/2010/main" val="44020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0" y="365125"/>
            <a:ext cx="5257800" cy="2281093"/>
          </a:xfrm>
        </p:spPr>
        <p:txBody>
          <a:bodyPr/>
          <a:lstStyle/>
          <a:p>
            <a:r>
              <a:rPr lang="tr-TR" dirty="0" err="1"/>
              <a:t>Predicting</a:t>
            </a:r>
            <a:r>
              <a:rPr lang="tr-TR" dirty="0"/>
              <a:t> </a:t>
            </a:r>
            <a:r>
              <a:rPr lang="tr-TR" dirty="0" err="1"/>
              <a:t>Latitude</a:t>
            </a:r>
            <a:r>
              <a:rPr lang="tr-TR" dirty="0"/>
              <a:t> </a:t>
            </a:r>
            <a:r>
              <a:rPr lang="tr-TR" dirty="0" err="1"/>
              <a:t>and</a:t>
            </a:r>
            <a:r>
              <a:rPr lang="tr-TR" dirty="0"/>
              <a:t> </a:t>
            </a:r>
            <a:r>
              <a:rPr lang="tr-TR" dirty="0" err="1"/>
              <a:t>Longitude</a:t>
            </a:r>
            <a:r>
              <a:rPr lang="tr-TR" dirty="0"/>
              <a:t> </a:t>
            </a:r>
            <a:r>
              <a:rPr lang="tr-TR" dirty="0" err="1"/>
              <a:t>Values</a:t>
            </a:r>
            <a:endParaRPr lang="en-US" dirty="0"/>
          </a:p>
        </p:txBody>
      </p:sp>
      <p:sp>
        <p:nvSpPr>
          <p:cNvPr id="3" name="Metin kutusu 2">
            <a:extLst>
              <a:ext uri="{FF2B5EF4-FFF2-40B4-BE49-F238E27FC236}">
                <a16:creationId xmlns:a16="http://schemas.microsoft.com/office/drawing/2014/main" id="{E42E27B9-8B70-4E64-9527-6D28D055DC21}"/>
              </a:ext>
            </a:extLst>
          </p:cNvPr>
          <p:cNvSpPr txBox="1"/>
          <p:nvPr/>
        </p:nvSpPr>
        <p:spPr>
          <a:xfrm>
            <a:off x="6184896" y="2646218"/>
            <a:ext cx="4898740" cy="646331"/>
          </a:xfrm>
          <a:prstGeom prst="rect">
            <a:avLst/>
          </a:prstGeom>
          <a:noFill/>
        </p:spPr>
        <p:txBody>
          <a:bodyPr wrap="square" rtlCol="0">
            <a:spAutoFit/>
          </a:bodyPr>
          <a:lstStyle/>
          <a:p>
            <a:r>
              <a:rPr lang="tr-TR" dirty="0" err="1"/>
              <a:t>Uses</a:t>
            </a:r>
            <a:r>
              <a:rPr lang="tr-TR" dirty="0"/>
              <a:t> </a:t>
            </a:r>
            <a:r>
              <a:rPr lang="tr-TR" dirty="0" err="1"/>
              <a:t>regression</a:t>
            </a:r>
            <a:r>
              <a:rPr lang="tr-TR" dirty="0"/>
              <a:t> </a:t>
            </a:r>
            <a:r>
              <a:rPr lang="tr-TR" dirty="0" err="1"/>
              <a:t>algorithms</a:t>
            </a:r>
            <a:r>
              <a:rPr lang="tr-TR" dirty="0"/>
              <a:t> </a:t>
            </a:r>
            <a:r>
              <a:rPr lang="tr-TR" dirty="0" err="1"/>
              <a:t>to</a:t>
            </a:r>
            <a:r>
              <a:rPr lang="tr-TR" dirty="0"/>
              <a:t> </a:t>
            </a:r>
            <a:r>
              <a:rPr lang="tr-TR" dirty="0" err="1"/>
              <a:t>find</a:t>
            </a:r>
            <a:r>
              <a:rPr lang="tr-TR" dirty="0"/>
              <a:t> </a:t>
            </a:r>
            <a:r>
              <a:rPr lang="tr-TR" dirty="0" err="1"/>
              <a:t>origin</a:t>
            </a:r>
            <a:r>
              <a:rPr lang="tr-TR" dirty="0"/>
              <a:t> </a:t>
            </a:r>
            <a:r>
              <a:rPr lang="tr-TR" dirty="0" err="1"/>
              <a:t>coordinates</a:t>
            </a:r>
            <a:r>
              <a:rPr lang="tr-TR" dirty="0"/>
              <a:t> of </a:t>
            </a:r>
            <a:r>
              <a:rPr lang="tr-TR" dirty="0" err="1"/>
              <a:t>music</a:t>
            </a:r>
            <a:endParaRPr lang="tr-TR" dirty="0"/>
          </a:p>
        </p:txBody>
      </p:sp>
      <p:sp>
        <p:nvSpPr>
          <p:cNvPr id="5" name="Metin kutusu 4">
            <a:extLst>
              <a:ext uri="{FF2B5EF4-FFF2-40B4-BE49-F238E27FC236}">
                <a16:creationId xmlns:a16="http://schemas.microsoft.com/office/drawing/2014/main" id="{FCD1DF99-5B95-46B9-8419-B6F1E5821C30}"/>
              </a:ext>
            </a:extLst>
          </p:cNvPr>
          <p:cNvSpPr txBox="1"/>
          <p:nvPr/>
        </p:nvSpPr>
        <p:spPr>
          <a:xfrm>
            <a:off x="6096000" y="3565452"/>
            <a:ext cx="4898739" cy="2677656"/>
          </a:xfrm>
          <a:prstGeom prst="rect">
            <a:avLst/>
          </a:prstGeom>
          <a:noFill/>
        </p:spPr>
        <p:txBody>
          <a:bodyPr wrap="square" rtlCol="0">
            <a:spAutoFit/>
          </a:bodyPr>
          <a:lstStyle/>
          <a:p>
            <a:r>
              <a:rPr lang="tr-TR" sz="2000" b="1" dirty="0" err="1"/>
              <a:t>Methodology</a:t>
            </a:r>
            <a:endParaRPr lang="tr-TR" b="1" dirty="0"/>
          </a:p>
          <a:p>
            <a:endParaRPr lang="tr-TR" dirty="0"/>
          </a:p>
          <a:p>
            <a:r>
              <a:rPr lang="tr-TR" dirty="0"/>
              <a:t>1) </a:t>
            </a:r>
            <a:r>
              <a:rPr lang="tr-TR" dirty="0" err="1"/>
              <a:t>Build</a:t>
            </a:r>
            <a:r>
              <a:rPr lang="tr-TR" dirty="0"/>
              <a:t> </a:t>
            </a:r>
            <a:r>
              <a:rPr lang="tr-TR" dirty="0" err="1"/>
              <a:t>up</a:t>
            </a:r>
            <a:r>
              <a:rPr lang="tr-TR" dirty="0"/>
              <a:t> a Model </a:t>
            </a:r>
            <a:r>
              <a:rPr lang="tr-TR" dirty="0" err="1"/>
              <a:t>for</a:t>
            </a:r>
            <a:r>
              <a:rPr lang="tr-TR" dirty="0"/>
              <a:t> </a:t>
            </a:r>
            <a:r>
              <a:rPr lang="tr-TR" dirty="0" err="1"/>
              <a:t>Regression</a:t>
            </a:r>
            <a:endParaRPr lang="tr-TR" dirty="0"/>
          </a:p>
          <a:p>
            <a:endParaRPr lang="tr-TR" dirty="0"/>
          </a:p>
          <a:p>
            <a:r>
              <a:rPr lang="tr-TR" dirty="0"/>
              <a:t>2)Train Model</a:t>
            </a:r>
          </a:p>
          <a:p>
            <a:endParaRPr lang="tr-TR" dirty="0"/>
          </a:p>
          <a:p>
            <a:r>
              <a:rPr lang="tr-TR" dirty="0"/>
              <a:t>3) Test Model</a:t>
            </a:r>
          </a:p>
          <a:p>
            <a:endParaRPr lang="tr-TR" dirty="0"/>
          </a:p>
          <a:p>
            <a:r>
              <a:rPr lang="tr-TR" dirty="0"/>
              <a:t>4) </a:t>
            </a:r>
            <a:r>
              <a:rPr lang="tr-TR" dirty="0" err="1"/>
              <a:t>Find</a:t>
            </a:r>
            <a:r>
              <a:rPr lang="tr-TR" dirty="0"/>
              <a:t> </a:t>
            </a:r>
            <a:r>
              <a:rPr lang="tr-TR" dirty="0" err="1"/>
              <a:t>Average</a:t>
            </a:r>
            <a:r>
              <a:rPr lang="tr-TR" dirty="0"/>
              <a:t> </a:t>
            </a:r>
            <a:r>
              <a:rPr lang="tr-TR" dirty="0" err="1"/>
              <a:t>Distance</a:t>
            </a:r>
            <a:endParaRPr lang="tr-TR" dirty="0"/>
          </a:p>
        </p:txBody>
      </p:sp>
      <p:pic>
        <p:nvPicPr>
          <p:cNvPr id="2" name="Resim 1">
            <a:extLst>
              <a:ext uri="{FF2B5EF4-FFF2-40B4-BE49-F238E27FC236}">
                <a16:creationId xmlns:a16="http://schemas.microsoft.com/office/drawing/2014/main" id="{7B678BB0-8E09-4F08-96CA-11BCE9DFB17F}"/>
              </a:ext>
            </a:extLst>
          </p:cNvPr>
          <p:cNvPicPr>
            <a:picLocks noChangeAspect="1"/>
          </p:cNvPicPr>
          <p:nvPr/>
        </p:nvPicPr>
        <p:blipFill>
          <a:blip r:embed="rId2"/>
          <a:stretch>
            <a:fillRect/>
          </a:stretch>
        </p:blipFill>
        <p:spPr>
          <a:xfrm>
            <a:off x="377536" y="1505671"/>
            <a:ext cx="5448300" cy="3329565"/>
          </a:xfrm>
          <a:prstGeom prst="rect">
            <a:avLst/>
          </a:prstGeom>
        </p:spPr>
      </p:pic>
    </p:spTree>
    <p:extLst>
      <p:ext uri="{BB962C8B-B14F-4D97-AF65-F5344CB8AC3E}">
        <p14:creationId xmlns:p14="http://schemas.microsoft.com/office/powerpoint/2010/main" val="2848554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TotalTime>
  <Words>844</Words>
  <Application>Microsoft Office PowerPoint</Application>
  <PresentationFormat>Geniş ekran</PresentationFormat>
  <Paragraphs>215</Paragraphs>
  <Slides>25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Calibri</vt:lpstr>
      <vt:lpstr>Calibri Light</vt:lpstr>
      <vt:lpstr>charter</vt:lpstr>
      <vt:lpstr>Office Theme</vt:lpstr>
      <vt:lpstr>Predicting Origin of Music</vt:lpstr>
      <vt:lpstr>Overview</vt:lpstr>
      <vt:lpstr>Problem Statements and Motivation</vt:lpstr>
      <vt:lpstr>Problem</vt:lpstr>
      <vt:lpstr>Motivation</vt:lpstr>
      <vt:lpstr>Key Techinal Ideas</vt:lpstr>
      <vt:lpstr>2 APPROACH</vt:lpstr>
      <vt:lpstr>Predicting Countries</vt:lpstr>
      <vt:lpstr>Predicting Latitude and Longitude Values</vt:lpstr>
      <vt:lpstr>Experimental Set-up</vt:lpstr>
      <vt:lpstr>DataSet</vt:lpstr>
      <vt:lpstr>Evaluation Metrics</vt:lpstr>
      <vt:lpstr>Applications</vt:lpstr>
      <vt:lpstr>Classification Algorithms</vt:lpstr>
      <vt:lpstr> Feature Selection</vt:lpstr>
      <vt:lpstr>Neural Network</vt:lpstr>
      <vt:lpstr>Results</vt:lpstr>
      <vt:lpstr>Logistic Regression</vt:lpstr>
      <vt:lpstr>Random Forest</vt:lpstr>
      <vt:lpstr>Support Vector Machines</vt:lpstr>
      <vt:lpstr>Discussion of Classification Results</vt:lpstr>
      <vt:lpstr>Regression</vt:lpstr>
      <vt:lpstr>Discussion of Regression</vt:lpstr>
      <vt:lpstr>Samples from Testing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muhammet subasi</cp:lastModifiedBy>
  <cp:revision>353</cp:revision>
  <dcterms:created xsi:type="dcterms:W3CDTF">2015-09-12T15:05:51Z</dcterms:created>
  <dcterms:modified xsi:type="dcterms:W3CDTF">2021-05-25T19:40:15Z</dcterms:modified>
</cp:coreProperties>
</file>