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12"/>
  </p:notesMasterIdLst>
  <p:handoutMasterIdLst>
    <p:handoutMasterId r:id="rId13"/>
  </p:handoutMasterIdLst>
  <p:sldIdLst>
    <p:sldId id="272" r:id="rId3"/>
    <p:sldId id="273" r:id="rId4"/>
    <p:sldId id="274" r:id="rId5"/>
    <p:sldId id="275" r:id="rId6"/>
    <p:sldId id="276" r:id="rId7"/>
    <p:sldId id="277" r:id="rId8"/>
    <p:sldId id="278" r:id="rId9"/>
    <p:sldId id="279" r:id="rId10"/>
    <p:sldId id="280" r:id="rId11"/>
  </p:sldIdLst>
  <p:sldSz cx="9144000" cy="6858000" type="screen4x3"/>
  <p:notesSz cx="6858000" cy="9117013"/>
  <p:custDataLst>
    <p:tags r:id="rId14"/>
  </p:custDataLst>
  <p:defaultTextStyle>
    <a:defPPr>
      <a:defRPr lang="en-US"/>
    </a:defPPr>
    <a:lvl1pPr algn="l" rtl="0" eaLnBrk="0" fontAlgn="base" hangingPunct="0">
      <a:spcBef>
        <a:spcPct val="0"/>
      </a:spcBef>
      <a:spcAft>
        <a:spcPct val="0"/>
      </a:spcAft>
      <a:defRPr sz="2800" kern="1200">
        <a:solidFill>
          <a:schemeClr val="tx1"/>
        </a:solidFill>
        <a:latin typeface="Univers Condensed" panose="020B050602020205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Univers Condensed" panose="020B050602020205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Univers Condensed" panose="020B050602020205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Univers Condensed" panose="020B050602020205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Univers Condensed" panose="020B0506020202050204" pitchFamily="34" charset="0"/>
        <a:ea typeface="+mn-ea"/>
        <a:cs typeface="+mn-cs"/>
      </a:defRPr>
    </a:lvl5pPr>
    <a:lvl6pPr marL="2286000" algn="l" defTabSz="914400" rtl="0" eaLnBrk="1" latinLnBrk="0" hangingPunct="1">
      <a:defRPr sz="2800" kern="1200">
        <a:solidFill>
          <a:schemeClr val="tx1"/>
        </a:solidFill>
        <a:latin typeface="Univers Condensed" panose="020B0506020202050204" pitchFamily="34" charset="0"/>
        <a:ea typeface="+mn-ea"/>
        <a:cs typeface="+mn-cs"/>
      </a:defRPr>
    </a:lvl6pPr>
    <a:lvl7pPr marL="2743200" algn="l" defTabSz="914400" rtl="0" eaLnBrk="1" latinLnBrk="0" hangingPunct="1">
      <a:defRPr sz="2800" kern="1200">
        <a:solidFill>
          <a:schemeClr val="tx1"/>
        </a:solidFill>
        <a:latin typeface="Univers Condensed" panose="020B0506020202050204" pitchFamily="34" charset="0"/>
        <a:ea typeface="+mn-ea"/>
        <a:cs typeface="+mn-cs"/>
      </a:defRPr>
    </a:lvl7pPr>
    <a:lvl8pPr marL="3200400" algn="l" defTabSz="914400" rtl="0" eaLnBrk="1" latinLnBrk="0" hangingPunct="1">
      <a:defRPr sz="2800" kern="1200">
        <a:solidFill>
          <a:schemeClr val="tx1"/>
        </a:solidFill>
        <a:latin typeface="Univers Condensed" panose="020B0506020202050204" pitchFamily="34" charset="0"/>
        <a:ea typeface="+mn-ea"/>
        <a:cs typeface="+mn-cs"/>
      </a:defRPr>
    </a:lvl8pPr>
    <a:lvl9pPr marL="3657600" algn="l" defTabSz="914400" rtl="0" eaLnBrk="1" latinLnBrk="0" hangingPunct="1">
      <a:defRPr sz="2800" kern="1200">
        <a:solidFill>
          <a:schemeClr val="tx1"/>
        </a:solidFill>
        <a:latin typeface="Univers Condensed" panose="020B050602020205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3333FF"/>
    <a:srgbClr val="F9E697"/>
    <a:srgbClr val="F4D79C"/>
    <a:srgbClr val="99CCFF"/>
    <a:srgbClr val="60A1E2"/>
    <a:srgbClr val="00458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4" autoAdjust="0"/>
    <p:restoredTop sz="56055" autoAdjust="0"/>
  </p:normalViewPr>
  <p:slideViewPr>
    <p:cSldViewPr>
      <p:cViewPr>
        <p:scale>
          <a:sx n="50" d="100"/>
          <a:sy n="50" d="100"/>
        </p:scale>
        <p:origin x="-1626" y="-4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80" y="-90"/>
      </p:cViewPr>
      <p:guideLst>
        <p:guide orient="horz" pos="287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handoutMaster" Target="handoutMasters/handoutMaster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ags" Target="tags/tag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E120865-E436-56BB-3220-21A519EB47F7}"/>
              </a:ext>
            </a:extLst>
          </p:cNvPr>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16739" name="Rectangle 3">
            <a:extLst>
              <a:ext uri="{FF2B5EF4-FFF2-40B4-BE49-F238E27FC236}">
                <a16:creationId xmlns:a16="http://schemas.microsoft.com/office/drawing/2014/main" id="{D0989E67-880E-C075-0250-0EADF1DF3D3B}"/>
              </a:ext>
            </a:extLst>
          </p:cNvPr>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116740" name="Rectangle 4">
            <a:extLst>
              <a:ext uri="{FF2B5EF4-FFF2-40B4-BE49-F238E27FC236}">
                <a16:creationId xmlns:a16="http://schemas.microsoft.com/office/drawing/2014/main" id="{E89921A0-2846-AFE0-2877-7A37289566E1}"/>
              </a:ext>
            </a:extLst>
          </p:cNvPr>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16741" name="Rectangle 5">
            <a:extLst>
              <a:ext uri="{FF2B5EF4-FFF2-40B4-BE49-F238E27FC236}">
                <a16:creationId xmlns:a16="http://schemas.microsoft.com/office/drawing/2014/main" id="{4F500E94-86D9-9F42-8974-F2BAF1149D5A}"/>
              </a:ext>
            </a:extLst>
          </p:cNvPr>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5716A66-192F-4BF4-9A14-24AAD374C85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86F2FAE-715E-155E-4F6B-CFF0EF65046D}"/>
              </a:ext>
            </a:extLst>
          </p:cNvPr>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099" name="Rectangle 3">
            <a:extLst>
              <a:ext uri="{FF2B5EF4-FFF2-40B4-BE49-F238E27FC236}">
                <a16:creationId xmlns:a16="http://schemas.microsoft.com/office/drawing/2014/main" id="{B1106E5C-F704-324F-ED21-82BC426804A1}"/>
              </a:ext>
            </a:extLst>
          </p:cNvPr>
          <p:cNvSpPr>
            <a:spLocks noGrp="1" noChangeArrowheads="1"/>
          </p:cNvSpPr>
          <p:nvPr>
            <p:ph type="dt"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4100" name="Rectangle 4">
            <a:extLst>
              <a:ext uri="{FF2B5EF4-FFF2-40B4-BE49-F238E27FC236}">
                <a16:creationId xmlns:a16="http://schemas.microsoft.com/office/drawing/2014/main" id="{A13A4217-A7A9-0B76-6791-757D28FC55E8}"/>
              </a:ext>
            </a:extLst>
          </p:cNvPr>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B4BBFBD1-ED6D-2964-F91C-45EE45E597ED}"/>
              </a:ext>
            </a:extLst>
          </p:cNvPr>
          <p:cNvSpPr>
            <a:spLocks noGrp="1" noChangeArrowheads="1"/>
          </p:cNvSpPr>
          <p:nvPr>
            <p:ph type="body" sz="quarter" idx="3"/>
          </p:nvPr>
        </p:nvSpPr>
        <p:spPr bwMode="auto">
          <a:xfrm>
            <a:off x="914400" y="4330700"/>
            <a:ext cx="50292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2" name="Rectangle 6">
            <a:extLst>
              <a:ext uri="{FF2B5EF4-FFF2-40B4-BE49-F238E27FC236}">
                <a16:creationId xmlns:a16="http://schemas.microsoft.com/office/drawing/2014/main" id="{299B22BF-8254-2D31-E736-9AAFA80FC273}"/>
              </a:ext>
            </a:extLst>
          </p:cNvPr>
          <p:cNvSpPr>
            <a:spLocks noGrp="1" noChangeArrowheads="1"/>
          </p:cNvSpPr>
          <p:nvPr>
            <p:ph type="ftr" sz="quarter" idx="4"/>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103" name="Rectangle 7">
            <a:extLst>
              <a:ext uri="{FF2B5EF4-FFF2-40B4-BE49-F238E27FC236}">
                <a16:creationId xmlns:a16="http://schemas.microsoft.com/office/drawing/2014/main" id="{E0BF5837-1F66-1BF7-613D-91894280F345}"/>
              </a:ext>
            </a:extLst>
          </p:cNvPr>
          <p:cNvSpPr>
            <a:spLocks noGrp="1" noChangeArrowheads="1"/>
          </p:cNvSpPr>
          <p:nvPr>
            <p:ph type="sldNum" sz="quarter" idx="5"/>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EEFF6307-D027-4B4C-B7AD-9A5DAC55BA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403657-CE2D-2665-DB1A-04C357201DDE}"/>
              </a:ext>
            </a:extLst>
          </p:cNvPr>
          <p:cNvSpPr>
            <a:spLocks noGrp="1" noChangeArrowheads="1"/>
          </p:cNvSpPr>
          <p:nvPr>
            <p:ph type="sldNum" sz="quarter" idx="5"/>
          </p:nvPr>
        </p:nvSpPr>
        <p:spPr>
          <a:ln/>
        </p:spPr>
        <p:txBody>
          <a:bodyPr/>
          <a:lstStyle/>
          <a:p>
            <a:fld id="{261483F1-3F63-4B66-B3A8-35A47E30FA1D}" type="slidenum">
              <a:rPr lang="en-US" altLang="en-US"/>
              <a:pPr/>
              <a:t>1</a:t>
            </a:fld>
            <a:endParaRPr lang="en-US" altLang="en-US"/>
          </a:p>
        </p:txBody>
      </p:sp>
      <p:sp>
        <p:nvSpPr>
          <p:cNvPr id="436226" name="Rectangle 2">
            <a:extLst>
              <a:ext uri="{FF2B5EF4-FFF2-40B4-BE49-F238E27FC236}">
                <a16:creationId xmlns:a16="http://schemas.microsoft.com/office/drawing/2014/main" id="{1701F752-E3F9-AB93-2AF5-E03D8CFE4A11}"/>
              </a:ext>
            </a:extLst>
          </p:cNvPr>
          <p:cNvSpPr>
            <a:spLocks noGrp="1" noRot="1" noChangeAspect="1" noChangeArrowheads="1" noTextEdit="1"/>
          </p:cNvSpPr>
          <p:nvPr>
            <p:ph type="sldImg"/>
          </p:nvPr>
        </p:nvSpPr>
        <p:spPr>
          <a:ln/>
        </p:spPr>
      </p:sp>
      <p:sp>
        <p:nvSpPr>
          <p:cNvPr id="436227" name="Rectangle 3">
            <a:extLst>
              <a:ext uri="{FF2B5EF4-FFF2-40B4-BE49-F238E27FC236}">
                <a16:creationId xmlns:a16="http://schemas.microsoft.com/office/drawing/2014/main" id="{591D5EE6-85D7-73E1-28AB-B53DA8010A2A}"/>
              </a:ext>
            </a:extLst>
          </p:cNvPr>
          <p:cNvSpPr>
            <a:spLocks noGrp="1" noChangeArrowheads="1"/>
          </p:cNvSpPr>
          <p:nvPr>
            <p:ph type="body" idx="1"/>
          </p:nvPr>
        </p:nvSpPr>
        <p:spPr/>
        <p:txBody>
          <a:bodyPr/>
          <a:lstStyle/>
          <a:p>
            <a:r>
              <a:rPr lang="en-US" altLang="en-US" sz="1000" b="1"/>
              <a:t>Image Reference</a:t>
            </a:r>
            <a:endParaRPr lang="en-US" altLang="en-US" sz="1000"/>
          </a:p>
          <a:p>
            <a:r>
              <a:rPr lang="en-US" altLang="en-US" sz="1000"/>
              <a:t>Yates III, H. O. </a:t>
            </a:r>
            <a:r>
              <a:rPr lang="en-US" altLang="en-US" sz="1000" i="1"/>
              <a:t>Monarch butterflies</a:t>
            </a:r>
            <a:r>
              <a:rPr lang="en-US" altLang="en-US" sz="1000"/>
              <a:t>. USDA Forest Service. Retrieved 4-13-2004 from www.forestryimages.org</a:t>
            </a:r>
          </a:p>
          <a:p>
            <a:endParaRPr lang="en-US" altLang="en-US" sz="1000"/>
          </a:p>
          <a:p>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DD26AE-E898-EAAB-ED19-1B9A332EE53F}"/>
              </a:ext>
            </a:extLst>
          </p:cNvPr>
          <p:cNvSpPr>
            <a:spLocks noGrp="1" noChangeArrowheads="1"/>
          </p:cNvSpPr>
          <p:nvPr>
            <p:ph type="sldNum" sz="quarter" idx="5"/>
          </p:nvPr>
        </p:nvSpPr>
        <p:spPr>
          <a:ln/>
        </p:spPr>
        <p:txBody>
          <a:bodyPr/>
          <a:lstStyle/>
          <a:p>
            <a:fld id="{3547D4AA-6515-4F22-979E-3279C03F56C2}" type="slidenum">
              <a:rPr lang="en-US" altLang="en-US"/>
              <a:pPr/>
              <a:t>2</a:t>
            </a:fld>
            <a:endParaRPr lang="en-US" altLang="en-US"/>
          </a:p>
        </p:txBody>
      </p:sp>
      <p:sp>
        <p:nvSpPr>
          <p:cNvPr id="438274" name="Rectangle 2">
            <a:extLst>
              <a:ext uri="{FF2B5EF4-FFF2-40B4-BE49-F238E27FC236}">
                <a16:creationId xmlns:a16="http://schemas.microsoft.com/office/drawing/2014/main" id="{BD176E27-DB5A-45EC-307D-B7C7E79C04DD}"/>
              </a:ext>
            </a:extLst>
          </p:cNvPr>
          <p:cNvSpPr>
            <a:spLocks noGrp="1" noRot="1" noChangeAspect="1" noChangeArrowheads="1" noTextEdit="1"/>
          </p:cNvSpPr>
          <p:nvPr>
            <p:ph type="sldImg"/>
          </p:nvPr>
        </p:nvSpPr>
        <p:spPr>
          <a:ln/>
        </p:spPr>
      </p:sp>
      <p:sp>
        <p:nvSpPr>
          <p:cNvPr id="438275" name="Rectangle 3">
            <a:extLst>
              <a:ext uri="{FF2B5EF4-FFF2-40B4-BE49-F238E27FC236}">
                <a16:creationId xmlns:a16="http://schemas.microsoft.com/office/drawing/2014/main" id="{3D5E9A5A-9812-C2C4-EF54-CA1878333BB6}"/>
              </a:ext>
            </a:extLst>
          </p:cNvPr>
          <p:cNvSpPr>
            <a:spLocks noGrp="1" noChangeArrowheads="1"/>
          </p:cNvSpPr>
          <p:nvPr>
            <p:ph type="body" idx="1"/>
          </p:nvPr>
        </p:nvSpPr>
        <p:spPr/>
        <p:txBody>
          <a:bodyPr/>
          <a:lstStyle/>
          <a:p>
            <a:pPr>
              <a:lnSpc>
                <a:spcPct val="90000"/>
              </a:lnSpc>
            </a:pPr>
            <a:r>
              <a:rPr lang="en-US" altLang="en-US" sz="1000" b="1"/>
              <a:t>Populations</a:t>
            </a:r>
            <a:endParaRPr lang="en-US" altLang="en-US" sz="1000"/>
          </a:p>
          <a:p>
            <a:pPr>
              <a:lnSpc>
                <a:spcPct val="90000"/>
              </a:lnSpc>
            </a:pPr>
            <a:r>
              <a:rPr lang="en-US" altLang="en-US" sz="1000"/>
              <a:t>A population is a group of individuals of the same species living within a designated area at one time. The boundary of the population may be physical—such as a mountain range—or defined by a scientist for purposes of study. </a:t>
            </a:r>
          </a:p>
          <a:p>
            <a:pPr>
              <a:lnSpc>
                <a:spcPct val="90000"/>
              </a:lnSpc>
            </a:pPr>
            <a:endParaRPr lang="en-US" altLang="en-US" sz="1000"/>
          </a:p>
          <a:p>
            <a:pPr>
              <a:lnSpc>
                <a:spcPct val="90000"/>
              </a:lnSpc>
            </a:pPr>
            <a:r>
              <a:rPr lang="en-US" altLang="en-US" sz="1000"/>
              <a:t>Demography is the statistical study of populations. Three important aspects of population structure are: dispersion patterns or spacing, population density, and growth rate.</a:t>
            </a:r>
          </a:p>
          <a:p>
            <a:pPr>
              <a:lnSpc>
                <a:spcPct val="90000"/>
              </a:lnSpc>
            </a:pPr>
            <a:endParaRPr lang="en-US" altLang="en-US" sz="1000"/>
          </a:p>
          <a:p>
            <a:pPr>
              <a:lnSpc>
                <a:spcPct val="90000"/>
              </a:lnSpc>
            </a:pPr>
            <a:r>
              <a:rPr lang="en-US" altLang="en-US" sz="1000" b="1"/>
              <a:t>References</a:t>
            </a:r>
            <a:endParaRPr lang="en-US" altLang="en-US" sz="1000"/>
          </a:p>
          <a:p>
            <a:pPr>
              <a:lnSpc>
                <a:spcPct val="90000"/>
              </a:lnSpc>
            </a:pPr>
            <a:r>
              <a:rPr lang="en-US" altLang="en-US" sz="1000"/>
              <a:t>Campbell, N.E. &amp; Reece, J.B. (2002). </a:t>
            </a:r>
            <a:r>
              <a:rPr lang="en-US" altLang="en-US" sz="1000" i="1"/>
              <a:t>Biology</a:t>
            </a:r>
            <a:r>
              <a:rPr lang="en-US" altLang="en-US" sz="1000"/>
              <a:t>, (6</a:t>
            </a:r>
            <a:r>
              <a:rPr lang="en-US" altLang="en-US" sz="1000" baseline="30000"/>
              <a:t>th</a:t>
            </a:r>
            <a:r>
              <a:rPr lang="en-US" altLang="en-US" sz="1000"/>
              <a:t> ed.). San Francisco: Benjamin Cummings.</a:t>
            </a:r>
          </a:p>
          <a:p>
            <a:pPr>
              <a:lnSpc>
                <a:spcPct val="90000"/>
              </a:lnSpc>
            </a:pPr>
            <a:endParaRPr lang="en-US" altLang="en-US" sz="1000"/>
          </a:p>
          <a:p>
            <a:pPr>
              <a:lnSpc>
                <a:spcPct val="90000"/>
              </a:lnSpc>
            </a:pPr>
            <a:r>
              <a:rPr lang="en-US" altLang="en-US" sz="1000" b="1"/>
              <a:t>Image Reference</a:t>
            </a:r>
          </a:p>
          <a:p>
            <a:pPr>
              <a:lnSpc>
                <a:spcPct val="90000"/>
              </a:lnSpc>
            </a:pPr>
            <a:r>
              <a:rPr lang="en-US" altLang="en-US" sz="1000"/>
              <a:t>NOVA Development Corp. (1995) </a:t>
            </a:r>
            <a:r>
              <a:rPr lang="en-US" altLang="en-US" sz="1000" i="1"/>
              <a:t>Birds #2289</a:t>
            </a:r>
            <a:r>
              <a:rPr lang="en-US" altLang="en-US" sz="1000"/>
              <a:t>. Art Explosion, Volume 2 Clip Art</a:t>
            </a:r>
          </a:p>
          <a:p>
            <a:pPr>
              <a:lnSpc>
                <a:spcPct val="90000"/>
              </a:lnSpc>
            </a:pPr>
            <a:r>
              <a:rPr lang="en-US" altLang="en-US" sz="1000"/>
              <a:t>NOVA Development Corp. (1995) </a:t>
            </a:r>
            <a:r>
              <a:rPr lang="en-US" altLang="en-US" sz="1000" i="1"/>
              <a:t>New England #57</a:t>
            </a:r>
            <a:r>
              <a:rPr lang="en-US" altLang="en-US" sz="1000"/>
              <a:t>. Art Explosion, Volume 2 Clip Art</a:t>
            </a:r>
          </a:p>
          <a:p>
            <a:pPr>
              <a:lnSpc>
                <a:spcPct val="90000"/>
              </a:lnSpc>
            </a:pPr>
            <a:endParaRPr lang="en-US" altLang="en-US" sz="1000"/>
          </a:p>
          <a:p>
            <a:pPr>
              <a:lnSpc>
                <a:spcPct val="90000"/>
              </a:lnSpc>
            </a:pPr>
            <a:endParaRPr lang="en-US" altLang="en-US" sz="1000"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E110F7-7B7A-897E-9949-879BA39012B3}"/>
              </a:ext>
            </a:extLst>
          </p:cNvPr>
          <p:cNvSpPr>
            <a:spLocks noGrp="1" noChangeArrowheads="1"/>
          </p:cNvSpPr>
          <p:nvPr>
            <p:ph type="sldNum" sz="quarter" idx="5"/>
          </p:nvPr>
        </p:nvSpPr>
        <p:spPr>
          <a:ln/>
        </p:spPr>
        <p:txBody>
          <a:bodyPr/>
          <a:lstStyle/>
          <a:p>
            <a:fld id="{C5EAE633-BBDE-4A0E-AA59-535E37A9980B}" type="slidenum">
              <a:rPr lang="en-US" altLang="en-US"/>
              <a:pPr/>
              <a:t>3</a:t>
            </a:fld>
            <a:endParaRPr lang="en-US" altLang="en-US"/>
          </a:p>
        </p:txBody>
      </p:sp>
      <p:sp>
        <p:nvSpPr>
          <p:cNvPr id="440322" name="Rectangle 2">
            <a:extLst>
              <a:ext uri="{FF2B5EF4-FFF2-40B4-BE49-F238E27FC236}">
                <a16:creationId xmlns:a16="http://schemas.microsoft.com/office/drawing/2014/main" id="{6DB95B44-F23D-9637-39E5-EA935569C151}"/>
              </a:ext>
            </a:extLst>
          </p:cNvPr>
          <p:cNvSpPr>
            <a:spLocks noGrp="1" noRot="1" noChangeAspect="1" noChangeArrowheads="1" noTextEdit="1"/>
          </p:cNvSpPr>
          <p:nvPr>
            <p:ph type="sldImg"/>
          </p:nvPr>
        </p:nvSpPr>
        <p:spPr>
          <a:ln/>
        </p:spPr>
      </p:sp>
      <p:sp>
        <p:nvSpPr>
          <p:cNvPr id="440323" name="Rectangle 3">
            <a:extLst>
              <a:ext uri="{FF2B5EF4-FFF2-40B4-BE49-F238E27FC236}">
                <a16:creationId xmlns:a16="http://schemas.microsoft.com/office/drawing/2014/main" id="{56433E00-AB6B-483D-3B30-6CB07A95F758}"/>
              </a:ext>
            </a:extLst>
          </p:cNvPr>
          <p:cNvSpPr>
            <a:spLocks noGrp="1" noChangeArrowheads="1"/>
          </p:cNvSpPr>
          <p:nvPr>
            <p:ph type="body" idx="1"/>
          </p:nvPr>
        </p:nvSpPr>
        <p:spPr/>
        <p:txBody>
          <a:bodyPr/>
          <a:lstStyle/>
          <a:p>
            <a:pPr>
              <a:lnSpc>
                <a:spcPct val="90000"/>
              </a:lnSpc>
            </a:pPr>
            <a:r>
              <a:rPr lang="en-US" altLang="en-US" sz="1000" b="1"/>
              <a:t>Dispersion Patterns Within Populations</a:t>
            </a:r>
          </a:p>
          <a:p>
            <a:pPr>
              <a:lnSpc>
                <a:spcPct val="90000"/>
              </a:lnSpc>
            </a:pPr>
            <a:r>
              <a:rPr lang="en-US" altLang="en-US" sz="1000"/>
              <a:t>The arrangement, or dispersion, of individuals in relation to one another within a given area is one key characteristic of population study, as it reflects interactions among the population and the environment. Three patterns of population dispersion are clumped, evenly spaced, and random.</a:t>
            </a:r>
          </a:p>
          <a:p>
            <a:pPr>
              <a:lnSpc>
                <a:spcPct val="90000"/>
              </a:lnSpc>
            </a:pPr>
            <a:endParaRPr lang="en-US" altLang="en-US" sz="1000"/>
          </a:p>
          <a:p>
            <a:pPr>
              <a:lnSpc>
                <a:spcPct val="90000"/>
              </a:lnSpc>
            </a:pPr>
            <a:r>
              <a:rPr lang="en-US" altLang="en-US" sz="1000"/>
              <a:t>The most frequent pattern of distribution in a population is clumped. Individuals are clustered together in groups in response to uneven distribution of resources, tendency of offspring to remain with parents, or some type of social order. Clumping also may be linked with defense (safety in numbers) or mating behavior. In plants, soil type, availability of water or the manner in which the plant reproduces may favor clumped distribution patterns. </a:t>
            </a:r>
          </a:p>
          <a:p>
            <a:pPr>
              <a:lnSpc>
                <a:spcPct val="90000"/>
              </a:lnSpc>
            </a:pPr>
            <a:endParaRPr lang="en-US" altLang="en-US" sz="1000"/>
          </a:p>
          <a:p>
            <a:pPr>
              <a:lnSpc>
                <a:spcPct val="90000"/>
              </a:lnSpc>
            </a:pPr>
            <a:r>
              <a:rPr lang="en-US" altLang="en-US" sz="1000"/>
              <a:t>Evenly spaced distributions, in which members of the population maintain a minimum distance from one another, generally indicates strong intraspecific competition. In plant populations, this could result from competition for water, sunlight, or available nutrients, while among animals, even spacing indicates strong territoriality.</a:t>
            </a:r>
          </a:p>
          <a:p>
            <a:pPr>
              <a:lnSpc>
                <a:spcPct val="90000"/>
              </a:lnSpc>
            </a:pPr>
            <a:endParaRPr lang="en-US" altLang="en-US" sz="1000"/>
          </a:p>
          <a:p>
            <a:pPr>
              <a:lnSpc>
                <a:spcPct val="90000"/>
              </a:lnSpc>
            </a:pPr>
            <a:r>
              <a:rPr lang="en-US" altLang="en-US" sz="1000"/>
              <a:t>Random spacing is the least common pattern of distribution found in populations. It usually occurs because members of a species do not frequently interact with one another or are not heavily influenced by the microenvironments within their habitat.</a:t>
            </a:r>
          </a:p>
          <a:p>
            <a:pPr>
              <a:lnSpc>
                <a:spcPct val="90000"/>
              </a:lnSpc>
            </a:pPr>
            <a:endParaRPr lang="en-US" altLang="en-US" sz="1000"/>
          </a:p>
          <a:p>
            <a:pPr>
              <a:lnSpc>
                <a:spcPct val="90000"/>
              </a:lnSpc>
            </a:pPr>
            <a:r>
              <a:rPr lang="en-US" altLang="en-US" sz="1000" b="1"/>
              <a:t>References</a:t>
            </a:r>
            <a:endParaRPr lang="en-US" altLang="en-US" sz="1000"/>
          </a:p>
          <a:p>
            <a:pPr>
              <a:lnSpc>
                <a:spcPct val="90000"/>
              </a:lnSpc>
            </a:pPr>
            <a:r>
              <a:rPr lang="en-US" altLang="en-US" sz="1000"/>
              <a:t>Campbell, N. E. &amp; Reece, J. B. (2002). </a:t>
            </a:r>
            <a:r>
              <a:rPr lang="en-US" altLang="en-US" sz="1000" i="1"/>
              <a:t>Biology</a:t>
            </a:r>
            <a:r>
              <a:rPr lang="en-US" altLang="en-US" sz="1000"/>
              <a:t> (6</a:t>
            </a:r>
            <a:r>
              <a:rPr lang="en-US" altLang="en-US" sz="1000" baseline="30000"/>
              <a:t>th</a:t>
            </a:r>
            <a:r>
              <a:rPr lang="en-US" altLang="en-US" sz="1000"/>
              <a:t> ed.). San Francisco: Benjamin Cummings.</a:t>
            </a:r>
          </a:p>
          <a:p>
            <a:pPr>
              <a:lnSpc>
                <a:spcPct val="90000"/>
              </a:lnSpc>
            </a:pPr>
            <a:r>
              <a:rPr lang="en-US" altLang="en-US" sz="1000">
                <a:effectLst>
                  <a:outerShdw blurRad="38100" dist="38100" dir="2700000" algn="tl">
                    <a:srgbClr val="C0C0C0"/>
                  </a:outerShdw>
                </a:effectLst>
              </a:rPr>
              <a:t>Raven, P. H. &amp; Johnson, G. B. (2002). </a:t>
            </a:r>
            <a:r>
              <a:rPr lang="en-US" altLang="en-US" sz="1000" i="1">
                <a:effectLst>
                  <a:outerShdw blurRad="38100" dist="38100" dir="2700000" algn="tl">
                    <a:srgbClr val="C0C0C0"/>
                  </a:outerShdw>
                </a:effectLst>
              </a:rPr>
              <a:t>Biology</a:t>
            </a:r>
            <a:r>
              <a:rPr lang="en-US" altLang="en-US" sz="1000">
                <a:effectLst>
                  <a:outerShdw blurRad="38100" dist="38100" dir="2700000" algn="tl">
                    <a:srgbClr val="C0C0C0"/>
                  </a:outerShdw>
                </a:effectLst>
              </a:rPr>
              <a:t> (6</a:t>
            </a:r>
            <a:r>
              <a:rPr lang="en-US" altLang="en-US" sz="1000" baseline="30000">
                <a:effectLst>
                  <a:outerShdw blurRad="38100" dist="38100" dir="2700000" algn="tl">
                    <a:srgbClr val="C0C0C0"/>
                  </a:outerShdw>
                </a:effectLst>
              </a:rPr>
              <a:t>th</a:t>
            </a:r>
            <a:r>
              <a:rPr lang="en-US" altLang="en-US" sz="1000">
                <a:effectLst>
                  <a:outerShdw blurRad="38100" dist="38100" dir="2700000" algn="tl">
                    <a:srgbClr val="C0C0C0"/>
                  </a:outerShdw>
                </a:effectLst>
              </a:rPr>
              <a:t> ed.). McGraw-Hill.</a:t>
            </a:r>
          </a:p>
          <a:p>
            <a:pPr>
              <a:lnSpc>
                <a:spcPct val="90000"/>
              </a:lnSpc>
            </a:pPr>
            <a:endParaRPr lang="en-US" altLang="en-US" sz="1000">
              <a:effectLst>
                <a:outerShdw blurRad="38100" dist="38100" dir="2700000" algn="tl">
                  <a:srgbClr val="C0C0C0"/>
                </a:outerShdw>
              </a:effectLst>
            </a:endParaRPr>
          </a:p>
          <a:p>
            <a:pPr>
              <a:lnSpc>
                <a:spcPct val="90000"/>
              </a:lnSpc>
            </a:pPr>
            <a:r>
              <a:rPr lang="en-US" altLang="en-US" sz="1000" b="1"/>
              <a:t>Image Reference</a:t>
            </a:r>
            <a:endParaRPr lang="en-US" altLang="en-US" sz="1000"/>
          </a:p>
          <a:p>
            <a:pPr>
              <a:lnSpc>
                <a:spcPct val="90000"/>
              </a:lnSpc>
            </a:pPr>
            <a:r>
              <a:rPr lang="en-US" altLang="en-US" sz="1000"/>
              <a:t>Young, M. (2004). </a:t>
            </a:r>
            <a:r>
              <a:rPr lang="en-US" altLang="en-US" sz="1000" i="1"/>
              <a:t>Dispersion patterns within populations</a:t>
            </a:r>
            <a:r>
              <a:rPr lang="en-US" altLang="en-US" sz="1000"/>
              <a:t>. Houston, TX: Baylor College of Medicine, Center For Educational Outreach. </a:t>
            </a:r>
          </a:p>
          <a:p>
            <a:pPr>
              <a:lnSpc>
                <a:spcPct val="90000"/>
              </a:lnSpc>
            </a:pPr>
            <a:endParaRPr lang="en-US" altLang="en-US" sz="1000"/>
          </a:p>
          <a:p>
            <a:pPr>
              <a:lnSpc>
                <a:spcPct val="90000"/>
              </a:lnSpc>
            </a:pPr>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898A8D-C6DC-94CD-CEEB-A352F260F400}"/>
              </a:ext>
            </a:extLst>
          </p:cNvPr>
          <p:cNvSpPr>
            <a:spLocks noGrp="1" noChangeArrowheads="1"/>
          </p:cNvSpPr>
          <p:nvPr>
            <p:ph type="sldNum" sz="quarter" idx="5"/>
          </p:nvPr>
        </p:nvSpPr>
        <p:spPr>
          <a:ln/>
        </p:spPr>
        <p:txBody>
          <a:bodyPr/>
          <a:lstStyle/>
          <a:p>
            <a:fld id="{03B75427-0C78-47E9-BF0C-8278E75DB255}" type="slidenum">
              <a:rPr lang="en-US" altLang="en-US"/>
              <a:pPr/>
              <a:t>4</a:t>
            </a:fld>
            <a:endParaRPr lang="en-US" altLang="en-US"/>
          </a:p>
        </p:txBody>
      </p:sp>
      <p:sp>
        <p:nvSpPr>
          <p:cNvPr id="442370" name="Rectangle 2">
            <a:extLst>
              <a:ext uri="{FF2B5EF4-FFF2-40B4-BE49-F238E27FC236}">
                <a16:creationId xmlns:a16="http://schemas.microsoft.com/office/drawing/2014/main" id="{BF707CF5-9551-84B7-DB41-3E0FD9B9E77C}"/>
              </a:ext>
            </a:extLst>
          </p:cNvPr>
          <p:cNvSpPr>
            <a:spLocks noGrp="1" noRot="1" noChangeAspect="1" noChangeArrowheads="1" noTextEdit="1"/>
          </p:cNvSpPr>
          <p:nvPr>
            <p:ph type="sldImg"/>
          </p:nvPr>
        </p:nvSpPr>
        <p:spPr>
          <a:ln/>
        </p:spPr>
      </p:sp>
      <p:sp>
        <p:nvSpPr>
          <p:cNvPr id="442371" name="Rectangle 3">
            <a:extLst>
              <a:ext uri="{FF2B5EF4-FFF2-40B4-BE49-F238E27FC236}">
                <a16:creationId xmlns:a16="http://schemas.microsoft.com/office/drawing/2014/main" id="{7E3C9F17-5B76-060B-8D11-5C2739D56649}"/>
              </a:ext>
            </a:extLst>
          </p:cNvPr>
          <p:cNvSpPr>
            <a:spLocks noGrp="1" noChangeArrowheads="1"/>
          </p:cNvSpPr>
          <p:nvPr>
            <p:ph type="body" idx="1"/>
          </p:nvPr>
        </p:nvSpPr>
        <p:spPr/>
        <p:txBody>
          <a:bodyPr/>
          <a:lstStyle/>
          <a:p>
            <a:pPr>
              <a:lnSpc>
                <a:spcPct val="80000"/>
              </a:lnSpc>
            </a:pPr>
            <a:r>
              <a:rPr lang="en-US" altLang="en-US" sz="1000" b="1"/>
              <a:t>Population Density</a:t>
            </a:r>
            <a:endParaRPr lang="en-US" altLang="en-US" sz="1000"/>
          </a:p>
          <a:p>
            <a:pPr>
              <a:lnSpc>
                <a:spcPct val="80000"/>
              </a:lnSpc>
            </a:pPr>
            <a:r>
              <a:rPr lang="en-US" altLang="en-US" sz="1000"/>
              <a:t>Population density is a measure of the number of individuals of the same species living in a designated unit of space. It is influenced by relationships among organisms, movement of individuals in and out of the habitat, resources, and abiotic environmental factors (such as climate). Fluctuations in population density can be indications of changes in the environment.</a:t>
            </a:r>
          </a:p>
          <a:p>
            <a:pPr>
              <a:lnSpc>
                <a:spcPct val="80000"/>
              </a:lnSpc>
            </a:pPr>
            <a:endParaRPr lang="en-US" altLang="en-US" sz="1000"/>
          </a:p>
          <a:p>
            <a:pPr>
              <a:lnSpc>
                <a:spcPct val="80000"/>
              </a:lnSpc>
            </a:pPr>
            <a:r>
              <a:rPr lang="en-US" altLang="en-US" sz="1000"/>
              <a:t>Carrying capacity is the maximum number of organisms in a population that can be supported by a particular habitat. Many factors determine carrying capacity, some of which are influenced by the density of the population, while others are not. Density-dependent factors in an environment might be influenced by available food, water, and shelter. Density-independent factors include all facets of weather and climate, such as droughts, storms, and volcanic eruptions. </a:t>
            </a:r>
          </a:p>
          <a:p>
            <a:pPr>
              <a:lnSpc>
                <a:spcPct val="80000"/>
              </a:lnSpc>
            </a:pPr>
            <a:endParaRPr lang="en-US" altLang="en-US" sz="1000"/>
          </a:p>
          <a:p>
            <a:pPr>
              <a:lnSpc>
                <a:spcPct val="80000"/>
              </a:lnSpc>
            </a:pPr>
            <a:r>
              <a:rPr lang="en-US" altLang="en-US" sz="1000"/>
              <a:t>It often is difficult to determine the size of a population because of the wide range of the habitat or mobility of the organisms. In such cases, ecologists use a variety of sampling methods. For instance, a designated area of study might be sectioned into grids or plots. Numbers of organisms counted in selected grids are extrapolated to estimate the total population size. Mark-and-recapture is another method used to estimate population size in large geographic areas. Traps are set in the study area. Trapped organisms are tagged and released. After a period of time, traps are set again, and calculations are made based on the number of marked organisms that are recaptured.</a:t>
            </a:r>
          </a:p>
          <a:p>
            <a:pPr>
              <a:lnSpc>
                <a:spcPct val="80000"/>
              </a:lnSpc>
            </a:pPr>
            <a:endParaRPr lang="en-US" altLang="en-US" sz="1000"/>
          </a:p>
          <a:p>
            <a:pPr>
              <a:lnSpc>
                <a:spcPct val="80000"/>
              </a:lnSpc>
            </a:pPr>
            <a:r>
              <a:rPr lang="en-US" altLang="en-US" sz="1000"/>
              <a:t>Total population = </a:t>
            </a:r>
            <a:r>
              <a:rPr lang="en-US" altLang="en-US" sz="1000" u="sng"/>
              <a:t>total size of 2</a:t>
            </a:r>
            <a:r>
              <a:rPr lang="en-US" altLang="en-US" sz="1000" u="sng" baseline="30000"/>
              <a:t>nd</a:t>
            </a:r>
            <a:r>
              <a:rPr lang="en-US" altLang="en-US" sz="1000" u="sng"/>
              <a:t> sample  X  marked # in 1st catch</a:t>
            </a:r>
          </a:p>
          <a:p>
            <a:pPr>
              <a:lnSpc>
                <a:spcPct val="80000"/>
              </a:lnSpc>
            </a:pPr>
            <a:r>
              <a:rPr lang="en-US" altLang="en-US" sz="1000"/>
              <a:t>                                      marked  # recaptured in 2</a:t>
            </a:r>
            <a:r>
              <a:rPr lang="en-US" altLang="en-US" sz="1000" baseline="30000"/>
              <a:t>nd</a:t>
            </a:r>
            <a:r>
              <a:rPr lang="en-US" altLang="en-US" sz="1000"/>
              <a:t> catch</a:t>
            </a:r>
          </a:p>
          <a:p>
            <a:pPr>
              <a:lnSpc>
                <a:spcPct val="80000"/>
              </a:lnSpc>
            </a:pPr>
            <a:r>
              <a:rPr lang="en-US" altLang="en-US" sz="1000"/>
              <a:t>                                           </a:t>
            </a:r>
          </a:p>
          <a:p>
            <a:pPr>
              <a:lnSpc>
                <a:spcPct val="80000"/>
              </a:lnSpc>
            </a:pPr>
            <a:r>
              <a:rPr lang="en-US" altLang="en-US" sz="1000" b="1"/>
              <a:t>References</a:t>
            </a:r>
            <a:r>
              <a:rPr lang="en-US" altLang="en-US" sz="1000"/>
              <a:t>:</a:t>
            </a:r>
          </a:p>
          <a:p>
            <a:pPr>
              <a:lnSpc>
                <a:spcPct val="80000"/>
              </a:lnSpc>
            </a:pPr>
            <a:r>
              <a:rPr lang="en-US" altLang="en-US" sz="1000"/>
              <a:t>Campbell, N. E. &amp; Reece, J. B. (2002). </a:t>
            </a:r>
            <a:r>
              <a:rPr lang="en-US" altLang="en-US" sz="1000" i="1"/>
              <a:t>Biology</a:t>
            </a:r>
            <a:r>
              <a:rPr lang="en-US" altLang="en-US" sz="1000"/>
              <a:t> (6</a:t>
            </a:r>
            <a:r>
              <a:rPr lang="en-US" altLang="en-US" sz="1000" baseline="30000"/>
              <a:t>th</a:t>
            </a:r>
            <a:r>
              <a:rPr lang="en-US" altLang="en-US" sz="1000"/>
              <a:t> ed.). San Francisco: Benjamin Cummings.</a:t>
            </a:r>
          </a:p>
          <a:p>
            <a:pPr>
              <a:lnSpc>
                <a:spcPct val="80000"/>
              </a:lnSpc>
            </a:pPr>
            <a:r>
              <a:rPr lang="en-US" altLang="en-US" sz="1000"/>
              <a:t>Ricklefs, R. E. &amp; G. L. Miller. (2000). </a:t>
            </a:r>
            <a:r>
              <a:rPr lang="en-US" altLang="en-US" sz="1000" i="1"/>
              <a:t>Ecology</a:t>
            </a:r>
            <a:r>
              <a:rPr lang="en-US" altLang="en-US" sz="1000"/>
              <a:t> (4</a:t>
            </a:r>
            <a:r>
              <a:rPr lang="en-US" altLang="en-US" sz="1000" baseline="30000"/>
              <a:t>th</a:t>
            </a:r>
            <a:r>
              <a:rPr lang="en-US" altLang="en-US" sz="1000"/>
              <a:t> ed.). New York: W.H. Freeman and Co.</a:t>
            </a:r>
          </a:p>
          <a:p>
            <a:pPr>
              <a:lnSpc>
                <a:spcPct val="80000"/>
              </a:lnSpc>
            </a:pPr>
            <a:endParaRPr lang="en-US" altLang="en-US"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3CBF65-21CB-E4B7-CCAC-7D07A9D287D9}"/>
              </a:ext>
            </a:extLst>
          </p:cNvPr>
          <p:cNvSpPr>
            <a:spLocks noGrp="1" noChangeArrowheads="1"/>
          </p:cNvSpPr>
          <p:nvPr>
            <p:ph type="sldNum" sz="quarter" idx="5"/>
          </p:nvPr>
        </p:nvSpPr>
        <p:spPr>
          <a:ln/>
        </p:spPr>
        <p:txBody>
          <a:bodyPr/>
          <a:lstStyle/>
          <a:p>
            <a:fld id="{F424B26F-45FC-48DD-9C73-2DC58F1D1CB2}" type="slidenum">
              <a:rPr lang="en-US" altLang="en-US"/>
              <a:pPr/>
              <a:t>5</a:t>
            </a:fld>
            <a:endParaRPr lang="en-US" altLang="en-US"/>
          </a:p>
        </p:txBody>
      </p:sp>
      <p:sp>
        <p:nvSpPr>
          <p:cNvPr id="444418" name="Rectangle 2">
            <a:extLst>
              <a:ext uri="{FF2B5EF4-FFF2-40B4-BE49-F238E27FC236}">
                <a16:creationId xmlns:a16="http://schemas.microsoft.com/office/drawing/2014/main" id="{DEE99266-234A-591D-835D-6478F2880843}"/>
              </a:ext>
            </a:extLst>
          </p:cNvPr>
          <p:cNvSpPr>
            <a:spLocks noGrp="1" noRot="1" noChangeAspect="1" noChangeArrowheads="1" noTextEdit="1"/>
          </p:cNvSpPr>
          <p:nvPr>
            <p:ph type="sldImg"/>
          </p:nvPr>
        </p:nvSpPr>
        <p:spPr>
          <a:ln/>
        </p:spPr>
      </p:sp>
      <p:sp>
        <p:nvSpPr>
          <p:cNvPr id="444419" name="Rectangle 3">
            <a:extLst>
              <a:ext uri="{FF2B5EF4-FFF2-40B4-BE49-F238E27FC236}">
                <a16:creationId xmlns:a16="http://schemas.microsoft.com/office/drawing/2014/main" id="{3AE6ACF5-9569-B752-461F-7B0F9E0C35CA}"/>
              </a:ext>
            </a:extLst>
          </p:cNvPr>
          <p:cNvSpPr>
            <a:spLocks noGrp="1" noChangeArrowheads="1"/>
          </p:cNvSpPr>
          <p:nvPr>
            <p:ph type="body" idx="1"/>
          </p:nvPr>
        </p:nvSpPr>
        <p:spPr/>
        <p:txBody>
          <a:bodyPr/>
          <a:lstStyle/>
          <a:p>
            <a:pPr>
              <a:lnSpc>
                <a:spcPct val="90000"/>
              </a:lnSpc>
            </a:pPr>
            <a:r>
              <a:rPr lang="en-US" altLang="en-US" sz="1000" b="1"/>
              <a:t>Population Growth</a:t>
            </a:r>
          </a:p>
          <a:p>
            <a:pPr>
              <a:lnSpc>
                <a:spcPct val="90000"/>
              </a:lnSpc>
            </a:pPr>
            <a:r>
              <a:rPr lang="en-US" altLang="en-US" sz="1000"/>
              <a:t>Birth, death, immigration, and emigration rates factor into the growth rate of a population. Two simple models of population growth are the exponential model and the logistical model.</a:t>
            </a:r>
          </a:p>
          <a:p>
            <a:pPr>
              <a:lnSpc>
                <a:spcPct val="90000"/>
              </a:lnSpc>
            </a:pPr>
            <a:endParaRPr lang="en-US" altLang="en-US" sz="1000"/>
          </a:p>
          <a:p>
            <a:pPr>
              <a:lnSpc>
                <a:spcPct val="90000"/>
              </a:lnSpc>
            </a:pPr>
            <a:r>
              <a:rPr lang="en-US" altLang="en-US" sz="1000"/>
              <a:t>The growth pattern for a population with unlimited resources is exponential and represented by a “J” shaped growth curve. A population that is growing exponentially increases in a geometric pattern (for example, 2, 4, 8, 16, 32, etc.). In the formula dN/dt = r</a:t>
            </a:r>
            <a:r>
              <a:rPr lang="en-US" altLang="en-US" sz="1000" baseline="-25000"/>
              <a:t>i</a:t>
            </a:r>
            <a:r>
              <a:rPr lang="en-US" altLang="en-US" sz="1000"/>
              <a:t>N, dN/dt is the rate of change in the number of individuals at any instant in time and r</a:t>
            </a:r>
            <a:r>
              <a:rPr lang="en-US" altLang="en-US" sz="1000" baseline="-25000"/>
              <a:t>i</a:t>
            </a:r>
            <a:r>
              <a:rPr lang="en-US" altLang="en-US" sz="1000"/>
              <a:t> represents the innate capacity for growth of the population (biotic potential) when in an unlimited environment. Populations that are introduced to a new environment or are recovering from a catastrophic event (such as a fire) usually exhibit “J” shaped growth curves. </a:t>
            </a:r>
          </a:p>
          <a:p>
            <a:pPr>
              <a:lnSpc>
                <a:spcPct val="90000"/>
              </a:lnSpc>
            </a:pPr>
            <a:endParaRPr lang="en-US" altLang="en-US" sz="1000"/>
          </a:p>
          <a:p>
            <a:pPr>
              <a:lnSpc>
                <a:spcPct val="90000"/>
              </a:lnSpc>
            </a:pPr>
            <a:r>
              <a:rPr lang="en-US" altLang="en-US" sz="1000"/>
              <a:t>Population growth eventually reaches a limit imposed by factors such as light, space, nutrients, or water. Carrying capacity (K) is the maximum number of individuals a particular habitat can support. Growth in a logistical model slows as it approaches the carrying capacity of the environment and forms an “S” shaped growth curve. In reality, populations sometimes will overshoot K, followed by a rapid decline, until conditions for growth are restored.       </a:t>
            </a:r>
          </a:p>
          <a:p>
            <a:pPr>
              <a:lnSpc>
                <a:spcPct val="90000"/>
              </a:lnSpc>
            </a:pPr>
            <a:endParaRPr lang="en-US" altLang="en-US" sz="1000"/>
          </a:p>
          <a:p>
            <a:pPr>
              <a:lnSpc>
                <a:spcPct val="90000"/>
              </a:lnSpc>
            </a:pPr>
            <a:r>
              <a:rPr lang="en-US" altLang="en-US" sz="1000" b="1"/>
              <a:t>References</a:t>
            </a:r>
            <a:endParaRPr lang="en-US" altLang="en-US" sz="1000"/>
          </a:p>
          <a:p>
            <a:pPr>
              <a:lnSpc>
                <a:spcPct val="90000"/>
              </a:lnSpc>
            </a:pPr>
            <a:r>
              <a:rPr lang="en-US" altLang="en-US" sz="1000"/>
              <a:t>Campbell, N. E. &amp; Reece, J. B. (2002). </a:t>
            </a:r>
            <a:r>
              <a:rPr lang="en-US" altLang="en-US" sz="1000" i="1"/>
              <a:t>Biology</a:t>
            </a:r>
            <a:r>
              <a:rPr lang="en-US" altLang="en-US" sz="1000"/>
              <a:t> (6</a:t>
            </a:r>
            <a:r>
              <a:rPr lang="en-US" altLang="en-US" sz="1000" baseline="30000"/>
              <a:t>th</a:t>
            </a:r>
            <a:r>
              <a:rPr lang="en-US" altLang="en-US" sz="1000"/>
              <a:t> ed.). San Francisco: Benjamin Cummings.</a:t>
            </a:r>
          </a:p>
          <a:p>
            <a:pPr>
              <a:lnSpc>
                <a:spcPct val="90000"/>
              </a:lnSpc>
            </a:pPr>
            <a:r>
              <a:rPr lang="en-US" altLang="en-US" sz="1000">
                <a:effectLst>
                  <a:outerShdw blurRad="38100" dist="38100" dir="2700000" algn="tl">
                    <a:srgbClr val="C0C0C0"/>
                  </a:outerShdw>
                </a:effectLst>
              </a:rPr>
              <a:t>Raven, P. H. &amp; Johnson, G. B. (2002). </a:t>
            </a:r>
            <a:r>
              <a:rPr lang="en-US" altLang="en-US" sz="1000" i="1">
                <a:effectLst>
                  <a:outerShdw blurRad="38100" dist="38100" dir="2700000" algn="tl">
                    <a:srgbClr val="C0C0C0"/>
                  </a:outerShdw>
                </a:effectLst>
              </a:rPr>
              <a:t>Biology</a:t>
            </a:r>
            <a:r>
              <a:rPr lang="en-US" altLang="en-US" sz="1000">
                <a:effectLst>
                  <a:outerShdw blurRad="38100" dist="38100" dir="2700000" algn="tl">
                    <a:srgbClr val="C0C0C0"/>
                  </a:outerShdw>
                </a:effectLst>
              </a:rPr>
              <a:t> (6</a:t>
            </a:r>
            <a:r>
              <a:rPr lang="en-US" altLang="en-US" sz="1000" baseline="30000">
                <a:effectLst>
                  <a:outerShdw blurRad="38100" dist="38100" dir="2700000" algn="tl">
                    <a:srgbClr val="C0C0C0"/>
                  </a:outerShdw>
                </a:effectLst>
              </a:rPr>
              <a:t>th</a:t>
            </a:r>
            <a:r>
              <a:rPr lang="en-US" altLang="en-US" sz="1000">
                <a:effectLst>
                  <a:outerShdw blurRad="38100" dist="38100" dir="2700000" algn="tl">
                    <a:srgbClr val="C0C0C0"/>
                  </a:outerShdw>
                </a:effectLst>
              </a:rPr>
              <a:t> ed.). McGraw-Hill.</a:t>
            </a:r>
          </a:p>
          <a:p>
            <a:pPr>
              <a:lnSpc>
                <a:spcPct val="90000"/>
              </a:lnSpc>
            </a:pPr>
            <a:endParaRPr lang="en-US" altLang="en-US" sz="1000">
              <a:effectLst>
                <a:outerShdw blurRad="38100" dist="38100" dir="2700000" algn="tl">
                  <a:srgbClr val="C0C0C0"/>
                </a:outerShdw>
              </a:effectLst>
            </a:endParaRPr>
          </a:p>
          <a:p>
            <a:pPr>
              <a:lnSpc>
                <a:spcPct val="90000"/>
              </a:lnSpc>
            </a:pPr>
            <a:r>
              <a:rPr lang="en-US" altLang="en-US" sz="1000" b="1"/>
              <a:t>Image Reference</a:t>
            </a:r>
            <a:endParaRPr lang="en-US" altLang="en-US" sz="1000"/>
          </a:p>
          <a:p>
            <a:pPr>
              <a:lnSpc>
                <a:spcPct val="90000"/>
              </a:lnSpc>
            </a:pPr>
            <a:r>
              <a:rPr lang="en-US" altLang="en-US" sz="1000"/>
              <a:t>Young, M. (2004). </a:t>
            </a:r>
            <a:r>
              <a:rPr lang="en-US" altLang="en-US" sz="1000" i="1"/>
              <a:t>Exponential vs. logistical growth graph.</a:t>
            </a:r>
            <a:r>
              <a:rPr lang="en-US" altLang="en-US" sz="1000"/>
              <a:t> Houston, TX: Baylor College of Medicine, Center For Educational Outreach. </a:t>
            </a:r>
          </a:p>
          <a:p>
            <a:pPr>
              <a:lnSpc>
                <a:spcPct val="90000"/>
              </a:lnSpc>
            </a:pPr>
            <a:endParaRPr lang="en-US" altLang="en-US" sz="1000"/>
          </a:p>
          <a:p>
            <a:pPr>
              <a:lnSpc>
                <a:spcPct val="90000"/>
              </a:lnSpc>
            </a:pPr>
            <a:endParaRPr lang="en-US" altLang="en-US" sz="1000"/>
          </a:p>
          <a:p>
            <a:pPr>
              <a:lnSpc>
                <a:spcPct val="90000"/>
              </a:lnSpc>
            </a:pPr>
            <a:endParaRPr lang="en-US" altLang="en-US" sz="1000"/>
          </a:p>
          <a:p>
            <a:pPr>
              <a:lnSpc>
                <a:spcPct val="90000"/>
              </a:lnSpc>
            </a:pPr>
            <a:endParaRPr lang="en-US" alt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1041D5-CA91-7279-3013-6D5C9F6C7296}"/>
              </a:ext>
            </a:extLst>
          </p:cNvPr>
          <p:cNvSpPr>
            <a:spLocks noGrp="1" noChangeArrowheads="1"/>
          </p:cNvSpPr>
          <p:nvPr>
            <p:ph type="sldNum" sz="quarter" idx="5"/>
          </p:nvPr>
        </p:nvSpPr>
        <p:spPr>
          <a:ln/>
        </p:spPr>
        <p:txBody>
          <a:bodyPr/>
          <a:lstStyle/>
          <a:p>
            <a:fld id="{1E60AB6F-6E26-4289-879E-F5878880F7A9}" type="slidenum">
              <a:rPr lang="en-US" altLang="en-US"/>
              <a:pPr/>
              <a:t>6</a:t>
            </a:fld>
            <a:endParaRPr lang="en-US" altLang="en-US"/>
          </a:p>
        </p:txBody>
      </p:sp>
      <p:sp>
        <p:nvSpPr>
          <p:cNvPr id="446466" name="Rectangle 2">
            <a:extLst>
              <a:ext uri="{FF2B5EF4-FFF2-40B4-BE49-F238E27FC236}">
                <a16:creationId xmlns:a16="http://schemas.microsoft.com/office/drawing/2014/main" id="{EB41D292-AB26-A5A6-E5FA-8A0D17E3483A}"/>
              </a:ext>
            </a:extLst>
          </p:cNvPr>
          <p:cNvSpPr>
            <a:spLocks noGrp="1" noRot="1" noChangeAspect="1" noChangeArrowheads="1" noTextEdit="1"/>
          </p:cNvSpPr>
          <p:nvPr>
            <p:ph type="sldImg"/>
          </p:nvPr>
        </p:nvSpPr>
        <p:spPr>
          <a:ln/>
        </p:spPr>
      </p:sp>
      <p:sp>
        <p:nvSpPr>
          <p:cNvPr id="446467" name="Rectangle 3">
            <a:extLst>
              <a:ext uri="{FF2B5EF4-FFF2-40B4-BE49-F238E27FC236}">
                <a16:creationId xmlns:a16="http://schemas.microsoft.com/office/drawing/2014/main" id="{3030C501-2F04-8168-8944-6373D848FB78}"/>
              </a:ext>
            </a:extLst>
          </p:cNvPr>
          <p:cNvSpPr>
            <a:spLocks noGrp="1" noChangeArrowheads="1"/>
          </p:cNvSpPr>
          <p:nvPr>
            <p:ph type="body" idx="1"/>
          </p:nvPr>
        </p:nvSpPr>
        <p:spPr/>
        <p:txBody>
          <a:bodyPr/>
          <a:lstStyle/>
          <a:p>
            <a:r>
              <a:rPr lang="en-US" altLang="en-US" sz="1000" b="1"/>
              <a:t>Survivorship in Populations</a:t>
            </a:r>
            <a:endParaRPr lang="en-US" altLang="en-US" sz="1000"/>
          </a:p>
          <a:p>
            <a:r>
              <a:rPr lang="en-US" altLang="en-US" sz="1000"/>
              <a:t>Survivorship curves are graphic representations of the age structure of a given population. They are used to predict the future growth of the population. Type I curves reflect relatively low death rates early in life and through midlife, with a sharp increase in death rate among older-age groups (e.g., humans). Type II curves illustrate a fairly even mortality rate throughout the life span of the organism (e.g., birds). Populations with high death rates early in life followed by a sharp decline of death rates for the survivors are represented by Type III survivorship curves (e.g., fish and many insect populations).</a:t>
            </a:r>
          </a:p>
          <a:p>
            <a:endParaRPr lang="en-US" altLang="en-US" sz="1000"/>
          </a:p>
          <a:p>
            <a:r>
              <a:rPr lang="en-US" altLang="en-US" sz="1000" b="1"/>
              <a:t>References</a:t>
            </a:r>
          </a:p>
          <a:p>
            <a:r>
              <a:rPr lang="en-US" altLang="en-US" sz="1000"/>
              <a:t>Campbell, N. E. &amp; Reece, J. B. (2002). </a:t>
            </a:r>
            <a:r>
              <a:rPr lang="en-US" altLang="en-US" sz="1000" i="1"/>
              <a:t>Biology</a:t>
            </a:r>
            <a:r>
              <a:rPr lang="en-US" altLang="en-US" sz="1000"/>
              <a:t> (6</a:t>
            </a:r>
            <a:r>
              <a:rPr lang="en-US" altLang="en-US" sz="1000" baseline="30000"/>
              <a:t>th</a:t>
            </a:r>
            <a:r>
              <a:rPr lang="en-US" altLang="en-US" sz="1000"/>
              <a:t> ed.). San Francisco: Benjamin Cummings.</a:t>
            </a:r>
          </a:p>
          <a:p>
            <a:r>
              <a:rPr lang="en-US" altLang="en-US" sz="1000"/>
              <a:t>Ricklefs, R. E. &amp; G. L. Miller. (2000). </a:t>
            </a:r>
            <a:r>
              <a:rPr lang="en-US" altLang="en-US" sz="1000" i="1"/>
              <a:t>Ecology</a:t>
            </a:r>
            <a:r>
              <a:rPr lang="en-US" altLang="en-US" sz="1000"/>
              <a:t> (4</a:t>
            </a:r>
            <a:r>
              <a:rPr lang="en-US" altLang="en-US" sz="1000" baseline="30000"/>
              <a:t>th</a:t>
            </a:r>
            <a:r>
              <a:rPr lang="en-US" altLang="en-US" sz="1000"/>
              <a:t> ed.). New York: W.H. Freeman and Co.</a:t>
            </a:r>
          </a:p>
          <a:p>
            <a:endParaRPr lang="en-US" altLang="en-US" sz="1000"/>
          </a:p>
          <a:p>
            <a:r>
              <a:rPr lang="en-US" altLang="en-US" sz="1000" b="1"/>
              <a:t>Image Reference</a:t>
            </a:r>
            <a:endParaRPr lang="en-US" altLang="en-US" sz="1000"/>
          </a:p>
          <a:p>
            <a:r>
              <a:rPr lang="en-US" altLang="en-US" sz="1000"/>
              <a:t>Young, M. (2004). </a:t>
            </a:r>
            <a:r>
              <a:rPr lang="en-US" altLang="en-US" sz="1000" i="1"/>
              <a:t>Survivorship graph</a:t>
            </a:r>
            <a:r>
              <a:rPr lang="en-US" altLang="en-US" sz="1000"/>
              <a:t>. Houston, TX: Baylor College of Medicine, Center For Educational Outreach. </a:t>
            </a:r>
          </a:p>
          <a:p>
            <a:endParaRPr lang="en-US" altLang="en-US" sz="1000"/>
          </a:p>
          <a:p>
            <a:endParaRPr lang="en-US" altLang="en-US" sz="1000"/>
          </a:p>
          <a:p>
            <a:endParaRPr lang="en-US" alt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AFFCC6-E322-691B-368F-20C17EC3979E}"/>
              </a:ext>
            </a:extLst>
          </p:cNvPr>
          <p:cNvSpPr>
            <a:spLocks noGrp="1" noChangeArrowheads="1"/>
          </p:cNvSpPr>
          <p:nvPr>
            <p:ph type="sldNum" sz="quarter" idx="5"/>
          </p:nvPr>
        </p:nvSpPr>
        <p:spPr>
          <a:ln/>
        </p:spPr>
        <p:txBody>
          <a:bodyPr/>
          <a:lstStyle/>
          <a:p>
            <a:fld id="{BC9F2C44-9343-458F-8A8D-44419EC77E91}" type="slidenum">
              <a:rPr lang="en-US" altLang="en-US"/>
              <a:pPr/>
              <a:t>7</a:t>
            </a:fld>
            <a:endParaRPr lang="en-US" altLang="en-US"/>
          </a:p>
        </p:txBody>
      </p:sp>
      <p:sp>
        <p:nvSpPr>
          <p:cNvPr id="448514" name="Rectangle 2">
            <a:extLst>
              <a:ext uri="{FF2B5EF4-FFF2-40B4-BE49-F238E27FC236}">
                <a16:creationId xmlns:a16="http://schemas.microsoft.com/office/drawing/2014/main" id="{146EED41-093C-BCF0-517F-D4392A7F510C}"/>
              </a:ext>
            </a:extLst>
          </p:cNvPr>
          <p:cNvSpPr>
            <a:spLocks noGrp="1" noRot="1" noChangeAspect="1" noChangeArrowheads="1" noTextEdit="1"/>
          </p:cNvSpPr>
          <p:nvPr>
            <p:ph type="sldImg"/>
          </p:nvPr>
        </p:nvSpPr>
        <p:spPr>
          <a:xfrm>
            <a:off x="1152525" y="684213"/>
            <a:ext cx="4557713" cy="3417887"/>
          </a:xfrm>
          <a:ln/>
        </p:spPr>
      </p:sp>
      <p:sp>
        <p:nvSpPr>
          <p:cNvPr id="448515" name="Rectangle 3">
            <a:extLst>
              <a:ext uri="{FF2B5EF4-FFF2-40B4-BE49-F238E27FC236}">
                <a16:creationId xmlns:a16="http://schemas.microsoft.com/office/drawing/2014/main" id="{73994F0D-91CB-9695-037C-1F123D04A383}"/>
              </a:ext>
            </a:extLst>
          </p:cNvPr>
          <p:cNvSpPr>
            <a:spLocks noGrp="1" noChangeArrowheads="1"/>
          </p:cNvSpPr>
          <p:nvPr>
            <p:ph type="body" idx="1"/>
          </p:nvPr>
        </p:nvSpPr>
        <p:spPr/>
        <p:txBody>
          <a:bodyPr/>
          <a:lstStyle/>
          <a:p>
            <a:r>
              <a:rPr lang="en-US" altLang="en-US" sz="1000" b="1"/>
              <a:t>Reproductive Strategies</a:t>
            </a:r>
          </a:p>
          <a:p>
            <a:r>
              <a:rPr lang="en-US" altLang="en-US" sz="1000"/>
              <a:t>In an uncrowded environment, such as a recently abandoned crop field, natural selection pressure tends to favor populations that invest heavily in offspring, have shorter life spans, capacity for widespread dispersion, and usually provide little or no parental care for offspring (for example, mosquitoes, ragweed, or mice). These populations tend to increase exponentially and often are referred to as r-strategist, where r refers to the intrinsic rate of growth of the population. In contrast, crowed conditions favor organisms with lower rates of population growth, but improved capabilities to utilize and compete for resources. These populations maintain themselves at levels close to carrying capacity (K) and are referred to as K-strategist.</a:t>
            </a:r>
          </a:p>
          <a:p>
            <a:endParaRPr lang="en-US" altLang="en-US" sz="1000"/>
          </a:p>
          <a:p>
            <a:r>
              <a:rPr lang="en-US" altLang="en-US" sz="1000"/>
              <a:t>Biologist refer to the types of selection pressure placed on populations as r-selection, if individuals that reproduce rapidly and abundantly are favored, and as K-selection, if individuals that compete well in crowded conditions are favored over time.</a:t>
            </a:r>
          </a:p>
          <a:p>
            <a:endParaRPr lang="en-US" altLang="en-US" sz="1000"/>
          </a:p>
          <a:p>
            <a:r>
              <a:rPr lang="en-US" altLang="en-US" sz="1000" b="1"/>
              <a:t>References</a:t>
            </a:r>
          </a:p>
          <a:p>
            <a:r>
              <a:rPr lang="en-US" altLang="en-US" sz="1000"/>
              <a:t>Campbell, N. E. &amp; Reece, J. B. (2002). </a:t>
            </a:r>
            <a:r>
              <a:rPr lang="en-US" altLang="en-US" sz="1000" i="1"/>
              <a:t>Biology</a:t>
            </a:r>
            <a:r>
              <a:rPr lang="en-US" altLang="en-US" sz="1000"/>
              <a:t> (6</a:t>
            </a:r>
            <a:r>
              <a:rPr lang="en-US" altLang="en-US" sz="1000" baseline="30000"/>
              <a:t>th</a:t>
            </a:r>
            <a:r>
              <a:rPr lang="en-US" altLang="en-US" sz="1000"/>
              <a:t> ed.). San Francisco: Benjamin Cummings.</a:t>
            </a:r>
          </a:p>
          <a:p>
            <a:r>
              <a:rPr lang="en-US" altLang="en-US" sz="1000"/>
              <a:t>Odum, E. (1997). </a:t>
            </a:r>
            <a:r>
              <a:rPr lang="en-US" altLang="en-US" sz="1000" i="1"/>
              <a:t>Ecology: A Bridge Between Science and Society</a:t>
            </a:r>
            <a:r>
              <a:rPr lang="en-US" altLang="en-US" sz="1000"/>
              <a:t>. Sunderland, MA: Sinauer Associates, Inc.</a:t>
            </a:r>
          </a:p>
          <a:p>
            <a:r>
              <a:rPr lang="en-US" altLang="en-US" sz="1000">
                <a:effectLst>
                  <a:outerShdw blurRad="38100" dist="38100" dir="2700000" algn="tl">
                    <a:srgbClr val="C0C0C0"/>
                  </a:outerShdw>
                </a:effectLst>
              </a:rPr>
              <a:t>Raven, P. H. &amp; Johnson, G. B. (2002). </a:t>
            </a:r>
            <a:r>
              <a:rPr lang="en-US" altLang="en-US" sz="1000" i="1">
                <a:effectLst>
                  <a:outerShdw blurRad="38100" dist="38100" dir="2700000" algn="tl">
                    <a:srgbClr val="C0C0C0"/>
                  </a:outerShdw>
                </a:effectLst>
              </a:rPr>
              <a:t>Biology</a:t>
            </a:r>
            <a:r>
              <a:rPr lang="en-US" altLang="en-US" sz="1000">
                <a:effectLst>
                  <a:outerShdw blurRad="38100" dist="38100" dir="2700000" algn="tl">
                    <a:srgbClr val="C0C0C0"/>
                  </a:outerShdw>
                </a:effectLst>
              </a:rPr>
              <a:t> (6</a:t>
            </a:r>
            <a:r>
              <a:rPr lang="en-US" altLang="en-US" sz="1000" baseline="30000">
                <a:effectLst>
                  <a:outerShdw blurRad="38100" dist="38100" dir="2700000" algn="tl">
                    <a:srgbClr val="C0C0C0"/>
                  </a:outerShdw>
                </a:effectLst>
              </a:rPr>
              <a:t>th</a:t>
            </a:r>
            <a:r>
              <a:rPr lang="en-US" altLang="en-US" sz="1000">
                <a:effectLst>
                  <a:outerShdw blurRad="38100" dist="38100" dir="2700000" algn="tl">
                    <a:srgbClr val="C0C0C0"/>
                  </a:outerShdw>
                </a:effectLst>
              </a:rPr>
              <a:t> ed.). McGraw-Hill.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3F5DC1-D273-9AC3-6000-D9A18092476D}"/>
              </a:ext>
            </a:extLst>
          </p:cNvPr>
          <p:cNvSpPr>
            <a:spLocks noGrp="1" noChangeArrowheads="1"/>
          </p:cNvSpPr>
          <p:nvPr>
            <p:ph type="sldNum" sz="quarter" idx="5"/>
          </p:nvPr>
        </p:nvSpPr>
        <p:spPr>
          <a:ln/>
        </p:spPr>
        <p:txBody>
          <a:bodyPr/>
          <a:lstStyle/>
          <a:p>
            <a:fld id="{5E499D6D-328D-4BF1-BB28-803F942964F9}" type="slidenum">
              <a:rPr lang="en-US" altLang="en-US"/>
              <a:pPr/>
              <a:t>8</a:t>
            </a:fld>
            <a:endParaRPr lang="en-US" altLang="en-US"/>
          </a:p>
        </p:txBody>
      </p:sp>
      <p:sp>
        <p:nvSpPr>
          <p:cNvPr id="450562" name="Rectangle 2">
            <a:extLst>
              <a:ext uri="{FF2B5EF4-FFF2-40B4-BE49-F238E27FC236}">
                <a16:creationId xmlns:a16="http://schemas.microsoft.com/office/drawing/2014/main" id="{99B786E6-1F47-5CE2-3584-0983CF5DB8CB}"/>
              </a:ext>
            </a:extLst>
          </p:cNvPr>
          <p:cNvSpPr>
            <a:spLocks noGrp="1" noRot="1" noChangeAspect="1" noChangeArrowheads="1" noTextEdit="1"/>
          </p:cNvSpPr>
          <p:nvPr>
            <p:ph type="sldImg"/>
          </p:nvPr>
        </p:nvSpPr>
        <p:spPr>
          <a:ln/>
        </p:spPr>
      </p:sp>
      <p:sp>
        <p:nvSpPr>
          <p:cNvPr id="450563" name="Rectangle 3">
            <a:extLst>
              <a:ext uri="{FF2B5EF4-FFF2-40B4-BE49-F238E27FC236}">
                <a16:creationId xmlns:a16="http://schemas.microsoft.com/office/drawing/2014/main" id="{C209AFCA-F93E-C0C0-913E-6607BB5AFEE0}"/>
              </a:ext>
            </a:extLst>
          </p:cNvPr>
          <p:cNvSpPr>
            <a:spLocks noGrp="1" noChangeArrowheads="1"/>
          </p:cNvSpPr>
          <p:nvPr>
            <p:ph type="body" idx="1"/>
          </p:nvPr>
        </p:nvSpPr>
        <p:spPr/>
        <p:txBody>
          <a:bodyPr/>
          <a:lstStyle/>
          <a:p>
            <a:r>
              <a:rPr lang="en-US" altLang="en-US" sz="1000" b="1"/>
              <a:t>Limits on Population Growth</a:t>
            </a:r>
          </a:p>
          <a:p>
            <a:r>
              <a:rPr lang="en-US" altLang="en-US" sz="1000"/>
              <a:t>Carrying capacity (K) is the maximum number of organisms of a population that can be supported by a particular habitat. As population numbers approach the carrying capacity of an environment, in other words as density increases, competition for resources is amplified. Density-dependent factors in an environment include available food, nutrients in the soil, water, and shelter, among many others. The buildup of metabolic wastes also increases with density and adversely affects many populations as well.</a:t>
            </a:r>
            <a:endParaRPr lang="en-US" altLang="en-US" sz="1000" u="sng"/>
          </a:p>
          <a:p>
            <a:r>
              <a:rPr lang="en-US" altLang="en-US" sz="1000"/>
              <a:t> </a:t>
            </a:r>
          </a:p>
          <a:p>
            <a:r>
              <a:rPr lang="en-US" altLang="en-US" sz="1000"/>
              <a:t>Weather, climate, and human activities can be density-independent factors which affect the environment. In the case of catastrophic events or the pressure of  toxins, populations are affected regardless of size. Populations recover at different rates, some even experiencing a permanent decline after a major change in the environment.</a:t>
            </a:r>
          </a:p>
          <a:p>
            <a:endParaRPr lang="en-US" altLang="en-US" sz="1000"/>
          </a:p>
          <a:p>
            <a:r>
              <a:rPr lang="en-US" altLang="en-US" sz="1000" b="1"/>
              <a:t>References</a:t>
            </a:r>
            <a:endParaRPr lang="en-US" altLang="en-US" sz="1000"/>
          </a:p>
          <a:p>
            <a:r>
              <a:rPr lang="en-US" altLang="en-US" sz="1000"/>
              <a:t>Campbell, N. E. &amp; Reece, J. B. (2002). </a:t>
            </a:r>
            <a:r>
              <a:rPr lang="en-US" altLang="en-US" sz="1000" i="1"/>
              <a:t>Biology</a:t>
            </a:r>
            <a:r>
              <a:rPr lang="en-US" altLang="en-US" sz="1000"/>
              <a:t> (6</a:t>
            </a:r>
            <a:r>
              <a:rPr lang="en-US" altLang="en-US" sz="1000" baseline="30000"/>
              <a:t>th</a:t>
            </a:r>
            <a:r>
              <a:rPr lang="en-US" altLang="en-US" sz="1000"/>
              <a:t> ed.). San Francisco: Benjamin Cummings.</a:t>
            </a:r>
          </a:p>
          <a:p>
            <a:r>
              <a:rPr lang="en-US" altLang="en-US" sz="1000">
                <a:effectLst>
                  <a:outerShdw blurRad="38100" dist="38100" dir="2700000" algn="tl">
                    <a:srgbClr val="C0C0C0"/>
                  </a:outerShdw>
                </a:effectLst>
              </a:rPr>
              <a:t>Raven, P. H. &amp; Johnson, G. B. (2002). </a:t>
            </a:r>
            <a:r>
              <a:rPr lang="en-US" altLang="en-US" sz="1000" i="1">
                <a:effectLst>
                  <a:outerShdw blurRad="38100" dist="38100" dir="2700000" algn="tl">
                    <a:srgbClr val="C0C0C0"/>
                  </a:outerShdw>
                </a:effectLst>
              </a:rPr>
              <a:t>Biology</a:t>
            </a:r>
            <a:r>
              <a:rPr lang="en-US" altLang="en-US" sz="1000">
                <a:effectLst>
                  <a:outerShdw blurRad="38100" dist="38100" dir="2700000" algn="tl">
                    <a:srgbClr val="C0C0C0"/>
                  </a:outerShdw>
                </a:effectLst>
              </a:rPr>
              <a:t> (6</a:t>
            </a:r>
            <a:r>
              <a:rPr lang="en-US" altLang="en-US" sz="1000" baseline="30000">
                <a:effectLst>
                  <a:outerShdw blurRad="38100" dist="38100" dir="2700000" algn="tl">
                    <a:srgbClr val="C0C0C0"/>
                  </a:outerShdw>
                </a:effectLst>
              </a:rPr>
              <a:t>th</a:t>
            </a:r>
            <a:r>
              <a:rPr lang="en-US" altLang="en-US" sz="1000">
                <a:effectLst>
                  <a:outerShdw blurRad="38100" dist="38100" dir="2700000" algn="tl">
                    <a:srgbClr val="C0C0C0"/>
                  </a:outerShdw>
                </a:effectLst>
              </a:rPr>
              <a:t> ed.). McGraw-Hill.</a:t>
            </a:r>
          </a:p>
          <a:p>
            <a:endParaRPr lang="en-US" altLang="en-US" sz="1000">
              <a:effectLst>
                <a:outerShdw blurRad="38100" dist="38100" dir="2700000" algn="tl">
                  <a:srgbClr val="C0C0C0"/>
                </a:outerShdw>
              </a:effectLst>
            </a:endParaRPr>
          </a:p>
          <a:p>
            <a:r>
              <a:rPr lang="en-US" altLang="en-US" sz="1000" b="1">
                <a:effectLst>
                  <a:outerShdw blurRad="38100" dist="38100" dir="2700000" algn="tl">
                    <a:srgbClr val="C0C0C0"/>
                  </a:outerShdw>
                </a:effectLst>
              </a:rPr>
              <a:t>Image Reference</a:t>
            </a:r>
          </a:p>
          <a:p>
            <a:r>
              <a:rPr lang="en-US" altLang="en-US" sz="1000"/>
              <a:t>NOVA Development Corp. (1995) </a:t>
            </a:r>
            <a:r>
              <a:rPr lang="en-US" altLang="en-US" sz="1000" i="1"/>
              <a:t>Birds #2516</a:t>
            </a:r>
            <a:r>
              <a:rPr lang="en-US" altLang="en-US" sz="1000"/>
              <a:t>. Art Explosion, Volume 2 Clip Art</a:t>
            </a:r>
          </a:p>
          <a:p>
            <a:r>
              <a:rPr lang="en-US" altLang="en-US" sz="1000"/>
              <a:t>NOVA Development Corp. (1995) </a:t>
            </a:r>
            <a:r>
              <a:rPr lang="en-US" altLang="en-US" sz="1000" i="1"/>
              <a:t>Wilderness #319</a:t>
            </a:r>
            <a:r>
              <a:rPr lang="en-US" altLang="en-US" sz="1000"/>
              <a:t>. Art Explosion, Volume 2 Clip Art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0A7489-C51B-0ED6-36A9-459276AA0141}"/>
              </a:ext>
            </a:extLst>
          </p:cNvPr>
          <p:cNvSpPr>
            <a:spLocks noGrp="1" noChangeArrowheads="1"/>
          </p:cNvSpPr>
          <p:nvPr>
            <p:ph type="sldNum" sz="quarter" idx="5"/>
          </p:nvPr>
        </p:nvSpPr>
        <p:spPr>
          <a:ln/>
        </p:spPr>
        <p:txBody>
          <a:bodyPr/>
          <a:lstStyle/>
          <a:p>
            <a:fld id="{35ABBC6C-C38F-47B5-8ABE-905947BAFB9B}" type="slidenum">
              <a:rPr lang="en-US" altLang="en-US"/>
              <a:pPr/>
              <a:t>9</a:t>
            </a:fld>
            <a:endParaRPr lang="en-US" altLang="en-US"/>
          </a:p>
        </p:txBody>
      </p:sp>
      <p:sp>
        <p:nvSpPr>
          <p:cNvPr id="452610" name="Rectangle 2">
            <a:extLst>
              <a:ext uri="{FF2B5EF4-FFF2-40B4-BE49-F238E27FC236}">
                <a16:creationId xmlns:a16="http://schemas.microsoft.com/office/drawing/2014/main" id="{DC29A7CC-EB7E-A0D4-38A5-467AC1B4FB6F}"/>
              </a:ext>
            </a:extLst>
          </p:cNvPr>
          <p:cNvSpPr>
            <a:spLocks noGrp="1" noRot="1" noChangeAspect="1" noChangeArrowheads="1" noTextEdit="1"/>
          </p:cNvSpPr>
          <p:nvPr>
            <p:ph type="sldImg"/>
          </p:nvPr>
        </p:nvSpPr>
        <p:spPr>
          <a:ln/>
        </p:spPr>
      </p:sp>
      <p:sp>
        <p:nvSpPr>
          <p:cNvPr id="452611" name="Rectangle 3">
            <a:extLst>
              <a:ext uri="{FF2B5EF4-FFF2-40B4-BE49-F238E27FC236}">
                <a16:creationId xmlns:a16="http://schemas.microsoft.com/office/drawing/2014/main" id="{DFD79734-2461-87D7-443A-ADE586A35F1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E67AAAF4-3421-BBF6-562B-88B1E3773AD8}"/>
              </a:ext>
            </a:extLst>
          </p:cNvPr>
          <p:cNvSpPr>
            <a:spLocks noGrp="1" noChangeArrowheads="1"/>
          </p:cNvSpPr>
          <p:nvPr>
            <p:ph type="ctrTitle"/>
          </p:nvPr>
        </p:nvSpPr>
        <p:spPr>
          <a:xfrm>
            <a:off x="5181600" y="1447800"/>
            <a:ext cx="3276600" cy="1981200"/>
          </a:xfrm>
        </p:spPr>
        <p:txBody>
          <a:bodyPr/>
          <a:lstStyle>
            <a:lvl1pPr algn="ctr">
              <a:defRPr/>
            </a:lvl1pPr>
          </a:lstStyle>
          <a:p>
            <a:pPr lvl="0"/>
            <a:r>
              <a:rPr lang="en-US" altLang="en-US" noProof="0"/>
              <a:t>Click to edit Master title style</a:t>
            </a:r>
          </a:p>
        </p:txBody>
      </p:sp>
      <p:sp>
        <p:nvSpPr>
          <p:cNvPr id="384003" name="Rectangle 3">
            <a:extLst>
              <a:ext uri="{FF2B5EF4-FFF2-40B4-BE49-F238E27FC236}">
                <a16:creationId xmlns:a16="http://schemas.microsoft.com/office/drawing/2014/main" id="{3C2C0517-3710-FB1C-AE8A-86120E80EFC8}"/>
              </a:ext>
            </a:extLst>
          </p:cNvPr>
          <p:cNvSpPr>
            <a:spLocks noGrp="1" noChangeArrowheads="1"/>
          </p:cNvSpPr>
          <p:nvPr>
            <p:ph type="subTitle" idx="1"/>
          </p:nvPr>
        </p:nvSpPr>
        <p:spPr>
          <a:xfrm>
            <a:off x="5181600" y="3657600"/>
            <a:ext cx="3276600" cy="23622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grpSp>
        <p:nvGrpSpPr>
          <p:cNvPr id="384019" name="Group 19">
            <a:extLst>
              <a:ext uri="{FF2B5EF4-FFF2-40B4-BE49-F238E27FC236}">
                <a16:creationId xmlns:a16="http://schemas.microsoft.com/office/drawing/2014/main" id="{A3C0548B-2DB3-0611-4455-564E0B2BEA7A}"/>
              </a:ext>
            </a:extLst>
          </p:cNvPr>
          <p:cNvGrpSpPr>
            <a:grpSpLocks/>
          </p:cNvGrpSpPr>
          <p:nvPr userDrawn="1"/>
        </p:nvGrpSpPr>
        <p:grpSpPr bwMode="auto">
          <a:xfrm>
            <a:off x="0" y="0"/>
            <a:ext cx="9144000" cy="6858000"/>
            <a:chOff x="0" y="0"/>
            <a:chExt cx="5760" cy="4320"/>
          </a:xfrm>
        </p:grpSpPr>
        <p:sp>
          <p:nvSpPr>
            <p:cNvPr id="384014" name="Rectangle 14">
              <a:extLst>
                <a:ext uri="{FF2B5EF4-FFF2-40B4-BE49-F238E27FC236}">
                  <a16:creationId xmlns:a16="http://schemas.microsoft.com/office/drawing/2014/main" id="{DB4A0EE4-BE30-4674-B6F1-FA33FD2985FE}"/>
                </a:ext>
              </a:extLst>
            </p:cNvPr>
            <p:cNvSpPr>
              <a:spLocks noChangeArrowheads="1"/>
            </p:cNvSpPr>
            <p:nvPr userDrawn="1"/>
          </p:nvSpPr>
          <p:spPr bwMode="auto">
            <a:xfrm>
              <a:off x="2784" y="3936"/>
              <a:ext cx="2976" cy="38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017" name="Rectangle 17">
              <a:extLst>
                <a:ext uri="{FF2B5EF4-FFF2-40B4-BE49-F238E27FC236}">
                  <a16:creationId xmlns:a16="http://schemas.microsoft.com/office/drawing/2014/main" id="{C9DE4A0C-D255-4D5A-B8A5-CFC6E495062D}"/>
                </a:ext>
              </a:extLst>
            </p:cNvPr>
            <p:cNvSpPr>
              <a:spLocks noChangeArrowheads="1"/>
            </p:cNvSpPr>
            <p:nvPr userDrawn="1"/>
          </p:nvSpPr>
          <p:spPr bwMode="auto">
            <a:xfrm>
              <a:off x="0" y="0"/>
              <a:ext cx="2879" cy="4320"/>
            </a:xfrm>
            <a:prstGeom prst="rect">
              <a:avLst/>
            </a:prstGeom>
            <a:solidFill>
              <a:srgbClr val="BE5A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F83C-1F94-EC78-7654-C041828414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F4598-CEAE-E27C-A0DD-32CD1A01B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44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556F2-6F75-4652-2E3C-CA667A0CA977}"/>
              </a:ext>
            </a:extLst>
          </p:cNvPr>
          <p:cNvSpPr>
            <a:spLocks noGrp="1"/>
          </p:cNvSpPr>
          <p:nvPr>
            <p:ph type="title" orient="vert"/>
          </p:nvPr>
        </p:nvSpPr>
        <p:spPr>
          <a:xfrm>
            <a:off x="6513513" y="228600"/>
            <a:ext cx="1944687" cy="5867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002CCA-989D-4FB7-1271-46C429BB69E3}"/>
              </a:ext>
            </a:extLst>
          </p:cNvPr>
          <p:cNvSpPr>
            <a:spLocks noGrp="1"/>
          </p:cNvSpPr>
          <p:nvPr>
            <p:ph type="body" orient="vert" idx="1"/>
          </p:nvPr>
        </p:nvSpPr>
        <p:spPr>
          <a:xfrm>
            <a:off x="677863" y="228600"/>
            <a:ext cx="56832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530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CC93-78AD-B35E-3980-C39C32BF4B4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CD774A-BAEC-718D-2505-187A0DB3A7ED}"/>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1518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BA12-C2FE-C72C-3C53-3DB6ACAE7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1139A9-ABFB-A92E-AB21-487EEBCF362A}"/>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172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5900-EBA5-5BA0-FC53-18EB3B308AA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2631C-19F9-A949-896C-107C7E49DA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6256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2B9-7357-81FF-4D0C-6DCA7C768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BCD27-F15A-7847-F91A-EE2FD347A47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86452-F559-BFE3-F85A-3B623D4F982E}"/>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618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C913-4B4F-367B-26E2-AF996DFE930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B09433-2D68-59B4-5B1F-8CAD1B2F6B7E}"/>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093855-0BE9-26FA-3C45-8C620DEFF3BA}"/>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B630EE-426B-B011-9A0C-2C326031A4C0}"/>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A3DD6-B845-20BD-8FA9-B74ED26E1C58}"/>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211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8AE-4E4D-BEAC-F4AE-D42C1814A44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1898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482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F0B0-366F-BB02-AF47-5B05DA05EC2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F5B33-6BD2-8939-2243-2A65FE9F7ED7}"/>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46283B-B695-7804-980B-589FA4B64BD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9716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52DC-D615-F093-F95E-B332CE9664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4A081-B14A-701C-8094-4D83F07E5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2028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926E-B550-EFEE-049E-E11EF68C5A2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7796C-C536-9D1A-0A09-55CDA6DA643A}"/>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C4289-E16D-4AD1-306A-45FA9643B22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70670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FEBA-F940-181A-D8BA-B75FE60C2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3987C-2BC8-356C-091E-3EF20A5CAB58}"/>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4828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FC169-8C7D-1441-6636-E48231FEC932}"/>
              </a:ext>
            </a:extLst>
          </p:cNvPr>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393EC4-ECCA-7706-653B-EA7AF8E3ABF9}"/>
              </a:ext>
            </a:extLst>
          </p:cNvPr>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969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0E05-2D82-CE7A-04E0-82AFE45B4CE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A184A-2E2A-EB63-A918-BE5C0701F87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322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08C4-7819-491E-2438-8DD7F535D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BEA12-A75B-78B7-47BB-7D79E2C9A2EB}"/>
              </a:ext>
            </a:extLst>
          </p:cNvPr>
          <p:cNvSpPr>
            <a:spLocks noGrp="1"/>
          </p:cNvSpPr>
          <p:nvPr>
            <p:ph sz="half" idx="1"/>
          </p:nvPr>
        </p:nvSpPr>
        <p:spPr>
          <a:xfrm>
            <a:off x="677863" y="1371600"/>
            <a:ext cx="38131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2B3C9-399C-C20C-BC83-7322256C8028}"/>
              </a:ext>
            </a:extLst>
          </p:cNvPr>
          <p:cNvSpPr>
            <a:spLocks noGrp="1"/>
          </p:cNvSpPr>
          <p:nvPr>
            <p:ph sz="half" idx="2"/>
          </p:nvPr>
        </p:nvSpPr>
        <p:spPr>
          <a:xfrm>
            <a:off x="4643438" y="1371600"/>
            <a:ext cx="3814762"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476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297E-3D78-4503-8EBF-EE3F878045F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304AE-2D73-654B-2046-DFFA73F46DE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D0DEB-A9C4-33D6-81DE-94938EE690A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41ACC-2F3B-C403-9B48-605AAA87067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9D1C96-45D7-3725-1297-0876140B24A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51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7FEF-C88D-4777-A67F-48B41B4BD6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560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36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CE55-2B0B-E000-A9F3-2747D34889A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C3EEE8-84FA-D4DC-6C47-19A8DD1778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E8950-086F-1513-70C9-785C2AF437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5531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9FB5-33D2-A316-D39F-55F36380275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CF02A7-982D-F587-A550-9A29C77C8DA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7AA4F-0E26-AE8C-B8AE-635A0132CE0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558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oleObject" Target="../embeddings/oleObject1.bin"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B504C72D-5BB2-2F1E-FE6B-B560936567D1}"/>
              </a:ext>
            </a:extLst>
          </p:cNvPr>
          <p:cNvSpPr>
            <a:spLocks noChangeArrowheads="1"/>
          </p:cNvSpPr>
          <p:nvPr/>
        </p:nvSpPr>
        <p:spPr bwMode="auto">
          <a:xfrm>
            <a:off x="9067800" y="0"/>
            <a:ext cx="76200" cy="6324600"/>
          </a:xfrm>
          <a:prstGeom prst="rect">
            <a:avLst/>
          </a:prstGeom>
          <a:solidFill>
            <a:srgbClr val="BE5A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79" name="Rectangle 3">
            <a:extLst>
              <a:ext uri="{FF2B5EF4-FFF2-40B4-BE49-F238E27FC236}">
                <a16:creationId xmlns:a16="http://schemas.microsoft.com/office/drawing/2014/main" id="{9554DDED-9860-4D73-7ABE-15EFF311755D}"/>
              </a:ext>
            </a:extLst>
          </p:cNvPr>
          <p:cNvSpPr>
            <a:spLocks noGrp="1" noChangeArrowheads="1"/>
          </p:cNvSpPr>
          <p:nvPr>
            <p:ph type="title"/>
          </p:nvPr>
        </p:nvSpPr>
        <p:spPr bwMode="auto">
          <a:xfrm>
            <a:off x="677863" y="228600"/>
            <a:ext cx="77803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382980" name="Rectangle 4">
            <a:extLst>
              <a:ext uri="{FF2B5EF4-FFF2-40B4-BE49-F238E27FC236}">
                <a16:creationId xmlns:a16="http://schemas.microsoft.com/office/drawing/2014/main" id="{A928C43B-F9CF-2B44-D78F-27FEE24F0110}"/>
              </a:ext>
            </a:extLst>
          </p:cNvPr>
          <p:cNvSpPr>
            <a:spLocks noGrp="1" noChangeArrowheads="1"/>
          </p:cNvSpPr>
          <p:nvPr>
            <p:ph type="body" idx="1"/>
          </p:nvPr>
        </p:nvSpPr>
        <p:spPr bwMode="auto">
          <a:xfrm>
            <a:off x="677863" y="1371600"/>
            <a:ext cx="778033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2986" name="Line 10">
            <a:extLst>
              <a:ext uri="{FF2B5EF4-FFF2-40B4-BE49-F238E27FC236}">
                <a16:creationId xmlns:a16="http://schemas.microsoft.com/office/drawing/2014/main" id="{B0CCB5C6-43A8-E004-1C04-9F5DA582AAB8}"/>
              </a:ext>
            </a:extLst>
          </p:cNvPr>
          <p:cNvSpPr>
            <a:spLocks noChangeShapeType="1"/>
          </p:cNvSpPr>
          <p:nvPr/>
        </p:nvSpPr>
        <p:spPr bwMode="auto">
          <a:xfrm>
            <a:off x="533400" y="1066800"/>
            <a:ext cx="7924800" cy="0"/>
          </a:xfrm>
          <a:prstGeom prst="line">
            <a:avLst/>
          </a:prstGeom>
          <a:noFill/>
          <a:ln w="9525">
            <a:solidFill>
              <a:srgbClr val="7E7F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82988" name="Base" hidden="1">
            <a:extLst>
              <a:ext uri="{FF2B5EF4-FFF2-40B4-BE49-F238E27FC236}">
                <a16:creationId xmlns:a16="http://schemas.microsoft.com/office/drawing/2014/main" id="{FEE21E63-2863-2207-8623-40FD9371B2DE}"/>
              </a:ext>
            </a:extLst>
          </p:cNvPr>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13" imgW="0" imgH="0" progId="PowerPoint.Show.8">
                  <p:embed/>
                </p:oleObj>
              </mc:Choice>
              <mc:Fallback>
                <p:oleObj r:id="rId13" imgW="0" imgH="0" progId="PowerPoint.Show.8">
                  <p:embed/>
                  <p:pic>
                    <p:nvPicPr>
                      <p:cNvPr id="382988" name="Base" hidden="1">
                        <a:extLst>
                          <a:ext uri="{FF2B5EF4-FFF2-40B4-BE49-F238E27FC236}">
                            <a16:creationId xmlns:a16="http://schemas.microsoft.com/office/drawing/2014/main" id="{FEE21E63-2863-2207-8623-40FD9371B2DE}"/>
                          </a:ext>
                        </a:extLst>
                      </p:cNvPr>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991" name="Rectangle 15">
            <a:extLst>
              <a:ext uri="{FF2B5EF4-FFF2-40B4-BE49-F238E27FC236}">
                <a16:creationId xmlns:a16="http://schemas.microsoft.com/office/drawing/2014/main" id="{0E56B537-B18F-09F7-9CDB-641369928951}"/>
              </a:ext>
            </a:extLst>
          </p:cNvPr>
          <p:cNvSpPr>
            <a:spLocks noChangeArrowheads="1"/>
          </p:cNvSpPr>
          <p:nvPr userDrawn="1"/>
        </p:nvSpPr>
        <p:spPr bwMode="auto">
          <a:xfrm>
            <a:off x="0" y="6324600"/>
            <a:ext cx="9144000" cy="5334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lnSpc>
          <a:spcPct val="90000"/>
        </a:lnSpc>
        <a:spcBef>
          <a:spcPct val="0"/>
        </a:spcBef>
        <a:spcAft>
          <a:spcPct val="0"/>
        </a:spcAft>
        <a:defRPr sz="2800" kern="1200">
          <a:solidFill>
            <a:schemeClr val="bg2"/>
          </a:solidFill>
          <a:latin typeface="+mj-lt"/>
          <a:ea typeface="+mj-ea"/>
          <a:cs typeface="+mj-cs"/>
        </a:defRPr>
      </a:lvl1pPr>
      <a:lvl2pPr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2pPr>
      <a:lvl3pPr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3pPr>
      <a:lvl4pPr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4pPr>
      <a:lvl5pPr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5pPr>
      <a:lvl6pPr marL="457200"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6pPr>
      <a:lvl7pPr marL="914400"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7pPr>
      <a:lvl8pPr marL="1371600"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8pPr>
      <a:lvl9pPr marL="1828800" algn="l" rtl="0" eaLnBrk="0" fontAlgn="base" hangingPunct="0">
        <a:lnSpc>
          <a:spcPct val="90000"/>
        </a:lnSpc>
        <a:spcBef>
          <a:spcPct val="0"/>
        </a:spcBef>
        <a:spcAft>
          <a:spcPct val="0"/>
        </a:spcAft>
        <a:defRPr sz="2800">
          <a:solidFill>
            <a:schemeClr val="bg2"/>
          </a:solidFill>
          <a:latin typeface="Book Antiqua" panose="02040602050305030304" pitchFamily="18" charset="0"/>
        </a:defRPr>
      </a:lvl9pPr>
    </p:titleStyle>
    <p:bodyStyle>
      <a:lvl1pPr marL="228600" indent="-228600" algn="l" rtl="0" eaLnBrk="0" fontAlgn="base" hangingPunct="0">
        <a:spcBef>
          <a:spcPct val="50000"/>
        </a:spcBef>
        <a:spcAft>
          <a:spcPct val="0"/>
        </a:spcAft>
        <a:buClr>
          <a:srgbClr val="D7A415"/>
        </a:buClr>
        <a:buSzPct val="60000"/>
        <a:buFont typeface="Wingdings" panose="05000000000000000000" pitchFamily="2" charset="2"/>
        <a:buChar char="n"/>
        <a:defRPr sz="2400" kern="1200">
          <a:solidFill>
            <a:srgbClr val="646464"/>
          </a:solidFill>
          <a:latin typeface="+mn-lt"/>
          <a:ea typeface="+mn-ea"/>
          <a:cs typeface="+mn-cs"/>
        </a:defRPr>
      </a:lvl1pPr>
      <a:lvl2pPr marL="685800" indent="-228600" algn="l" rtl="0" eaLnBrk="0" fontAlgn="base" hangingPunct="0">
        <a:spcBef>
          <a:spcPct val="25000"/>
        </a:spcBef>
        <a:spcAft>
          <a:spcPct val="0"/>
        </a:spcAft>
        <a:buClr>
          <a:srgbClr val="D7A415"/>
        </a:buClr>
        <a:buSzPct val="60000"/>
        <a:buFont typeface="Wingdings" panose="05000000000000000000" pitchFamily="2" charset="2"/>
        <a:buChar char="n"/>
        <a:defRPr sz="2400" kern="1200">
          <a:solidFill>
            <a:srgbClr val="646464"/>
          </a:solidFill>
          <a:latin typeface="+mn-lt"/>
          <a:ea typeface="+mn-ea"/>
          <a:cs typeface="+mn-cs"/>
        </a:defRPr>
      </a:lvl2pPr>
      <a:lvl3pPr marL="1143000" indent="-228600" algn="l" rtl="0" eaLnBrk="0" fontAlgn="base" hangingPunct="0">
        <a:spcBef>
          <a:spcPct val="25000"/>
        </a:spcBef>
        <a:spcAft>
          <a:spcPct val="0"/>
        </a:spcAft>
        <a:buClr>
          <a:srgbClr val="D7A415"/>
        </a:buClr>
        <a:buSzPct val="60000"/>
        <a:buFont typeface="Wingdings" panose="05000000000000000000" pitchFamily="2" charset="2"/>
        <a:buChar char="n"/>
        <a:defRPr kern="1200">
          <a:solidFill>
            <a:srgbClr val="646464"/>
          </a:solidFill>
          <a:latin typeface="+mn-lt"/>
          <a:ea typeface="+mn-ea"/>
          <a:cs typeface="+mn-cs"/>
        </a:defRPr>
      </a:lvl3pPr>
      <a:lvl4pPr marL="1600200" indent="-228600" algn="l" rtl="0" eaLnBrk="0" fontAlgn="base" hangingPunct="0">
        <a:spcBef>
          <a:spcPct val="25000"/>
        </a:spcBef>
        <a:spcAft>
          <a:spcPct val="0"/>
        </a:spcAft>
        <a:buClr>
          <a:srgbClr val="D7A415"/>
        </a:buClr>
        <a:buSzPct val="60000"/>
        <a:buFont typeface="Wingdings" panose="05000000000000000000" pitchFamily="2" charset="2"/>
        <a:buChar char="n"/>
        <a:defRPr kern="1200">
          <a:solidFill>
            <a:srgbClr val="646464"/>
          </a:solidFill>
          <a:latin typeface="+mn-lt"/>
          <a:ea typeface="+mn-ea"/>
          <a:cs typeface="+mn-cs"/>
        </a:defRPr>
      </a:lvl4pPr>
      <a:lvl5pPr marL="2057400" indent="-228600" algn="l" rtl="0" eaLnBrk="0" fontAlgn="base" hangingPunct="0">
        <a:spcBef>
          <a:spcPct val="25000"/>
        </a:spcBef>
        <a:spcAft>
          <a:spcPct val="0"/>
        </a:spcAft>
        <a:buClr>
          <a:srgbClr val="D7A415"/>
        </a:buClr>
        <a:buSzPct val="60000"/>
        <a:buFont typeface="Wingdings" panose="05000000000000000000" pitchFamily="2" charset="2"/>
        <a:buChar char="n"/>
        <a:defRPr kern="1200">
          <a:solidFill>
            <a:srgbClr val="64646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C8EF086F-C957-F8ED-3BE0-E586888C3BF3}"/>
              </a:ext>
            </a:extLst>
          </p:cNvPr>
          <p:cNvSpPr>
            <a:spLocks noGrp="1" noChangeArrowheads="1"/>
          </p:cNvSpPr>
          <p:nvPr>
            <p:ph type="title"/>
          </p:nvPr>
        </p:nvSpPr>
        <p:spPr bwMode="auto">
          <a:xfrm>
            <a:off x="457200" y="274638"/>
            <a:ext cx="82296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3703" name="Text Box 7">
            <a:extLst>
              <a:ext uri="{FF2B5EF4-FFF2-40B4-BE49-F238E27FC236}">
                <a16:creationId xmlns:a16="http://schemas.microsoft.com/office/drawing/2014/main" id="{80D1DD6B-2592-20DF-A3CF-A85B7A77CC6D}"/>
              </a:ext>
            </a:extLst>
          </p:cNvPr>
          <p:cNvSpPr txBox="1">
            <a:spLocks noChangeArrowheads="1"/>
          </p:cNvSpPr>
          <p:nvPr userDrawn="1"/>
        </p:nvSpPr>
        <p:spPr bwMode="auto">
          <a:xfrm>
            <a:off x="6629400" y="3581400"/>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Text box</a:t>
            </a:r>
          </a:p>
        </p:txBody>
      </p:sp>
      <p:sp>
        <p:nvSpPr>
          <p:cNvPr id="413704" name="Line 8">
            <a:extLst>
              <a:ext uri="{FF2B5EF4-FFF2-40B4-BE49-F238E27FC236}">
                <a16:creationId xmlns:a16="http://schemas.microsoft.com/office/drawing/2014/main" id="{C0386834-037E-F49F-B6DB-EC9C2271BBFF}"/>
              </a:ext>
            </a:extLst>
          </p:cNvPr>
          <p:cNvSpPr>
            <a:spLocks noChangeShapeType="1"/>
          </p:cNvSpPr>
          <p:nvPr userDrawn="1"/>
        </p:nvSpPr>
        <p:spPr bwMode="auto">
          <a:xfrm>
            <a:off x="533400" y="1066800"/>
            <a:ext cx="7924800" cy="0"/>
          </a:xfrm>
          <a:prstGeom prst="line">
            <a:avLst/>
          </a:prstGeom>
          <a:noFill/>
          <a:ln w="9525">
            <a:solidFill>
              <a:srgbClr val="7E7F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fontAlgn="base">
        <a:spcBef>
          <a:spcPct val="0"/>
        </a:spcBef>
        <a:spcAft>
          <a:spcPct val="0"/>
        </a:spcAft>
        <a:defRPr sz="2800" kern="1200">
          <a:solidFill>
            <a:schemeClr val="tx2"/>
          </a:solidFill>
          <a:latin typeface="+mj-lt"/>
          <a:ea typeface="+mj-ea"/>
          <a:cs typeface="+mj-cs"/>
        </a:defRPr>
      </a:lvl1pPr>
      <a:lvl2pPr algn="l" rtl="0" fontAlgn="base">
        <a:spcBef>
          <a:spcPct val="0"/>
        </a:spcBef>
        <a:spcAft>
          <a:spcPct val="0"/>
        </a:spcAft>
        <a:defRPr sz="2800">
          <a:solidFill>
            <a:schemeClr val="tx2"/>
          </a:solidFill>
          <a:latin typeface="Book Antiqua" panose="02040602050305030304" pitchFamily="18" charset="0"/>
        </a:defRPr>
      </a:lvl2pPr>
      <a:lvl3pPr algn="l" rtl="0" fontAlgn="base">
        <a:spcBef>
          <a:spcPct val="0"/>
        </a:spcBef>
        <a:spcAft>
          <a:spcPct val="0"/>
        </a:spcAft>
        <a:defRPr sz="2800">
          <a:solidFill>
            <a:schemeClr val="tx2"/>
          </a:solidFill>
          <a:latin typeface="Book Antiqua" panose="02040602050305030304" pitchFamily="18" charset="0"/>
        </a:defRPr>
      </a:lvl3pPr>
      <a:lvl4pPr algn="l" rtl="0" fontAlgn="base">
        <a:spcBef>
          <a:spcPct val="0"/>
        </a:spcBef>
        <a:spcAft>
          <a:spcPct val="0"/>
        </a:spcAft>
        <a:defRPr sz="2800">
          <a:solidFill>
            <a:schemeClr val="tx2"/>
          </a:solidFill>
          <a:latin typeface="Book Antiqua" panose="02040602050305030304" pitchFamily="18" charset="0"/>
        </a:defRPr>
      </a:lvl4pPr>
      <a:lvl5pPr algn="l" rtl="0" fontAlgn="base">
        <a:spcBef>
          <a:spcPct val="0"/>
        </a:spcBef>
        <a:spcAft>
          <a:spcPct val="0"/>
        </a:spcAft>
        <a:defRPr sz="2800">
          <a:solidFill>
            <a:schemeClr val="tx2"/>
          </a:solidFill>
          <a:latin typeface="Book Antiqua" panose="02040602050305030304" pitchFamily="18" charset="0"/>
        </a:defRPr>
      </a:lvl5pPr>
      <a:lvl6pPr marL="457200" algn="l" rtl="0" fontAlgn="base">
        <a:spcBef>
          <a:spcPct val="0"/>
        </a:spcBef>
        <a:spcAft>
          <a:spcPct val="0"/>
        </a:spcAft>
        <a:defRPr sz="2800">
          <a:solidFill>
            <a:schemeClr val="tx2"/>
          </a:solidFill>
          <a:latin typeface="Book Antiqua" panose="02040602050305030304" pitchFamily="18" charset="0"/>
        </a:defRPr>
      </a:lvl6pPr>
      <a:lvl7pPr marL="914400" algn="l" rtl="0" fontAlgn="base">
        <a:spcBef>
          <a:spcPct val="0"/>
        </a:spcBef>
        <a:spcAft>
          <a:spcPct val="0"/>
        </a:spcAft>
        <a:defRPr sz="2800">
          <a:solidFill>
            <a:schemeClr val="tx2"/>
          </a:solidFill>
          <a:latin typeface="Book Antiqua" panose="02040602050305030304" pitchFamily="18" charset="0"/>
        </a:defRPr>
      </a:lvl7pPr>
      <a:lvl8pPr marL="1371600" algn="l" rtl="0" fontAlgn="base">
        <a:spcBef>
          <a:spcPct val="0"/>
        </a:spcBef>
        <a:spcAft>
          <a:spcPct val="0"/>
        </a:spcAft>
        <a:defRPr sz="2800">
          <a:solidFill>
            <a:schemeClr val="tx2"/>
          </a:solidFill>
          <a:latin typeface="Book Antiqua" panose="02040602050305030304" pitchFamily="18" charset="0"/>
        </a:defRPr>
      </a:lvl8pPr>
      <a:lvl9pPr marL="1828800" algn="l" rtl="0" fontAlgn="base">
        <a:spcBef>
          <a:spcPct val="0"/>
        </a:spcBef>
        <a:spcAft>
          <a:spcPct val="0"/>
        </a:spcAft>
        <a:defRPr sz="2800">
          <a:solidFill>
            <a:schemeClr val="tx2"/>
          </a:solidFill>
          <a:latin typeface="Book Antiqua" panose="0204060205030503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2.jpeg"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2.jpeg" /><Relationship Id="rId4" Type="http://schemas.openxmlformats.org/officeDocument/2006/relationships/image" Target="../media/image9.jpeg" /></Relationships>
</file>

<file path=ppt/slides/_rels/slide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5202" name="Object 2">
            <a:extLst>
              <a:ext uri="{FF2B5EF4-FFF2-40B4-BE49-F238E27FC236}">
                <a16:creationId xmlns:a16="http://schemas.microsoft.com/office/drawing/2014/main" id="{BAA4733B-8022-392D-AB88-ECE4F0DD7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03" name="Rectangle 3">
            <a:extLst>
              <a:ext uri="{FF2B5EF4-FFF2-40B4-BE49-F238E27FC236}">
                <a16:creationId xmlns:a16="http://schemas.microsoft.com/office/drawing/2014/main" id="{94CBCBEB-17E0-F8AE-6725-F2BC26113277}"/>
              </a:ext>
            </a:extLst>
          </p:cNvPr>
          <p:cNvSpPr>
            <a:spLocks noChangeArrowheads="1"/>
          </p:cNvSpPr>
          <p:nvPr/>
        </p:nvSpPr>
        <p:spPr bwMode="auto">
          <a:xfrm>
            <a:off x="5105400" y="1752600"/>
            <a:ext cx="35734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dirty="0">
                <a:solidFill>
                  <a:schemeClr val="folHlink"/>
                </a:solidFill>
                <a:latin typeface="Book Antiqua" panose="02040602050305030304" pitchFamily="18" charset="0"/>
              </a:rPr>
              <a:t> </a:t>
            </a:r>
            <a:r>
              <a:rPr lang="en-US" altLang="en-US" dirty="0">
                <a:solidFill>
                  <a:schemeClr val="bg2"/>
                </a:solidFill>
                <a:latin typeface="Book Antiqua" panose="02040602050305030304" pitchFamily="18" charset="0"/>
              </a:rPr>
              <a:t>Interdependence of Life:</a:t>
            </a:r>
            <a:endParaRPr lang="en-IN" altLang="en-US" dirty="0">
              <a:solidFill>
                <a:schemeClr val="bg2"/>
              </a:solidFill>
              <a:latin typeface="Book Antiqua" panose="02040602050305030304" pitchFamily="18" charset="0"/>
            </a:endParaRPr>
          </a:p>
          <a:p>
            <a:pPr algn="ctr">
              <a:lnSpc>
                <a:spcPct val="90000"/>
              </a:lnSpc>
            </a:pPr>
            <a:endParaRPr lang="en-US" altLang="en-US" dirty="0">
              <a:solidFill>
                <a:schemeClr val="bg2"/>
              </a:solidFill>
              <a:latin typeface="Book Antiqua" panose="02040602050305030304" pitchFamily="18" charset="0"/>
            </a:endParaRPr>
          </a:p>
          <a:p>
            <a:pPr algn="ctr">
              <a:lnSpc>
                <a:spcPct val="90000"/>
              </a:lnSpc>
            </a:pPr>
            <a:r>
              <a:rPr lang="en-US" altLang="en-US" sz="1800" dirty="0">
                <a:solidFill>
                  <a:schemeClr val="bg2"/>
                </a:solidFill>
                <a:latin typeface="Book Antiqua" panose="02040602050305030304" pitchFamily="18" charset="0"/>
              </a:rPr>
              <a:t> </a:t>
            </a:r>
            <a:r>
              <a:rPr lang="en-US" altLang="en-US" sz="3600" dirty="0">
                <a:solidFill>
                  <a:schemeClr val="bg2"/>
                </a:solidFill>
                <a:latin typeface="Book Antiqua" panose="02040602050305030304" pitchFamily="18" charset="0"/>
              </a:rPr>
              <a:t> </a:t>
            </a:r>
            <a:r>
              <a:rPr lang="en-US" altLang="en-US" sz="3200" dirty="0">
                <a:solidFill>
                  <a:schemeClr val="bg2"/>
                </a:solidFill>
                <a:latin typeface="Book Antiqua" panose="02040602050305030304" pitchFamily="18" charset="0"/>
              </a:rPr>
              <a:t> Populations</a:t>
            </a:r>
            <a:endParaRPr lang="en-IN" altLang="en-US" sz="3200" dirty="0">
              <a:solidFill>
                <a:schemeClr val="bg2"/>
              </a:solidFill>
              <a:latin typeface="Book Antiqua" panose="02040602050305030304" pitchFamily="18" charset="0"/>
            </a:endParaRPr>
          </a:p>
          <a:p>
            <a:pPr algn="ctr">
              <a:lnSpc>
                <a:spcPct val="90000"/>
              </a:lnSpc>
            </a:pPr>
            <a:r>
              <a:rPr lang="en-IN" altLang="en-US" sz="3200">
                <a:solidFill>
                  <a:schemeClr val="bg2"/>
                </a:solidFill>
                <a:latin typeface="Book Antiqua" panose="02040602050305030304" pitchFamily="18" charset="0"/>
              </a:rPr>
              <a:t>Growth </a:t>
            </a:r>
            <a:endParaRPr lang="en-US" altLang="en-US" sz="3200" dirty="0">
              <a:solidFill>
                <a:schemeClr val="bg2"/>
              </a:solidFill>
              <a:latin typeface="Book Antiqua" panose="02040602050305030304" pitchFamily="18" charset="0"/>
            </a:endParaRPr>
          </a:p>
          <a:p>
            <a:pPr algn="ctr">
              <a:lnSpc>
                <a:spcPct val="90000"/>
              </a:lnSpc>
            </a:pPr>
            <a:endParaRPr lang="en-US" altLang="en-US" sz="3200" dirty="0">
              <a:solidFill>
                <a:schemeClr val="bg2"/>
              </a:solidFill>
              <a:latin typeface="Book Antiqua" panose="02040602050305030304" pitchFamily="18" charset="0"/>
            </a:endParaRPr>
          </a:p>
        </p:txBody>
      </p:sp>
      <p:sp>
        <p:nvSpPr>
          <p:cNvPr id="435204" name="Rectangle 4">
            <a:extLst>
              <a:ext uri="{FF2B5EF4-FFF2-40B4-BE49-F238E27FC236}">
                <a16:creationId xmlns:a16="http://schemas.microsoft.com/office/drawing/2014/main" id="{3F9A7415-06CF-7F93-86CC-C166D6375138}"/>
              </a:ext>
            </a:extLst>
          </p:cNvPr>
          <p:cNvSpPr>
            <a:spLocks noChangeArrowheads="1"/>
          </p:cNvSpPr>
          <p:nvPr/>
        </p:nvSpPr>
        <p:spPr bwMode="auto">
          <a:xfrm>
            <a:off x="5384800" y="3962400"/>
            <a:ext cx="291306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1"/>
          <a:lstStyle/>
          <a:p>
            <a:pPr algn="ctr">
              <a:spcBef>
                <a:spcPct val="50000"/>
              </a:spcBef>
              <a:buClr>
                <a:srgbClr val="D7A415"/>
              </a:buClr>
              <a:buSzPct val="60000"/>
              <a:buFont typeface="Wingdings" panose="05000000000000000000" pitchFamily="2" charset="2"/>
              <a:buNone/>
            </a:pPr>
            <a:r>
              <a:rPr lang="en-US" altLang="en-US" sz="1800">
                <a:solidFill>
                  <a:srgbClr val="646464"/>
                </a:solidFill>
                <a:latin typeface="Book Antiqua" panose="02040602050305030304" pitchFamily="18" charset="0"/>
              </a:rPr>
              <a:t>By Deanne Erdmann, MS</a:t>
            </a:r>
          </a:p>
        </p:txBody>
      </p:sp>
      <p:grpSp>
        <p:nvGrpSpPr>
          <p:cNvPr id="435205" name="Group 5">
            <a:extLst>
              <a:ext uri="{FF2B5EF4-FFF2-40B4-BE49-F238E27FC236}">
                <a16:creationId xmlns:a16="http://schemas.microsoft.com/office/drawing/2014/main" id="{C5038BBD-B22D-070A-A2AA-F74A2C575860}"/>
              </a:ext>
            </a:extLst>
          </p:cNvPr>
          <p:cNvGrpSpPr>
            <a:grpSpLocks/>
          </p:cNvGrpSpPr>
          <p:nvPr/>
        </p:nvGrpSpPr>
        <p:grpSpPr bwMode="auto">
          <a:xfrm>
            <a:off x="4576763" y="6276975"/>
            <a:ext cx="4414837" cy="533400"/>
            <a:chOff x="2832" y="4032"/>
            <a:chExt cx="2781" cy="336"/>
          </a:xfrm>
        </p:grpSpPr>
        <p:sp>
          <p:nvSpPr>
            <p:cNvPr id="435206" name="Rectangle 6">
              <a:extLst>
                <a:ext uri="{FF2B5EF4-FFF2-40B4-BE49-F238E27FC236}">
                  <a16:creationId xmlns:a16="http://schemas.microsoft.com/office/drawing/2014/main" id="{39533F7F-4914-6D4B-5172-844BA2DAB08D}"/>
                </a:ext>
              </a:extLst>
            </p:cNvPr>
            <p:cNvSpPr>
              <a:spLocks noChangeArrowheads="1"/>
            </p:cNvSpPr>
            <p:nvPr/>
          </p:nvSpPr>
          <p:spPr bwMode="auto">
            <a:xfrm>
              <a:off x="2880" y="4032"/>
              <a:ext cx="2160"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5207" name="Group 7">
              <a:extLst>
                <a:ext uri="{FF2B5EF4-FFF2-40B4-BE49-F238E27FC236}">
                  <a16:creationId xmlns:a16="http://schemas.microsoft.com/office/drawing/2014/main" id="{C290E79A-5A38-AD95-6D52-70DEA9634A01}"/>
                </a:ext>
              </a:extLst>
            </p:cNvPr>
            <p:cNvGrpSpPr>
              <a:grpSpLocks/>
            </p:cNvGrpSpPr>
            <p:nvPr/>
          </p:nvGrpSpPr>
          <p:grpSpPr bwMode="auto">
            <a:xfrm>
              <a:off x="2832" y="4032"/>
              <a:ext cx="2781" cy="336"/>
              <a:chOff x="2832" y="4032"/>
              <a:chExt cx="2781" cy="336"/>
            </a:xfrm>
          </p:grpSpPr>
          <p:pic>
            <p:nvPicPr>
              <p:cNvPr id="435208" name="Object 8">
                <a:extLst>
                  <a:ext uri="{FF2B5EF4-FFF2-40B4-BE49-F238E27FC236}">
                    <a16:creationId xmlns:a16="http://schemas.microsoft.com/office/drawing/2014/main" id="{14AAE656-1B0D-3D21-78CB-392A9F958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4032"/>
                <a:ext cx="78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09" name="Text Box 9">
                <a:extLst>
                  <a:ext uri="{FF2B5EF4-FFF2-40B4-BE49-F238E27FC236}">
                    <a16:creationId xmlns:a16="http://schemas.microsoft.com/office/drawing/2014/main" id="{D31D2152-456C-40AB-8D2D-27A95E4E1C6E}"/>
                  </a:ext>
                </a:extLst>
              </p:cNvPr>
              <p:cNvSpPr txBox="1">
                <a:spLocks noChangeArrowheads="1"/>
              </p:cNvSpPr>
              <p:nvPr/>
            </p:nvSpPr>
            <p:spPr bwMode="auto">
              <a:xfrm>
                <a:off x="3564" y="4080"/>
                <a:ext cx="20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Book Antiqua" panose="02040602050305030304" pitchFamily="18" charset="0"/>
                  </a:rPr>
                  <a:t>BioEd Online</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9F09052D-1546-F438-B4BB-01A0BF2B1501}"/>
              </a:ext>
            </a:extLst>
          </p:cNvPr>
          <p:cNvSpPr>
            <a:spLocks noGrp="1" noChangeArrowheads="1"/>
          </p:cNvSpPr>
          <p:nvPr>
            <p:ph type="title"/>
          </p:nvPr>
        </p:nvSpPr>
        <p:spPr/>
        <p:txBody>
          <a:bodyPr/>
          <a:lstStyle/>
          <a:p>
            <a:r>
              <a:rPr lang="en-US" altLang="en-US"/>
              <a:t>Populations</a:t>
            </a:r>
          </a:p>
        </p:txBody>
      </p:sp>
      <p:sp>
        <p:nvSpPr>
          <p:cNvPr id="437251" name="Rectangle 3">
            <a:extLst>
              <a:ext uri="{FF2B5EF4-FFF2-40B4-BE49-F238E27FC236}">
                <a16:creationId xmlns:a16="http://schemas.microsoft.com/office/drawing/2014/main" id="{70A7D3B7-3CDE-C86F-3DFA-4ECE6E266186}"/>
              </a:ext>
            </a:extLst>
          </p:cNvPr>
          <p:cNvSpPr>
            <a:spLocks noGrp="1" noChangeArrowheads="1"/>
          </p:cNvSpPr>
          <p:nvPr>
            <p:ph type="body" idx="1"/>
          </p:nvPr>
        </p:nvSpPr>
        <p:spPr>
          <a:xfrm>
            <a:off x="677863" y="1371600"/>
            <a:ext cx="6103937" cy="4724400"/>
          </a:xfrm>
        </p:spPr>
        <p:txBody>
          <a:bodyPr/>
          <a:lstStyle/>
          <a:p>
            <a:r>
              <a:rPr lang="en-US" altLang="en-US"/>
              <a:t>Groups of organisms of the same species that live within a given area</a:t>
            </a:r>
          </a:p>
          <a:p>
            <a:r>
              <a:rPr lang="en-US" altLang="en-US"/>
              <a:t>Key characteristics:</a:t>
            </a:r>
          </a:p>
          <a:p>
            <a:pPr lvl="1"/>
            <a:r>
              <a:rPr lang="en-US" altLang="en-US"/>
              <a:t>Dispersion patterns</a:t>
            </a:r>
          </a:p>
          <a:p>
            <a:pPr lvl="1"/>
            <a:r>
              <a:rPr lang="en-US" altLang="en-US"/>
              <a:t>Population density </a:t>
            </a:r>
          </a:p>
          <a:p>
            <a:pPr lvl="1"/>
            <a:r>
              <a:rPr lang="en-US" altLang="en-US"/>
              <a:t>Growth rate</a:t>
            </a:r>
          </a:p>
          <a:p>
            <a:pPr lvl="1"/>
            <a:endParaRPr lang="en-US" altLang="en-US"/>
          </a:p>
          <a:p>
            <a:pPr lvl="1"/>
            <a:endParaRPr lang="en-US" altLang="en-US"/>
          </a:p>
          <a:p>
            <a:endParaRPr lang="en-US" altLang="en-US"/>
          </a:p>
        </p:txBody>
      </p:sp>
      <p:sp>
        <p:nvSpPr>
          <p:cNvPr id="437252" name="Rectangle 4">
            <a:extLst>
              <a:ext uri="{FF2B5EF4-FFF2-40B4-BE49-F238E27FC236}">
                <a16:creationId xmlns:a16="http://schemas.microsoft.com/office/drawing/2014/main" id="{BD2F0CF4-A057-008F-DDF6-099915F34886}"/>
              </a:ext>
            </a:extLst>
          </p:cNvPr>
          <p:cNvSpPr>
            <a:spLocks noChangeArrowheads="1"/>
          </p:cNvSpPr>
          <p:nvPr/>
        </p:nvSpPr>
        <p:spPr bwMode="auto">
          <a:xfrm>
            <a:off x="6940550" y="0"/>
            <a:ext cx="2203450" cy="6324600"/>
          </a:xfrm>
          <a:prstGeom prst="rect">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437254" name="Picture 6">
            <a:extLst>
              <a:ext uri="{FF2B5EF4-FFF2-40B4-BE49-F238E27FC236}">
                <a16:creationId xmlns:a16="http://schemas.microsoft.com/office/drawing/2014/main" id="{E7BA4D1D-71C5-2F2D-4220-50ED5C7B9886}"/>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t="8888"/>
          <a:stretch>
            <a:fillRect/>
          </a:stretch>
        </p:blipFill>
        <p:spPr>
          <a:xfrm>
            <a:off x="6934200" y="1066800"/>
            <a:ext cx="2209800" cy="156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7255" name="Picture 7">
            <a:extLst>
              <a:ext uri="{FF2B5EF4-FFF2-40B4-BE49-F238E27FC236}">
                <a16:creationId xmlns:a16="http://schemas.microsoft.com/office/drawing/2014/main" id="{0200757F-AEDF-427C-86CB-B746F3CB3A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138" y="3505200"/>
            <a:ext cx="2201862" cy="1608138"/>
          </a:xfrm>
          <a:prstGeom prst="rect">
            <a:avLst/>
          </a:prstGeom>
          <a:noFill/>
          <a:extLst>
            <a:ext uri="{909E8E84-426E-40DD-AFC4-6F175D3DCCD1}">
              <a14:hiddenFill xmlns:a14="http://schemas.microsoft.com/office/drawing/2010/main">
                <a:solidFill>
                  <a:srgbClr val="FFFFFF"/>
                </a:solidFill>
              </a14:hiddenFill>
            </a:ext>
          </a:extLst>
        </p:spPr>
      </p:pic>
      <p:sp>
        <p:nvSpPr>
          <p:cNvPr id="437257" name="Text Box 9">
            <a:extLst>
              <a:ext uri="{FF2B5EF4-FFF2-40B4-BE49-F238E27FC236}">
                <a16:creationId xmlns:a16="http://schemas.microsoft.com/office/drawing/2014/main" id="{DFADC677-30EE-3CB9-1080-6667239F0372}"/>
              </a:ext>
            </a:extLst>
          </p:cNvPr>
          <p:cNvSpPr txBox="1">
            <a:spLocks noChangeArrowheads="1"/>
          </p:cNvSpPr>
          <p:nvPr/>
        </p:nvSpPr>
        <p:spPr bwMode="auto">
          <a:xfrm>
            <a:off x="6942138" y="3962400"/>
            <a:ext cx="163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000"/>
          </a:p>
        </p:txBody>
      </p:sp>
      <p:sp>
        <p:nvSpPr>
          <p:cNvPr id="437258" name="Text Box 10">
            <a:extLst>
              <a:ext uri="{FF2B5EF4-FFF2-40B4-BE49-F238E27FC236}">
                <a16:creationId xmlns:a16="http://schemas.microsoft.com/office/drawing/2014/main" id="{9710F531-97B9-05D9-FDD6-F2A1CFE33D72}"/>
              </a:ext>
            </a:extLst>
          </p:cNvPr>
          <p:cNvSpPr txBox="1">
            <a:spLocks noChangeArrowheads="1"/>
          </p:cNvSpPr>
          <p:nvPr/>
        </p:nvSpPr>
        <p:spPr bwMode="auto">
          <a:xfrm>
            <a:off x="6934200" y="2622550"/>
            <a:ext cx="2209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chemeClr val="bg2"/>
                </a:solidFill>
                <a:latin typeface="Book Antiqua" panose="02040602050305030304" pitchFamily="18" charset="0"/>
              </a:rPr>
              <a:t>Ostriches are nomadic, wandering in small groups.</a:t>
            </a:r>
          </a:p>
        </p:txBody>
      </p:sp>
      <p:sp>
        <p:nvSpPr>
          <p:cNvPr id="437259" name="Text Box 11">
            <a:extLst>
              <a:ext uri="{FF2B5EF4-FFF2-40B4-BE49-F238E27FC236}">
                <a16:creationId xmlns:a16="http://schemas.microsoft.com/office/drawing/2014/main" id="{9BF70A18-2C56-151C-766B-A50533AF0FBE}"/>
              </a:ext>
            </a:extLst>
          </p:cNvPr>
          <p:cNvSpPr txBox="1">
            <a:spLocks noChangeArrowheads="1"/>
          </p:cNvSpPr>
          <p:nvPr/>
        </p:nvSpPr>
        <p:spPr bwMode="auto">
          <a:xfrm>
            <a:off x="6904038" y="5181600"/>
            <a:ext cx="22399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chemeClr val="bg2"/>
                </a:solidFill>
                <a:latin typeface="Book Antiqua" panose="02040602050305030304" pitchFamily="18" charset="0"/>
              </a:rPr>
              <a:t>Aspen trees are quick to pioneer areas that have been disturbed by fire.</a:t>
            </a:r>
          </a:p>
        </p:txBody>
      </p:sp>
      <p:grpSp>
        <p:nvGrpSpPr>
          <p:cNvPr id="437265" name="Group 17">
            <a:extLst>
              <a:ext uri="{FF2B5EF4-FFF2-40B4-BE49-F238E27FC236}">
                <a16:creationId xmlns:a16="http://schemas.microsoft.com/office/drawing/2014/main" id="{9ACA48CA-777F-B552-331D-6528BA5869D7}"/>
              </a:ext>
            </a:extLst>
          </p:cNvPr>
          <p:cNvGrpSpPr>
            <a:grpSpLocks/>
          </p:cNvGrpSpPr>
          <p:nvPr/>
        </p:nvGrpSpPr>
        <p:grpSpPr bwMode="auto">
          <a:xfrm>
            <a:off x="0" y="6353175"/>
            <a:ext cx="4191000" cy="533400"/>
            <a:chOff x="0" y="3984"/>
            <a:chExt cx="2640" cy="336"/>
          </a:xfrm>
        </p:grpSpPr>
        <p:sp>
          <p:nvSpPr>
            <p:cNvPr id="437266" name="Rectangle 18">
              <a:extLst>
                <a:ext uri="{FF2B5EF4-FFF2-40B4-BE49-F238E27FC236}">
                  <a16:creationId xmlns:a16="http://schemas.microsoft.com/office/drawing/2014/main" id="{0FE225EF-A67A-FDC7-4424-452C57390D6D}"/>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7267" name="Object 19">
              <a:extLst>
                <a:ext uri="{FF2B5EF4-FFF2-40B4-BE49-F238E27FC236}">
                  <a16:creationId xmlns:a16="http://schemas.microsoft.com/office/drawing/2014/main" id="{52857406-2C6F-C210-46F0-4BEFFD892C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7268" name="Text Box 20">
              <a:extLst>
                <a:ext uri="{FF2B5EF4-FFF2-40B4-BE49-F238E27FC236}">
                  <a16:creationId xmlns:a16="http://schemas.microsoft.com/office/drawing/2014/main" id="{C10E5B9D-E199-CF28-9573-F3EA188A3D15}"/>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706028D-15E9-C100-50AC-2D7F19AAB45D}"/>
              </a:ext>
            </a:extLst>
          </p:cNvPr>
          <p:cNvSpPr>
            <a:spLocks noGrp="1" noChangeArrowheads="1"/>
          </p:cNvSpPr>
          <p:nvPr>
            <p:ph type="title"/>
          </p:nvPr>
        </p:nvSpPr>
        <p:spPr/>
        <p:txBody>
          <a:bodyPr/>
          <a:lstStyle/>
          <a:p>
            <a:r>
              <a:rPr lang="en-US" altLang="en-US"/>
              <a:t>Dispersion Patterns Within Populations</a:t>
            </a:r>
          </a:p>
        </p:txBody>
      </p:sp>
      <p:sp>
        <p:nvSpPr>
          <p:cNvPr id="439299" name="Rectangle 3">
            <a:extLst>
              <a:ext uri="{FF2B5EF4-FFF2-40B4-BE49-F238E27FC236}">
                <a16:creationId xmlns:a16="http://schemas.microsoft.com/office/drawing/2014/main" id="{A7B3F108-9866-DEFB-D26C-86E6CD7A3090}"/>
              </a:ext>
            </a:extLst>
          </p:cNvPr>
          <p:cNvSpPr>
            <a:spLocks noGrp="1" noChangeArrowheads="1"/>
          </p:cNvSpPr>
          <p:nvPr>
            <p:ph type="body" idx="1"/>
          </p:nvPr>
        </p:nvSpPr>
        <p:spPr/>
        <p:txBody>
          <a:bodyPr/>
          <a:lstStyle/>
          <a:p>
            <a:pPr>
              <a:buFont typeface="Wingdings" panose="05000000000000000000" pitchFamily="2" charset="2"/>
              <a:buNone/>
            </a:pPr>
            <a:r>
              <a:rPr lang="en-US" altLang="en-US"/>
              <a:t>Three common patterns of population distribution are:</a:t>
            </a:r>
          </a:p>
        </p:txBody>
      </p:sp>
      <p:pic>
        <p:nvPicPr>
          <p:cNvPr id="439300" name="Picture 4">
            <a:extLst>
              <a:ext uri="{FF2B5EF4-FFF2-40B4-BE49-F238E27FC236}">
                <a16:creationId xmlns:a16="http://schemas.microsoft.com/office/drawing/2014/main" id="{AA1FE30D-B531-328B-683D-1E9CE00752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464550" cy="3892550"/>
          </a:xfrm>
          <a:prstGeom prst="rect">
            <a:avLst/>
          </a:prstGeom>
          <a:noFill/>
          <a:extLst>
            <a:ext uri="{909E8E84-426E-40DD-AFC4-6F175D3DCCD1}">
              <a14:hiddenFill xmlns:a14="http://schemas.microsoft.com/office/drawing/2010/main">
                <a:solidFill>
                  <a:srgbClr val="FFFFFF"/>
                </a:solidFill>
              </a14:hiddenFill>
            </a:ext>
          </a:extLst>
        </p:spPr>
      </p:pic>
      <p:grpSp>
        <p:nvGrpSpPr>
          <p:cNvPr id="439301" name="Group 5">
            <a:extLst>
              <a:ext uri="{FF2B5EF4-FFF2-40B4-BE49-F238E27FC236}">
                <a16:creationId xmlns:a16="http://schemas.microsoft.com/office/drawing/2014/main" id="{BB096862-F208-BFB7-5599-07B6F2757F40}"/>
              </a:ext>
            </a:extLst>
          </p:cNvPr>
          <p:cNvGrpSpPr>
            <a:grpSpLocks/>
          </p:cNvGrpSpPr>
          <p:nvPr/>
        </p:nvGrpSpPr>
        <p:grpSpPr bwMode="auto">
          <a:xfrm>
            <a:off x="0" y="6353175"/>
            <a:ext cx="4191000" cy="533400"/>
            <a:chOff x="0" y="3984"/>
            <a:chExt cx="2640" cy="336"/>
          </a:xfrm>
        </p:grpSpPr>
        <p:sp>
          <p:nvSpPr>
            <p:cNvPr id="439302" name="Rectangle 6">
              <a:extLst>
                <a:ext uri="{FF2B5EF4-FFF2-40B4-BE49-F238E27FC236}">
                  <a16:creationId xmlns:a16="http://schemas.microsoft.com/office/drawing/2014/main" id="{3F19178D-0062-0A49-E98C-62AE0D5759E8}"/>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9303" name="Object 7">
              <a:extLst>
                <a:ext uri="{FF2B5EF4-FFF2-40B4-BE49-F238E27FC236}">
                  <a16:creationId xmlns:a16="http://schemas.microsoft.com/office/drawing/2014/main" id="{CD3122FF-DC1A-89C9-FB0F-D1D6F63C4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9304" name="Text Box 8">
              <a:extLst>
                <a:ext uri="{FF2B5EF4-FFF2-40B4-BE49-F238E27FC236}">
                  <a16:creationId xmlns:a16="http://schemas.microsoft.com/office/drawing/2014/main" id="{D4525242-B42B-7CBD-B23F-3E59116CC111}"/>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BFBD4B8F-CA98-B73F-9AB9-76D9722EC2FA}"/>
              </a:ext>
            </a:extLst>
          </p:cNvPr>
          <p:cNvSpPr>
            <a:spLocks noGrp="1" noChangeArrowheads="1"/>
          </p:cNvSpPr>
          <p:nvPr>
            <p:ph type="title"/>
          </p:nvPr>
        </p:nvSpPr>
        <p:spPr/>
        <p:txBody>
          <a:bodyPr/>
          <a:lstStyle/>
          <a:p>
            <a:r>
              <a:rPr lang="en-US" altLang="en-US"/>
              <a:t>Population Density</a:t>
            </a:r>
          </a:p>
        </p:txBody>
      </p:sp>
      <p:sp>
        <p:nvSpPr>
          <p:cNvPr id="441347" name="Rectangle 3">
            <a:extLst>
              <a:ext uri="{FF2B5EF4-FFF2-40B4-BE49-F238E27FC236}">
                <a16:creationId xmlns:a16="http://schemas.microsoft.com/office/drawing/2014/main" id="{366D5812-8CE3-D671-C8B0-5D0402F7D056}"/>
              </a:ext>
            </a:extLst>
          </p:cNvPr>
          <p:cNvSpPr>
            <a:spLocks noGrp="1" noChangeArrowheads="1"/>
          </p:cNvSpPr>
          <p:nvPr>
            <p:ph type="body" idx="1"/>
          </p:nvPr>
        </p:nvSpPr>
        <p:spPr>
          <a:xfrm>
            <a:off x="677863" y="1371600"/>
            <a:ext cx="8161337" cy="4724400"/>
          </a:xfrm>
        </p:spPr>
        <p:txBody>
          <a:bodyPr/>
          <a:lstStyle/>
          <a:p>
            <a:r>
              <a:rPr lang="en-US" altLang="en-US"/>
              <a:t>Population density is total population size per unit of area.</a:t>
            </a:r>
          </a:p>
          <a:p>
            <a:r>
              <a:rPr lang="en-US" altLang="en-US"/>
              <a:t>Population densities depend on:</a:t>
            </a:r>
          </a:p>
          <a:p>
            <a:pPr lvl="1"/>
            <a:r>
              <a:rPr lang="en-US" altLang="en-US"/>
              <a:t>Interactions within the environment </a:t>
            </a:r>
          </a:p>
          <a:p>
            <a:pPr lvl="1"/>
            <a:r>
              <a:rPr lang="en-US" altLang="en-US"/>
              <a:t>Quality of habitat</a:t>
            </a:r>
          </a:p>
          <a:p>
            <a:pPr lvl="1"/>
            <a:r>
              <a:rPr lang="en-US" altLang="en-US"/>
              <a:t>Density dependent factors </a:t>
            </a:r>
          </a:p>
          <a:p>
            <a:pPr lvl="1"/>
            <a:r>
              <a:rPr lang="en-US" altLang="en-US"/>
              <a:t>Density independent factors</a:t>
            </a:r>
          </a:p>
          <a:p>
            <a:r>
              <a:rPr lang="en-US" altLang="en-US"/>
              <a:t>Carrying capacity is the maximum number of organisms that can be supported in a given habitat.</a:t>
            </a:r>
          </a:p>
          <a:p>
            <a:r>
              <a:rPr lang="en-US" altLang="en-US"/>
              <a:t>Population size can be measured by several sampling techniques.</a:t>
            </a:r>
          </a:p>
        </p:txBody>
      </p:sp>
      <p:grpSp>
        <p:nvGrpSpPr>
          <p:cNvPr id="441348" name="Group 4">
            <a:extLst>
              <a:ext uri="{FF2B5EF4-FFF2-40B4-BE49-F238E27FC236}">
                <a16:creationId xmlns:a16="http://schemas.microsoft.com/office/drawing/2014/main" id="{6BAC6571-3B75-57A8-E4B3-9FD2B7488C77}"/>
              </a:ext>
            </a:extLst>
          </p:cNvPr>
          <p:cNvGrpSpPr>
            <a:grpSpLocks/>
          </p:cNvGrpSpPr>
          <p:nvPr/>
        </p:nvGrpSpPr>
        <p:grpSpPr bwMode="auto">
          <a:xfrm>
            <a:off x="0" y="6353175"/>
            <a:ext cx="4191000" cy="533400"/>
            <a:chOff x="0" y="3984"/>
            <a:chExt cx="2640" cy="336"/>
          </a:xfrm>
        </p:grpSpPr>
        <p:sp>
          <p:nvSpPr>
            <p:cNvPr id="441349" name="Rectangle 5">
              <a:extLst>
                <a:ext uri="{FF2B5EF4-FFF2-40B4-BE49-F238E27FC236}">
                  <a16:creationId xmlns:a16="http://schemas.microsoft.com/office/drawing/2014/main" id="{698AB4CE-640D-4B43-9AE6-2EA9C405A755}"/>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1350" name="Object 6">
              <a:extLst>
                <a:ext uri="{FF2B5EF4-FFF2-40B4-BE49-F238E27FC236}">
                  <a16:creationId xmlns:a16="http://schemas.microsoft.com/office/drawing/2014/main" id="{235FEA46-7F38-2A97-6951-0CB527C53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1351" name="Text Box 7">
              <a:extLst>
                <a:ext uri="{FF2B5EF4-FFF2-40B4-BE49-F238E27FC236}">
                  <a16:creationId xmlns:a16="http://schemas.microsoft.com/office/drawing/2014/main" id="{011FEA50-EB62-66D7-E488-3E75EA1D34AF}"/>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0A1EBAB-A743-4066-3C2C-37DE89AB692C}"/>
              </a:ext>
            </a:extLst>
          </p:cNvPr>
          <p:cNvSpPr>
            <a:spLocks noGrp="1" noChangeArrowheads="1"/>
          </p:cNvSpPr>
          <p:nvPr>
            <p:ph type="title"/>
          </p:nvPr>
        </p:nvSpPr>
        <p:spPr/>
        <p:txBody>
          <a:bodyPr/>
          <a:lstStyle/>
          <a:p>
            <a:r>
              <a:rPr lang="en-US" altLang="en-US"/>
              <a:t>Population Growth</a:t>
            </a:r>
          </a:p>
        </p:txBody>
      </p:sp>
      <p:sp>
        <p:nvSpPr>
          <p:cNvPr id="443395" name="Rectangle 3">
            <a:extLst>
              <a:ext uri="{FF2B5EF4-FFF2-40B4-BE49-F238E27FC236}">
                <a16:creationId xmlns:a16="http://schemas.microsoft.com/office/drawing/2014/main" id="{00BC535B-A1D4-A005-0B23-76C1212EB605}"/>
              </a:ext>
            </a:extLst>
          </p:cNvPr>
          <p:cNvSpPr>
            <a:spLocks noGrp="1" noChangeArrowheads="1"/>
          </p:cNvSpPr>
          <p:nvPr>
            <p:ph type="body" idx="1"/>
          </p:nvPr>
        </p:nvSpPr>
        <p:spPr/>
        <p:txBody>
          <a:bodyPr/>
          <a:lstStyle/>
          <a:p>
            <a:pPr>
              <a:buFont typeface="Wingdings" panose="05000000000000000000" pitchFamily="2" charset="2"/>
              <a:buNone/>
            </a:pPr>
            <a:r>
              <a:rPr lang="en-US" altLang="en-US"/>
              <a:t>Exponential vs. Logistical Growth                                        </a:t>
            </a:r>
          </a:p>
        </p:txBody>
      </p:sp>
      <p:pic>
        <p:nvPicPr>
          <p:cNvPr id="443396" name="Picture 4">
            <a:extLst>
              <a:ext uri="{FF2B5EF4-FFF2-40B4-BE49-F238E27FC236}">
                <a16:creationId xmlns:a16="http://schemas.microsoft.com/office/drawing/2014/main" id="{BDF5AF89-E590-86EF-882D-7865E42911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6324600" cy="3987800"/>
          </a:xfrm>
          <a:prstGeom prst="rect">
            <a:avLst/>
          </a:prstGeom>
          <a:noFill/>
          <a:extLst>
            <a:ext uri="{909E8E84-426E-40DD-AFC4-6F175D3DCCD1}">
              <a14:hiddenFill xmlns:a14="http://schemas.microsoft.com/office/drawing/2010/main">
                <a:solidFill>
                  <a:srgbClr val="FFFFFF"/>
                </a:solidFill>
              </a14:hiddenFill>
            </a:ext>
          </a:extLst>
        </p:spPr>
      </p:pic>
      <p:grpSp>
        <p:nvGrpSpPr>
          <p:cNvPr id="443397" name="Group 5">
            <a:extLst>
              <a:ext uri="{FF2B5EF4-FFF2-40B4-BE49-F238E27FC236}">
                <a16:creationId xmlns:a16="http://schemas.microsoft.com/office/drawing/2014/main" id="{32E584AB-067D-CF7A-B008-56469F85F1CD}"/>
              </a:ext>
            </a:extLst>
          </p:cNvPr>
          <p:cNvGrpSpPr>
            <a:grpSpLocks/>
          </p:cNvGrpSpPr>
          <p:nvPr/>
        </p:nvGrpSpPr>
        <p:grpSpPr bwMode="auto">
          <a:xfrm>
            <a:off x="0" y="6353175"/>
            <a:ext cx="4191000" cy="533400"/>
            <a:chOff x="0" y="3984"/>
            <a:chExt cx="2640" cy="336"/>
          </a:xfrm>
        </p:grpSpPr>
        <p:sp>
          <p:nvSpPr>
            <p:cNvPr id="443398" name="Rectangle 6">
              <a:extLst>
                <a:ext uri="{FF2B5EF4-FFF2-40B4-BE49-F238E27FC236}">
                  <a16:creationId xmlns:a16="http://schemas.microsoft.com/office/drawing/2014/main" id="{11A80233-7E18-7167-FC6B-E7B3B6BCAB00}"/>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3399" name="Object 7">
              <a:extLst>
                <a:ext uri="{FF2B5EF4-FFF2-40B4-BE49-F238E27FC236}">
                  <a16:creationId xmlns:a16="http://schemas.microsoft.com/office/drawing/2014/main" id="{BF36D045-3E35-0E6C-6993-F0F5830B5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3400" name="Text Box 8">
              <a:extLst>
                <a:ext uri="{FF2B5EF4-FFF2-40B4-BE49-F238E27FC236}">
                  <a16:creationId xmlns:a16="http://schemas.microsoft.com/office/drawing/2014/main" id="{43D3301B-F13B-760D-B8AD-F7AA7AD3574F}"/>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797E4A78-8A40-528F-57EA-5C12865E6863}"/>
              </a:ext>
            </a:extLst>
          </p:cNvPr>
          <p:cNvSpPr>
            <a:spLocks noGrp="1" noChangeArrowheads="1"/>
          </p:cNvSpPr>
          <p:nvPr>
            <p:ph type="title"/>
          </p:nvPr>
        </p:nvSpPr>
        <p:spPr/>
        <p:txBody>
          <a:bodyPr/>
          <a:lstStyle/>
          <a:p>
            <a:r>
              <a:rPr lang="en-US" altLang="en-US"/>
              <a:t>Survivorship in Populations</a:t>
            </a:r>
          </a:p>
        </p:txBody>
      </p:sp>
      <p:pic>
        <p:nvPicPr>
          <p:cNvPr id="445443" name="Picture 3">
            <a:extLst>
              <a:ext uri="{FF2B5EF4-FFF2-40B4-BE49-F238E27FC236}">
                <a16:creationId xmlns:a16="http://schemas.microsoft.com/office/drawing/2014/main" id="{48835423-3678-9FBA-FCE3-55A7313A76C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47800"/>
            <a:ext cx="6005513" cy="4635500"/>
          </a:xfrm>
          <a:prstGeom prst="rect">
            <a:avLst/>
          </a:prstGeom>
          <a:noFill/>
          <a:extLst>
            <a:ext uri="{909E8E84-426E-40DD-AFC4-6F175D3DCCD1}">
              <a14:hiddenFill xmlns:a14="http://schemas.microsoft.com/office/drawing/2010/main">
                <a:solidFill>
                  <a:srgbClr val="FFFFFF"/>
                </a:solidFill>
              </a14:hiddenFill>
            </a:ext>
          </a:extLst>
        </p:spPr>
      </p:pic>
      <p:grpSp>
        <p:nvGrpSpPr>
          <p:cNvPr id="445444" name="Group 4">
            <a:extLst>
              <a:ext uri="{FF2B5EF4-FFF2-40B4-BE49-F238E27FC236}">
                <a16:creationId xmlns:a16="http://schemas.microsoft.com/office/drawing/2014/main" id="{A40010DD-77FF-096B-555D-2D1B2F1A5204}"/>
              </a:ext>
            </a:extLst>
          </p:cNvPr>
          <p:cNvGrpSpPr>
            <a:grpSpLocks/>
          </p:cNvGrpSpPr>
          <p:nvPr/>
        </p:nvGrpSpPr>
        <p:grpSpPr bwMode="auto">
          <a:xfrm>
            <a:off x="0" y="6353175"/>
            <a:ext cx="4191000" cy="533400"/>
            <a:chOff x="0" y="3984"/>
            <a:chExt cx="2640" cy="336"/>
          </a:xfrm>
        </p:grpSpPr>
        <p:sp>
          <p:nvSpPr>
            <p:cNvPr id="445445" name="Rectangle 5">
              <a:extLst>
                <a:ext uri="{FF2B5EF4-FFF2-40B4-BE49-F238E27FC236}">
                  <a16:creationId xmlns:a16="http://schemas.microsoft.com/office/drawing/2014/main" id="{0AE069EE-96C6-2C79-616F-0EF8D9A4C887}"/>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5446" name="Object 6">
              <a:extLst>
                <a:ext uri="{FF2B5EF4-FFF2-40B4-BE49-F238E27FC236}">
                  <a16:creationId xmlns:a16="http://schemas.microsoft.com/office/drawing/2014/main" id="{4659A535-F235-9721-2548-B93B70644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5447" name="Text Box 7">
              <a:extLst>
                <a:ext uri="{FF2B5EF4-FFF2-40B4-BE49-F238E27FC236}">
                  <a16:creationId xmlns:a16="http://schemas.microsoft.com/office/drawing/2014/main" id="{312D1F64-78D0-3DE7-FC83-076FDFF7E916}"/>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BB8A96DC-646F-168C-D273-F23512D70853}"/>
              </a:ext>
            </a:extLst>
          </p:cNvPr>
          <p:cNvSpPr>
            <a:spLocks noGrp="1" noChangeArrowheads="1"/>
          </p:cNvSpPr>
          <p:nvPr>
            <p:ph type="title"/>
          </p:nvPr>
        </p:nvSpPr>
        <p:spPr/>
        <p:txBody>
          <a:bodyPr/>
          <a:lstStyle/>
          <a:p>
            <a:r>
              <a:rPr lang="en-US" altLang="en-US"/>
              <a:t>Reproductive Strategies</a:t>
            </a:r>
          </a:p>
        </p:txBody>
      </p:sp>
      <p:sp>
        <p:nvSpPr>
          <p:cNvPr id="447491" name="Rectangle 3">
            <a:extLst>
              <a:ext uri="{FF2B5EF4-FFF2-40B4-BE49-F238E27FC236}">
                <a16:creationId xmlns:a16="http://schemas.microsoft.com/office/drawing/2014/main" id="{7EEF2F72-4F43-7D0B-6BB1-7DE3035ABA9B}"/>
              </a:ext>
            </a:extLst>
          </p:cNvPr>
          <p:cNvSpPr>
            <a:spLocks noGrp="1" noChangeArrowheads="1"/>
          </p:cNvSpPr>
          <p:nvPr>
            <p:ph type="body" sz="half" idx="1"/>
          </p:nvPr>
        </p:nvSpPr>
        <p:spPr/>
        <p:txBody>
          <a:bodyPr/>
          <a:lstStyle/>
          <a:p>
            <a:pPr>
              <a:lnSpc>
                <a:spcPct val="90000"/>
              </a:lnSpc>
            </a:pPr>
            <a:r>
              <a:rPr lang="en-US" altLang="en-US" sz="2000"/>
              <a:t>r- Selected (maximum growth rate, below carrying capacity)</a:t>
            </a:r>
          </a:p>
          <a:p>
            <a:pPr lvl="1">
              <a:lnSpc>
                <a:spcPct val="90000"/>
              </a:lnSpc>
            </a:pPr>
            <a:r>
              <a:rPr lang="en-US" altLang="en-US" sz="2000"/>
              <a:t>Early reproduction	</a:t>
            </a:r>
          </a:p>
          <a:p>
            <a:pPr lvl="1">
              <a:lnSpc>
                <a:spcPct val="90000"/>
              </a:lnSpc>
            </a:pPr>
            <a:r>
              <a:rPr lang="en-US" altLang="en-US" sz="2000"/>
              <a:t>Short life span</a:t>
            </a:r>
          </a:p>
          <a:p>
            <a:pPr lvl="1">
              <a:lnSpc>
                <a:spcPct val="90000"/>
              </a:lnSpc>
            </a:pPr>
            <a:r>
              <a:rPr lang="en-US" altLang="en-US" sz="2000"/>
              <a:t>High mortality rate</a:t>
            </a:r>
          </a:p>
          <a:p>
            <a:pPr lvl="1">
              <a:lnSpc>
                <a:spcPct val="90000"/>
              </a:lnSpc>
            </a:pPr>
            <a:r>
              <a:rPr lang="en-US" altLang="en-US" sz="2000"/>
              <a:t>Little or no parental care</a:t>
            </a:r>
          </a:p>
          <a:p>
            <a:pPr lvl="1">
              <a:lnSpc>
                <a:spcPct val="90000"/>
              </a:lnSpc>
            </a:pPr>
            <a:r>
              <a:rPr lang="en-US" altLang="en-US" sz="2000"/>
              <a:t>Large investment in producing large numbers of offspring</a:t>
            </a:r>
          </a:p>
          <a:p>
            <a:pPr lvl="1">
              <a:lnSpc>
                <a:spcPct val="90000"/>
              </a:lnSpc>
            </a:pPr>
            <a:r>
              <a:rPr lang="en-US" altLang="en-US" sz="2000"/>
              <a:t>Below carrying capacity</a:t>
            </a:r>
          </a:p>
          <a:p>
            <a:pPr lvl="1">
              <a:lnSpc>
                <a:spcPct val="90000"/>
              </a:lnSpc>
            </a:pPr>
            <a:r>
              <a:rPr lang="en-US" altLang="en-US" sz="2000"/>
              <a:t>Examples:</a:t>
            </a:r>
          </a:p>
          <a:p>
            <a:pPr lvl="2">
              <a:lnSpc>
                <a:spcPct val="90000"/>
              </a:lnSpc>
            </a:pPr>
            <a:r>
              <a:rPr lang="en-US" altLang="en-US" sz="1600"/>
              <a:t>Bony fish</a:t>
            </a:r>
          </a:p>
          <a:p>
            <a:pPr lvl="2">
              <a:lnSpc>
                <a:spcPct val="90000"/>
              </a:lnSpc>
            </a:pPr>
            <a:r>
              <a:rPr lang="en-US" altLang="en-US" sz="1600"/>
              <a:t>Grasshoppers</a:t>
            </a:r>
          </a:p>
        </p:txBody>
      </p:sp>
      <p:sp>
        <p:nvSpPr>
          <p:cNvPr id="447492" name="Rectangle 4">
            <a:extLst>
              <a:ext uri="{FF2B5EF4-FFF2-40B4-BE49-F238E27FC236}">
                <a16:creationId xmlns:a16="http://schemas.microsoft.com/office/drawing/2014/main" id="{DCCDE54C-3CC3-6539-D77D-72D66DC52F64}"/>
              </a:ext>
            </a:extLst>
          </p:cNvPr>
          <p:cNvSpPr>
            <a:spLocks noGrp="1" noChangeArrowheads="1"/>
          </p:cNvSpPr>
          <p:nvPr>
            <p:ph type="body" sz="half" idx="2"/>
          </p:nvPr>
        </p:nvSpPr>
        <p:spPr/>
        <p:txBody>
          <a:bodyPr/>
          <a:lstStyle/>
          <a:p>
            <a:pPr>
              <a:lnSpc>
                <a:spcPct val="90000"/>
              </a:lnSpc>
            </a:pPr>
            <a:r>
              <a:rPr lang="en-US" altLang="en-US" sz="2000"/>
              <a:t>K-Selected (maximizes population size near carrying capacity)</a:t>
            </a:r>
          </a:p>
          <a:p>
            <a:pPr lvl="1">
              <a:lnSpc>
                <a:spcPct val="90000"/>
              </a:lnSpc>
            </a:pPr>
            <a:r>
              <a:rPr lang="en-US" altLang="en-US" sz="2000"/>
              <a:t>Late reproduction	</a:t>
            </a:r>
          </a:p>
          <a:p>
            <a:pPr lvl="1">
              <a:lnSpc>
                <a:spcPct val="90000"/>
              </a:lnSpc>
            </a:pPr>
            <a:r>
              <a:rPr lang="en-US" altLang="en-US" sz="2000"/>
              <a:t>Long life span</a:t>
            </a:r>
          </a:p>
          <a:p>
            <a:pPr lvl="1">
              <a:lnSpc>
                <a:spcPct val="90000"/>
              </a:lnSpc>
            </a:pPr>
            <a:r>
              <a:rPr lang="en-US" altLang="en-US" sz="2000"/>
              <a:t>Low mortality rate</a:t>
            </a:r>
          </a:p>
          <a:p>
            <a:pPr lvl="1">
              <a:lnSpc>
                <a:spcPct val="90000"/>
              </a:lnSpc>
            </a:pPr>
            <a:r>
              <a:rPr lang="en-US" altLang="en-US" sz="2000"/>
              <a:t>Extensive parental care</a:t>
            </a:r>
          </a:p>
          <a:p>
            <a:pPr lvl="1">
              <a:lnSpc>
                <a:spcPct val="90000"/>
              </a:lnSpc>
            </a:pPr>
            <a:r>
              <a:rPr lang="en-US" altLang="en-US" sz="2000"/>
              <a:t>Greater investment in maintenance and survival of adults</a:t>
            </a:r>
          </a:p>
          <a:p>
            <a:pPr lvl="1">
              <a:lnSpc>
                <a:spcPct val="90000"/>
              </a:lnSpc>
            </a:pPr>
            <a:r>
              <a:rPr lang="en-US" altLang="en-US" sz="2000"/>
              <a:t>At or near carrying capacity</a:t>
            </a:r>
          </a:p>
          <a:p>
            <a:pPr lvl="1">
              <a:lnSpc>
                <a:spcPct val="90000"/>
              </a:lnSpc>
            </a:pPr>
            <a:r>
              <a:rPr lang="en-US" altLang="en-US" sz="2000"/>
              <a:t>Examples:</a:t>
            </a:r>
          </a:p>
          <a:p>
            <a:pPr lvl="2">
              <a:lnSpc>
                <a:spcPct val="90000"/>
              </a:lnSpc>
            </a:pPr>
            <a:r>
              <a:rPr lang="en-US" altLang="en-US" sz="1600"/>
              <a:t>Sharks</a:t>
            </a:r>
          </a:p>
          <a:p>
            <a:pPr lvl="2">
              <a:lnSpc>
                <a:spcPct val="90000"/>
              </a:lnSpc>
            </a:pPr>
            <a:r>
              <a:rPr lang="en-US" altLang="en-US" sz="1600"/>
              <a:t>Elephants</a:t>
            </a:r>
          </a:p>
        </p:txBody>
      </p:sp>
      <p:grpSp>
        <p:nvGrpSpPr>
          <p:cNvPr id="447493" name="Group 5">
            <a:extLst>
              <a:ext uri="{FF2B5EF4-FFF2-40B4-BE49-F238E27FC236}">
                <a16:creationId xmlns:a16="http://schemas.microsoft.com/office/drawing/2014/main" id="{8FEB2221-58D0-E75F-4C04-ED106DC209A6}"/>
              </a:ext>
            </a:extLst>
          </p:cNvPr>
          <p:cNvGrpSpPr>
            <a:grpSpLocks/>
          </p:cNvGrpSpPr>
          <p:nvPr/>
        </p:nvGrpSpPr>
        <p:grpSpPr bwMode="auto">
          <a:xfrm>
            <a:off x="0" y="6353175"/>
            <a:ext cx="4191000" cy="533400"/>
            <a:chOff x="0" y="3984"/>
            <a:chExt cx="2640" cy="336"/>
          </a:xfrm>
        </p:grpSpPr>
        <p:sp>
          <p:nvSpPr>
            <p:cNvPr id="447494" name="Rectangle 6">
              <a:extLst>
                <a:ext uri="{FF2B5EF4-FFF2-40B4-BE49-F238E27FC236}">
                  <a16:creationId xmlns:a16="http://schemas.microsoft.com/office/drawing/2014/main" id="{A50EB59A-F21F-F68B-3119-31A2EAE210D0}"/>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7495" name="Object 7">
              <a:extLst>
                <a:ext uri="{FF2B5EF4-FFF2-40B4-BE49-F238E27FC236}">
                  <a16:creationId xmlns:a16="http://schemas.microsoft.com/office/drawing/2014/main" id="{7CB7463D-6423-96E0-7C11-AEB2A3728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7496" name="Text Box 8">
              <a:extLst>
                <a:ext uri="{FF2B5EF4-FFF2-40B4-BE49-F238E27FC236}">
                  <a16:creationId xmlns:a16="http://schemas.microsoft.com/office/drawing/2014/main" id="{B9A2C5C2-6258-5980-5A4C-6D23B7983570}"/>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E62D83FC-A801-7643-0B86-ED638E7EB60C}"/>
              </a:ext>
            </a:extLst>
          </p:cNvPr>
          <p:cNvSpPr>
            <a:spLocks noGrp="1" noChangeArrowheads="1"/>
          </p:cNvSpPr>
          <p:nvPr>
            <p:ph type="title"/>
          </p:nvPr>
        </p:nvSpPr>
        <p:spPr/>
        <p:txBody>
          <a:bodyPr/>
          <a:lstStyle/>
          <a:p>
            <a:r>
              <a:rPr lang="en-US" altLang="en-US"/>
              <a:t>Limits on Population Growth</a:t>
            </a:r>
          </a:p>
        </p:txBody>
      </p:sp>
      <p:sp>
        <p:nvSpPr>
          <p:cNvPr id="449539" name="Rectangle 3">
            <a:extLst>
              <a:ext uri="{FF2B5EF4-FFF2-40B4-BE49-F238E27FC236}">
                <a16:creationId xmlns:a16="http://schemas.microsoft.com/office/drawing/2014/main" id="{F22C99A9-4DF4-CC76-879B-17C136DB4731}"/>
              </a:ext>
            </a:extLst>
          </p:cNvPr>
          <p:cNvSpPr>
            <a:spLocks noGrp="1" noChangeArrowheads="1"/>
          </p:cNvSpPr>
          <p:nvPr>
            <p:ph type="body" idx="1"/>
          </p:nvPr>
        </p:nvSpPr>
        <p:spPr/>
        <p:txBody>
          <a:bodyPr/>
          <a:lstStyle/>
          <a:p>
            <a:r>
              <a:rPr lang="en-US" altLang="en-US"/>
              <a:t>Density Dependent Limits</a:t>
            </a:r>
          </a:p>
          <a:p>
            <a:pPr lvl="1"/>
            <a:r>
              <a:rPr lang="en-US" altLang="en-US"/>
              <a:t>Food</a:t>
            </a:r>
          </a:p>
          <a:p>
            <a:pPr lvl="1"/>
            <a:r>
              <a:rPr lang="en-US" altLang="en-US"/>
              <a:t>Water</a:t>
            </a:r>
          </a:p>
          <a:p>
            <a:pPr lvl="1"/>
            <a:r>
              <a:rPr lang="en-US" altLang="en-US"/>
              <a:t>Shelter</a:t>
            </a:r>
          </a:p>
          <a:p>
            <a:pPr lvl="1"/>
            <a:r>
              <a:rPr lang="en-US" altLang="en-US"/>
              <a:t>Disease</a:t>
            </a:r>
          </a:p>
          <a:p>
            <a:r>
              <a:rPr lang="en-US" altLang="en-US"/>
              <a:t>Density Independent Limits</a:t>
            </a:r>
          </a:p>
          <a:p>
            <a:pPr lvl="1"/>
            <a:r>
              <a:rPr lang="en-US" altLang="en-US"/>
              <a:t>Weather </a:t>
            </a:r>
          </a:p>
          <a:p>
            <a:pPr lvl="1"/>
            <a:r>
              <a:rPr lang="en-US" altLang="en-US"/>
              <a:t>Climate</a:t>
            </a:r>
          </a:p>
        </p:txBody>
      </p:sp>
      <p:sp>
        <p:nvSpPr>
          <p:cNvPr id="449540" name="Rectangle 4">
            <a:extLst>
              <a:ext uri="{FF2B5EF4-FFF2-40B4-BE49-F238E27FC236}">
                <a16:creationId xmlns:a16="http://schemas.microsoft.com/office/drawing/2014/main" id="{646FA0A1-6919-1FF1-A8CB-6886535C12FB}"/>
              </a:ext>
            </a:extLst>
          </p:cNvPr>
          <p:cNvSpPr>
            <a:spLocks noChangeArrowheads="1"/>
          </p:cNvSpPr>
          <p:nvPr/>
        </p:nvSpPr>
        <p:spPr bwMode="auto">
          <a:xfrm>
            <a:off x="6942138" y="0"/>
            <a:ext cx="2201862" cy="6324600"/>
          </a:xfrm>
          <a:prstGeom prst="rect">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449541" name="Picture 5">
            <a:extLst>
              <a:ext uri="{FF2B5EF4-FFF2-40B4-BE49-F238E27FC236}">
                <a16:creationId xmlns:a16="http://schemas.microsoft.com/office/drawing/2014/main" id="{331A8B45-8050-BB7A-D48D-7DA1F423A6B3}"/>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942138" y="4114800"/>
            <a:ext cx="2201862" cy="1433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9542" name="Picture 6">
            <a:extLst>
              <a:ext uri="{FF2B5EF4-FFF2-40B4-BE49-F238E27FC236}">
                <a16:creationId xmlns:a16="http://schemas.microsoft.com/office/drawing/2014/main" id="{C049C940-4B5E-C9D3-9CE6-23E80C9CA2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5313" y="0"/>
            <a:ext cx="2198687"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3" name="Text Box 7">
            <a:extLst>
              <a:ext uri="{FF2B5EF4-FFF2-40B4-BE49-F238E27FC236}">
                <a16:creationId xmlns:a16="http://schemas.microsoft.com/office/drawing/2014/main" id="{BB399A9A-9F22-2A02-6493-AE1E85DCB02D}"/>
              </a:ext>
            </a:extLst>
          </p:cNvPr>
          <p:cNvSpPr txBox="1">
            <a:spLocks noChangeArrowheads="1"/>
          </p:cNvSpPr>
          <p:nvPr/>
        </p:nvSpPr>
        <p:spPr bwMode="auto">
          <a:xfrm>
            <a:off x="6942138" y="3302000"/>
            <a:ext cx="22050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bg2"/>
                </a:solidFill>
                <a:latin typeface="Book Antiqua" panose="02040602050305030304" pitchFamily="18" charset="0"/>
              </a:rPr>
              <a:t>Water and shelter are </a:t>
            </a:r>
          </a:p>
          <a:p>
            <a:pPr algn="ctr"/>
            <a:r>
              <a:rPr lang="en-US" altLang="en-US" sz="1400">
                <a:solidFill>
                  <a:schemeClr val="bg2"/>
                </a:solidFill>
                <a:latin typeface="Book Antiqua" panose="02040602050305030304" pitchFamily="18" charset="0"/>
              </a:rPr>
              <a:t>critical limiting factors in </a:t>
            </a:r>
          </a:p>
          <a:p>
            <a:pPr algn="ctr"/>
            <a:r>
              <a:rPr lang="en-US" altLang="en-US" sz="1400">
                <a:solidFill>
                  <a:schemeClr val="bg2"/>
                </a:solidFill>
                <a:latin typeface="Book Antiqua" panose="02040602050305030304" pitchFamily="18" charset="0"/>
              </a:rPr>
              <a:t>the desert.</a:t>
            </a:r>
          </a:p>
        </p:txBody>
      </p:sp>
      <p:sp>
        <p:nvSpPr>
          <p:cNvPr id="449544" name="Text Box 8">
            <a:extLst>
              <a:ext uri="{FF2B5EF4-FFF2-40B4-BE49-F238E27FC236}">
                <a16:creationId xmlns:a16="http://schemas.microsoft.com/office/drawing/2014/main" id="{F81E6282-70E7-E896-9C04-96AB5F0BDBC5}"/>
              </a:ext>
            </a:extLst>
          </p:cNvPr>
          <p:cNvSpPr txBox="1">
            <a:spLocks noChangeArrowheads="1"/>
          </p:cNvSpPr>
          <p:nvPr/>
        </p:nvSpPr>
        <p:spPr bwMode="auto">
          <a:xfrm>
            <a:off x="7053263" y="5546725"/>
            <a:ext cx="1978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chemeClr val="bg2"/>
                </a:solidFill>
                <a:latin typeface="Book Antiqua" panose="02040602050305030304" pitchFamily="18" charset="0"/>
              </a:rPr>
              <a:t>Fire is an example of a</a:t>
            </a:r>
          </a:p>
          <a:p>
            <a:pPr algn="ctr"/>
            <a:r>
              <a:rPr lang="en-US" altLang="en-US" sz="1400">
                <a:solidFill>
                  <a:schemeClr val="bg2"/>
                </a:solidFill>
                <a:latin typeface="Book Antiqua" panose="02040602050305030304" pitchFamily="18" charset="0"/>
              </a:rPr>
              <a:t>Density independent  </a:t>
            </a:r>
          </a:p>
          <a:p>
            <a:pPr algn="ctr"/>
            <a:r>
              <a:rPr lang="en-US" altLang="en-US" sz="1400">
                <a:solidFill>
                  <a:schemeClr val="bg2"/>
                </a:solidFill>
                <a:latin typeface="Book Antiqua" panose="02040602050305030304" pitchFamily="18" charset="0"/>
              </a:rPr>
              <a:t>Limiting factor.</a:t>
            </a:r>
          </a:p>
        </p:txBody>
      </p:sp>
      <p:grpSp>
        <p:nvGrpSpPr>
          <p:cNvPr id="449545" name="Group 9">
            <a:extLst>
              <a:ext uri="{FF2B5EF4-FFF2-40B4-BE49-F238E27FC236}">
                <a16:creationId xmlns:a16="http://schemas.microsoft.com/office/drawing/2014/main" id="{5C6ABE26-EDA3-B5AE-EF2B-1FC1D400D1DE}"/>
              </a:ext>
            </a:extLst>
          </p:cNvPr>
          <p:cNvGrpSpPr>
            <a:grpSpLocks/>
          </p:cNvGrpSpPr>
          <p:nvPr/>
        </p:nvGrpSpPr>
        <p:grpSpPr bwMode="auto">
          <a:xfrm>
            <a:off x="0" y="6353175"/>
            <a:ext cx="4191000" cy="533400"/>
            <a:chOff x="0" y="3984"/>
            <a:chExt cx="2640" cy="336"/>
          </a:xfrm>
        </p:grpSpPr>
        <p:sp>
          <p:nvSpPr>
            <p:cNvPr id="449546" name="Rectangle 10">
              <a:extLst>
                <a:ext uri="{FF2B5EF4-FFF2-40B4-BE49-F238E27FC236}">
                  <a16:creationId xmlns:a16="http://schemas.microsoft.com/office/drawing/2014/main" id="{D673C778-57E2-8B40-A976-FF25A6C3097D}"/>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9547" name="Object 11">
              <a:extLst>
                <a:ext uri="{FF2B5EF4-FFF2-40B4-BE49-F238E27FC236}">
                  <a16:creationId xmlns:a16="http://schemas.microsoft.com/office/drawing/2014/main" id="{1B4A3977-9997-7122-C1EF-84D8D80C63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9548" name="Text Box 12">
              <a:extLst>
                <a:ext uri="{FF2B5EF4-FFF2-40B4-BE49-F238E27FC236}">
                  <a16:creationId xmlns:a16="http://schemas.microsoft.com/office/drawing/2014/main" id="{3B0A26AC-CB31-73FA-F3AD-1748233E62E8}"/>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25748C56-FBFC-28E9-5C5E-6751F2169A63}"/>
              </a:ext>
            </a:extLst>
          </p:cNvPr>
          <p:cNvSpPr>
            <a:spLocks noGrp="1" noChangeArrowheads="1"/>
          </p:cNvSpPr>
          <p:nvPr>
            <p:ph type="title"/>
          </p:nvPr>
        </p:nvSpPr>
        <p:spPr/>
        <p:txBody>
          <a:bodyPr/>
          <a:lstStyle/>
          <a:p>
            <a:r>
              <a:rPr lang="en-US" altLang="en-US"/>
              <a:t>Thank You</a:t>
            </a:r>
          </a:p>
        </p:txBody>
      </p:sp>
      <p:sp>
        <p:nvSpPr>
          <p:cNvPr id="451587" name="Rectangle 3">
            <a:extLst>
              <a:ext uri="{FF2B5EF4-FFF2-40B4-BE49-F238E27FC236}">
                <a16:creationId xmlns:a16="http://schemas.microsoft.com/office/drawing/2014/main" id="{FA574C01-AEF0-01AF-D52C-77D12EC719ED}"/>
              </a:ext>
            </a:extLst>
          </p:cNvPr>
          <p:cNvSpPr>
            <a:spLocks noGrp="1" noChangeArrowheads="1"/>
          </p:cNvSpPr>
          <p:nvPr>
            <p:ph type="body" idx="1"/>
          </p:nvPr>
        </p:nvSpPr>
        <p:spPr/>
        <p:txBody>
          <a:bodyPr/>
          <a:lstStyle/>
          <a:p>
            <a:r>
              <a:rPr lang="en-US" altLang="en-US"/>
              <a:t>This concludes a brief review of ecological populations.</a:t>
            </a:r>
          </a:p>
          <a:p>
            <a:r>
              <a:rPr lang="en-US" altLang="en-US"/>
              <a:t>You may find additional information on this section in the expanded content talks, and in the notes attached to each slide in the slide library.</a:t>
            </a:r>
          </a:p>
        </p:txBody>
      </p:sp>
      <p:grpSp>
        <p:nvGrpSpPr>
          <p:cNvPr id="451588" name="Group 4">
            <a:extLst>
              <a:ext uri="{FF2B5EF4-FFF2-40B4-BE49-F238E27FC236}">
                <a16:creationId xmlns:a16="http://schemas.microsoft.com/office/drawing/2014/main" id="{DE8ED20C-5806-F82D-2171-906E4E423911}"/>
              </a:ext>
            </a:extLst>
          </p:cNvPr>
          <p:cNvGrpSpPr>
            <a:grpSpLocks/>
          </p:cNvGrpSpPr>
          <p:nvPr/>
        </p:nvGrpSpPr>
        <p:grpSpPr bwMode="auto">
          <a:xfrm>
            <a:off x="0" y="6353175"/>
            <a:ext cx="4191000" cy="533400"/>
            <a:chOff x="0" y="3984"/>
            <a:chExt cx="2640" cy="336"/>
          </a:xfrm>
        </p:grpSpPr>
        <p:sp>
          <p:nvSpPr>
            <p:cNvPr id="451589" name="Rectangle 5">
              <a:extLst>
                <a:ext uri="{FF2B5EF4-FFF2-40B4-BE49-F238E27FC236}">
                  <a16:creationId xmlns:a16="http://schemas.microsoft.com/office/drawing/2014/main" id="{0417A1F2-EA07-1A47-D3AB-6259E5552CC5}"/>
                </a:ext>
              </a:extLst>
            </p:cNvPr>
            <p:cNvSpPr>
              <a:spLocks noChangeArrowheads="1"/>
            </p:cNvSpPr>
            <p:nvPr/>
          </p:nvSpPr>
          <p:spPr bwMode="auto">
            <a:xfrm>
              <a:off x="0" y="3984"/>
              <a:ext cx="2208"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51590" name="Object 6">
              <a:extLst>
                <a:ext uri="{FF2B5EF4-FFF2-40B4-BE49-F238E27FC236}">
                  <a16:creationId xmlns:a16="http://schemas.microsoft.com/office/drawing/2014/main" id="{17F43F47-DB53-8810-9BCE-D1D7D6675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84"/>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1591" name="Text Box 7">
              <a:extLst>
                <a:ext uri="{FF2B5EF4-FFF2-40B4-BE49-F238E27FC236}">
                  <a16:creationId xmlns:a16="http://schemas.microsoft.com/office/drawing/2014/main" id="{36673B82-5BEA-E0A4-2770-5C366D3C3455}"/>
                </a:ext>
              </a:extLst>
            </p:cNvPr>
            <p:cNvSpPr txBox="1">
              <a:spLocks noChangeArrowheads="1"/>
            </p:cNvSpPr>
            <p:nvPr/>
          </p:nvSpPr>
          <p:spPr bwMode="auto">
            <a:xfrm>
              <a:off x="720" y="4032"/>
              <a:ext cx="1920" cy="2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latin typeface="Book Antiqua" panose="02040602050305030304" pitchFamily="18" charset="0"/>
                </a:rPr>
                <a:t>BioEd Online</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3"/>
  <p:tag name="MMPROD_UIDATA" val="&lt;database version=&quot;6.0&quot;&gt;&lt;object type=&quot;1&quot; unique_id=&quot;10001&quot;&gt;&lt;object type=&quot;8&quot; unique_id=&quot;10429&quot;&gt;&lt;/object&gt;&lt;object type=&quot;2&quot; unique_id=&quot;10430&quot;&gt;&lt;object type=&quot;3&quot; unique_id=&quot;10431&quot;&gt;&lt;property id=&quot;20148&quot; value=&quot;5&quot;/&gt;&lt;property id=&quot;20300&quot; value=&quot;Slide 1&quot;/&gt;&lt;property id=&quot;20307&quot; value=&quot;272&quot;/&gt;&lt;/object&gt;&lt;object type=&quot;3&quot; unique_id=&quot;10432&quot;&gt;&lt;property id=&quot;20148&quot; value=&quot;5&quot;/&gt;&lt;property id=&quot;20300&quot; value=&quot;Slide 2 - &amp;quot;Populations&amp;quot;&quot;/&gt;&lt;property id=&quot;20307&quot; value=&quot;273&quot;/&gt;&lt;/object&gt;&lt;object type=&quot;3&quot; unique_id=&quot;10433&quot;&gt;&lt;property id=&quot;20148&quot; value=&quot;5&quot;/&gt;&lt;property id=&quot;20300&quot; value=&quot;Slide 3 - &amp;quot;Dispersion Patterns Within Populations&amp;quot;&quot;/&gt;&lt;property id=&quot;20307&quot; value=&quot;274&quot;/&gt;&lt;/object&gt;&lt;object type=&quot;3&quot; unique_id=&quot;10434&quot;&gt;&lt;property id=&quot;20148&quot; value=&quot;5&quot;/&gt;&lt;property id=&quot;20300&quot; value=&quot;Slide 4 - &amp;quot;Population Density&amp;quot;&quot;/&gt;&lt;property id=&quot;20307&quot; value=&quot;275&quot;/&gt;&lt;/object&gt;&lt;object type=&quot;3&quot; unique_id=&quot;10435&quot;&gt;&lt;property id=&quot;20148&quot; value=&quot;5&quot;/&gt;&lt;property id=&quot;20300&quot; value=&quot;Slide 5 - &amp;quot;Population Growth&amp;quot;&quot;/&gt;&lt;property id=&quot;20307&quot; value=&quot;276&quot;/&gt;&lt;/object&gt;&lt;object type=&quot;3&quot; unique_id=&quot;10436&quot;&gt;&lt;property id=&quot;20148&quot; value=&quot;5&quot;/&gt;&lt;property id=&quot;20300&quot; value=&quot;Slide 6 - &amp;quot;Survivorship in Populations&amp;quot;&quot;/&gt;&lt;property id=&quot;20307&quot; value=&quot;277&quot;/&gt;&lt;/object&gt;&lt;object type=&quot;3&quot; unique_id=&quot;10437&quot;&gt;&lt;property id=&quot;20148&quot; value=&quot;5&quot;/&gt;&lt;property id=&quot;20300&quot; value=&quot;Slide 7 - &amp;quot;Reproductive Strategies&amp;quot;&quot;/&gt;&lt;property id=&quot;20307&quot; value=&quot;278&quot;/&gt;&lt;/object&gt;&lt;object type=&quot;3&quot; unique_id=&quot;10438&quot;&gt;&lt;property id=&quot;20148&quot; value=&quot;5&quot;/&gt;&lt;property id=&quot;20300&quot; value=&quot;Slide 8 - &amp;quot;Limits on Population Growth&amp;quot;&quot;/&gt;&lt;property id=&quot;20307&quot; value=&quot;279&quot;/&gt;&lt;/object&gt;&lt;object type=&quot;3&quot; unique_id=&quot;10439&quot;&gt;&lt;property id=&quot;20148&quot; value=&quot;5&quot;/&gt;&lt;property id=&quot;20300&quot; value=&quot;Slide 9 - &amp;quot;Thank You&amp;quot;&quot;/&gt;&lt;property id=&quot;20307&quot; value=&quot;280&quot;/&gt;&lt;/object&gt;&lt;/object&gt;&lt;/object&gt;&lt;/database&gt;"/>
</p:tagLst>
</file>

<file path=ppt/theme/theme1.xml><?xml version="1.0" encoding="utf-8"?>
<a:theme xmlns:a="http://schemas.openxmlformats.org/drawingml/2006/main" name="bioed_031129">
  <a:themeElements>
    <a:clrScheme name="bioed_03112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bioed_031129">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Univers Condensed" panose="020B050602020205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Univers Condensed" panose="020B0506020202050204" pitchFamily="34" charset="0"/>
          </a:defRPr>
        </a:defPPr>
      </a:lstStyle>
    </a:lnDef>
  </a:objectDefaults>
  <a:extraClrSchemeLst>
    <a:extraClrScheme>
      <a:clrScheme name="bioed_03112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oed_03112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oed_03112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oed_03112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oed_03112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oed_03112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oed_03112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Univers Condensed" panose="020B050602020205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Univers Condensed" panose="020B050602020205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Settings\tadams\Application Data\Microsoft\Templates\bioed_031129.pot</Template>
  <TotalTime>8136</TotalTime>
  <Words>1704</Words>
  <Application>Microsoft Office PowerPoint</Application>
  <PresentationFormat>On-screen Show (4:3)</PresentationFormat>
  <Paragraphs>161</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bioed_031129</vt:lpstr>
      <vt:lpstr>Custom Design</vt:lpstr>
      <vt:lpstr>PowerPoint Presentation</vt:lpstr>
      <vt:lpstr>Populations</vt:lpstr>
      <vt:lpstr>Dispersion Patterns Within Populations</vt:lpstr>
      <vt:lpstr>Population Density</vt:lpstr>
      <vt:lpstr>Population Growth</vt:lpstr>
      <vt:lpstr>Survivorship in Populations</vt:lpstr>
      <vt:lpstr>Reproductive Strategies</vt:lpstr>
      <vt:lpstr>Limits on Population Growth</vt:lpstr>
      <vt:lpstr>Thank You</vt:lpstr>
    </vt:vector>
  </TitlesOfParts>
  <Company>Baylor College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Center for TeleMedicine</dc:creator>
  <cp:lastModifiedBy>M.Subetha Murugesan</cp:lastModifiedBy>
  <cp:revision>228</cp:revision>
  <dcterms:created xsi:type="dcterms:W3CDTF">1999-11-11T15:59:39Z</dcterms:created>
  <dcterms:modified xsi:type="dcterms:W3CDTF">2024-08-30T09:58:47Z</dcterms:modified>
</cp:coreProperties>
</file>