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8" d="100"/>
          <a:sy n="88" d="100"/>
        </p:scale>
        <p:origin x="-437" y="-8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spc="15" smtClean="0"/>
              <a:t>S</a:t>
            </a:r>
            <a:r>
              <a:rPr lang="en-US" spc="15" dirty="0" err="1" smtClean="0"/>
              <a:t>uhash</a:t>
            </a:r>
            <a:r>
              <a:rPr lang="en-US" spc="15" dirty="0" smtClean="0"/>
              <a:t> M</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67800"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pic>
        <p:nvPicPr>
          <p:cNvPr id="10" name="Picture 9" descr="Screenshot 2024-04-03 120618.png"/>
          <p:cNvPicPr>
            <a:picLocks noChangeAspect="1"/>
          </p:cNvPicPr>
          <p:nvPr/>
        </p:nvPicPr>
        <p:blipFill>
          <a:blip r:embed="rId3" cstate="print"/>
          <a:stretch>
            <a:fillRect/>
          </a:stretch>
        </p:blipFill>
        <p:spPr>
          <a:xfrm>
            <a:off x="914400" y="1371600"/>
            <a:ext cx="4148126" cy="2514600"/>
          </a:xfrm>
          <a:prstGeom prst="rect">
            <a:avLst/>
          </a:prstGeom>
        </p:spPr>
      </p:pic>
      <p:pic>
        <p:nvPicPr>
          <p:cNvPr id="12" name="Picture 11" descr="Screenshot 2024-04-03 120903.png"/>
          <p:cNvPicPr>
            <a:picLocks noChangeAspect="1"/>
          </p:cNvPicPr>
          <p:nvPr/>
        </p:nvPicPr>
        <p:blipFill>
          <a:blip r:embed="rId4" cstate="print"/>
          <a:stretch>
            <a:fillRect/>
          </a:stretch>
        </p:blipFill>
        <p:spPr>
          <a:xfrm>
            <a:off x="3505200" y="4114800"/>
            <a:ext cx="4953000" cy="25810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924800"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ctrTitle"/>
          </p:nvPr>
        </p:nvSpPr>
        <p:spPr>
          <a:xfrm>
            <a:off x="457200" y="838200"/>
            <a:ext cx="5800851" cy="693780"/>
          </a:xfrm>
          <a:prstGeom prst="rect">
            <a:avLst/>
          </a:prstGeom>
        </p:spPr>
        <p:txBody>
          <a:bodyPr vert="horz" wrap="square" lIns="0" tIns="16510" rIns="0" bIns="0" rtlCol="0">
            <a:spAutoFit/>
          </a:bodyPr>
          <a:lstStyle/>
          <a:p>
            <a:pPr marL="12700">
              <a:lnSpc>
                <a:spcPct val="100000"/>
              </a:lnSpc>
              <a:spcBef>
                <a:spcPts val="130"/>
              </a:spcBef>
            </a:pPr>
            <a:r>
              <a:rPr sz="4400" spc="5" dirty="0"/>
              <a:t>PROJECT</a:t>
            </a:r>
            <a:r>
              <a:rPr sz="4400" spc="-85" dirty="0"/>
              <a:t> </a:t>
            </a:r>
            <a:r>
              <a:rPr sz="4400" spc="25" dirty="0"/>
              <a:t>TITLE</a:t>
            </a:r>
            <a:endParaRPr sz="4400"/>
          </a:p>
        </p:txBody>
      </p:sp>
      <p:sp>
        <p:nvSpPr>
          <p:cNvPr id="23" name="Subtitle 22"/>
          <p:cNvSpPr>
            <a:spLocks noGrp="1"/>
          </p:cNvSpPr>
          <p:nvPr>
            <p:ph type="subTitle" idx="4"/>
          </p:nvPr>
        </p:nvSpPr>
        <p:spPr>
          <a:xfrm>
            <a:off x="990600" y="2133600"/>
            <a:ext cx="7696200" cy="738664"/>
          </a:xfrm>
        </p:spPr>
        <p:txBody>
          <a:bodyPr/>
          <a:lstStyle/>
          <a:p>
            <a:r>
              <a:rPr lang="en-US" sz="4800" dirty="0" smtClean="0">
                <a:latin typeface="Bahnschrift" pitchFamily="34" charset="0"/>
              </a:rPr>
              <a:t>Hand Gesture Virtual Mouse</a:t>
            </a:r>
            <a:endParaRPr lang="en-US" sz="4800" dirty="0">
              <a:latin typeface="Bahnschrift" pitchFamily="34"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p:cNvSpPr>
            <a:spLocks noGrp="1"/>
          </p:cNvSpPr>
          <p:nvPr>
            <p:ph type="body" idx="1"/>
          </p:nvPr>
        </p:nvSpPr>
        <p:spPr>
          <a:xfrm>
            <a:off x="2286000" y="1676400"/>
            <a:ext cx="7924800" cy="3970318"/>
          </a:xfrm>
        </p:spPr>
        <p:txBody>
          <a:bodyPr/>
          <a:lstStyle/>
          <a:p>
            <a:pPr>
              <a:buFont typeface="Arial" pitchFamily="34" charset="0"/>
              <a:buChar char="•"/>
            </a:pPr>
            <a:r>
              <a:rPr lang="en-US" sz="2400" dirty="0" smtClean="0"/>
              <a:t>Introduction</a:t>
            </a:r>
          </a:p>
          <a:p>
            <a:pPr>
              <a:buFont typeface="Arial" pitchFamily="34" charset="0"/>
              <a:buChar char="•"/>
            </a:pPr>
            <a:r>
              <a:rPr lang="en-US" sz="2400" dirty="0" smtClean="0"/>
              <a:t>Project Scope and deliverables</a:t>
            </a:r>
          </a:p>
          <a:p>
            <a:pPr>
              <a:buFont typeface="Arial" pitchFamily="34" charset="0"/>
              <a:buChar char="•"/>
            </a:pPr>
            <a:r>
              <a:rPr lang="en-US" sz="2400" dirty="0" smtClean="0"/>
              <a:t>Research and Background</a:t>
            </a:r>
          </a:p>
          <a:p>
            <a:pPr>
              <a:buFont typeface="Arial" pitchFamily="34" charset="0"/>
              <a:buChar char="•"/>
            </a:pPr>
            <a:r>
              <a:rPr lang="en-US" sz="2400" dirty="0" smtClean="0"/>
              <a:t>Hardware and Software Requirements</a:t>
            </a:r>
          </a:p>
          <a:p>
            <a:pPr>
              <a:buFont typeface="Arial" pitchFamily="34" charset="0"/>
              <a:buChar char="•"/>
            </a:pPr>
            <a:r>
              <a:rPr lang="en-US" sz="2400" dirty="0" smtClean="0"/>
              <a:t>System Architecture </a:t>
            </a:r>
          </a:p>
          <a:p>
            <a:pPr>
              <a:buFont typeface="Arial" pitchFamily="34" charset="0"/>
              <a:buChar char="•"/>
            </a:pPr>
            <a:r>
              <a:rPr lang="en-US" sz="2400" dirty="0" smtClean="0"/>
              <a:t>Implementation Plan</a:t>
            </a:r>
          </a:p>
          <a:p>
            <a:pPr>
              <a:buFont typeface="Arial" pitchFamily="34" charset="0"/>
              <a:buChar char="•"/>
            </a:pPr>
            <a:r>
              <a:rPr lang="en-US" sz="2400" dirty="0" smtClean="0"/>
              <a:t>User Interface Design</a:t>
            </a:r>
          </a:p>
          <a:p>
            <a:pPr>
              <a:buFont typeface="Arial" pitchFamily="34" charset="0"/>
              <a:buChar char="•"/>
            </a:pPr>
            <a:r>
              <a:rPr lang="en-US" sz="2400" dirty="0" smtClean="0"/>
              <a:t>Testing and Evaluation</a:t>
            </a:r>
          </a:p>
          <a:p>
            <a:pPr>
              <a:buFont typeface="Arial" pitchFamily="34" charset="0"/>
              <a:buChar char="•"/>
            </a:pPr>
            <a:r>
              <a:rPr lang="en-US" sz="2400" dirty="0" smtClean="0"/>
              <a:t>Documentation and Reporting</a:t>
            </a:r>
          </a:p>
          <a:p>
            <a:pPr>
              <a:buFont typeface="Arial" pitchFamily="34" charset="0"/>
              <a:buChar char="•"/>
            </a:pPr>
            <a:r>
              <a:rPr lang="en-US" sz="2400" dirty="0" smtClean="0"/>
              <a:t>closing</a:t>
            </a:r>
          </a:p>
          <a:p>
            <a:pPr>
              <a:buFont typeface="Arial" pitchFamily="34" charset="0"/>
              <a:buChar char="•"/>
            </a:pPr>
            <a:endParaRPr lang="en-US"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7630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1" name="Text Placeholder 10"/>
          <p:cNvSpPr>
            <a:spLocks noGrp="1"/>
          </p:cNvSpPr>
          <p:nvPr>
            <p:ph type="body" idx="1"/>
          </p:nvPr>
        </p:nvSpPr>
        <p:spPr>
          <a:xfrm>
            <a:off x="609600" y="1219200"/>
            <a:ext cx="7162800" cy="5621119"/>
          </a:xfrm>
        </p:spPr>
        <p:txBody>
          <a:bodyPr/>
          <a:lstStyle/>
          <a:p>
            <a:r>
              <a:rPr lang="en-US" dirty="0" smtClean="0"/>
              <a:t>In </a:t>
            </a:r>
            <a:r>
              <a:rPr lang="en-US" dirty="0" smtClean="0"/>
              <a:t>modern computing environments, traditional input devices such as mice and </a:t>
            </a:r>
            <a:r>
              <a:rPr lang="en-US" dirty="0" err="1" smtClean="0"/>
              <a:t>touchpads</a:t>
            </a:r>
            <a:r>
              <a:rPr lang="en-US" dirty="0" smtClean="0"/>
              <a:t> are </a:t>
            </a:r>
            <a:r>
              <a:rPr lang="en-US" dirty="0" smtClean="0"/>
              <a:t>widely </a:t>
            </a:r>
            <a:r>
              <a:rPr lang="en-US" dirty="0" smtClean="0"/>
              <a:t>utilized for navigating digital interfaces. However, these devices may not always be suitable for all users, especially those with mobility impairments or in scenarios where space is limited. Additionally, the reliance on physical hardware presents challenges related to portability and cost.</a:t>
            </a:r>
          </a:p>
          <a:p>
            <a:r>
              <a:rPr lang="en-US" dirty="0" smtClean="0"/>
              <a:t>Addressing these limitations, hand gesture-based virtual mouse systems have emerged as a promising alternative. These systems utilize cameras or sensors to track hand movements, enabling users to interact with digital interfaces through intuitive gestures. Despite their potential benefits, several challenges persist in the development and adoption of hand gesture virtual mouse </a:t>
            </a:r>
            <a:r>
              <a:rPr lang="en-US" dirty="0" smtClean="0"/>
              <a:t>systems</a:t>
            </a:r>
          </a:p>
          <a:p>
            <a:endParaRPr lang="en-US" dirty="0" smtClean="0"/>
          </a:p>
          <a:p>
            <a:r>
              <a:rPr lang="en-US" dirty="0" smtClean="0"/>
              <a:t>Despite </a:t>
            </a:r>
            <a:r>
              <a:rPr lang="en-US" dirty="0" smtClean="0"/>
              <a:t>the advancements in technology, conventional input devices like mice and </a:t>
            </a:r>
            <a:r>
              <a:rPr lang="en-US" dirty="0" err="1" smtClean="0"/>
              <a:t>touchpads</a:t>
            </a:r>
            <a:r>
              <a:rPr lang="en-US" dirty="0" smtClean="0"/>
              <a:t> still present challenges for certain users, particularly those with disabilities or mobility impairments. Additionally, in scenarios where users need to interact with computers from a distance, such as during presentations or while operating multimedia systems, traditional input devices may not be practical.</a:t>
            </a:r>
          </a:p>
          <a:p>
            <a:endParaRPr lang="en-US"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991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1" name="Text Placeholder 10"/>
          <p:cNvSpPr>
            <a:spLocks noGrp="1"/>
          </p:cNvSpPr>
          <p:nvPr>
            <p:ph type="body" idx="1"/>
          </p:nvPr>
        </p:nvSpPr>
        <p:spPr>
          <a:xfrm>
            <a:off x="609600" y="1295400"/>
            <a:ext cx="8534400" cy="7760910"/>
          </a:xfrm>
        </p:spPr>
        <p:txBody>
          <a:bodyPr/>
          <a:lstStyle/>
          <a:p>
            <a:r>
              <a:rPr lang="en-US" dirty="0" smtClean="0"/>
              <a:t>The Hand Gesture Virtual Mouse project aims to create a novel interface for computer interaction by allowing users to control their devices using hand gestures captured by a camera. This innovative approach leverages computer vision and machine learning techniques to interpret hand movements in real-time, translating them into cursor movements and interactions on the screen. By eliminating the need for physical input devices such as mice and </a:t>
            </a:r>
            <a:r>
              <a:rPr lang="en-US" dirty="0" err="1" smtClean="0"/>
              <a:t>touchpads</a:t>
            </a:r>
            <a:r>
              <a:rPr lang="en-US" dirty="0" smtClean="0"/>
              <a:t>, the hand gesture virtual mouse offers a more intuitive, accessible, and versatile means of interacting with computers and devices</a:t>
            </a:r>
            <a:r>
              <a:rPr lang="en-US" dirty="0" smtClean="0"/>
              <a:t>.</a:t>
            </a:r>
          </a:p>
          <a:p>
            <a:endParaRPr lang="en-US" dirty="0" smtClean="0"/>
          </a:p>
          <a:p>
            <a:r>
              <a:rPr lang="en-US" dirty="0" smtClean="0"/>
              <a:t> </a:t>
            </a:r>
            <a:r>
              <a:rPr lang="en-US" b="1" dirty="0" smtClean="0"/>
              <a:t>Hardware Setup</a:t>
            </a:r>
            <a:r>
              <a:rPr lang="en-US" dirty="0" smtClean="0"/>
              <a:t>: The project usually begins with setting up the necessary hardware components. This may include a webcam or specialized depth-sensing camera capable of capturing hand movements accurately. Additionally, any other required sensors or peripherals may be integrated depending on the specific requirements of the project.</a:t>
            </a:r>
          </a:p>
          <a:p>
            <a:r>
              <a:rPr lang="en-US" b="1" dirty="0" smtClean="0"/>
              <a:t>Computer Vision</a:t>
            </a:r>
            <a:r>
              <a:rPr lang="en-US" dirty="0" smtClean="0"/>
              <a:t>: Computer vision algorithms are employed to process the video feed from the camera and detect the presence of a hand within the frame. Techniques such as background subtraction, contour detection, and hand segmentation are commonly used to isolate the hand from the background.</a:t>
            </a:r>
          </a:p>
          <a:p>
            <a:r>
              <a:rPr lang="en-US" b="1" dirty="0" smtClean="0"/>
              <a:t>Hand Tracking</a:t>
            </a:r>
            <a:r>
              <a:rPr lang="en-US" dirty="0" smtClean="0"/>
              <a:t>: Once the hand is detected, the system tracks its movement in real-time. Various tracking algorithms, such as </a:t>
            </a:r>
            <a:r>
              <a:rPr lang="en-US" dirty="0" err="1" smtClean="0"/>
              <a:t>Kalman</a:t>
            </a:r>
            <a:r>
              <a:rPr lang="en-US" dirty="0" smtClean="0"/>
              <a:t> filters or optical flow, may be employed to estimate the position and velocity of the hand accurately.</a:t>
            </a:r>
          </a:p>
          <a:p>
            <a:endParaRPr lang="en-US" dirty="0" smtClean="0"/>
          </a:p>
          <a:p>
            <a:endParaRPr lang="en-US" dirty="0" smtClean="0"/>
          </a:p>
          <a:p>
            <a:endParaRPr lang="en-US" dirty="0" smtClean="0"/>
          </a:p>
          <a:p>
            <a:r>
              <a:rPr lang="en-US" dirty="0" smtClean="0"/>
              <a:t/>
            </a:r>
            <a:br>
              <a:rPr lang="en-US" dirty="0" smtClean="0"/>
            </a:br>
            <a:endParaRPr lang="en-US" dirty="0" smtClean="0"/>
          </a:p>
          <a:p>
            <a:endParaRPr lang="en-US" dirty="0" smtClean="0"/>
          </a:p>
          <a:p>
            <a:endParaRPr lang="en-US" dirty="0" smtClean="0"/>
          </a:p>
          <a:p>
            <a:endParaRPr lang="en-US"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9" name="Text Placeholder 8"/>
          <p:cNvSpPr>
            <a:spLocks noGrp="1"/>
          </p:cNvSpPr>
          <p:nvPr>
            <p:ph type="body" idx="1"/>
          </p:nvPr>
        </p:nvSpPr>
        <p:spPr>
          <a:xfrm>
            <a:off x="609600" y="1577340"/>
            <a:ext cx="10972800" cy="4247317"/>
          </a:xfrm>
        </p:spPr>
        <p:txBody>
          <a:bodyPr/>
          <a:lstStyle/>
          <a:p>
            <a:pPr>
              <a:buFont typeface="Arial" pitchFamily="34" charset="0"/>
              <a:buChar char="•"/>
            </a:pPr>
            <a:r>
              <a:rPr lang="en-US" sz="2400" dirty="0" smtClean="0"/>
              <a:t>Individuals</a:t>
            </a:r>
            <a:r>
              <a:rPr lang="en-US" sz="2400" dirty="0" smtClean="0"/>
              <a:t> </a:t>
            </a:r>
            <a:r>
              <a:rPr lang="en-US" sz="2400" dirty="0" smtClean="0"/>
              <a:t>with Disabilities</a:t>
            </a:r>
          </a:p>
          <a:p>
            <a:pPr>
              <a:buFont typeface="Arial" pitchFamily="34" charset="0"/>
              <a:buChar char="•"/>
            </a:pPr>
            <a:r>
              <a:rPr lang="en-US" sz="2400" dirty="0" smtClean="0"/>
              <a:t>Elderly Users</a:t>
            </a:r>
          </a:p>
          <a:p>
            <a:pPr>
              <a:buFont typeface="Arial" pitchFamily="34" charset="0"/>
              <a:buChar char="•"/>
            </a:pPr>
            <a:r>
              <a:rPr lang="en-US" sz="2400" dirty="0" smtClean="0"/>
              <a:t>Presenters and Speakers</a:t>
            </a:r>
          </a:p>
          <a:p>
            <a:pPr>
              <a:buFont typeface="Arial" pitchFamily="34" charset="0"/>
              <a:buChar char="•"/>
            </a:pPr>
            <a:r>
              <a:rPr lang="en-US" sz="2400" dirty="0" smtClean="0"/>
              <a:t>Game enthusiasts</a:t>
            </a:r>
            <a:endParaRPr lang="en-US" sz="2400" dirty="0" smtClean="0"/>
          </a:p>
          <a:p>
            <a:pPr>
              <a:buFont typeface="Arial" pitchFamily="34" charset="0"/>
              <a:buChar char="•"/>
            </a:pPr>
            <a:r>
              <a:rPr lang="en-US" sz="2400" dirty="0" smtClean="0"/>
              <a:t>Digital Artists and Designers</a:t>
            </a:r>
          </a:p>
          <a:p>
            <a:pPr>
              <a:buFont typeface="Arial" pitchFamily="34" charset="0"/>
              <a:buChar char="•"/>
            </a:pPr>
            <a:r>
              <a:rPr lang="en-US" sz="2400" dirty="0" smtClean="0"/>
              <a:t>Office Workers</a:t>
            </a:r>
          </a:p>
          <a:p>
            <a:pPr>
              <a:buFont typeface="Arial" pitchFamily="34" charset="0"/>
              <a:buChar char="•"/>
            </a:pPr>
            <a:r>
              <a:rPr lang="en-US" sz="2400" dirty="0" smtClean="0"/>
              <a:t>Home Entertainment Users</a:t>
            </a:r>
          </a:p>
          <a:p>
            <a:pPr>
              <a:buFont typeface="Arial" pitchFamily="34" charset="0"/>
              <a:buChar char="•"/>
            </a:pPr>
            <a:r>
              <a:rPr lang="en-US" sz="2400" dirty="0" smtClean="0"/>
              <a:t>Education Sector</a:t>
            </a:r>
          </a:p>
          <a:p>
            <a:pPr>
              <a:buFont typeface="Arial" pitchFamily="34" charset="0"/>
              <a:buChar char="•"/>
            </a:pPr>
            <a:r>
              <a:rPr lang="en-US" sz="2400" dirty="0" smtClean="0"/>
              <a:t>Healthcare </a:t>
            </a:r>
            <a:r>
              <a:rPr lang="en-US" sz="2400" dirty="0" smtClean="0"/>
              <a:t>Providers</a:t>
            </a:r>
            <a:endParaRPr lang="en-US" sz="2400" dirty="0" smtClean="0"/>
          </a:p>
          <a:p>
            <a:endParaRPr lang="en-US" sz="2400" dirty="0" smtClean="0"/>
          </a:p>
          <a:p>
            <a:pPr>
              <a:buFont typeface="Arial" pitchFamily="34" charset="0"/>
              <a:buChar char="•"/>
            </a:pPr>
            <a:endParaRPr lang="en-US" dirty="0" smtClean="0"/>
          </a:p>
          <a:p>
            <a:endParaRPr lang="en-US"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828800" y="525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85800" y="426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600200" y="5791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10" name="Text Placeholder 9"/>
          <p:cNvSpPr>
            <a:spLocks noGrp="1"/>
          </p:cNvSpPr>
          <p:nvPr>
            <p:ph type="body" idx="1"/>
          </p:nvPr>
        </p:nvSpPr>
        <p:spPr>
          <a:xfrm>
            <a:off x="2743200" y="1524000"/>
            <a:ext cx="6477000" cy="4708981"/>
          </a:xfrm>
        </p:spPr>
        <p:txBody>
          <a:bodyPr/>
          <a:lstStyle/>
          <a:p>
            <a:pPr>
              <a:buFont typeface="Arial" pitchFamily="34" charset="0"/>
              <a:buChar char="•"/>
            </a:pPr>
            <a:r>
              <a:rPr lang="en-US" b="1" dirty="0" smtClean="0"/>
              <a:t>Real-time Hand Tracking</a:t>
            </a:r>
            <a:r>
              <a:rPr lang="en-US" dirty="0" smtClean="0"/>
              <a:t>: The system should be capable of accurately tracking the movements of the user's hand in real-time using a camera or depth sensor.</a:t>
            </a:r>
          </a:p>
          <a:p>
            <a:pPr>
              <a:buFont typeface="Arial" pitchFamily="34" charset="0"/>
              <a:buChar char="•"/>
            </a:pPr>
            <a:r>
              <a:rPr lang="en-US" b="1" dirty="0" smtClean="0"/>
              <a:t>Gesture Recognition</a:t>
            </a:r>
            <a:r>
              <a:rPr lang="en-US" dirty="0" smtClean="0"/>
              <a:t>: The ability to recognize and interpret various hand gestures performed by the user, such as pointing, clicking, dragging, scrolling, zooming, rotating, and other custom gestures.</a:t>
            </a:r>
          </a:p>
          <a:p>
            <a:pPr>
              <a:buFont typeface="Arial" pitchFamily="34" charset="0"/>
              <a:buChar char="•"/>
            </a:pPr>
            <a:r>
              <a:rPr lang="en-US" b="1" dirty="0" smtClean="0"/>
              <a:t>Multi-Gesture Support</a:t>
            </a:r>
            <a:r>
              <a:rPr lang="en-US" dirty="0" smtClean="0"/>
              <a:t>: Support for recognizing and distinguishing between multiple gestures simultaneously, allowing for complex interactions and multitasking.</a:t>
            </a:r>
          </a:p>
          <a:p>
            <a:pPr>
              <a:buFont typeface="Arial" pitchFamily="34" charset="0"/>
              <a:buChar char="•"/>
            </a:pPr>
            <a:r>
              <a:rPr lang="en-US" b="1" dirty="0" smtClean="0"/>
              <a:t>Customizable Gestures</a:t>
            </a:r>
            <a:r>
              <a:rPr lang="en-US" dirty="0" smtClean="0"/>
              <a:t>: Users may have different preferences or requirements for gestures. Providing options for users to customize or define their own gestures can enhance usability and accessibility.</a:t>
            </a:r>
          </a:p>
          <a:p>
            <a:pPr>
              <a:buFont typeface="Arial" pitchFamily="34" charset="0"/>
              <a:buChar char="•"/>
            </a:pPr>
            <a:r>
              <a:rPr lang="en-US" b="1" dirty="0" smtClean="0"/>
              <a:t>Dynamic Gesture Mapping</a:t>
            </a:r>
            <a:r>
              <a:rPr lang="en-US" dirty="0" smtClean="0"/>
              <a:t>: The system should map recognized gestures to corresponding actions in the user interface dynamically. For example, a pointing gesture might move the cursor, while a pinching gesture might simulate a mouse click</a:t>
            </a:r>
            <a:r>
              <a:rPr lang="en-US" dirty="0" smtClean="0"/>
              <a:t>.</a:t>
            </a:r>
            <a:endParaRPr lang="en-US" dirty="0" smtClean="0"/>
          </a:p>
          <a:p>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524000" y="1371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533400" y="2743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676400" y="1905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9" name="Text Placeholder 8"/>
          <p:cNvSpPr>
            <a:spLocks noGrp="1"/>
          </p:cNvSpPr>
          <p:nvPr>
            <p:ph type="body" idx="1"/>
          </p:nvPr>
        </p:nvSpPr>
        <p:spPr>
          <a:xfrm>
            <a:off x="2514600" y="1600201"/>
            <a:ext cx="7315200" cy="5262979"/>
          </a:xfrm>
        </p:spPr>
        <p:txBody>
          <a:bodyPr/>
          <a:lstStyle/>
          <a:p>
            <a:pPr>
              <a:buFont typeface="Arial" pitchFamily="34" charset="0"/>
              <a:buChar char="•"/>
            </a:pPr>
            <a:r>
              <a:rPr lang="en-US" b="1" dirty="0" smtClean="0"/>
              <a:t>Natural Interaction</a:t>
            </a:r>
            <a:r>
              <a:rPr lang="en-US" dirty="0" smtClean="0"/>
              <a:t>: Hand gestures mimic real-world movements, making interaction with a virtual environment more intuitive and natural compared to traditional input devices like mice or </a:t>
            </a:r>
            <a:r>
              <a:rPr lang="en-US" dirty="0" err="1" smtClean="0"/>
              <a:t>touchpads</a:t>
            </a:r>
            <a:r>
              <a:rPr lang="en-US" dirty="0" smtClean="0"/>
              <a:t>.</a:t>
            </a:r>
          </a:p>
          <a:p>
            <a:pPr>
              <a:buFont typeface="Arial" pitchFamily="34" charset="0"/>
              <a:buChar char="•"/>
            </a:pPr>
            <a:r>
              <a:rPr lang="en-US" b="1" dirty="0" smtClean="0"/>
              <a:t>Accessibility</a:t>
            </a:r>
            <a:r>
              <a:rPr lang="en-US" dirty="0" smtClean="0"/>
              <a:t>: Hand gesture-based interfaces can be particularly beneficial for individuals with mobility impairments who may find traditional input devices challenging to use. Gestures require minimal physical effort and can accommodate a wide range of users.</a:t>
            </a:r>
          </a:p>
          <a:p>
            <a:pPr>
              <a:buFont typeface="Arial" pitchFamily="34" charset="0"/>
              <a:buChar char="•"/>
            </a:pPr>
            <a:r>
              <a:rPr lang="en-US" b="1" dirty="0" smtClean="0"/>
              <a:t>Gesture Recognition</a:t>
            </a:r>
            <a:r>
              <a:rPr lang="en-US" dirty="0" smtClean="0"/>
              <a:t>: Advanced gesture recognition technologies can accurately interpret various hand movements, allowing for precise control over virtual objects or interfaces. This enhances user experience and reduces frustration associated with misinterpretation of inputs.</a:t>
            </a:r>
          </a:p>
          <a:p>
            <a:pPr>
              <a:buFont typeface="Arial" pitchFamily="34" charset="0"/>
              <a:buChar char="•"/>
            </a:pPr>
            <a:r>
              <a:rPr lang="en-US" b="1" dirty="0" smtClean="0"/>
              <a:t>No Physical Hardware Required</a:t>
            </a:r>
            <a:r>
              <a:rPr lang="en-US" dirty="0" smtClean="0"/>
              <a:t>: Unlike traditional mice or </a:t>
            </a:r>
            <a:r>
              <a:rPr lang="en-US" dirty="0" err="1" smtClean="0"/>
              <a:t>touchpads</a:t>
            </a:r>
            <a:r>
              <a:rPr lang="en-US" dirty="0" smtClean="0"/>
              <a:t>, hand gesture-based interfaces typically don't require any additional hardware, apart from a camera or sensor to capture the gestures. This reduces costs and eliminates the need for carrying and maintaining physical devices.</a:t>
            </a:r>
          </a:p>
          <a:p>
            <a:pPr>
              <a:buFont typeface="Arial" pitchFamily="34" charset="0"/>
              <a:buChar char="•"/>
            </a:pPr>
            <a:r>
              <a:rPr lang="en-US" b="1" dirty="0" smtClean="0"/>
              <a:t>Space Efficiency</a:t>
            </a:r>
            <a:r>
              <a:rPr lang="en-US" dirty="0" smtClean="0"/>
              <a:t>: Hand gestures can be performed in the air without the need for a physical surface, making them suitable for use in environments where space is limited, such as in vehicle cockpits or during presentations</a:t>
            </a:r>
            <a:r>
              <a:rPr lang="en-US" dirty="0" smtClean="0"/>
              <a:t>.</a:t>
            </a:r>
            <a:endParaRPr lang="en-US" dirty="0" smtClean="0"/>
          </a:p>
          <a:p>
            <a:endParaRPr lang="en-US"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96400" y="1447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62000" y="914400"/>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685800" y="15240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 Placeholder 10"/>
          <p:cNvSpPr>
            <a:spLocks noGrp="1"/>
          </p:cNvSpPr>
          <p:nvPr>
            <p:ph type="body" idx="1"/>
          </p:nvPr>
        </p:nvSpPr>
        <p:spPr>
          <a:xfrm>
            <a:off x="381000" y="1371600"/>
            <a:ext cx="8915400" cy="5334000"/>
          </a:xfrm>
        </p:spPr>
        <p:txBody>
          <a:bodyPr/>
          <a:lstStyle/>
          <a:p>
            <a:r>
              <a:rPr lang="en-US" dirty="0" smtClean="0"/>
              <a:t>Designing a hand gesture virtual mouse system involves several components and considerations. Here's a high-level overview of the modeling process:</a:t>
            </a:r>
          </a:p>
          <a:p>
            <a:endParaRPr lang="en-US" dirty="0" smtClean="0"/>
          </a:p>
          <a:p>
            <a:r>
              <a:rPr lang="en-US" dirty="0" smtClean="0"/>
              <a:t>1. </a:t>
            </a:r>
            <a:r>
              <a:rPr lang="en-US" b="1" dirty="0" smtClean="0"/>
              <a:t>Gesture </a:t>
            </a:r>
            <a:r>
              <a:rPr lang="en-US" b="1" dirty="0" smtClean="0"/>
              <a:t>Recognition </a:t>
            </a:r>
            <a:r>
              <a:rPr lang="en-US" b="1" dirty="0" smtClean="0"/>
              <a:t>Model:</a:t>
            </a:r>
            <a:endParaRPr lang="en-US" b="1" dirty="0" smtClean="0"/>
          </a:p>
          <a:p>
            <a:r>
              <a:rPr lang="en-US" dirty="0" smtClean="0"/>
              <a:t>   - Develop a machine learning or computer vision model capable of accurately detecting and recognizing hand gestures from input data captured by a camera or sensor.</a:t>
            </a:r>
          </a:p>
          <a:p>
            <a:r>
              <a:rPr lang="en-US" dirty="0" smtClean="0"/>
              <a:t> </a:t>
            </a:r>
            <a:r>
              <a:rPr lang="en-US" dirty="0" smtClean="0"/>
              <a:t>2</a:t>
            </a:r>
            <a:r>
              <a:rPr lang="en-US" dirty="0" smtClean="0"/>
              <a:t>. </a:t>
            </a:r>
            <a:r>
              <a:rPr lang="en-US" b="1" dirty="0" smtClean="0"/>
              <a:t>Hand </a:t>
            </a:r>
            <a:r>
              <a:rPr lang="en-US" b="1" dirty="0" smtClean="0"/>
              <a:t>Tracking and </a:t>
            </a:r>
            <a:r>
              <a:rPr lang="en-US" b="1" dirty="0" smtClean="0"/>
              <a:t>Localization:</a:t>
            </a:r>
            <a:endParaRPr lang="en-US" b="1" dirty="0" smtClean="0"/>
          </a:p>
          <a:p>
            <a:r>
              <a:rPr lang="en-US" dirty="0" smtClean="0"/>
              <a:t>   - Implement algorithms to track and localize the user's hand in real-time within the camera or sensor's field of view.</a:t>
            </a:r>
          </a:p>
          <a:p>
            <a:r>
              <a:rPr lang="en-US" dirty="0" smtClean="0"/>
              <a:t>3</a:t>
            </a:r>
            <a:r>
              <a:rPr lang="en-US" dirty="0" smtClean="0"/>
              <a:t>. </a:t>
            </a:r>
            <a:r>
              <a:rPr lang="en-US" b="1" dirty="0" smtClean="0"/>
              <a:t>Gesture </a:t>
            </a:r>
            <a:r>
              <a:rPr lang="en-US" b="1" dirty="0" smtClean="0"/>
              <a:t>Mapping and </a:t>
            </a:r>
            <a:r>
              <a:rPr lang="en-US" b="1" dirty="0" smtClean="0"/>
              <a:t>Interaction:</a:t>
            </a:r>
            <a:endParaRPr lang="en-US" b="1" dirty="0" smtClean="0"/>
          </a:p>
          <a:p>
            <a:r>
              <a:rPr lang="en-US" dirty="0" smtClean="0"/>
              <a:t>   - Define a mapping between detected hand gestures and corresponding actions or commands in the virtual environment (e.g., cursor movement, clicking, dragging).</a:t>
            </a:r>
          </a:p>
          <a:p>
            <a:r>
              <a:rPr lang="en-US" dirty="0" smtClean="0"/>
              <a:t>4</a:t>
            </a:r>
            <a:r>
              <a:rPr lang="en-US" dirty="0" smtClean="0"/>
              <a:t>. </a:t>
            </a:r>
            <a:r>
              <a:rPr lang="en-US" b="1" dirty="0" smtClean="0"/>
              <a:t>User </a:t>
            </a:r>
            <a:r>
              <a:rPr lang="en-US" b="1" dirty="0" smtClean="0"/>
              <a:t>Interface </a:t>
            </a:r>
            <a:r>
              <a:rPr lang="en-US" b="1" dirty="0" smtClean="0"/>
              <a:t>Design:</a:t>
            </a:r>
            <a:endParaRPr lang="en-US" b="1" dirty="0" smtClean="0"/>
          </a:p>
          <a:p>
            <a:r>
              <a:rPr lang="en-US" dirty="0" smtClean="0"/>
              <a:t>   - Design a user-friendly interface that provides visual feedback to users about the status of their gestures and the resulting actions in the virtual environment.</a:t>
            </a:r>
          </a:p>
          <a:p>
            <a:r>
              <a:rPr lang="en-US" dirty="0" smtClean="0"/>
              <a:t>5</a:t>
            </a:r>
            <a:r>
              <a:rPr lang="en-US" dirty="0" smtClean="0"/>
              <a:t>. </a:t>
            </a:r>
            <a:r>
              <a:rPr lang="en-US" b="1" dirty="0" smtClean="0"/>
              <a:t>Integration </a:t>
            </a:r>
            <a:r>
              <a:rPr lang="en-US" b="1" dirty="0" smtClean="0"/>
              <a:t>with Operating Systems and </a:t>
            </a:r>
            <a:r>
              <a:rPr lang="en-US" b="1" dirty="0" smtClean="0"/>
              <a:t>Applications:</a:t>
            </a:r>
            <a:endParaRPr lang="en-US" b="1" dirty="0" smtClean="0"/>
          </a:p>
          <a:p>
            <a:r>
              <a:rPr lang="en-US" dirty="0" smtClean="0"/>
              <a:t>   - Develop software drivers or middleware to integrate the hand gesture virtual mouse system with popular operating systems (e.g., Windows, </a:t>
            </a:r>
            <a:r>
              <a:rPr lang="en-US" dirty="0" err="1" smtClean="0"/>
              <a:t>macOS</a:t>
            </a:r>
            <a:r>
              <a:rPr lang="en-US" dirty="0" smtClean="0"/>
              <a:t>, Linux) and application software</a:t>
            </a:r>
            <a:r>
              <a:rPr lang="en-US" dirty="0" smtClean="0"/>
              <a:t>.</a:t>
            </a:r>
            <a:endParaRPr lang="en-US" dirty="0" smtClean="0"/>
          </a:p>
          <a:p>
            <a:r>
              <a:rPr lang="en-US" dirty="0" smtClean="0"/>
              <a:t>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TotalTime>
  <Words>1086</Words>
  <Application>Microsoft Office PowerPoint</Application>
  <PresentationFormat>Custom</PresentationFormat>
  <Paragraphs>91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Suhash M</vt:lpstr>
      <vt:lpstr>PROJECT TITLE</vt:lpstr>
      <vt:lpstr>AGENDA</vt:lpstr>
      <vt:lpstr>PROBLEM STATEMENT</vt:lpstr>
      <vt:lpstr>PROJECT OVERVIEW</vt:lpstr>
      <vt:lpstr>WHO ARE THE END USERS?</vt:lpstr>
      <vt:lpstr>YOUR SOLUTION AND ITS VALUE PROPOSITION</vt:lpstr>
      <vt:lpstr>THE WOW IN YOUR SOLUTION</vt:lpstr>
      <vt:lpstr>Slide 9</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Suhash M</dc:title>
  <cp:lastModifiedBy>prathap</cp:lastModifiedBy>
  <cp:revision>12</cp:revision>
  <dcterms:created xsi:type="dcterms:W3CDTF">2024-04-03T08:24:13Z</dcterms:created>
  <dcterms:modified xsi:type="dcterms:W3CDTF">2024-04-04T04:13:20Z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