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emf" ContentType="image/x-emf"/>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1" r:id="rId7"/>
    <p:sldId id="262" r:id="rId8"/>
    <p:sldId id="263" r:id="rId9"/>
    <p:sldId id="264" r:id="rId10"/>
    <p:sldId id="265" r:id="rId11"/>
    <p:sldId id="266" r:id="rId12"/>
    <p:sldId id="267" r:id="rId13"/>
    <p:sldId id="260"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2.png"/><Relationship Id="rId2" Type="http://schemas.openxmlformats.org/officeDocument/2006/relationships/hyperlink" Target="http://images.cnblogs.com/cnblogs_com/jerrylead/201103/201103052209048164.png" TargetMode="External"/><Relationship Id="rId1" Type="http://schemas.openxmlformats.org/officeDocument/2006/relationships/image" Target="../media/image11.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7.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hyperlink" Target="http://images.cnblogs.com/cnblogs_com/jerrylead/201103/201103052209048164.png" TargetMode="External"/><Relationship Id="rId4" Type="http://schemas.openxmlformats.org/officeDocument/2006/relationships/image" Target="../media/image17.png"/><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s>
</file>

<file path=ppt/slides/_rels/slide18.xml.rels><?xml version="1.0" encoding="UTF-8" standalone="yes"?>
<Relationships xmlns="http://schemas.openxmlformats.org/package/2006/relationships"><Relationship Id="rId9" Type="http://schemas.openxmlformats.org/officeDocument/2006/relationships/vmlDrawing" Target="../drawings/vmlDrawing1.vml"/><Relationship Id="rId8" Type="http://schemas.openxmlformats.org/officeDocument/2006/relationships/slideLayout" Target="../slideLayouts/slideLayout2.xml"/><Relationship Id="rId7" Type="http://schemas.openxmlformats.org/officeDocument/2006/relationships/image" Target="../media/image21.png"/><Relationship Id="rId6" Type="http://schemas.openxmlformats.org/officeDocument/2006/relationships/image" Target="../media/image20.png"/><Relationship Id="rId5" Type="http://schemas.openxmlformats.org/officeDocument/2006/relationships/hyperlink" Target="http://images.cnblogs.com/cnblogs_com/jerrylead/201103/201103052209111898.png" TargetMode="External"/><Relationship Id="rId4" Type="http://schemas.openxmlformats.org/officeDocument/2006/relationships/image" Target="../media/image19.wmf"/><Relationship Id="rId3" Type="http://schemas.openxmlformats.org/officeDocument/2006/relationships/oleObject" Target="../embeddings/oleObject2.bin"/><Relationship Id="rId2" Type="http://schemas.openxmlformats.org/officeDocument/2006/relationships/image" Target="../media/image18.wmf"/><Relationship Id="rId1" Type="http://schemas.openxmlformats.org/officeDocument/2006/relationships/oleObject" Target="../embeddings/oleObject1.bin"/></Relationships>
</file>

<file path=ppt/slides/_rels/slide19.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5.png"/><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image" Target="../media/image22.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23.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31.png"/><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image" Target="../media/image28.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2.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3.png"/></Relationships>
</file>

<file path=ppt/slides/_rels/slide26.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image" Target="../media/image34.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9.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emf"/></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emf"/></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zh-CN" altLang="en-US"/>
              <a:t>人工智能原理</a:t>
            </a:r>
            <a:endParaRPr lang="zh-CN" altLang="en-US"/>
          </a:p>
        </p:txBody>
      </p:sp>
      <p:sp>
        <p:nvSpPr>
          <p:cNvPr id="3" name="副标题 2"/>
          <p:cNvSpPr>
            <a:spLocks noGrp="1"/>
          </p:cNvSpPr>
          <p:nvPr>
            <p:ph type="subTitle" idx="1"/>
          </p:nvPr>
        </p:nvSpPr>
        <p:spPr>
          <a:xfrm>
            <a:off x="1524000" y="3602038"/>
            <a:ext cx="9144000" cy="1655762"/>
          </a:xfrm>
        </p:spPr>
        <p:txBody>
          <a:bodyPr/>
          <a:p>
            <a:r>
              <a:rPr lang="zh-CN" altLang="en-US"/>
              <a:t>机器学习部分</a:t>
            </a:r>
            <a:r>
              <a:rPr lang="en-US" altLang="zh-CN"/>
              <a:t>-</a:t>
            </a:r>
            <a:r>
              <a:rPr lang="zh-CN" altLang="en-US"/>
              <a:t>基本概念</a:t>
            </a: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多维线性</a:t>
            </a:r>
            <a:endParaRPr lang="zh-CN" altLang="en-US"/>
          </a:p>
        </p:txBody>
      </p:sp>
      <p:sp>
        <p:nvSpPr>
          <p:cNvPr id="7" name="文本框 6"/>
          <p:cNvSpPr txBox="1"/>
          <p:nvPr/>
        </p:nvSpPr>
        <p:spPr>
          <a:xfrm>
            <a:off x="741853" y="4601737"/>
            <a:ext cx="10740043" cy="461665"/>
          </a:xfrm>
          <a:prstGeom prst="rect">
            <a:avLst/>
          </a:prstGeom>
          <a:noFill/>
        </p:spPr>
        <p:txBody>
          <a:bodyPr wrap="square" rtlCol="0">
            <a:spAutoFit/>
          </a:bodyPr>
          <a:p>
            <a:r>
              <a:rPr lang="zh-CN" altLang="en-US" sz="2400" dirty="0" smtClean="0">
                <a:latin typeface="楷体" panose="02010609060101010101" pitchFamily="49" charset="-122"/>
                <a:ea typeface="楷体" panose="02010609060101010101" pitchFamily="49" charset="-122"/>
              </a:rPr>
              <a:t>乘法模型：把一维的基函数作为因子，通过</a:t>
            </a:r>
            <a:r>
              <a:rPr lang="zh-CN" altLang="en-US" sz="2400" dirty="0">
                <a:latin typeface="楷体" panose="02010609060101010101" pitchFamily="49" charset="-122"/>
                <a:ea typeface="楷体" panose="02010609060101010101" pitchFamily="49" charset="-122"/>
              </a:rPr>
              <a:t>使其</a:t>
            </a:r>
            <a:r>
              <a:rPr lang="zh-CN" altLang="en-US" sz="2400" dirty="0" smtClean="0">
                <a:latin typeface="楷体" panose="02010609060101010101" pitchFamily="49" charset="-122"/>
                <a:ea typeface="楷体" panose="02010609060101010101" pitchFamily="49" charset="-122"/>
              </a:rPr>
              <a:t>相乘而获得多为基函数的方法</a:t>
            </a:r>
            <a:endParaRPr lang="zh-CN" altLang="en-US" sz="2400" dirty="0">
              <a:latin typeface="楷体" panose="02010609060101010101" pitchFamily="49" charset="-122"/>
              <a:ea typeface="楷体" panose="02010609060101010101" pitchFamily="49" charset="-122"/>
            </a:endParaRPr>
          </a:p>
        </p:txBody>
      </p:sp>
      <p:sp>
        <p:nvSpPr>
          <p:cNvPr id="8" name="文本框 7"/>
          <p:cNvSpPr txBox="1"/>
          <p:nvPr/>
        </p:nvSpPr>
        <p:spPr>
          <a:xfrm>
            <a:off x="741853" y="6149143"/>
            <a:ext cx="10873048" cy="461665"/>
          </a:xfrm>
          <a:prstGeom prst="rect">
            <a:avLst/>
          </a:prstGeom>
          <a:noFill/>
        </p:spPr>
        <p:txBody>
          <a:bodyPr wrap="square" rtlCol="0">
            <a:spAutoFit/>
          </a:bodyPr>
          <a:p>
            <a:r>
              <a:rPr lang="zh-CN" altLang="en-US" sz="2400" dirty="0" smtClean="0">
                <a:latin typeface="楷体" panose="02010609060101010101" pitchFamily="49" charset="-122"/>
                <a:ea typeface="楷体" panose="02010609060101010101" pitchFamily="49" charset="-122"/>
              </a:rPr>
              <a:t>加法模型：把一维的基函数作为因子，通过使其相加而获得多为基函数的方法</a:t>
            </a:r>
            <a:endParaRPr lang="zh-CN" altLang="en-US" sz="2400" dirty="0">
              <a:latin typeface="楷体" panose="02010609060101010101" pitchFamily="49" charset="-122"/>
              <a:ea typeface="楷体" panose="02010609060101010101" pitchFamily="49" charset="-122"/>
            </a:endParaRPr>
          </a:p>
        </p:txBody>
      </p:sp>
      <mc:AlternateContent xmlns:mc="http://schemas.openxmlformats.org/markup-compatibility/2006">
        <mc:Choice xmlns:a14="http://schemas.microsoft.com/office/drawing/2010/main" Requires="a14">
          <p:sp>
            <p:nvSpPr>
              <p:cNvPr id="6" name="矩形 5"/>
              <p:cNvSpPr/>
              <p:nvPr/>
            </p:nvSpPr>
            <p:spPr>
              <a:xfrm>
                <a:off x="3818178" y="3394616"/>
                <a:ext cx="4565224" cy="1193981"/>
              </a:xfrm>
              <a:prstGeom prst="rect">
                <a:avLst/>
              </a:prstGeom>
            </p:spPr>
            <p:txBody>
              <a:bodyPr wrap="none">
                <a:spAutoFit/>
              </a:bodyPr>
              <a:p>
                <a14:m>
                  <m:oMathPara xmlns:m="http://schemas.openxmlformats.org/officeDocument/2006/math">
                    <m:oMathParaPr>
                      <m:jc m:val="centerGroup"/>
                    </m:oMathParaPr>
                    <m:oMath xmlns:m="http://schemas.openxmlformats.org/officeDocument/2006/math">
                      <m:sSub>
                        <m:sSubPr>
                          <m:ctrlPr>
                            <a:rPr lang="en-US" altLang="zh-CN" sz="2400" i="1">
                              <a:latin typeface="Cambria Math" panose="02040503050406030204" pitchFamily="18" charset="0"/>
                              <a:ea typeface="华文楷体" panose="02010600040101010101" pitchFamily="2" charset="-122"/>
                            </a:rPr>
                          </m:ctrlPr>
                        </m:sSubPr>
                        <m:e>
                          <m:r>
                            <a:rPr lang="en-US" altLang="zh-CN" sz="2400" i="1">
                              <a:latin typeface="Cambria Math" panose="02040503050406030204" pitchFamily="18" charset="0"/>
                              <a:ea typeface="华文楷体" panose="02010600040101010101" pitchFamily="2" charset="-122"/>
                            </a:rPr>
                            <m:t>𝑓</m:t>
                          </m:r>
                        </m:e>
                        <m:sub>
                          <m:r>
                            <a:rPr lang="zh-CN" altLang="en-US" sz="2400" i="1">
                              <a:latin typeface="Cambria Math" panose="02040503050406030204" pitchFamily="18" charset="0"/>
                              <a:ea typeface="华文楷体" panose="02010600040101010101" pitchFamily="2" charset="-122"/>
                            </a:rPr>
                            <m:t>𝜃</m:t>
                          </m:r>
                        </m:sub>
                      </m:sSub>
                      <m:d>
                        <m:dPr>
                          <m:ctrlPr>
                            <a:rPr lang="en-US" altLang="zh-CN" sz="2400" i="1">
                              <a:latin typeface="Cambria Math" panose="02040503050406030204" pitchFamily="18" charset="0"/>
                              <a:ea typeface="华文楷体" panose="02010600040101010101" pitchFamily="2" charset="-122"/>
                            </a:rPr>
                          </m:ctrlPr>
                        </m:dPr>
                        <m:e>
                          <m:r>
                            <a:rPr lang="zh-CN" altLang="en-US" sz="2400" i="1">
                              <a:latin typeface="Cambria Math" panose="02040503050406030204" pitchFamily="18" charset="0"/>
                              <a:ea typeface="华文楷体" panose="02010600040101010101" pitchFamily="2" charset="-122"/>
                            </a:rPr>
                            <m:t>𝒳</m:t>
                          </m:r>
                        </m:e>
                      </m:d>
                      <m:r>
                        <a:rPr lang="en-US" altLang="zh-CN" sz="2400" i="1">
                          <a:latin typeface="Cambria Math" panose="02040503050406030204" pitchFamily="18" charset="0"/>
                          <a:ea typeface="Cambria Math" panose="02040503050406030204" pitchFamily="18" charset="0"/>
                        </a:rPr>
                        <m:t>=</m:t>
                      </m:r>
                      <m:nary>
                        <m:naryPr>
                          <m:chr m:val="∑"/>
                          <m:ctrlPr>
                            <a:rPr lang="en-US" altLang="zh-CN" sz="2400" i="1">
                              <a:latin typeface="Cambria Math" panose="02040503050406030204" pitchFamily="18" charset="0"/>
                              <a:ea typeface="Cambria Math" panose="02040503050406030204" pitchFamily="18" charset="0"/>
                            </a:rPr>
                          </m:ctrlPr>
                        </m:naryPr>
                        <m:sub>
                          <m:r>
                            <m:rPr>
                              <m:brk m:alnAt="23"/>
                            </m:rPr>
                            <a:rPr lang="zh-CN" altLang="en-US" sz="2400" i="1">
                              <a:latin typeface="Cambria Math" panose="02040503050406030204" pitchFamily="18" charset="0"/>
                              <a:ea typeface="Cambria Math" panose="02040503050406030204" pitchFamily="18" charset="0"/>
                            </a:rPr>
                            <m:t>𝒿</m:t>
                          </m:r>
                          <m:r>
                            <a:rPr lang="en-US" altLang="zh-CN" sz="2400" i="1">
                              <a:latin typeface="Cambria Math" panose="02040503050406030204" pitchFamily="18" charset="0"/>
                              <a:ea typeface="Cambria Math" panose="02040503050406030204" pitchFamily="18" charset="0"/>
                            </a:rPr>
                            <m:t>=</m:t>
                          </m:r>
                          <m:r>
                            <a:rPr lang="en-US" altLang="zh-CN" sz="2400" i="1">
                              <a:latin typeface="Cambria Math" panose="02040503050406030204" pitchFamily="18" charset="0"/>
                              <a:ea typeface="Cambria Math" panose="02040503050406030204" pitchFamily="18" charset="0"/>
                            </a:rPr>
                            <m:t>1</m:t>
                          </m:r>
                        </m:sub>
                        <m:sup>
                          <m:r>
                            <a:rPr lang="zh-CN" altLang="en-US" sz="2400" i="1">
                              <a:latin typeface="Cambria Math" panose="02040503050406030204" pitchFamily="18" charset="0"/>
                              <a:ea typeface="Cambria Math" panose="02040503050406030204" pitchFamily="18" charset="0"/>
                            </a:rPr>
                            <m:t>𝒷</m:t>
                          </m:r>
                        </m:sup>
                        <m:e>
                          <m:sSub>
                            <m:sSubPr>
                              <m:ctrlPr>
                                <a:rPr lang="en-US" altLang="zh-CN" sz="2400" i="1">
                                  <a:latin typeface="Cambria Math" panose="02040503050406030204" pitchFamily="18" charset="0"/>
                                  <a:ea typeface="Cambria Math" panose="02040503050406030204" pitchFamily="18" charset="0"/>
                                </a:rPr>
                              </m:ctrlPr>
                            </m:sSubPr>
                            <m:e>
                              <m:r>
                                <a:rPr lang="zh-CN" altLang="en-US" sz="2400" i="1">
                                  <a:latin typeface="Cambria Math" panose="02040503050406030204" pitchFamily="18" charset="0"/>
                                  <a:ea typeface="Cambria Math" panose="02040503050406030204" pitchFamily="18" charset="0"/>
                                </a:rPr>
                                <m:t>𝜃</m:t>
                              </m:r>
                            </m:e>
                            <m:sub>
                              <m:r>
                                <a:rPr lang="zh-CN" altLang="en-US" sz="2400" i="1">
                                  <a:latin typeface="Cambria Math" panose="02040503050406030204" pitchFamily="18" charset="0"/>
                                  <a:ea typeface="Cambria Math" panose="02040503050406030204" pitchFamily="18" charset="0"/>
                                </a:rPr>
                                <m:t>𝒿</m:t>
                              </m:r>
                            </m:sub>
                          </m:sSub>
                        </m:e>
                      </m:nary>
                      <m:sSub>
                        <m:sSubPr>
                          <m:ctrlPr>
                            <a:rPr lang="en-US" altLang="zh-CN" sz="2400" i="1">
                              <a:latin typeface="Cambria Math" panose="02040503050406030204" pitchFamily="18" charset="0"/>
                              <a:ea typeface="Cambria Math" panose="02040503050406030204" pitchFamily="18" charset="0"/>
                            </a:rPr>
                          </m:ctrlPr>
                        </m:sSubPr>
                        <m:e>
                          <m:r>
                            <a:rPr lang="zh-CN" altLang="en-US" sz="2400" i="1">
                              <a:latin typeface="Cambria Math" panose="02040503050406030204" pitchFamily="18" charset="0"/>
                              <a:ea typeface="Cambria Math" panose="02040503050406030204" pitchFamily="18" charset="0"/>
                            </a:rPr>
                            <m:t>𝜙</m:t>
                          </m:r>
                        </m:e>
                        <m:sub>
                          <m:r>
                            <a:rPr lang="zh-CN" altLang="en-US" sz="2400" i="1">
                              <a:latin typeface="Cambria Math" panose="02040503050406030204" pitchFamily="18" charset="0"/>
                              <a:ea typeface="Cambria Math" panose="02040503050406030204" pitchFamily="18" charset="0"/>
                            </a:rPr>
                            <m:t>𝒿</m:t>
                          </m:r>
                        </m:sub>
                      </m:sSub>
                      <m:d>
                        <m:dPr>
                          <m:ctrlPr>
                            <a:rPr lang="en-US" altLang="zh-CN" sz="2400" i="1">
                              <a:latin typeface="Cambria Math" panose="02040503050406030204" pitchFamily="18" charset="0"/>
                              <a:ea typeface="Cambria Math" panose="02040503050406030204" pitchFamily="18" charset="0"/>
                            </a:rPr>
                          </m:ctrlPr>
                        </m:dPr>
                        <m:e>
                          <m:r>
                            <a:rPr lang="zh-CN" altLang="en-US" sz="2400" i="1">
                              <a:latin typeface="Cambria Math" panose="02040503050406030204" pitchFamily="18" charset="0"/>
                              <a:ea typeface="Cambria Math" panose="02040503050406030204" pitchFamily="18" charset="0"/>
                            </a:rPr>
                            <m:t>𝒳</m:t>
                          </m:r>
                        </m:e>
                      </m:d>
                      <m:r>
                        <a:rPr lang="en-US" altLang="zh-CN" sz="2400" i="1">
                          <a:latin typeface="Cambria Math" panose="02040503050406030204" pitchFamily="18" charset="0"/>
                          <a:ea typeface="Cambria Math" panose="02040503050406030204" pitchFamily="18" charset="0"/>
                        </a:rPr>
                        <m:t>=</m:t>
                      </m:r>
                      <m:sSup>
                        <m:sSupPr>
                          <m:ctrlPr>
                            <a:rPr lang="en-US" altLang="zh-CN" sz="2400" i="1">
                              <a:latin typeface="Cambria Math" panose="02040503050406030204" pitchFamily="18" charset="0"/>
                              <a:ea typeface="Cambria Math" panose="02040503050406030204" pitchFamily="18" charset="0"/>
                            </a:rPr>
                          </m:ctrlPr>
                        </m:sSupPr>
                        <m:e>
                          <m:r>
                            <a:rPr lang="zh-CN" altLang="en-US" sz="2400" i="1">
                              <a:latin typeface="Cambria Math" panose="02040503050406030204" pitchFamily="18" charset="0"/>
                              <a:ea typeface="Cambria Math" panose="02040503050406030204" pitchFamily="18" charset="0"/>
                            </a:rPr>
                            <m:t>𝜃</m:t>
                          </m:r>
                        </m:e>
                        <m:sup>
                          <m:r>
                            <a:rPr lang="en-US" altLang="zh-CN" sz="2400" i="1">
                              <a:latin typeface="Cambria Math" panose="02040503050406030204" pitchFamily="18" charset="0"/>
                              <a:ea typeface="Cambria Math" panose="02040503050406030204" pitchFamily="18" charset="0"/>
                            </a:rPr>
                            <m:t>⊺</m:t>
                          </m:r>
                        </m:sup>
                      </m:sSup>
                      <m:r>
                        <a:rPr lang="zh-CN" altLang="en-US" sz="2400" i="1">
                          <a:latin typeface="Cambria Math" panose="02040503050406030204" pitchFamily="18" charset="0"/>
                          <a:ea typeface="Cambria Math" panose="02040503050406030204" pitchFamily="18" charset="0"/>
                        </a:rPr>
                        <m:t>𝜙</m:t>
                      </m:r>
                      <m:d>
                        <m:dPr>
                          <m:ctrlPr>
                            <a:rPr lang="en-US" altLang="zh-CN" sz="2400" i="1">
                              <a:latin typeface="Cambria Math" panose="02040503050406030204" pitchFamily="18" charset="0"/>
                              <a:ea typeface="Cambria Math" panose="02040503050406030204" pitchFamily="18" charset="0"/>
                            </a:rPr>
                          </m:ctrlPr>
                        </m:dPr>
                        <m:e>
                          <m:r>
                            <a:rPr lang="zh-CN" altLang="en-US" sz="2400" i="1">
                              <a:latin typeface="Cambria Math" panose="02040503050406030204" pitchFamily="18" charset="0"/>
                              <a:ea typeface="Cambria Math" panose="02040503050406030204" pitchFamily="18" charset="0"/>
                            </a:rPr>
                            <m:t>𝒳</m:t>
                          </m:r>
                        </m:e>
                      </m:d>
                    </m:oMath>
                  </m:oMathPara>
                </a14:m>
                <a:endParaRPr lang="zh-CN" altLang="en-US" dirty="0"/>
              </a:p>
            </p:txBody>
          </p:sp>
        </mc:Choice>
        <mc:Fallback>
          <p:sp>
            <p:nvSpPr>
              <p:cNvPr id="6" name="矩形 5"/>
              <p:cNvSpPr>
                <a:spLocks noRot="1" noChangeAspect="1" noMove="1" noResize="1" noEditPoints="1" noAdjustHandles="1" noChangeArrowheads="1" noChangeShapeType="1" noTextEdit="1"/>
              </p:cNvSpPr>
              <p:nvPr/>
            </p:nvSpPr>
            <p:spPr>
              <a:xfrm>
                <a:off x="3818178" y="3394616"/>
                <a:ext cx="4565224" cy="1193981"/>
              </a:xfrm>
              <a:prstGeom prst="rect">
                <a:avLst/>
              </a:prstGeom>
              <a:blipFill rotWithShape="1">
                <a:blip r:embed="rId1"/>
                <a:stretch>
                  <a:fillRect l="-12" t="-45" r="3" b="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 name="文本框 3"/>
              <p:cNvSpPr txBox="1"/>
              <p:nvPr/>
            </p:nvSpPr>
            <p:spPr>
              <a:xfrm>
                <a:off x="1246159" y="1910080"/>
                <a:ext cx="10008523" cy="1723549"/>
              </a:xfrm>
              <a:prstGeom prst="rect">
                <a:avLst/>
              </a:prstGeom>
              <a:noFill/>
            </p:spPr>
            <p:txBody>
              <a:bodyPr wrap="square" rtlCol="0">
                <a:spAutoFit/>
              </a:bodyPr>
              <a:p>
                <a:r>
                  <a:rPr lang="zh-CN" altLang="en-US" sz="2800" dirty="0" smtClean="0">
                    <a:latin typeface="楷体" panose="02010609060101010101" pitchFamily="49" charset="-122"/>
                    <a:ea typeface="楷体" panose="02010609060101010101" pitchFamily="49" charset="-122"/>
                  </a:rPr>
                  <a:t>在上述模型中，一维的输入</a:t>
                </a:r>
                <a:r>
                  <a:rPr lang="en-US" altLang="zh-CN" sz="2800" dirty="0" smtClean="0">
                    <a:latin typeface="楷体" panose="02010609060101010101" pitchFamily="49" charset="-122"/>
                    <a:ea typeface="楷体" panose="02010609060101010101" pitchFamily="49" charset="-122"/>
                  </a:rPr>
                  <a:t>x</a:t>
                </a:r>
                <a:r>
                  <a:rPr lang="zh-CN" altLang="en-US" sz="2800" dirty="0" smtClean="0">
                    <a:latin typeface="楷体" panose="02010609060101010101" pitchFamily="49" charset="-122"/>
                    <a:ea typeface="楷体" panose="02010609060101010101" pitchFamily="49" charset="-122"/>
                  </a:rPr>
                  <a:t>还可以扩展为</a:t>
                </a:r>
                <a:r>
                  <a:rPr lang="en-US" altLang="zh-CN" sz="2800" dirty="0" smtClean="0">
                    <a:latin typeface="楷体" panose="02010609060101010101" pitchFamily="49" charset="-122"/>
                    <a:ea typeface="楷体" panose="02010609060101010101" pitchFamily="49" charset="-122"/>
                  </a:rPr>
                  <a:t>d</a:t>
                </a:r>
                <a:r>
                  <a:rPr lang="zh-CN" altLang="en-US" sz="2800" dirty="0" smtClean="0">
                    <a:latin typeface="楷体" panose="02010609060101010101" pitchFamily="49" charset="-122"/>
                    <a:ea typeface="楷体" panose="02010609060101010101" pitchFamily="49" charset="-122"/>
                  </a:rPr>
                  <a:t>维的向量形式</a:t>
                </a:r>
                <a:endParaRPr lang="en-US" altLang="zh-CN" sz="2800" dirty="0" smtClean="0">
                  <a:latin typeface="楷体" panose="02010609060101010101" pitchFamily="49" charset="-122"/>
                  <a:ea typeface="楷体" panose="02010609060101010101" pitchFamily="49" charset="-122"/>
                </a:endParaRPr>
              </a:p>
              <a:p>
                <a:endParaRPr lang="en-US" altLang="zh-CN" sz="2800" dirty="0" smtClean="0">
                  <a:latin typeface="楷体" panose="02010609060101010101" pitchFamily="49" charset="-122"/>
                  <a:ea typeface="楷体" panose="02010609060101010101" pitchFamily="49" charset="-122"/>
                </a:endParaRPr>
              </a:p>
              <a:p>
                <a14:m>
                  <m:oMathPara xmlns:m="http://schemas.openxmlformats.org/officeDocument/2006/math">
                    <m:oMathParaPr>
                      <m:jc m:val="centerGroup"/>
                    </m:oMathParaPr>
                    <m:oMath xmlns:m="http://schemas.openxmlformats.org/officeDocument/2006/math">
                      <m:r>
                        <a:rPr lang="zh-CN" altLang="en-US" sz="3200" i="1">
                          <a:latin typeface="Cambria Math" panose="02040503050406030204" pitchFamily="18" charset="0"/>
                          <a:ea typeface="华文楷体" panose="02010600040101010101" pitchFamily="2" charset="-122"/>
                        </a:rPr>
                        <m:t>𝓍</m:t>
                      </m:r>
                      <m:r>
                        <a:rPr lang="en-US" altLang="zh-CN" sz="3200" i="1">
                          <a:latin typeface="Cambria Math" panose="02040503050406030204" pitchFamily="18" charset="0"/>
                          <a:ea typeface="华文楷体" panose="02010600040101010101" pitchFamily="2" charset="-122"/>
                        </a:rPr>
                        <m:t>= </m:t>
                      </m:r>
                      <m:sSup>
                        <m:sSupPr>
                          <m:ctrlPr>
                            <a:rPr lang="en-US" altLang="zh-CN" sz="3200" i="1">
                              <a:latin typeface="Cambria Math" panose="02040503050406030204" pitchFamily="18" charset="0"/>
                              <a:ea typeface="华文楷体" panose="02010600040101010101" pitchFamily="2" charset="-122"/>
                            </a:rPr>
                          </m:ctrlPr>
                        </m:sSupPr>
                        <m:e>
                          <m:d>
                            <m:dPr>
                              <m:ctrlPr>
                                <a:rPr lang="en-US" altLang="zh-CN" sz="3200" i="1">
                                  <a:latin typeface="Cambria Math" panose="02040503050406030204" pitchFamily="18" charset="0"/>
                                  <a:ea typeface="华文楷体" panose="02010600040101010101" pitchFamily="2" charset="-122"/>
                                </a:rPr>
                              </m:ctrlPr>
                            </m:dPr>
                            <m:e>
                              <m:func>
                                <m:funcPr>
                                  <m:ctrlPr>
                                    <a:rPr lang="en-US" altLang="zh-CN" sz="3200" i="1">
                                      <a:latin typeface="Cambria Math" panose="02040503050406030204" pitchFamily="18" charset="0"/>
                                      <a:ea typeface="华文楷体" panose="02010600040101010101" pitchFamily="2" charset="-122"/>
                                    </a:rPr>
                                  </m:ctrlPr>
                                </m:funcPr>
                                <m:fName>
                                  <m:r>
                                    <a:rPr lang="zh-CN" altLang="en-US" sz="3200" i="1">
                                      <a:latin typeface="Cambria Math" panose="02040503050406030204" pitchFamily="18" charset="0"/>
                                      <a:ea typeface="华文楷体" panose="02010600040101010101" pitchFamily="2" charset="-122"/>
                                    </a:rPr>
                                    <m:t>𝓍</m:t>
                                  </m:r>
                                  <m:r>
                                    <a:rPr lang="en-US" altLang="zh-CN" sz="3200" b="0" i="1" baseline="30000" smtClean="0">
                                      <a:latin typeface="Cambria Math" panose="02040503050406030204" pitchFamily="18" charset="0"/>
                                      <a:ea typeface="华文楷体" panose="02010600040101010101" pitchFamily="2" charset="-122"/>
                                    </a:rPr>
                                    <m:t>(</m:t>
                                  </m:r>
                                  <m:r>
                                    <a:rPr lang="en-US" altLang="zh-CN" sz="3200" b="0" i="1" baseline="30000" smtClean="0">
                                      <a:latin typeface="Cambria Math" panose="02040503050406030204" pitchFamily="18" charset="0"/>
                                      <a:ea typeface="华文楷体" panose="02010600040101010101" pitchFamily="2" charset="-122"/>
                                    </a:rPr>
                                    <m:t>1</m:t>
                                  </m:r>
                                  <m:r>
                                    <a:rPr lang="en-US" altLang="zh-CN" sz="3200" b="0" i="1" baseline="30000" smtClean="0">
                                      <a:latin typeface="Cambria Math" panose="02040503050406030204" pitchFamily="18" charset="0"/>
                                      <a:ea typeface="华文楷体" panose="02010600040101010101" pitchFamily="2" charset="-122"/>
                                    </a:rPr>
                                    <m:t>)</m:t>
                                  </m:r>
                                </m:fName>
                                <m:e>
                                  <m:r>
                                    <a:rPr lang="en-US" altLang="zh-CN" sz="3200" i="1">
                                      <a:latin typeface="Cambria Math" panose="02040503050406030204" pitchFamily="18" charset="0"/>
                                      <a:ea typeface="华文楷体" panose="02010600040101010101" pitchFamily="2" charset="-122"/>
                                    </a:rPr>
                                    <m:t>,</m:t>
                                  </m:r>
                                  <m:r>
                                    <a:rPr lang="zh-CN" altLang="en-US" sz="3200" i="1">
                                      <a:latin typeface="Cambria Math" panose="02040503050406030204" pitchFamily="18" charset="0"/>
                                      <a:ea typeface="华文楷体" panose="02010600040101010101" pitchFamily="2" charset="-122"/>
                                    </a:rPr>
                                    <m:t>𝓍</m:t>
                                  </m:r>
                                  <m:r>
                                    <a:rPr lang="en-US" altLang="zh-CN" sz="3200" i="1" baseline="30000">
                                      <a:latin typeface="Cambria Math" panose="02040503050406030204" pitchFamily="18" charset="0"/>
                                      <a:ea typeface="华文楷体" panose="02010600040101010101" pitchFamily="2" charset="-122"/>
                                    </a:rPr>
                                    <m:t>(</m:t>
                                  </m:r>
                                  <m:r>
                                    <a:rPr lang="en-US" altLang="zh-CN" sz="3200" b="0" i="1" baseline="30000" smtClean="0">
                                      <a:latin typeface="Cambria Math" panose="02040503050406030204" pitchFamily="18" charset="0"/>
                                      <a:ea typeface="华文楷体" panose="02010600040101010101" pitchFamily="2" charset="-122"/>
                                    </a:rPr>
                                    <m:t>2</m:t>
                                  </m:r>
                                  <m:r>
                                    <a:rPr lang="en-US" altLang="zh-CN" sz="3200" i="1" baseline="30000">
                                      <a:latin typeface="Cambria Math" panose="02040503050406030204" pitchFamily="18" charset="0"/>
                                      <a:ea typeface="华文楷体" panose="02010600040101010101" pitchFamily="2" charset="-122"/>
                                    </a:rPr>
                                    <m:t>)</m:t>
                                  </m:r>
                                  <m:r>
                                    <a:rPr lang="en-US" altLang="zh-CN" sz="3200" i="1">
                                      <a:latin typeface="Cambria Math" panose="02040503050406030204" pitchFamily="18" charset="0"/>
                                      <a:ea typeface="华文楷体" panose="02010600040101010101" pitchFamily="2" charset="-122"/>
                                    </a:rPr>
                                    <m:t>,</m:t>
                                  </m:r>
                                  <m:r>
                                    <a:rPr lang="en-US" altLang="zh-CN" sz="3200" i="1">
                                      <a:latin typeface="Cambria Math" panose="02040503050406030204" pitchFamily="18" charset="0"/>
                                      <a:ea typeface="Cambria Math" panose="02040503050406030204" pitchFamily="18" charset="0"/>
                                    </a:rPr>
                                    <m:t>⋅⋅⋅</m:t>
                                  </m:r>
                                  <m:r>
                                    <a:rPr lang="en-US" altLang="zh-CN" sz="3200" i="1">
                                      <a:latin typeface="Cambria Math" panose="02040503050406030204" pitchFamily="18" charset="0"/>
                                      <a:ea typeface="华文楷体" panose="02010600040101010101" pitchFamily="2" charset="-122"/>
                                    </a:rPr>
                                    <m:t>,</m:t>
                                  </m:r>
                                  <m:r>
                                    <a:rPr lang="zh-CN" altLang="en-US" sz="3200" i="1">
                                      <a:latin typeface="Cambria Math" panose="02040503050406030204" pitchFamily="18" charset="0"/>
                                      <a:ea typeface="华文楷体" panose="02010600040101010101" pitchFamily="2" charset="-122"/>
                                    </a:rPr>
                                    <m:t>𝓍</m:t>
                                  </m:r>
                                  <m:r>
                                    <a:rPr lang="en-US" altLang="zh-CN" sz="3200" i="1" baseline="30000">
                                      <a:latin typeface="Cambria Math" panose="02040503050406030204" pitchFamily="18" charset="0"/>
                                      <a:ea typeface="华文楷体" panose="02010600040101010101" pitchFamily="2" charset="-122"/>
                                    </a:rPr>
                                    <m:t>(</m:t>
                                  </m:r>
                                  <m:r>
                                    <m:rPr>
                                      <m:sty m:val="p"/>
                                    </m:rPr>
                                    <a:rPr lang="en-US" altLang="zh-CN" sz="3200" i="1" baseline="30000" smtClean="0">
                                      <a:latin typeface="Cambria Math" panose="02040503050406030204" pitchFamily="18" charset="0"/>
                                      <a:ea typeface="华文楷体" panose="02010600040101010101" pitchFamily="2" charset="-122"/>
                                    </a:rPr>
                                    <m:t>d</m:t>
                                  </m:r>
                                  <m:r>
                                    <a:rPr lang="en-US" altLang="zh-CN" sz="3200" i="1" baseline="30000">
                                      <a:latin typeface="Cambria Math" panose="02040503050406030204" pitchFamily="18" charset="0"/>
                                      <a:ea typeface="华文楷体" panose="02010600040101010101" pitchFamily="2" charset="-122"/>
                                    </a:rPr>
                                    <m:t>)</m:t>
                                  </m:r>
                                </m:e>
                              </m:func>
                            </m:e>
                          </m:d>
                        </m:e>
                        <m:sup>
                          <m:r>
                            <a:rPr lang="en-US" altLang="zh-CN" sz="3200" i="1">
                              <a:latin typeface="Cambria Math" panose="02040503050406030204" pitchFamily="18" charset="0"/>
                              <a:ea typeface="Cambria Math" panose="02040503050406030204" pitchFamily="18" charset="0"/>
                            </a:rPr>
                            <m:t>⊺</m:t>
                          </m:r>
                        </m:sup>
                      </m:sSup>
                    </m:oMath>
                  </m:oMathPara>
                </a14:m>
                <a:endParaRPr lang="en-US" altLang="zh-CN" dirty="0" smtClean="0">
                  <a:latin typeface="楷体" panose="02010609060101010101" pitchFamily="49" charset="-122"/>
                  <a:ea typeface="楷体" panose="02010609060101010101" pitchFamily="49" charset="-122"/>
                </a:endParaRPr>
              </a:p>
              <a:p>
                <a:endParaRPr lang="zh-CN" altLang="en-US" dirty="0"/>
              </a:p>
            </p:txBody>
          </p:sp>
        </mc:Choice>
        <mc:Fallback>
          <p:sp>
            <p:nvSpPr>
              <p:cNvPr id="4" name="文本框 3"/>
              <p:cNvSpPr txBox="1">
                <a:spLocks noRot="1" noChangeAspect="1" noMove="1" noResize="1" noEditPoints="1" noAdjustHandles="1" noChangeArrowheads="1" noChangeShapeType="1" noTextEdit="1"/>
              </p:cNvSpPr>
              <p:nvPr/>
            </p:nvSpPr>
            <p:spPr>
              <a:xfrm>
                <a:off x="1246159" y="1910080"/>
                <a:ext cx="10008523" cy="1723549"/>
              </a:xfrm>
              <a:prstGeom prst="rect">
                <a:avLst/>
              </a:prstGeom>
              <a:blipFill rotWithShape="1">
                <a:blip r:embed="rId2"/>
                <a:stretch>
                  <a:fillRect l="-3" r="6" b="-124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1" name="矩形 10"/>
              <p:cNvSpPr/>
              <p:nvPr/>
            </p:nvSpPr>
            <p:spPr>
              <a:xfrm>
                <a:off x="3088043" y="4964267"/>
                <a:ext cx="7342294" cy="1184876"/>
              </a:xfrm>
              <a:prstGeom prst="rect">
                <a:avLst/>
              </a:prstGeom>
            </p:spPr>
            <p:txBody>
              <a:bodyPr wrap="square">
                <a:spAutoFit/>
              </a:bodyPr>
              <a:p>
                <a14:m>
                  <m:oMathPara xmlns:m="http://schemas.openxmlformats.org/officeDocument/2006/math">
                    <m:oMathParaPr>
                      <m:jc m:val="centerGroup"/>
                    </m:oMathParaPr>
                    <m:oMath xmlns:m="http://schemas.openxmlformats.org/officeDocument/2006/math">
                      <m:sSub>
                        <m:sSubPr>
                          <m:ctrlPr>
                            <a:rPr lang="en-US" altLang="zh-CN" sz="2400" i="1" smtClean="0">
                              <a:latin typeface="Cambria Math" panose="02040503050406030204" pitchFamily="18" charset="0"/>
                              <a:ea typeface="华文楷体" panose="02010600040101010101" pitchFamily="2" charset="-122"/>
                            </a:rPr>
                          </m:ctrlPr>
                        </m:sSubPr>
                        <m:e>
                          <m:r>
                            <a:rPr lang="en-US" altLang="zh-CN" sz="2400" i="1">
                              <a:latin typeface="Cambria Math" panose="02040503050406030204" pitchFamily="18" charset="0"/>
                              <a:ea typeface="华文楷体" panose="02010600040101010101" pitchFamily="2" charset="-122"/>
                            </a:rPr>
                            <m:t>𝑓</m:t>
                          </m:r>
                        </m:e>
                        <m:sub>
                          <m:r>
                            <a:rPr lang="zh-CN" altLang="en-US" sz="2400" i="1">
                              <a:latin typeface="Cambria Math" panose="02040503050406030204" pitchFamily="18" charset="0"/>
                              <a:ea typeface="华文楷体" panose="02010600040101010101" pitchFamily="2" charset="-122"/>
                            </a:rPr>
                            <m:t>𝜃</m:t>
                          </m:r>
                        </m:sub>
                      </m:sSub>
                      <m:d>
                        <m:dPr>
                          <m:ctrlPr>
                            <a:rPr lang="en-US" altLang="zh-CN" sz="2400" i="1">
                              <a:latin typeface="Cambria Math" panose="02040503050406030204" pitchFamily="18" charset="0"/>
                              <a:ea typeface="华文楷体" panose="02010600040101010101" pitchFamily="2" charset="-122"/>
                            </a:rPr>
                          </m:ctrlPr>
                        </m:dPr>
                        <m:e>
                          <m:r>
                            <a:rPr lang="zh-CN" altLang="en-US" sz="2400" i="1">
                              <a:latin typeface="Cambria Math" panose="02040503050406030204" pitchFamily="18" charset="0"/>
                              <a:ea typeface="华文楷体" panose="02010600040101010101" pitchFamily="2" charset="-122"/>
                            </a:rPr>
                            <m:t>𝒳</m:t>
                          </m:r>
                        </m:e>
                      </m:d>
                      <m:r>
                        <a:rPr lang="en-US" altLang="zh-CN" sz="2400" i="1">
                          <a:latin typeface="Cambria Math" panose="02040503050406030204" pitchFamily="18" charset="0"/>
                          <a:ea typeface="Cambria Math" panose="02040503050406030204" pitchFamily="18" charset="0"/>
                        </a:rPr>
                        <m:t>=</m:t>
                      </m:r>
                      <m:nary>
                        <m:naryPr>
                          <m:chr m:val="∑"/>
                          <m:ctrlPr>
                            <a:rPr lang="en-US" altLang="zh-CN" sz="2400" i="1">
                              <a:latin typeface="Cambria Math" panose="02040503050406030204" pitchFamily="18" charset="0"/>
                              <a:ea typeface="Cambria Math" panose="02040503050406030204" pitchFamily="18" charset="0"/>
                            </a:rPr>
                          </m:ctrlPr>
                        </m:naryPr>
                        <m:sub>
                          <m:r>
                            <m:rPr>
                              <m:brk m:alnAt="23"/>
                            </m:rPr>
                            <a:rPr lang="zh-CN" altLang="en-US" sz="2400" i="1">
                              <a:latin typeface="Cambria Math" panose="02040503050406030204" pitchFamily="18" charset="0"/>
                              <a:ea typeface="Cambria Math" panose="02040503050406030204" pitchFamily="18" charset="0"/>
                            </a:rPr>
                            <m:t>𝒿</m:t>
                          </m:r>
                          <m:r>
                            <a:rPr lang="en-US" altLang="zh-CN" sz="2400" i="1" baseline="-25000">
                              <a:latin typeface="Cambria Math" panose="02040503050406030204" pitchFamily="18" charset="0"/>
                              <a:ea typeface="Cambria Math" panose="02040503050406030204" pitchFamily="18" charset="0"/>
                            </a:rPr>
                            <m:t>1</m:t>
                          </m:r>
                          <m:r>
                            <a:rPr lang="en-US" altLang="zh-CN" sz="2400" i="1">
                              <a:latin typeface="Cambria Math" panose="02040503050406030204" pitchFamily="18" charset="0"/>
                              <a:ea typeface="Cambria Math" panose="02040503050406030204" pitchFamily="18" charset="0"/>
                            </a:rPr>
                            <m:t>=</m:t>
                          </m:r>
                          <m:r>
                            <a:rPr lang="en-US" altLang="zh-CN" sz="2400" i="1">
                              <a:latin typeface="Cambria Math" panose="02040503050406030204" pitchFamily="18" charset="0"/>
                              <a:ea typeface="Cambria Math" panose="02040503050406030204" pitchFamily="18" charset="0"/>
                            </a:rPr>
                            <m:t>1</m:t>
                          </m:r>
                        </m:sub>
                        <m:sup>
                          <m:r>
                            <a:rPr lang="en-US" altLang="zh-CN" sz="2400" b="0" i="1" smtClean="0">
                              <a:latin typeface="Cambria Math" panose="02040503050406030204" pitchFamily="18" charset="0"/>
                              <a:ea typeface="Cambria Math" panose="02040503050406030204" pitchFamily="18" charset="0"/>
                            </a:rPr>
                            <m:t>𝑏</m:t>
                          </m:r>
                          <m:r>
                            <a:rPr lang="en-US" altLang="zh-CN" sz="2400" b="0" i="1" baseline="30000" smtClean="0">
                              <a:latin typeface="Cambria Math" panose="02040503050406030204" pitchFamily="18" charset="0"/>
                              <a:ea typeface="Cambria Math" panose="02040503050406030204" pitchFamily="18" charset="0"/>
                            </a:rPr>
                            <m:t>′</m:t>
                          </m:r>
                        </m:sup>
                        <m:e>
                          <m:r>
                            <a:rPr lang="en-US" altLang="zh-CN" sz="2400" b="0" i="1" smtClean="0">
                              <a:latin typeface="Cambria Math" panose="02040503050406030204" pitchFamily="18" charset="0"/>
                              <a:ea typeface="Cambria Math" panose="02040503050406030204" pitchFamily="18" charset="0"/>
                            </a:rPr>
                            <m:t>…</m:t>
                          </m:r>
                        </m:e>
                      </m:nary>
                      <m:nary>
                        <m:naryPr>
                          <m:chr m:val="∑"/>
                          <m:ctrlPr>
                            <a:rPr lang="en-US" altLang="zh-CN" sz="2400" i="1">
                              <a:latin typeface="Cambria Math" panose="02040503050406030204" pitchFamily="18" charset="0"/>
                              <a:ea typeface="Cambria Math" panose="02040503050406030204" pitchFamily="18" charset="0"/>
                            </a:rPr>
                          </m:ctrlPr>
                        </m:naryPr>
                        <m:sub>
                          <m:r>
                            <m:rPr>
                              <m:brk m:alnAt="23"/>
                            </m:rPr>
                            <a:rPr lang="zh-CN" altLang="en-US" sz="2400" i="1">
                              <a:latin typeface="Cambria Math" panose="02040503050406030204" pitchFamily="18" charset="0"/>
                              <a:ea typeface="Cambria Math" panose="02040503050406030204" pitchFamily="18" charset="0"/>
                            </a:rPr>
                            <m:t>𝒿</m:t>
                          </m:r>
                          <m:r>
                            <a:rPr lang="en-US" altLang="zh-CN" sz="2400" b="0" i="1" baseline="-25000" smtClean="0">
                              <a:latin typeface="Cambria Math" panose="02040503050406030204" pitchFamily="18" charset="0"/>
                              <a:ea typeface="Cambria Math" panose="02040503050406030204" pitchFamily="18" charset="0"/>
                            </a:rPr>
                            <m:t>𝑑</m:t>
                          </m:r>
                          <m:r>
                            <a:rPr lang="en-US" altLang="zh-CN" sz="2400" i="1">
                              <a:latin typeface="Cambria Math" panose="02040503050406030204" pitchFamily="18" charset="0"/>
                              <a:ea typeface="Cambria Math" panose="02040503050406030204" pitchFamily="18" charset="0"/>
                            </a:rPr>
                            <m:t>=</m:t>
                          </m:r>
                          <m:r>
                            <a:rPr lang="en-US" altLang="zh-CN" sz="2400" i="1">
                              <a:latin typeface="Cambria Math" panose="02040503050406030204" pitchFamily="18" charset="0"/>
                              <a:ea typeface="Cambria Math" panose="02040503050406030204" pitchFamily="18" charset="0"/>
                            </a:rPr>
                            <m:t>1</m:t>
                          </m:r>
                        </m:sub>
                        <m:sup>
                          <m:r>
                            <a:rPr lang="en-US" altLang="zh-CN" sz="2400" i="1">
                              <a:latin typeface="Cambria Math" panose="02040503050406030204" pitchFamily="18" charset="0"/>
                              <a:ea typeface="Cambria Math" panose="02040503050406030204" pitchFamily="18" charset="0"/>
                            </a:rPr>
                            <m:t>𝑏</m:t>
                          </m:r>
                          <m:r>
                            <a:rPr lang="en-US" altLang="zh-CN" sz="2400" i="1" baseline="30000">
                              <a:latin typeface="Cambria Math" panose="02040503050406030204" pitchFamily="18" charset="0"/>
                              <a:ea typeface="Cambria Math" panose="02040503050406030204" pitchFamily="18" charset="0"/>
                            </a:rPr>
                            <m:t>′</m:t>
                          </m:r>
                        </m:sup>
                        <m:e>
                          <m:sSub>
                            <m:sSubPr>
                              <m:ctrlPr>
                                <a:rPr lang="en-US" altLang="zh-CN" sz="2400" i="1">
                                  <a:latin typeface="Cambria Math" panose="02040503050406030204" pitchFamily="18" charset="0"/>
                                  <a:ea typeface="Cambria Math" panose="02040503050406030204" pitchFamily="18" charset="0"/>
                                </a:rPr>
                              </m:ctrlPr>
                            </m:sSubPr>
                            <m:e>
                              <m:r>
                                <a:rPr lang="zh-CN" altLang="en-US" sz="2400" i="1">
                                  <a:latin typeface="Cambria Math" panose="02040503050406030204" pitchFamily="18" charset="0"/>
                                  <a:ea typeface="Cambria Math" panose="02040503050406030204" pitchFamily="18" charset="0"/>
                                </a:rPr>
                                <m:t>𝜃</m:t>
                              </m:r>
                            </m:e>
                            <m:sub>
                              <m:r>
                                <a:rPr lang="zh-CN" altLang="en-US" sz="2400" i="1">
                                  <a:latin typeface="Cambria Math" panose="02040503050406030204" pitchFamily="18" charset="0"/>
                                  <a:ea typeface="Cambria Math" panose="02040503050406030204" pitchFamily="18" charset="0"/>
                                </a:rPr>
                                <m:t>𝒿</m:t>
                              </m:r>
                            </m:sub>
                          </m:sSub>
                          <m:r>
                            <a:rPr lang="en-US" altLang="zh-CN" sz="2400" i="1" baseline="-25000">
                              <a:latin typeface="Cambria Math" panose="02040503050406030204" pitchFamily="18" charset="0"/>
                              <a:ea typeface="Cambria Math" panose="02040503050406030204" pitchFamily="18" charset="0"/>
                            </a:rPr>
                            <m:t>1</m:t>
                          </m:r>
                          <m:r>
                            <a:rPr lang="en-US" altLang="zh-CN" sz="2400" b="0" i="1" baseline="-25000" smtClean="0">
                              <a:latin typeface="Cambria Math" panose="02040503050406030204" pitchFamily="18" charset="0"/>
                              <a:ea typeface="Cambria Math" panose="02040503050406030204" pitchFamily="18" charset="0"/>
                            </a:rPr>
                            <m:t>,…</m:t>
                          </m:r>
                          <m:r>
                            <a:rPr lang="zh-CN" altLang="en-US" sz="2400" i="1" baseline="-25000">
                              <a:latin typeface="Cambria Math" panose="02040503050406030204" pitchFamily="18" charset="0"/>
                              <a:ea typeface="Cambria Math" panose="02040503050406030204" pitchFamily="18" charset="0"/>
                            </a:rPr>
                            <m:t>𝒿</m:t>
                          </m:r>
                          <m:r>
                            <m:rPr>
                              <m:sty m:val="p"/>
                            </m:rPr>
                            <a:rPr lang="en-US" altLang="zh-CN" sz="2400" i="1" baseline="-25000" smtClean="0">
                              <a:latin typeface="Cambria Math" panose="02040503050406030204" pitchFamily="18" charset="0"/>
                              <a:ea typeface="Cambria Math" panose="02040503050406030204" pitchFamily="18" charset="0"/>
                            </a:rPr>
                            <m:t>d</m:t>
                          </m:r>
                          <m:r>
                            <a:rPr lang="en-US" altLang="zh-CN" sz="2400" b="0" i="1" baseline="-25000" smtClean="0">
                              <a:latin typeface="Cambria Math" panose="02040503050406030204" pitchFamily="18" charset="0"/>
                              <a:ea typeface="Cambria Math" panose="02040503050406030204" pitchFamily="18" charset="0"/>
                            </a:rPr>
                            <m:t>,</m:t>
                          </m:r>
                          <m:r>
                            <a:rPr lang="en-US" altLang="zh-CN" sz="2400" i="1" smtClean="0">
                              <a:latin typeface="Cambria Math" panose="02040503050406030204" pitchFamily="18" charset="0"/>
                              <a:ea typeface="Cambria Math" panose="02040503050406030204" pitchFamily="18" charset="0"/>
                            </a:rPr>
                            <m:t> </m:t>
                          </m:r>
                        </m:e>
                      </m:nary>
                      <m:sSub>
                        <m:sSubPr>
                          <m:ctrlPr>
                            <a:rPr lang="en-US" altLang="zh-CN" sz="2400" i="1">
                              <a:latin typeface="Cambria Math" panose="02040503050406030204" pitchFamily="18" charset="0"/>
                              <a:ea typeface="Cambria Math" panose="02040503050406030204" pitchFamily="18" charset="0"/>
                            </a:rPr>
                          </m:ctrlPr>
                        </m:sSubPr>
                        <m:e>
                          <m:r>
                            <a:rPr lang="zh-CN" altLang="en-US" sz="2400" i="1">
                              <a:latin typeface="Cambria Math" panose="02040503050406030204" pitchFamily="18" charset="0"/>
                              <a:ea typeface="Cambria Math" panose="02040503050406030204" pitchFamily="18" charset="0"/>
                            </a:rPr>
                            <m:t>𝜙</m:t>
                          </m:r>
                        </m:e>
                        <m:sub>
                          <m:r>
                            <a:rPr lang="zh-CN" altLang="en-US" sz="2400" i="1">
                              <a:latin typeface="Cambria Math" panose="02040503050406030204" pitchFamily="18" charset="0"/>
                              <a:ea typeface="Cambria Math" panose="02040503050406030204" pitchFamily="18" charset="0"/>
                            </a:rPr>
                            <m:t>𝒿</m:t>
                          </m:r>
                          <m:r>
                            <a:rPr lang="en-US" altLang="zh-CN" sz="2400" b="0" i="1" smtClean="0">
                              <a:latin typeface="Cambria Math" panose="02040503050406030204" pitchFamily="18" charset="0"/>
                              <a:ea typeface="Cambria Math" panose="02040503050406030204" pitchFamily="18" charset="0"/>
                            </a:rPr>
                            <m:t>1</m:t>
                          </m:r>
                        </m:sub>
                      </m:sSub>
                      <m:d>
                        <m:dPr>
                          <m:ctrlPr>
                            <a:rPr lang="en-US" altLang="zh-CN" sz="2400" i="1">
                              <a:latin typeface="Cambria Math" panose="02040503050406030204" pitchFamily="18" charset="0"/>
                              <a:ea typeface="Cambria Math" panose="02040503050406030204" pitchFamily="18" charset="0"/>
                            </a:rPr>
                          </m:ctrlPr>
                        </m:dPr>
                        <m:e>
                          <m:r>
                            <a:rPr lang="zh-CN" altLang="en-US" sz="2400" i="1">
                              <a:latin typeface="Cambria Math" panose="02040503050406030204" pitchFamily="18" charset="0"/>
                              <a:ea typeface="华文楷体" panose="02010600040101010101" pitchFamily="2" charset="-122"/>
                            </a:rPr>
                            <m:t>𝓍</m:t>
                          </m:r>
                          <m:r>
                            <a:rPr lang="en-US" altLang="zh-CN" sz="2400" i="1" baseline="30000">
                              <a:latin typeface="Cambria Math" panose="02040503050406030204" pitchFamily="18" charset="0"/>
                              <a:ea typeface="华文楷体" panose="02010600040101010101" pitchFamily="2" charset="-122"/>
                            </a:rPr>
                            <m:t>(</m:t>
                          </m:r>
                          <m:r>
                            <a:rPr lang="en-US" altLang="zh-CN" sz="2400" i="1" baseline="30000">
                              <a:latin typeface="Cambria Math" panose="02040503050406030204" pitchFamily="18" charset="0"/>
                              <a:ea typeface="华文楷体" panose="02010600040101010101" pitchFamily="2" charset="-122"/>
                            </a:rPr>
                            <m:t>1</m:t>
                          </m:r>
                          <m:r>
                            <a:rPr lang="en-US" altLang="zh-CN" sz="2400" b="0" i="1" baseline="30000" smtClean="0">
                              <a:latin typeface="Cambria Math" panose="02040503050406030204" pitchFamily="18" charset="0"/>
                              <a:ea typeface="华文楷体" panose="02010600040101010101" pitchFamily="2" charset="-122"/>
                            </a:rPr>
                            <m:t>)</m:t>
                          </m:r>
                        </m:e>
                      </m:d>
                      <m:sSub>
                        <m:sSubPr>
                          <m:ctrlPr>
                            <a:rPr lang="en-US" altLang="zh-CN" i="1">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m:t>
                          </m:r>
                          <m:r>
                            <a:rPr lang="zh-CN" altLang="en-US" i="1">
                              <a:latin typeface="Cambria Math" panose="02040503050406030204" pitchFamily="18" charset="0"/>
                              <a:ea typeface="Cambria Math" panose="02040503050406030204" pitchFamily="18" charset="0"/>
                            </a:rPr>
                            <m:t>𝜙</m:t>
                          </m:r>
                        </m:e>
                        <m:sub>
                          <m:r>
                            <a:rPr lang="zh-CN" altLang="en-US" i="1">
                              <a:latin typeface="Cambria Math" panose="02040503050406030204" pitchFamily="18" charset="0"/>
                              <a:ea typeface="Cambria Math" panose="02040503050406030204" pitchFamily="18" charset="0"/>
                            </a:rPr>
                            <m:t>𝒿</m:t>
                          </m:r>
                          <m:r>
                            <a:rPr lang="en-US" altLang="zh-CN" b="0" i="1" smtClean="0">
                              <a:latin typeface="Cambria Math" panose="02040503050406030204" pitchFamily="18" charset="0"/>
                              <a:ea typeface="Cambria Math" panose="02040503050406030204" pitchFamily="18" charset="0"/>
                            </a:rPr>
                            <m:t>𝑑</m:t>
                          </m:r>
                        </m:sub>
                      </m:sSub>
                      <m:d>
                        <m:dPr>
                          <m:ctrlPr>
                            <a:rPr lang="en-US" altLang="zh-CN" i="1">
                              <a:latin typeface="Cambria Math" panose="02040503050406030204" pitchFamily="18" charset="0"/>
                              <a:ea typeface="Cambria Math" panose="02040503050406030204" pitchFamily="18" charset="0"/>
                            </a:rPr>
                          </m:ctrlPr>
                        </m:dPr>
                        <m:e>
                          <m:r>
                            <a:rPr lang="zh-CN" altLang="en-US" i="1">
                              <a:latin typeface="Cambria Math" panose="02040503050406030204" pitchFamily="18" charset="0"/>
                              <a:ea typeface="华文楷体" panose="02010600040101010101" pitchFamily="2" charset="-122"/>
                            </a:rPr>
                            <m:t>𝓍</m:t>
                          </m:r>
                          <m:r>
                            <a:rPr lang="en-US" altLang="zh-CN" i="1" baseline="30000">
                              <a:latin typeface="Cambria Math" panose="02040503050406030204" pitchFamily="18" charset="0"/>
                              <a:ea typeface="华文楷体" panose="02010600040101010101" pitchFamily="2" charset="-122"/>
                            </a:rPr>
                            <m:t>(</m:t>
                          </m:r>
                          <m:r>
                            <a:rPr lang="en-US" altLang="zh-CN" b="0" i="1" baseline="30000" smtClean="0">
                              <a:latin typeface="Cambria Math" panose="02040503050406030204" pitchFamily="18" charset="0"/>
                              <a:ea typeface="华文楷体" panose="02010600040101010101" pitchFamily="2" charset="-122"/>
                            </a:rPr>
                            <m:t>𝑑</m:t>
                          </m:r>
                          <m:r>
                            <a:rPr lang="en-US" altLang="zh-CN" i="1" baseline="30000">
                              <a:latin typeface="Cambria Math" panose="02040503050406030204" pitchFamily="18" charset="0"/>
                              <a:ea typeface="华文楷体" panose="02010600040101010101" pitchFamily="2" charset="-122"/>
                            </a:rPr>
                            <m:t>)</m:t>
                          </m:r>
                        </m:e>
                      </m:d>
                    </m:oMath>
                  </m:oMathPara>
                </a14:m>
                <a:endParaRPr lang="zh-CN" altLang="en-US" dirty="0"/>
              </a:p>
            </p:txBody>
          </p:sp>
        </mc:Choice>
        <mc:Fallback>
          <p:sp>
            <p:nvSpPr>
              <p:cNvPr id="11" name="矩形 10"/>
              <p:cNvSpPr>
                <a:spLocks noRot="1" noChangeAspect="1" noMove="1" noResize="1" noEditPoints="1" noAdjustHandles="1" noChangeArrowheads="1" noChangeShapeType="1" noTextEdit="1"/>
              </p:cNvSpPr>
              <p:nvPr/>
            </p:nvSpPr>
            <p:spPr>
              <a:xfrm>
                <a:off x="3088043" y="4964267"/>
                <a:ext cx="7342294" cy="1184876"/>
              </a:xfrm>
              <a:prstGeom prst="rect">
                <a:avLst/>
              </a:prstGeom>
              <a:blipFill rotWithShape="1">
                <a:blip r:embed="rId3"/>
                <a:stretch>
                  <a:fillRect l="-1" t="-2559" r="6" b="37"/>
                </a:stretch>
              </a:blipFill>
            </p:spPr>
            <p:txBody>
              <a:bodyPr/>
              <a:lstStyle/>
              <a:p>
                <a:r>
                  <a:rPr lang="zh-CN" altLang="en-US">
                    <a:noFill/>
                  </a:rPr>
                  <a:t> </a:t>
                </a:r>
              </a:p>
            </p:txBody>
          </p:sp>
        </mc:Fallback>
      </mc:AlternateContent>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线性回归</a:t>
            </a:r>
            <a:endParaRPr lang="zh-CN" altLang="en-US"/>
          </a:p>
        </p:txBody>
      </p:sp>
      <p:sp>
        <p:nvSpPr>
          <p:cNvPr id="4" name="文本框 3"/>
          <p:cNvSpPr txBox="1"/>
          <p:nvPr/>
        </p:nvSpPr>
        <p:spPr>
          <a:xfrm>
            <a:off x="687779" y="1376680"/>
            <a:ext cx="10816441" cy="1569660"/>
          </a:xfrm>
          <a:prstGeom prst="rect">
            <a:avLst/>
          </a:prstGeom>
          <a:noFill/>
        </p:spPr>
        <p:txBody>
          <a:bodyPr wrap="square" rtlCol="0">
            <a:spAutoFit/>
          </a:bodyPr>
          <a:p>
            <a:r>
              <a:rPr lang="zh-CN" altLang="en-US" sz="3200" b="1" dirty="0" smtClean="0">
                <a:solidFill>
                  <a:srgbClr val="0000CC"/>
                </a:solidFill>
                <a:latin typeface="华文楷体" panose="02010600040101010101" pitchFamily="2" charset="-122"/>
                <a:ea typeface="华文楷体" panose="02010600040101010101" pitchFamily="2" charset="-122"/>
              </a:rPr>
              <a:t>回归</a:t>
            </a:r>
            <a:r>
              <a:rPr lang="zh-CN" altLang="en-US" sz="3200" dirty="0" smtClean="0">
                <a:latin typeface="华文楷体" panose="02010600040101010101" pitchFamily="2" charset="-122"/>
                <a:ea typeface="华文楷体" panose="02010600040101010101" pitchFamily="2" charset="-122"/>
              </a:rPr>
              <a:t>：属于监督学习</a:t>
            </a:r>
            <a:r>
              <a:rPr lang="zh-CN" altLang="en-US" sz="3200" dirty="0">
                <a:latin typeface="华文楷体" panose="02010600040101010101" pitchFamily="2" charset="-122"/>
                <a:ea typeface="华文楷体" panose="02010600040101010101" pitchFamily="2" charset="-122"/>
              </a:rPr>
              <a:t>中的一种方法。该方法的</a:t>
            </a:r>
            <a:r>
              <a:rPr lang="zh-CN" altLang="en-US" sz="3200" dirty="0">
                <a:solidFill>
                  <a:srgbClr val="FF0000"/>
                </a:solidFill>
                <a:latin typeface="华文楷体" panose="02010600040101010101" pitchFamily="2" charset="-122"/>
                <a:ea typeface="华文楷体" panose="02010600040101010101" pitchFamily="2" charset="-122"/>
              </a:rPr>
              <a:t>核心思想</a:t>
            </a:r>
            <a:r>
              <a:rPr lang="zh-CN" altLang="en-US" sz="3200" dirty="0">
                <a:latin typeface="华文楷体" panose="02010600040101010101" pitchFamily="2" charset="-122"/>
                <a:ea typeface="华文楷体" panose="02010600040101010101" pitchFamily="2" charset="-122"/>
              </a:rPr>
              <a:t>是从连续型统计数据中得到数学模型，然后将该数学模型用于</a:t>
            </a:r>
            <a:r>
              <a:rPr lang="zh-CN" altLang="en-US" sz="3200" dirty="0">
                <a:solidFill>
                  <a:srgbClr val="FF0000"/>
                </a:solidFill>
                <a:latin typeface="华文楷体" panose="02010600040101010101" pitchFamily="2" charset="-122"/>
                <a:ea typeface="华文楷体" panose="02010600040101010101" pitchFamily="2" charset="-122"/>
              </a:rPr>
              <a:t>预测</a:t>
            </a:r>
            <a:r>
              <a:rPr lang="zh-CN" altLang="en-US" sz="3200" dirty="0">
                <a:latin typeface="华文楷体" panose="02010600040101010101" pitchFamily="2" charset="-122"/>
                <a:ea typeface="华文楷体" panose="02010600040101010101" pitchFamily="2" charset="-122"/>
              </a:rPr>
              <a:t>或者</a:t>
            </a:r>
            <a:r>
              <a:rPr lang="zh-CN" altLang="en-US" sz="3200" dirty="0">
                <a:solidFill>
                  <a:srgbClr val="FF0000"/>
                </a:solidFill>
                <a:latin typeface="华文楷体" panose="02010600040101010101" pitchFamily="2" charset="-122"/>
                <a:ea typeface="华文楷体" panose="02010600040101010101" pitchFamily="2" charset="-122"/>
              </a:rPr>
              <a:t>分类</a:t>
            </a:r>
            <a:r>
              <a:rPr lang="zh-CN" altLang="en-US" sz="3200" dirty="0">
                <a:latin typeface="华文楷体" panose="02010600040101010101" pitchFamily="2" charset="-122"/>
                <a:ea typeface="华文楷体" panose="02010600040101010101" pitchFamily="2" charset="-122"/>
              </a:rPr>
              <a:t>。</a:t>
            </a:r>
            <a:endParaRPr lang="en-US" altLang="zh-CN" sz="3200" dirty="0" smtClean="0">
              <a:latin typeface="华文楷体" panose="02010600040101010101" pitchFamily="2" charset="-122"/>
              <a:ea typeface="华文楷体" panose="02010600040101010101" pitchFamily="2" charset="-122"/>
            </a:endParaRPr>
          </a:p>
        </p:txBody>
      </p:sp>
      <p:sp>
        <p:nvSpPr>
          <p:cNvPr id="6" name="文本框 5"/>
          <p:cNvSpPr txBox="1"/>
          <p:nvPr/>
        </p:nvSpPr>
        <p:spPr>
          <a:xfrm>
            <a:off x="313805" y="2849820"/>
            <a:ext cx="11564388" cy="3847207"/>
          </a:xfrm>
          <a:prstGeom prst="rect">
            <a:avLst/>
          </a:prstGeom>
          <a:noFill/>
        </p:spPr>
        <p:txBody>
          <a:bodyPr wrap="square" rtlCol="0">
            <a:spAutoFit/>
          </a:bodyPr>
          <a:p>
            <a:pPr marL="457200" indent="-457200">
              <a:lnSpc>
                <a:spcPct val="150000"/>
              </a:lnSpc>
              <a:buFont typeface="Wingdings" panose="05000000000000000000" pitchFamily="2" charset="2"/>
              <a:buChar char="Ø"/>
            </a:pPr>
            <a:r>
              <a:rPr lang="zh-CN" altLang="en-US" sz="2400" dirty="0" smtClean="0">
                <a:latin typeface="黑体" panose="02010609060101010101" pitchFamily="49" charset="-122"/>
                <a:ea typeface="黑体" panose="02010609060101010101" pitchFamily="49" charset="-122"/>
              </a:rPr>
              <a:t>回归</a:t>
            </a:r>
            <a:r>
              <a:rPr lang="zh-CN" altLang="en-US" sz="2400" dirty="0">
                <a:latin typeface="黑体" panose="02010609060101010101" pitchFamily="49" charset="-122"/>
                <a:ea typeface="黑体" panose="02010609060101010101" pitchFamily="49" charset="-122"/>
              </a:rPr>
              <a:t>是由达尔文的表兄弟</a:t>
            </a:r>
            <a:r>
              <a:rPr lang="en-US" altLang="zh-CN" sz="2400" dirty="0">
                <a:latin typeface="黑体" panose="02010609060101010101" pitchFamily="49" charset="-122"/>
                <a:ea typeface="黑体" panose="02010609060101010101" pitchFamily="49" charset="-122"/>
              </a:rPr>
              <a:t>Francis Galton</a:t>
            </a:r>
            <a:r>
              <a:rPr lang="zh-CN" altLang="en-US" sz="2400" dirty="0">
                <a:latin typeface="黑体" panose="02010609060101010101" pitchFamily="49" charset="-122"/>
                <a:ea typeface="黑体" panose="02010609060101010101" pitchFamily="49" charset="-122"/>
              </a:rPr>
              <a:t>发明的。</a:t>
            </a:r>
            <a:r>
              <a:rPr lang="en-US" altLang="zh-CN" sz="2400" dirty="0">
                <a:latin typeface="黑体" panose="02010609060101010101" pitchFamily="49" charset="-122"/>
                <a:ea typeface="黑体" panose="02010609060101010101" pitchFamily="49" charset="-122"/>
              </a:rPr>
              <a:t>Galton</a:t>
            </a:r>
            <a:r>
              <a:rPr lang="zh-CN" altLang="en-US" sz="2400" dirty="0">
                <a:latin typeface="黑体" panose="02010609060101010101" pitchFamily="49" charset="-122"/>
                <a:ea typeface="黑体" panose="02010609060101010101" pitchFamily="49" charset="-122"/>
              </a:rPr>
              <a:t>于</a:t>
            </a:r>
            <a:r>
              <a:rPr lang="en-US" altLang="zh-CN" sz="2400" dirty="0">
                <a:latin typeface="黑体" panose="02010609060101010101" pitchFamily="49" charset="-122"/>
                <a:ea typeface="黑体" panose="02010609060101010101" pitchFamily="49" charset="-122"/>
              </a:rPr>
              <a:t>1877</a:t>
            </a:r>
            <a:r>
              <a:rPr lang="zh-CN" altLang="en-US" sz="2400" dirty="0">
                <a:latin typeface="黑体" panose="02010609060101010101" pitchFamily="49" charset="-122"/>
                <a:ea typeface="黑体" panose="02010609060101010101" pitchFamily="49" charset="-122"/>
              </a:rPr>
              <a:t>年完成了第一次回归预测，目的是根据上一代豌豆的种子（双亲）的尺寸来预测下一代豌豆种子（孩子）的尺寸（身高）。</a:t>
            </a:r>
            <a:r>
              <a:rPr lang="en-US" altLang="zh-CN" sz="2400" dirty="0">
                <a:latin typeface="黑体" panose="02010609060101010101" pitchFamily="49" charset="-122"/>
                <a:ea typeface="黑体" panose="02010609060101010101" pitchFamily="49" charset="-122"/>
              </a:rPr>
              <a:t>Galton</a:t>
            </a:r>
            <a:r>
              <a:rPr lang="zh-CN" altLang="en-US" sz="2400" dirty="0">
                <a:latin typeface="黑体" panose="02010609060101010101" pitchFamily="49" charset="-122"/>
                <a:ea typeface="黑体" panose="02010609060101010101" pitchFamily="49" charset="-122"/>
              </a:rPr>
              <a:t>在大量对象上应用了回归分析，甚至包括人的身高。他得到的结论是：如果双亲的高度比平均高度高，他们的子女也倾向于平均身高但尚不及双亲，这里就可以表述为：孩子的身高向着平均身高回归。</a:t>
            </a:r>
            <a:r>
              <a:rPr lang="en-US" altLang="zh-CN" sz="2400" dirty="0">
                <a:latin typeface="黑体" panose="02010609060101010101" pitchFamily="49" charset="-122"/>
                <a:ea typeface="黑体" panose="02010609060101010101" pitchFamily="49" charset="-122"/>
              </a:rPr>
              <a:t>Galton</a:t>
            </a:r>
            <a:r>
              <a:rPr lang="zh-CN" altLang="en-US" sz="2400" dirty="0">
                <a:latin typeface="黑体" panose="02010609060101010101" pitchFamily="49" charset="-122"/>
                <a:ea typeface="黑体" panose="02010609060101010101" pitchFamily="49" charset="-122"/>
              </a:rPr>
              <a:t>在多项研究上都注意到了这一点，并将此研究方法称为回归。</a:t>
            </a:r>
            <a:endParaRPr lang="en-IE" altLang="zh-CN" sz="2400" dirty="0">
              <a:latin typeface="黑体" panose="02010609060101010101" pitchFamily="49" charset="-122"/>
              <a:ea typeface="黑体" panose="02010609060101010101" pitchFamily="49" charset="-122"/>
            </a:endParaRPr>
          </a:p>
          <a:p>
            <a:endParaRPr lang="en-US" altLang="zh-CN" sz="2800" dirty="0" smtClean="0">
              <a:solidFill>
                <a:srgbClr val="332D2D"/>
              </a:solidFill>
              <a:latin typeface="华文楷体" panose="02010600040101010101" pitchFamily="2" charset="-122"/>
              <a:ea typeface="华文楷体" panose="02010600040101010101"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常用的概念</a:t>
            </a:r>
            <a:endParaRPr lang="zh-CN" altLang="en-US"/>
          </a:p>
        </p:txBody>
      </p:sp>
      <p:sp>
        <p:nvSpPr>
          <p:cNvPr id="3" name="内容占位符 2"/>
          <p:cNvSpPr>
            <a:spLocks noGrp="1"/>
          </p:cNvSpPr>
          <p:nvPr>
            <p:ph idx="1"/>
          </p:nvPr>
        </p:nvSpPr>
        <p:spPr/>
        <p:txBody>
          <a:bodyPr>
            <a:normAutofit/>
          </a:bodyPr>
          <a:p>
            <a:pPr>
              <a:defRPr/>
            </a:pPr>
            <a:r>
              <a:rPr lang="zh-CN" altLang="en-US" dirty="0">
                <a:latin typeface="华文楷体" panose="02010600040101010101" pitchFamily="2" charset="-122"/>
                <a:ea typeface="华文楷体" panose="02010600040101010101" pitchFamily="2" charset="-122"/>
                <a:sym typeface="+mn-ea"/>
              </a:rPr>
              <a:t>常用概念和符号：</a:t>
            </a:r>
            <a:endParaRPr lang="zh-CN" altLang="en-US" dirty="0">
              <a:latin typeface="华文楷体" panose="02010600040101010101" pitchFamily="2" charset="-122"/>
              <a:ea typeface="华文楷体" panose="02010600040101010101" pitchFamily="2" charset="-122"/>
            </a:endParaRPr>
          </a:p>
          <a:p>
            <a:pPr marL="342900" indent="-342900">
              <a:buFont typeface="Wingdings" panose="05000000000000000000" pitchFamily="2" charset="2"/>
              <a:buChar char="Ø"/>
              <a:defRPr/>
            </a:pPr>
            <a:r>
              <a:rPr lang="zh-CN" altLang="en-US" b="1" dirty="0">
                <a:latin typeface="华文楷体" panose="02010600040101010101" pitchFamily="2" charset="-122"/>
                <a:ea typeface="华文楷体" panose="02010600040101010101" pitchFamily="2" charset="-122"/>
                <a:sym typeface="+mn-ea"/>
              </a:rPr>
              <a:t>拟合函数（或者称为假设或者模型）</a:t>
            </a:r>
            <a:r>
              <a:rPr lang="zh-CN" altLang="en-US" dirty="0">
                <a:latin typeface="华文楷体" panose="02010600040101010101" pitchFamily="2" charset="-122"/>
                <a:ea typeface="华文楷体" panose="02010600040101010101" pitchFamily="2" charset="-122"/>
                <a:sym typeface="+mn-ea"/>
              </a:rPr>
              <a:t>：一般写做 </a:t>
            </a:r>
            <a:r>
              <a:rPr lang="en-US" altLang="zh-CN" dirty="0">
                <a:latin typeface="华文楷体" panose="02010600040101010101" pitchFamily="2" charset="-122"/>
                <a:ea typeface="华文楷体" panose="02010600040101010101" pitchFamily="2" charset="-122"/>
                <a:sym typeface="+mn-ea"/>
              </a:rPr>
              <a:t>y = h(x)</a:t>
            </a:r>
            <a:endParaRPr lang="en-US" altLang="zh-CN" dirty="0">
              <a:latin typeface="华文楷体" panose="02010600040101010101" pitchFamily="2" charset="-122"/>
              <a:ea typeface="华文楷体" panose="02010600040101010101" pitchFamily="2" charset="-122"/>
              <a:sym typeface="+mn-ea"/>
            </a:endParaRPr>
          </a:p>
          <a:p>
            <a:pPr marL="342900" indent="-342900">
              <a:buFont typeface="Wingdings" panose="05000000000000000000" pitchFamily="2" charset="2"/>
              <a:buChar char="Ø"/>
              <a:defRPr/>
            </a:pPr>
            <a:r>
              <a:rPr lang="zh-CN" altLang="en-US" dirty="0">
                <a:latin typeface="华文楷体" panose="02010600040101010101" pitchFamily="2" charset="-122"/>
                <a:ea typeface="华文楷体" panose="02010600040101010101" pitchFamily="2" charset="-122"/>
                <a:sym typeface="+mn-ea"/>
              </a:rPr>
              <a:t>样本集：</a:t>
            </a:r>
            <a:r>
              <a:rPr lang="en-US" altLang="zh-CN" dirty="0">
                <a:latin typeface="华文楷体" panose="02010600040101010101" pitchFamily="2" charset="-122"/>
                <a:ea typeface="华文楷体" panose="02010600040101010101" pitchFamily="2" charset="-122"/>
                <a:sym typeface="+mn-ea"/>
              </a:rPr>
              <a:t>(X,Y)</a:t>
            </a:r>
            <a:r>
              <a:rPr lang="zh-CN" altLang="en-US" dirty="0">
                <a:latin typeface="华文楷体" panose="02010600040101010101" pitchFamily="2" charset="-122"/>
                <a:ea typeface="华文楷体" panose="02010600040101010101" pitchFamily="2" charset="-122"/>
                <a:sym typeface="+mn-ea"/>
              </a:rPr>
              <a:t>，其中</a:t>
            </a:r>
            <a:r>
              <a:rPr lang="en-US" altLang="zh-CN" dirty="0">
                <a:latin typeface="华文楷体" panose="02010600040101010101" pitchFamily="2" charset="-122"/>
                <a:ea typeface="华文楷体" panose="02010600040101010101" pitchFamily="2" charset="-122"/>
                <a:sym typeface="+mn-ea"/>
              </a:rPr>
              <a:t>X</a:t>
            </a:r>
            <a:r>
              <a:rPr lang="zh-CN" altLang="en-US" dirty="0">
                <a:latin typeface="华文楷体" panose="02010600040101010101" pitchFamily="2" charset="-122"/>
                <a:ea typeface="华文楷体" panose="02010600040101010101" pitchFamily="2" charset="-122"/>
                <a:sym typeface="+mn-ea"/>
              </a:rPr>
              <a:t>是输入，</a:t>
            </a:r>
            <a:r>
              <a:rPr lang="en-US" altLang="zh-CN" dirty="0">
                <a:latin typeface="华文楷体" panose="02010600040101010101" pitchFamily="2" charset="-122"/>
                <a:ea typeface="华文楷体" panose="02010600040101010101" pitchFamily="2" charset="-122"/>
                <a:sym typeface="+mn-ea"/>
              </a:rPr>
              <a:t>Y</a:t>
            </a:r>
            <a:r>
              <a:rPr lang="zh-CN" altLang="en-US" dirty="0">
                <a:latin typeface="华文楷体" panose="02010600040101010101" pitchFamily="2" charset="-122"/>
                <a:ea typeface="华文楷体" panose="02010600040101010101" pitchFamily="2" charset="-122"/>
                <a:sym typeface="+mn-ea"/>
              </a:rPr>
              <a:t>是目标</a:t>
            </a:r>
            <a:endParaRPr lang="zh-CN" altLang="en-US" dirty="0">
              <a:latin typeface="华文楷体" panose="02010600040101010101" pitchFamily="2" charset="-122"/>
              <a:ea typeface="华文楷体" panose="02010600040101010101" pitchFamily="2" charset="-122"/>
              <a:sym typeface="+mn-ea"/>
            </a:endParaRPr>
          </a:p>
          <a:p>
            <a:pPr marL="342900" indent="-342900">
              <a:buFont typeface="Wingdings" panose="05000000000000000000" pitchFamily="2" charset="2"/>
              <a:buChar char="Ø"/>
              <a:defRPr/>
            </a:pPr>
            <a:r>
              <a:rPr lang="zh-CN" altLang="en-US" dirty="0">
                <a:latin typeface="华文楷体" panose="02010600040101010101" pitchFamily="2" charset="-122"/>
                <a:ea typeface="华文楷体" panose="02010600040101010101" pitchFamily="2" charset="-122"/>
                <a:sym typeface="+mn-ea"/>
              </a:rPr>
              <a:t>训练集</a:t>
            </a:r>
            <a:r>
              <a:rPr lang="en-US" altLang="zh-CN" dirty="0">
                <a:latin typeface="华文楷体" panose="02010600040101010101" pitchFamily="2" charset="-122"/>
                <a:ea typeface="华文楷体" panose="02010600040101010101" pitchFamily="2" charset="-122"/>
                <a:sym typeface="+mn-ea"/>
              </a:rPr>
              <a:t>(training set)</a:t>
            </a:r>
            <a:r>
              <a:rPr lang="zh-CN" altLang="en-US" dirty="0">
                <a:latin typeface="华文楷体" panose="02010600040101010101" pitchFamily="2" charset="-122"/>
                <a:ea typeface="华文楷体" panose="02010600040101010101" pitchFamily="2" charset="-122"/>
                <a:sym typeface="+mn-ea"/>
              </a:rPr>
              <a:t>或者训练数据</a:t>
            </a:r>
            <a:r>
              <a:rPr lang="en-US" altLang="zh-CN" dirty="0">
                <a:latin typeface="华文楷体" panose="02010600040101010101" pitchFamily="2" charset="-122"/>
                <a:ea typeface="华文楷体" panose="02010600040101010101" pitchFamily="2" charset="-122"/>
                <a:sym typeface="+mn-ea"/>
              </a:rPr>
              <a:t>(training data), </a:t>
            </a:r>
            <a:r>
              <a:rPr lang="zh-CN" altLang="en-US" dirty="0">
                <a:latin typeface="华文楷体" panose="02010600040101010101" pitchFamily="2" charset="-122"/>
                <a:ea typeface="华文楷体" panose="02010600040101010101" pitchFamily="2" charset="-122"/>
                <a:sym typeface="+mn-ea"/>
              </a:rPr>
              <a:t>是指的是用于得道拟合函数（模型）的参数所用到的数据集</a:t>
            </a:r>
            <a:endParaRPr lang="en-US" altLang="zh-CN" dirty="0">
              <a:latin typeface="华文楷体" panose="02010600040101010101" pitchFamily="2" charset="-122"/>
              <a:ea typeface="华文楷体" panose="02010600040101010101" pitchFamily="2" charset="-122"/>
            </a:endParaRPr>
          </a:p>
          <a:p>
            <a:pPr marL="342900" indent="-342900">
              <a:buFont typeface="Wingdings" panose="05000000000000000000" pitchFamily="2" charset="2"/>
              <a:buChar char="Ø"/>
              <a:defRPr/>
            </a:pPr>
            <a:r>
              <a:rPr lang="zh-CN" altLang="en-US" dirty="0">
                <a:latin typeface="华文楷体" panose="02010600040101010101" pitchFamily="2" charset="-122"/>
                <a:ea typeface="华文楷体" panose="02010600040101010101" pitchFamily="2" charset="-122"/>
                <a:sym typeface="+mn-ea"/>
              </a:rPr>
              <a:t>测试集（</a:t>
            </a:r>
            <a:r>
              <a:rPr lang="en-US" altLang="zh-CN" dirty="0">
                <a:latin typeface="华文楷体" panose="02010600040101010101" pitchFamily="2" charset="-122"/>
                <a:ea typeface="华文楷体" panose="02010600040101010101" pitchFamily="2" charset="-122"/>
                <a:sym typeface="+mn-ea"/>
              </a:rPr>
              <a:t>Testing set</a:t>
            </a:r>
            <a:r>
              <a:rPr lang="zh-CN" altLang="en-US" dirty="0">
                <a:latin typeface="华文楷体" panose="02010600040101010101" pitchFamily="2" charset="-122"/>
                <a:ea typeface="华文楷体" panose="02010600040101010101" pitchFamily="2" charset="-122"/>
                <a:sym typeface="+mn-ea"/>
              </a:rPr>
              <a:t>）或检验样本集，指的是训练得到模型后，用于检验在未知样本集上的有效性的数据集</a:t>
            </a:r>
            <a:r>
              <a:rPr lang="en-US" altLang="zh-CN" dirty="0">
                <a:latin typeface="华文楷体" panose="02010600040101010101" pitchFamily="2" charset="-122"/>
                <a:ea typeface="华文楷体" panose="02010600040101010101" pitchFamily="2" charset="-122"/>
                <a:sym typeface="+mn-ea"/>
              </a:rPr>
              <a:t>     </a:t>
            </a:r>
            <a:endParaRPr lang="en-US" altLang="zh-CN" dirty="0">
              <a:latin typeface="华文楷体" panose="02010600040101010101" pitchFamily="2" charset="-122"/>
              <a:ea typeface="华文楷体" panose="02010600040101010101" pitchFamily="2" charset="-122"/>
            </a:endParaRPr>
          </a:p>
          <a:p>
            <a:pPr marL="342900" indent="-342900">
              <a:buFont typeface="Wingdings" panose="05000000000000000000" pitchFamily="2" charset="2"/>
              <a:buChar char="Ø"/>
              <a:defRPr/>
            </a:pPr>
            <a:r>
              <a:rPr lang="en-US" altLang="zh-CN" dirty="0">
                <a:latin typeface="华文楷体" panose="02010600040101010101" pitchFamily="2" charset="-122"/>
                <a:ea typeface="华文楷体" panose="02010600040101010101" pitchFamily="2" charset="-122"/>
                <a:sym typeface="+mn-ea"/>
              </a:rPr>
              <a:t> </a:t>
            </a:r>
            <a:endParaRPr lang="en-US" altLang="zh-C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dirty="0" smtClean="0">
                <a:sym typeface="+mn-ea"/>
              </a:rPr>
              <a:t>回归的学习过程</a:t>
            </a:r>
            <a:endParaRPr lang="zh-CN" altLang="en-US"/>
          </a:p>
        </p:txBody>
      </p:sp>
      <p:pic>
        <p:nvPicPr>
          <p:cNvPr id="5" name="Picture 5" descr="clip_image00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631883" y="3942814"/>
            <a:ext cx="4425950" cy="2497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2"/>
          <p:cNvSpPr>
            <a:spLocks noChangeArrowheads="1"/>
          </p:cNvSpPr>
          <p:nvPr/>
        </p:nvSpPr>
        <p:spPr bwMode="auto">
          <a:xfrm>
            <a:off x="495300" y="1294765"/>
            <a:ext cx="11201400"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90204" pitchFamily="34" charset="0"/>
                <a:ea typeface="MS PGothic" panose="020B0600070205080204" pitchFamily="34" charset="-128"/>
              </a:defRPr>
            </a:lvl1pPr>
            <a:lvl2pPr marL="742950" indent="-285750">
              <a:defRPr>
                <a:solidFill>
                  <a:schemeClr val="tx1"/>
                </a:solidFill>
                <a:latin typeface="Arial" panose="020B0604020202090204" pitchFamily="34" charset="0"/>
                <a:ea typeface="MS PGothic" panose="020B0600070205080204" pitchFamily="34" charset="-128"/>
              </a:defRPr>
            </a:lvl2pPr>
            <a:lvl3pPr marL="1143000" indent="-228600">
              <a:defRPr>
                <a:solidFill>
                  <a:schemeClr val="tx1"/>
                </a:solidFill>
                <a:latin typeface="Arial" panose="020B0604020202090204" pitchFamily="34" charset="0"/>
                <a:ea typeface="MS PGothic" panose="020B0600070205080204" pitchFamily="34" charset="-128"/>
              </a:defRPr>
            </a:lvl3pPr>
            <a:lvl4pPr marL="1600200" indent="-228600">
              <a:defRPr>
                <a:solidFill>
                  <a:schemeClr val="tx1"/>
                </a:solidFill>
                <a:latin typeface="Arial" panose="020B0604020202090204" pitchFamily="34" charset="0"/>
                <a:ea typeface="MS PGothic" panose="020B0600070205080204" pitchFamily="34" charset="-128"/>
              </a:defRPr>
            </a:lvl4pPr>
            <a:lvl5pPr marL="2057400" indent="-228600">
              <a:defRPr>
                <a:solidFill>
                  <a:schemeClr val="tx1"/>
                </a:solidFill>
                <a:latin typeface="Arial" panose="020B060402020209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9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9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9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90204" pitchFamily="34" charset="0"/>
                <a:ea typeface="MS PGothic" panose="020B0600070205080204" pitchFamily="34" charset="-128"/>
              </a:defRPr>
            </a:lvl9pPr>
          </a:lstStyle>
          <a:p>
            <a:pPr>
              <a:lnSpc>
                <a:spcPct val="150000"/>
              </a:lnSpc>
            </a:pPr>
            <a:r>
              <a:rPr lang="zh-CN" altLang="en-US" sz="3200" dirty="0">
                <a:solidFill>
                  <a:srgbClr val="444444"/>
                </a:solidFill>
                <a:latin typeface="华文楷体" panose="02010600040101010101" pitchFamily="2" charset="-122"/>
                <a:ea typeface="华文楷体" panose="02010600040101010101" pitchFamily="2" charset="-122"/>
              </a:rPr>
              <a:t>     首先给出一个输入数据，算法通过一系列的过程得到一个估计的</a:t>
            </a:r>
            <a:r>
              <a:rPr lang="zh-CN" altLang="en-US" sz="3200" b="1" dirty="0">
                <a:solidFill>
                  <a:srgbClr val="FF0000"/>
                </a:solidFill>
                <a:latin typeface="华文楷体" panose="02010600040101010101" pitchFamily="2" charset="-122"/>
                <a:ea typeface="华文楷体" panose="02010600040101010101" pitchFamily="2" charset="-122"/>
              </a:rPr>
              <a:t>函数</a:t>
            </a:r>
            <a:r>
              <a:rPr lang="zh-CN" altLang="en-US" sz="3200" dirty="0">
                <a:solidFill>
                  <a:srgbClr val="444444"/>
                </a:solidFill>
                <a:latin typeface="华文楷体" panose="02010600040101010101" pitchFamily="2" charset="-122"/>
                <a:ea typeface="华文楷体" panose="02010600040101010101" pitchFamily="2" charset="-122"/>
              </a:rPr>
              <a:t>，这个函数有能力对没有见过的新数据给出一个新的估计，也被称为构建一个模型。就如同上面的线性回归函数。</a:t>
            </a:r>
            <a:endParaRPr lang="zh-CN" altLang="en-US" sz="1100" dirty="0">
              <a:latin typeface="华文楷体" panose="02010600040101010101" pitchFamily="2" charset="-122"/>
              <a:ea typeface="华文楷体" panose="02010600040101010101" pitchFamily="2" charset="-122"/>
            </a:endParaRPr>
          </a:p>
          <a:p>
            <a:pPr>
              <a:lnSpc>
                <a:spcPct val="150000"/>
              </a:lnSpc>
            </a:pPr>
            <a:r>
              <a:rPr lang="zh-CN" altLang="en-US" sz="3200" dirty="0">
                <a:solidFill>
                  <a:srgbClr val="444444"/>
                </a:solidFill>
                <a:latin typeface="华文楷体" panose="02010600040101010101" pitchFamily="2" charset="-122"/>
                <a:ea typeface="华文楷体" panose="02010600040101010101" pitchFamily="2" charset="-122"/>
              </a:rPr>
              <a:t>                                                                        </a:t>
            </a:r>
            <a:endParaRPr lang="zh-CN" altLang="en-US" sz="3200" dirty="0">
              <a:solidFill>
                <a:srgbClr val="444444"/>
              </a:solidFill>
              <a:latin typeface="华文楷体" panose="02010600040101010101" pitchFamily="2" charset="-122"/>
              <a:ea typeface="华文楷体" panose="02010600040101010101" pitchFamily="2" charset="-122"/>
            </a:endParaRPr>
          </a:p>
        </p:txBody>
      </p:sp>
      <p:sp>
        <p:nvSpPr>
          <p:cNvPr id="7" name="矩形 3"/>
          <p:cNvSpPr>
            <a:spLocks noChangeArrowheads="1"/>
          </p:cNvSpPr>
          <p:nvPr/>
        </p:nvSpPr>
        <p:spPr bwMode="auto">
          <a:xfrm>
            <a:off x="4618831" y="6386513"/>
            <a:ext cx="29543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90204" pitchFamily="34" charset="0"/>
                <a:ea typeface="MS PGothic" panose="020B0600070205080204" pitchFamily="34" charset="-128"/>
              </a:defRPr>
            </a:lvl1pPr>
            <a:lvl2pPr marL="742950" indent="-285750">
              <a:defRPr>
                <a:solidFill>
                  <a:schemeClr val="tx1"/>
                </a:solidFill>
                <a:latin typeface="Arial" panose="020B0604020202090204" pitchFamily="34" charset="0"/>
                <a:ea typeface="MS PGothic" panose="020B0600070205080204" pitchFamily="34" charset="-128"/>
              </a:defRPr>
            </a:lvl2pPr>
            <a:lvl3pPr marL="1143000" indent="-228600">
              <a:defRPr>
                <a:solidFill>
                  <a:schemeClr val="tx1"/>
                </a:solidFill>
                <a:latin typeface="Arial" panose="020B0604020202090204" pitchFamily="34" charset="0"/>
                <a:ea typeface="MS PGothic" panose="020B0600070205080204" pitchFamily="34" charset="-128"/>
              </a:defRPr>
            </a:lvl3pPr>
            <a:lvl4pPr marL="1600200" indent="-228600">
              <a:defRPr>
                <a:solidFill>
                  <a:schemeClr val="tx1"/>
                </a:solidFill>
                <a:latin typeface="Arial" panose="020B0604020202090204" pitchFamily="34" charset="0"/>
                <a:ea typeface="MS PGothic" panose="020B0600070205080204" pitchFamily="34" charset="-128"/>
              </a:defRPr>
            </a:lvl4pPr>
            <a:lvl5pPr marL="2057400" indent="-228600">
              <a:defRPr>
                <a:solidFill>
                  <a:schemeClr val="tx1"/>
                </a:solidFill>
                <a:latin typeface="Arial" panose="020B060402020209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9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9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9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90204" pitchFamily="34" charset="0"/>
                <a:ea typeface="MS PGothic" panose="020B0600070205080204" pitchFamily="34" charset="-128"/>
              </a:defRPr>
            </a:lvl9pPr>
          </a:lstStyle>
          <a:p>
            <a:r>
              <a:rPr lang="zh-CN" altLang="en-US" dirty="0">
                <a:solidFill>
                  <a:srgbClr val="444444"/>
                </a:solidFill>
                <a:latin typeface="Verdana" panose="020B0804030504040204" pitchFamily="34" charset="0"/>
              </a:rPr>
              <a:t>一个典型的机器学习的过程</a:t>
            </a:r>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线性回归</a:t>
            </a:r>
            <a:endParaRPr lang="zh-CN" altLang="en-US"/>
          </a:p>
        </p:txBody>
      </p:sp>
      <p:sp>
        <p:nvSpPr>
          <p:cNvPr id="3" name="内容占位符 2"/>
          <p:cNvSpPr>
            <a:spLocks noGrp="1"/>
          </p:cNvSpPr>
          <p:nvPr>
            <p:ph idx="1"/>
          </p:nvPr>
        </p:nvSpPr>
        <p:spPr/>
        <p:txBody>
          <a:bodyPr>
            <a:normAutofit fontScale="90000"/>
          </a:bodyPr>
          <a:p>
            <a:pPr>
              <a:lnSpc>
                <a:spcPct val="150000"/>
              </a:lnSpc>
              <a:buFont typeface="Wingdings" panose="05000000000000000000" pitchFamily="2" charset="2"/>
              <a:buChar char="Ø"/>
            </a:pPr>
            <a:r>
              <a:rPr lang="zh-CN" altLang="en-US" dirty="0">
                <a:latin typeface="华文楷体" panose="02010600040101010101" pitchFamily="2" charset="-122"/>
                <a:ea typeface="华文楷体" panose="02010600040101010101" pitchFamily="2" charset="-122"/>
                <a:sym typeface="+mn-ea"/>
              </a:rPr>
              <a:t>线性回归（</a:t>
            </a:r>
            <a:r>
              <a:rPr lang="en-US" altLang="zh-CN" dirty="0">
                <a:latin typeface="华文楷体" panose="02010600040101010101" pitchFamily="2" charset="-122"/>
                <a:ea typeface="华文楷体" panose="02010600040101010101" pitchFamily="2" charset="-122"/>
                <a:sym typeface="+mn-ea"/>
              </a:rPr>
              <a:t>Linear regression</a:t>
            </a:r>
            <a:r>
              <a:rPr lang="zh-CN" altLang="en-US" dirty="0">
                <a:latin typeface="华文楷体" panose="02010600040101010101" pitchFamily="2" charset="-122"/>
                <a:ea typeface="华文楷体" panose="02010600040101010101" pitchFamily="2" charset="-122"/>
                <a:sym typeface="+mn-ea"/>
              </a:rPr>
              <a:t>）是利用称为线性回归方程的最小平方函数对一个或多个自变量和因变量之间关系进行建模的一种回归分析</a:t>
            </a:r>
            <a:r>
              <a:rPr lang="en-US" altLang="zh-CN" dirty="0">
                <a:latin typeface="华文楷体" panose="02010600040101010101" pitchFamily="2" charset="-122"/>
                <a:ea typeface="华文楷体" panose="02010600040101010101" pitchFamily="2" charset="-122"/>
                <a:sym typeface="+mn-ea"/>
              </a:rPr>
              <a:t>.</a:t>
            </a:r>
            <a:endParaRPr lang="en-US" altLang="zh-CN" dirty="0">
              <a:latin typeface="华文楷体" panose="02010600040101010101" pitchFamily="2" charset="-122"/>
              <a:ea typeface="华文楷体" panose="02010600040101010101" pitchFamily="2" charset="-122"/>
            </a:endParaRPr>
          </a:p>
          <a:p>
            <a:pPr>
              <a:lnSpc>
                <a:spcPct val="150000"/>
              </a:lnSpc>
              <a:buFont typeface="Wingdings" panose="05000000000000000000" pitchFamily="2" charset="2"/>
              <a:buChar char="Ø"/>
            </a:pPr>
            <a:r>
              <a:rPr lang="zh-CN" altLang="en-US" dirty="0">
                <a:latin typeface="华文楷体" panose="02010600040101010101" pitchFamily="2" charset="-122"/>
                <a:ea typeface="华文楷体" panose="02010600040101010101" pitchFamily="2" charset="-122"/>
                <a:sym typeface="+mn-ea"/>
              </a:rPr>
              <a:t>线性回归属于</a:t>
            </a:r>
            <a:r>
              <a:rPr lang="zh-CN" altLang="en-US" b="1" dirty="0">
                <a:solidFill>
                  <a:srgbClr val="FF0000"/>
                </a:solidFill>
                <a:latin typeface="华文楷体" panose="02010600040101010101" pitchFamily="2" charset="-122"/>
                <a:ea typeface="华文楷体" panose="02010600040101010101" pitchFamily="2" charset="-122"/>
                <a:sym typeface="+mn-ea"/>
              </a:rPr>
              <a:t>监督学习</a:t>
            </a:r>
            <a:r>
              <a:rPr lang="zh-CN" altLang="en-US" dirty="0">
                <a:latin typeface="华文楷体" panose="02010600040101010101" pitchFamily="2" charset="-122"/>
                <a:ea typeface="华文楷体" panose="02010600040101010101" pitchFamily="2" charset="-122"/>
                <a:sym typeface="+mn-ea"/>
              </a:rPr>
              <a:t>，因此方法和监督学习应该是一样的，先给定一个训练集，根据这个训练集学习出一个</a:t>
            </a:r>
            <a:r>
              <a:rPr lang="zh-CN" altLang="en-US" b="1" dirty="0">
                <a:solidFill>
                  <a:srgbClr val="FF0000"/>
                </a:solidFill>
                <a:latin typeface="华文楷体" panose="02010600040101010101" pitchFamily="2" charset="-122"/>
                <a:ea typeface="华文楷体" panose="02010600040101010101" pitchFamily="2" charset="-122"/>
                <a:sym typeface="+mn-ea"/>
              </a:rPr>
              <a:t>线性函数</a:t>
            </a:r>
            <a:r>
              <a:rPr lang="zh-CN" altLang="en-US" dirty="0">
                <a:latin typeface="华文楷体" panose="02010600040101010101" pitchFamily="2" charset="-122"/>
                <a:ea typeface="华文楷体" panose="02010600040101010101" pitchFamily="2" charset="-122"/>
                <a:sym typeface="+mn-ea"/>
              </a:rPr>
              <a:t>，然后测试这个函数训练的好不好（即此函数是否足够拟合训练集数据），挑选出最好的函数（</a:t>
            </a:r>
            <a:r>
              <a:rPr lang="en-US" altLang="zh-CN" dirty="0">
                <a:latin typeface="华文楷体" panose="02010600040101010101" pitchFamily="2" charset="-122"/>
                <a:ea typeface="华文楷体" panose="02010600040101010101" pitchFamily="2" charset="-122"/>
                <a:sym typeface="+mn-ea"/>
              </a:rPr>
              <a:t>cost function</a:t>
            </a:r>
            <a:r>
              <a:rPr lang="zh-CN" altLang="en-US" dirty="0">
                <a:latin typeface="华文楷体" panose="02010600040101010101" pitchFamily="2" charset="-122"/>
                <a:ea typeface="华文楷体" panose="02010600040101010101" pitchFamily="2" charset="-122"/>
                <a:sym typeface="+mn-ea"/>
              </a:rPr>
              <a:t>最小）即可</a:t>
            </a:r>
            <a:r>
              <a:rPr lang="en-US" altLang="zh-CN" dirty="0" smtClean="0">
                <a:latin typeface="华文楷体" panose="02010600040101010101" pitchFamily="2" charset="-122"/>
                <a:ea typeface="华文楷体" panose="02010600040101010101" pitchFamily="2" charset="-122"/>
                <a:sym typeface="+mn-ea"/>
              </a:rPr>
              <a:t>.</a:t>
            </a:r>
            <a:endParaRPr lang="zh-CN" altLang="en-US" dirty="0">
              <a:latin typeface="华文楷体" panose="02010600040101010101" pitchFamily="2" charset="-122"/>
              <a:ea typeface="华文楷体" panose="02010600040101010101" pitchFamily="2" charset="-122"/>
            </a:endParaRPr>
          </a:p>
          <a:p>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线性回归</a:t>
            </a:r>
            <a:endParaRPr lang="zh-CN" altLang="en-US"/>
          </a:p>
        </p:txBody>
      </p:sp>
      <p:sp>
        <p:nvSpPr>
          <p:cNvPr id="4" name="Rectangle 6"/>
          <p:cNvSpPr>
            <a:spLocks noChangeArrowheads="1"/>
          </p:cNvSpPr>
          <p:nvPr/>
        </p:nvSpPr>
        <p:spPr bwMode="auto">
          <a:xfrm>
            <a:off x="1025207" y="1876743"/>
            <a:ext cx="9012238" cy="3970337"/>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90204" pitchFamily="34" charset="0"/>
                <a:ea typeface="MS PGothic" panose="020B0600070205080204" pitchFamily="34" charset="-128"/>
              </a:defRPr>
            </a:lvl1pPr>
            <a:lvl2pPr marL="742950" indent="-285750">
              <a:defRPr>
                <a:solidFill>
                  <a:schemeClr val="tx1"/>
                </a:solidFill>
                <a:latin typeface="Arial" panose="020B0604020202090204" pitchFamily="34" charset="0"/>
                <a:ea typeface="MS PGothic" panose="020B0600070205080204" pitchFamily="34" charset="-128"/>
              </a:defRPr>
            </a:lvl2pPr>
            <a:lvl3pPr marL="1143000" indent="-228600">
              <a:defRPr>
                <a:solidFill>
                  <a:schemeClr val="tx1"/>
                </a:solidFill>
                <a:latin typeface="Arial" panose="020B0604020202090204" pitchFamily="34" charset="0"/>
                <a:ea typeface="MS PGothic" panose="020B0600070205080204" pitchFamily="34" charset="-128"/>
              </a:defRPr>
            </a:lvl3pPr>
            <a:lvl4pPr marL="1600200" indent="-228600">
              <a:defRPr>
                <a:solidFill>
                  <a:schemeClr val="tx1"/>
                </a:solidFill>
                <a:latin typeface="Arial" panose="020B0604020202090204" pitchFamily="34" charset="0"/>
                <a:ea typeface="MS PGothic" panose="020B0600070205080204" pitchFamily="34" charset="-128"/>
              </a:defRPr>
            </a:lvl4pPr>
            <a:lvl5pPr marL="2057400" indent="-228600">
              <a:defRPr>
                <a:solidFill>
                  <a:schemeClr val="tx1"/>
                </a:solidFill>
                <a:latin typeface="Arial" panose="020B060402020209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9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9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9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90204" pitchFamily="34" charset="0"/>
                <a:ea typeface="MS PGothic" panose="020B0600070205080204" pitchFamily="34" charset="-128"/>
              </a:defRPr>
            </a:lvl9pPr>
          </a:lstStyle>
          <a:p>
            <a:pPr>
              <a:lnSpc>
                <a:spcPct val="150000"/>
              </a:lnSpc>
            </a:pPr>
            <a:r>
              <a:rPr lang="zh-CN" altLang="en-US" sz="2400">
                <a:solidFill>
                  <a:srgbClr val="000000"/>
                </a:solidFill>
                <a:latin typeface="黑体" panose="02010609060101010101" pitchFamily="49" charset="-122"/>
                <a:ea typeface="黑体" panose="02010609060101010101" pitchFamily="49" charset="-122"/>
                <a:cs typeface="Arial" panose="020B0604020202090204" pitchFamily="34" charset="0"/>
              </a:rPr>
              <a:t>注意：</a:t>
            </a:r>
            <a:endParaRPr lang="zh-CN" altLang="en-US" sz="2400">
              <a:latin typeface="黑体" panose="02010609060101010101" pitchFamily="49" charset="-122"/>
              <a:ea typeface="黑体" panose="02010609060101010101" pitchFamily="49" charset="-122"/>
              <a:cs typeface="Arial" panose="020B0604020202090204" pitchFamily="34" charset="0"/>
            </a:endParaRPr>
          </a:p>
          <a:p>
            <a:pPr>
              <a:lnSpc>
                <a:spcPct val="150000"/>
              </a:lnSpc>
            </a:pPr>
            <a:r>
              <a:rPr lang="en-US" altLang="zh-CN" sz="2400">
                <a:solidFill>
                  <a:srgbClr val="000000"/>
                </a:solidFill>
                <a:latin typeface="黑体" panose="02010609060101010101" pitchFamily="49" charset="-122"/>
                <a:ea typeface="黑体" panose="02010609060101010101" pitchFamily="49" charset="-122"/>
                <a:cs typeface="Arial" panose="020B0604020202090204" pitchFamily="34" charset="0"/>
              </a:rPr>
              <a:t>(1)</a:t>
            </a:r>
            <a:r>
              <a:rPr lang="zh-CN" altLang="en-US" sz="2400">
                <a:solidFill>
                  <a:srgbClr val="000000"/>
                </a:solidFill>
                <a:latin typeface="黑体" panose="02010609060101010101" pitchFamily="49" charset="-122"/>
                <a:ea typeface="黑体" panose="02010609060101010101" pitchFamily="49" charset="-122"/>
                <a:cs typeface="Arial" panose="020B0604020202090204" pitchFamily="34" charset="0"/>
              </a:rPr>
              <a:t>因为是线性回归，所以学习到的函数为</a:t>
            </a:r>
            <a:r>
              <a:rPr lang="zh-CN" altLang="en-US" sz="2400">
                <a:solidFill>
                  <a:srgbClr val="FF0000"/>
                </a:solidFill>
                <a:latin typeface="黑体" panose="02010609060101010101" pitchFamily="49" charset="-122"/>
                <a:ea typeface="黑体" panose="02010609060101010101" pitchFamily="49" charset="-122"/>
                <a:cs typeface="Arial" panose="020B0604020202090204" pitchFamily="34" charset="0"/>
              </a:rPr>
              <a:t>线性函数</a:t>
            </a:r>
            <a:r>
              <a:rPr lang="zh-CN" altLang="en-US" sz="2400">
                <a:solidFill>
                  <a:srgbClr val="000000"/>
                </a:solidFill>
                <a:latin typeface="黑体" panose="02010609060101010101" pitchFamily="49" charset="-122"/>
                <a:ea typeface="黑体" panose="02010609060101010101" pitchFamily="49" charset="-122"/>
                <a:cs typeface="Arial" panose="020B0604020202090204" pitchFamily="34" charset="0"/>
              </a:rPr>
              <a:t>，即直线函数</a:t>
            </a:r>
            <a:endParaRPr lang="zh-CN" altLang="en-US" sz="2400">
              <a:latin typeface="黑体" panose="02010609060101010101" pitchFamily="49" charset="-122"/>
              <a:ea typeface="黑体" panose="02010609060101010101" pitchFamily="49" charset="-122"/>
            </a:endParaRPr>
          </a:p>
          <a:p>
            <a:pPr>
              <a:lnSpc>
                <a:spcPct val="150000"/>
              </a:lnSpc>
            </a:pPr>
            <a:r>
              <a:rPr lang="en-US" altLang="zh-CN" sz="2400">
                <a:solidFill>
                  <a:srgbClr val="000000"/>
                </a:solidFill>
                <a:latin typeface="黑体" panose="02010609060101010101" pitchFamily="49" charset="-122"/>
                <a:ea typeface="黑体" panose="02010609060101010101" pitchFamily="49" charset="-122"/>
              </a:rPr>
              <a:t>(2)</a:t>
            </a:r>
            <a:r>
              <a:rPr lang="zh-CN" altLang="en-US" sz="2400">
                <a:solidFill>
                  <a:srgbClr val="000000"/>
                </a:solidFill>
                <a:latin typeface="黑体" panose="02010609060101010101" pitchFamily="49" charset="-122"/>
                <a:ea typeface="黑体" panose="02010609060101010101" pitchFamily="49" charset="-122"/>
              </a:rPr>
              <a:t>因为是单变量，因此只有一个</a:t>
            </a:r>
            <a:r>
              <a:rPr lang="en-US" altLang="zh-CN" sz="2400">
                <a:solidFill>
                  <a:srgbClr val="000000"/>
                </a:solidFill>
                <a:latin typeface="黑体" panose="02010609060101010101" pitchFamily="49" charset="-122"/>
                <a:ea typeface="黑体" panose="02010609060101010101" pitchFamily="49" charset="-122"/>
              </a:rPr>
              <a:t>x</a:t>
            </a:r>
            <a:r>
              <a:rPr lang="zh-CN" altLang="en-US" sz="2400">
                <a:solidFill>
                  <a:srgbClr val="000000"/>
                </a:solidFill>
                <a:latin typeface="黑体" panose="02010609060101010101" pitchFamily="49" charset="-122"/>
                <a:ea typeface="黑体" panose="02010609060101010101" pitchFamily="49" charset="-122"/>
              </a:rPr>
              <a:t>；</a:t>
            </a:r>
            <a:endParaRPr lang="zh-CN" altLang="en-US" sz="2400">
              <a:latin typeface="黑体" panose="02010609060101010101" pitchFamily="49" charset="-122"/>
              <a:ea typeface="黑体" panose="02010609060101010101" pitchFamily="49" charset="-122"/>
            </a:endParaRPr>
          </a:p>
          <a:p>
            <a:pPr>
              <a:lnSpc>
                <a:spcPct val="150000"/>
              </a:lnSpc>
            </a:pPr>
            <a:endParaRPr lang="en-US" altLang="zh-CN" sz="2400">
              <a:solidFill>
                <a:srgbClr val="000000"/>
              </a:solidFill>
              <a:latin typeface="黑体" panose="02010609060101010101" pitchFamily="49" charset="-122"/>
              <a:ea typeface="黑体" panose="02010609060101010101" pitchFamily="49" charset="-122"/>
            </a:endParaRPr>
          </a:p>
          <a:p>
            <a:pPr>
              <a:lnSpc>
                <a:spcPct val="150000"/>
              </a:lnSpc>
            </a:pPr>
            <a:r>
              <a:rPr lang="zh-CN" altLang="en-US" sz="2400">
                <a:solidFill>
                  <a:srgbClr val="FF0000"/>
                </a:solidFill>
                <a:latin typeface="黑体" panose="02010609060101010101" pitchFamily="49" charset="-122"/>
                <a:ea typeface="黑体" panose="02010609060101010101" pitchFamily="49" charset="-122"/>
              </a:rPr>
              <a:t>单变量线性回归</a:t>
            </a:r>
            <a:r>
              <a:rPr lang="zh-CN" altLang="en-US" sz="2400">
                <a:solidFill>
                  <a:srgbClr val="000000"/>
                </a:solidFill>
                <a:latin typeface="黑体" panose="02010609060101010101" pitchFamily="49" charset="-122"/>
                <a:ea typeface="黑体" panose="02010609060101010101" pitchFamily="49" charset="-122"/>
              </a:rPr>
              <a:t>模型：</a:t>
            </a:r>
            <a:endParaRPr lang="zh-CN" altLang="en-US" sz="2400">
              <a:latin typeface="黑体" panose="02010609060101010101" pitchFamily="49" charset="-122"/>
              <a:ea typeface="黑体" panose="02010609060101010101" pitchFamily="49" charset="-122"/>
            </a:endParaRPr>
          </a:p>
          <a:p>
            <a:pPr>
              <a:lnSpc>
                <a:spcPct val="150000"/>
              </a:lnSpc>
            </a:pPr>
            <a:r>
              <a:rPr lang="zh-CN" altLang="en-US" sz="2400">
                <a:solidFill>
                  <a:srgbClr val="000000"/>
                </a:solidFill>
                <a:latin typeface="黑体" panose="02010609060101010101" pitchFamily="49" charset="-122"/>
                <a:ea typeface="黑体" panose="02010609060101010101" pitchFamily="49" charset="-122"/>
              </a:rPr>
              <a:t> </a:t>
            </a:r>
            <a:endParaRPr lang="zh-CN" altLang="en-US" sz="2400">
              <a:latin typeface="黑体" panose="02010609060101010101" pitchFamily="49" charset="-122"/>
              <a:ea typeface="黑体" panose="02010609060101010101" pitchFamily="49" charset="-122"/>
            </a:endParaRPr>
          </a:p>
          <a:p>
            <a:pPr>
              <a:lnSpc>
                <a:spcPct val="150000"/>
              </a:lnSpc>
            </a:pPr>
            <a:r>
              <a:rPr lang="en-US" altLang="zh-CN" sz="2400">
                <a:solidFill>
                  <a:srgbClr val="000000"/>
                </a:solidFill>
                <a:latin typeface="黑体" panose="02010609060101010101" pitchFamily="49" charset="-122"/>
                <a:ea typeface="黑体" panose="02010609060101010101" pitchFamily="49" charset="-122"/>
              </a:rPr>
              <a:t>X:feature</a:t>
            </a:r>
            <a:r>
              <a:rPr lang="zh-CN" altLang="en-US" sz="2400">
                <a:solidFill>
                  <a:srgbClr val="000000"/>
                </a:solidFill>
                <a:latin typeface="黑体" panose="02010609060101010101" pitchFamily="49" charset="-122"/>
                <a:ea typeface="黑体" panose="02010609060101010101" pitchFamily="49" charset="-122"/>
              </a:rPr>
              <a:t>，</a:t>
            </a:r>
            <a:r>
              <a:rPr lang="en-US" altLang="zh-CN" sz="2400">
                <a:solidFill>
                  <a:srgbClr val="000000"/>
                </a:solidFill>
                <a:latin typeface="黑体" panose="02010609060101010101" pitchFamily="49" charset="-122"/>
                <a:ea typeface="黑体" panose="02010609060101010101" pitchFamily="49" charset="-122"/>
              </a:rPr>
              <a:t>h(x):hypothesis</a:t>
            </a:r>
            <a:r>
              <a:rPr lang="zh-CN" altLang="en-US" sz="2400">
                <a:solidFill>
                  <a:srgbClr val="000000"/>
                </a:solidFill>
                <a:latin typeface="黑体" panose="02010609060101010101" pitchFamily="49" charset="-122"/>
                <a:ea typeface="黑体" panose="02010609060101010101" pitchFamily="49" charset="-122"/>
              </a:rPr>
              <a:t>；</a:t>
            </a:r>
            <a:endParaRPr lang="zh-CN" altLang="en-US" sz="2400">
              <a:solidFill>
                <a:srgbClr val="000000"/>
              </a:solidFill>
              <a:latin typeface="黑体" panose="02010609060101010101" pitchFamily="49" charset="-122"/>
              <a:ea typeface="黑体" panose="02010609060101010101" pitchFamily="49" charset="-122"/>
            </a:endParaRPr>
          </a:p>
        </p:txBody>
      </p:sp>
      <p:pic>
        <p:nvPicPr>
          <p:cNvPr id="5" name="Picture 7" descr="http://img.my.csdn.net/uploads/201209/06/1346901924_1793.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833495" y="4799330"/>
            <a:ext cx="2000250"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7" descr="clip_image002">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71957" y="4269105"/>
            <a:ext cx="3265488" cy="2259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a:spLocks noChangeArrowheads="1"/>
          </p:cNvSpPr>
          <p:nvPr/>
        </p:nvSpPr>
        <p:spPr bwMode="auto">
          <a:xfrm>
            <a:off x="2003107" y="6250305"/>
            <a:ext cx="44942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90204" pitchFamily="34" charset="0"/>
                <a:ea typeface="MS PGothic" panose="020B0600070205080204" pitchFamily="34" charset="-128"/>
              </a:defRPr>
            </a:lvl1pPr>
            <a:lvl2pPr marL="742950" indent="-285750">
              <a:defRPr>
                <a:solidFill>
                  <a:schemeClr val="tx1"/>
                </a:solidFill>
                <a:latin typeface="Arial" panose="020B0604020202090204" pitchFamily="34" charset="0"/>
                <a:ea typeface="MS PGothic" panose="020B0600070205080204" pitchFamily="34" charset="-128"/>
              </a:defRPr>
            </a:lvl2pPr>
            <a:lvl3pPr marL="1143000" indent="-228600">
              <a:defRPr>
                <a:solidFill>
                  <a:schemeClr val="tx1"/>
                </a:solidFill>
                <a:latin typeface="Arial" panose="020B0604020202090204" pitchFamily="34" charset="0"/>
                <a:ea typeface="MS PGothic" panose="020B0600070205080204" pitchFamily="34" charset="-128"/>
              </a:defRPr>
            </a:lvl3pPr>
            <a:lvl4pPr marL="1600200" indent="-228600">
              <a:defRPr>
                <a:solidFill>
                  <a:schemeClr val="tx1"/>
                </a:solidFill>
                <a:latin typeface="Arial" panose="020B0604020202090204" pitchFamily="34" charset="0"/>
                <a:ea typeface="MS PGothic" panose="020B0600070205080204" pitchFamily="34" charset="-128"/>
              </a:defRPr>
            </a:lvl4pPr>
            <a:lvl5pPr marL="2057400" indent="-228600">
              <a:defRPr>
                <a:solidFill>
                  <a:schemeClr val="tx1"/>
                </a:solidFill>
                <a:latin typeface="Arial" panose="020B060402020209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9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9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9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90204" pitchFamily="34" charset="0"/>
                <a:ea typeface="MS PGothic" panose="020B0600070205080204" pitchFamily="34" charset="-128"/>
              </a:defRPr>
            </a:lvl9pPr>
          </a:lstStyle>
          <a:p>
            <a:r>
              <a:rPr lang="zh-CN" altLang="en-US" sz="2400">
                <a:solidFill>
                  <a:srgbClr val="FF0000"/>
                </a:solidFill>
                <a:latin typeface="黑体" panose="02010609060101010101" pitchFamily="49" charset="-122"/>
                <a:ea typeface="黑体" panose="02010609060101010101" pitchFamily="49" charset="-122"/>
              </a:rPr>
              <a:t>问题：线性函数拟合的好不好？</a:t>
            </a:r>
            <a:endParaRPr lang="zh-CN" altLang="en-US" sz="2400">
              <a:solidFill>
                <a:srgbClr val="FF0000"/>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线性回归</a:t>
            </a:r>
            <a:endParaRPr lang="zh-CN" altLang="en-US"/>
          </a:p>
        </p:txBody>
      </p:sp>
      <p:sp>
        <p:nvSpPr>
          <p:cNvPr id="4" name="Rectangle 6"/>
          <p:cNvSpPr>
            <a:spLocks noChangeArrowheads="1"/>
          </p:cNvSpPr>
          <p:nvPr/>
        </p:nvSpPr>
        <p:spPr bwMode="auto">
          <a:xfrm>
            <a:off x="617220" y="1353413"/>
            <a:ext cx="10562590" cy="1200329"/>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defRPr>
                <a:solidFill>
                  <a:schemeClr val="tx1"/>
                </a:solidFill>
                <a:latin typeface="Arial" panose="020B0604020202090204" pitchFamily="34" charset="0"/>
                <a:ea typeface="MS PGothic" panose="020B0600070205080204" pitchFamily="34" charset="-128"/>
              </a:defRPr>
            </a:lvl1pPr>
            <a:lvl2pPr marL="742950" indent="-285750">
              <a:defRPr>
                <a:solidFill>
                  <a:schemeClr val="tx1"/>
                </a:solidFill>
                <a:latin typeface="Arial" panose="020B0604020202090204" pitchFamily="34" charset="0"/>
                <a:ea typeface="MS PGothic" panose="020B0600070205080204" pitchFamily="34" charset="-128"/>
              </a:defRPr>
            </a:lvl2pPr>
            <a:lvl3pPr marL="1143000" indent="-228600">
              <a:defRPr>
                <a:solidFill>
                  <a:schemeClr val="tx1"/>
                </a:solidFill>
                <a:latin typeface="Arial" panose="020B0604020202090204" pitchFamily="34" charset="0"/>
                <a:ea typeface="MS PGothic" panose="020B0600070205080204" pitchFamily="34" charset="-128"/>
              </a:defRPr>
            </a:lvl3pPr>
            <a:lvl4pPr marL="1600200" indent="-228600">
              <a:defRPr>
                <a:solidFill>
                  <a:schemeClr val="tx1"/>
                </a:solidFill>
                <a:latin typeface="Arial" panose="020B0604020202090204" pitchFamily="34" charset="0"/>
                <a:ea typeface="MS PGothic" panose="020B0600070205080204" pitchFamily="34" charset="-128"/>
              </a:defRPr>
            </a:lvl4pPr>
            <a:lvl5pPr marL="2057400" indent="-228600">
              <a:defRPr>
                <a:solidFill>
                  <a:schemeClr val="tx1"/>
                </a:solidFill>
                <a:latin typeface="Arial" panose="020B060402020209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9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9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9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90204" pitchFamily="34" charset="0"/>
                <a:ea typeface="MS PGothic" panose="020B0600070205080204" pitchFamily="34" charset="-128"/>
              </a:defRPr>
            </a:lvl9pPr>
          </a:lstStyle>
          <a:p>
            <a:pPr>
              <a:lnSpc>
                <a:spcPct val="150000"/>
              </a:lnSpc>
            </a:pPr>
            <a:r>
              <a:rPr lang="zh-CN" altLang="en-US" sz="2400">
                <a:solidFill>
                  <a:srgbClr val="FF0000"/>
                </a:solidFill>
                <a:latin typeface="黑体" panose="02010609060101010101" pitchFamily="49" charset="-122"/>
                <a:ea typeface="黑体" panose="02010609060101010101" pitchFamily="49" charset="-122"/>
                <a:cs typeface="Arial" panose="020B0604020202090204" pitchFamily="34" charset="0"/>
              </a:rPr>
              <a:t>代价函数（</a:t>
            </a:r>
            <a:r>
              <a:rPr lang="en-US" altLang="zh-CN" sz="2400">
                <a:solidFill>
                  <a:srgbClr val="FF0000"/>
                </a:solidFill>
                <a:latin typeface="黑体" panose="02010609060101010101" pitchFamily="49" charset="-122"/>
                <a:ea typeface="黑体" panose="02010609060101010101" pitchFamily="49" charset="-122"/>
                <a:cs typeface="Arial" panose="020B0604020202090204" pitchFamily="34" charset="0"/>
              </a:rPr>
              <a:t>Cost Function</a:t>
            </a:r>
            <a:r>
              <a:rPr lang="zh-CN" altLang="en-US" sz="2400">
                <a:solidFill>
                  <a:srgbClr val="FF0000"/>
                </a:solidFill>
                <a:latin typeface="黑体" panose="02010609060101010101" pitchFamily="49" charset="-122"/>
                <a:ea typeface="黑体" panose="02010609060101010101" pitchFamily="49" charset="-122"/>
                <a:cs typeface="Arial" panose="020B0604020202090204" pitchFamily="34" charset="0"/>
              </a:rPr>
              <a:t>）</a:t>
            </a:r>
            <a:r>
              <a:rPr lang="zh-CN" altLang="en-US" sz="2400">
                <a:solidFill>
                  <a:srgbClr val="000000"/>
                </a:solidFill>
                <a:latin typeface="黑体" panose="02010609060101010101" pitchFamily="49" charset="-122"/>
                <a:ea typeface="黑体" panose="02010609060101010101" pitchFamily="49" charset="-122"/>
                <a:cs typeface="Arial" panose="020B0604020202090204" pitchFamily="34" charset="0"/>
              </a:rPr>
              <a:t>：对假设的函数进行评价，</a:t>
            </a:r>
            <a:r>
              <a:rPr lang="en-US" altLang="zh-CN" sz="2400">
                <a:solidFill>
                  <a:srgbClr val="000000"/>
                </a:solidFill>
                <a:latin typeface="黑体" panose="02010609060101010101" pitchFamily="49" charset="-122"/>
                <a:ea typeface="黑体" panose="02010609060101010101" pitchFamily="49" charset="-122"/>
                <a:cs typeface="Arial" panose="020B0604020202090204" pitchFamily="34" charset="0"/>
              </a:rPr>
              <a:t>cost function</a:t>
            </a:r>
            <a:r>
              <a:rPr lang="zh-CN" altLang="en-US" sz="2400">
                <a:solidFill>
                  <a:srgbClr val="000000"/>
                </a:solidFill>
                <a:latin typeface="黑体" panose="02010609060101010101" pitchFamily="49" charset="-122"/>
                <a:ea typeface="黑体" panose="02010609060101010101" pitchFamily="49" charset="-122"/>
                <a:cs typeface="Arial" panose="020B0604020202090204" pitchFamily="34" charset="0"/>
              </a:rPr>
              <a:t>越小的函数，说明拟合训练数据拟合的越好；</a:t>
            </a:r>
            <a:endParaRPr lang="zh-CN" altLang="en-US" sz="2400">
              <a:solidFill>
                <a:srgbClr val="000000"/>
              </a:solidFill>
              <a:latin typeface="黑体" panose="02010609060101010101" pitchFamily="49" charset="-122"/>
              <a:ea typeface="黑体" panose="02010609060101010101" pitchFamily="49" charset="-122"/>
              <a:cs typeface="Arial" panose="020B0604020202090204" pitchFamily="34" charset="0"/>
            </a:endParaRPr>
          </a:p>
        </p:txBody>
      </p:sp>
      <p:pic>
        <p:nvPicPr>
          <p:cNvPr id="5" name="Picture 5" descr="http://img.my.csdn.net/uploads/201209/06/1346901932_6098.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852459" y="2553742"/>
            <a:ext cx="9108905" cy="4045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线性回归</a:t>
            </a:r>
            <a:endParaRPr lang="zh-CN" altLang="en-US"/>
          </a:p>
        </p:txBody>
      </p:sp>
      <p:sp>
        <p:nvSpPr>
          <p:cNvPr id="4" name="Rectangle 9"/>
          <p:cNvSpPr>
            <a:spLocks noChangeArrowheads="1"/>
          </p:cNvSpPr>
          <p:nvPr/>
        </p:nvSpPr>
        <p:spPr bwMode="auto">
          <a:xfrm>
            <a:off x="1890078" y="2001520"/>
            <a:ext cx="3443287" cy="2708275"/>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90204" pitchFamily="34" charset="0"/>
                <a:ea typeface="MS PGothic" panose="020B0600070205080204" pitchFamily="34" charset="-128"/>
              </a:defRPr>
            </a:lvl1pPr>
            <a:lvl2pPr marL="742950" indent="-285750">
              <a:defRPr>
                <a:solidFill>
                  <a:schemeClr val="tx1"/>
                </a:solidFill>
                <a:latin typeface="Arial" panose="020B0604020202090204" pitchFamily="34" charset="0"/>
                <a:ea typeface="MS PGothic" panose="020B0600070205080204" pitchFamily="34" charset="-128"/>
              </a:defRPr>
            </a:lvl2pPr>
            <a:lvl3pPr marL="1143000" indent="-228600">
              <a:defRPr>
                <a:solidFill>
                  <a:schemeClr val="tx1"/>
                </a:solidFill>
                <a:latin typeface="Arial" panose="020B0604020202090204" pitchFamily="34" charset="0"/>
                <a:ea typeface="MS PGothic" panose="020B0600070205080204" pitchFamily="34" charset="-128"/>
              </a:defRPr>
            </a:lvl3pPr>
            <a:lvl4pPr marL="1600200" indent="-228600">
              <a:defRPr>
                <a:solidFill>
                  <a:schemeClr val="tx1"/>
                </a:solidFill>
                <a:latin typeface="Arial" panose="020B0604020202090204" pitchFamily="34" charset="0"/>
                <a:ea typeface="MS PGothic" panose="020B0600070205080204" pitchFamily="34" charset="-128"/>
              </a:defRPr>
            </a:lvl4pPr>
            <a:lvl5pPr marL="2057400" indent="-228600">
              <a:defRPr>
                <a:solidFill>
                  <a:schemeClr val="tx1"/>
                </a:solidFill>
                <a:latin typeface="Arial" panose="020B060402020209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9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9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9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90204" pitchFamily="34" charset="0"/>
                <a:ea typeface="MS PGothic" panose="020B0600070205080204" pitchFamily="34" charset="-128"/>
              </a:defRPr>
            </a:lvl9pPr>
          </a:lstStyle>
          <a:p>
            <a:br>
              <a:rPr lang="en-US" altLang="zh-CN" sz="1000">
                <a:solidFill>
                  <a:srgbClr val="000000"/>
                </a:solidFill>
                <a:cs typeface="Arial" panose="020B0604020202090204" pitchFamily="34" charset="0"/>
              </a:rPr>
            </a:br>
            <a:r>
              <a:rPr lang="en-US" altLang="zh-CN" sz="1000">
                <a:solidFill>
                  <a:srgbClr val="000000"/>
                </a:solidFill>
                <a:cs typeface="Arial" panose="020B0604020202090204" pitchFamily="34" charset="0"/>
              </a:rPr>
              <a:t>  </a:t>
            </a:r>
            <a:endParaRPr lang="en-US" altLang="zh-CN" sz="400"/>
          </a:p>
          <a:p>
            <a:pPr>
              <a:lnSpc>
                <a:spcPct val="150000"/>
              </a:lnSpc>
            </a:pPr>
            <a:r>
              <a:rPr lang="zh-CN" altLang="en-US" sz="2000">
                <a:solidFill>
                  <a:srgbClr val="000000"/>
                </a:solidFill>
                <a:cs typeface="Arial" panose="020B0604020202090204" pitchFamily="34" charset="0"/>
              </a:rPr>
              <a:t>其中：</a:t>
            </a:r>
            <a:endParaRPr lang="zh-CN" altLang="en-US" sz="2000"/>
          </a:p>
          <a:p>
            <a:pPr>
              <a:lnSpc>
                <a:spcPct val="150000"/>
              </a:lnSpc>
            </a:pPr>
            <a:r>
              <a:rPr lang="zh-CN" altLang="en-US" sz="2000">
                <a:solidFill>
                  <a:srgbClr val="000000"/>
                </a:solidFill>
                <a:cs typeface="Arial" panose="020B0604020202090204" pitchFamily="34" charset="0"/>
              </a:rPr>
              <a:t>  表示向量</a:t>
            </a:r>
            <a:r>
              <a:rPr lang="en-US" altLang="zh-CN" sz="2000">
                <a:solidFill>
                  <a:srgbClr val="000000"/>
                </a:solidFill>
                <a:cs typeface="Arial" panose="020B0604020202090204" pitchFamily="34" charset="0"/>
              </a:rPr>
              <a:t>x</a:t>
            </a:r>
            <a:r>
              <a:rPr lang="zh-CN" altLang="en-US" sz="2000">
                <a:solidFill>
                  <a:srgbClr val="000000"/>
                </a:solidFill>
                <a:cs typeface="Arial" panose="020B0604020202090204" pitchFamily="34" charset="0"/>
              </a:rPr>
              <a:t>中的第</a:t>
            </a:r>
            <a:r>
              <a:rPr lang="en-US" altLang="zh-CN" sz="2000">
                <a:solidFill>
                  <a:srgbClr val="000000"/>
                </a:solidFill>
                <a:cs typeface="Arial" panose="020B0604020202090204" pitchFamily="34" charset="0"/>
              </a:rPr>
              <a:t>i</a:t>
            </a:r>
            <a:r>
              <a:rPr lang="zh-CN" altLang="en-US" sz="2000">
                <a:solidFill>
                  <a:srgbClr val="000000"/>
                </a:solidFill>
                <a:cs typeface="Arial" panose="020B0604020202090204" pitchFamily="34" charset="0"/>
              </a:rPr>
              <a:t>个元素；</a:t>
            </a:r>
            <a:endParaRPr lang="zh-CN" altLang="en-US" sz="2000"/>
          </a:p>
          <a:p>
            <a:pPr>
              <a:lnSpc>
                <a:spcPct val="150000"/>
              </a:lnSpc>
            </a:pPr>
            <a:r>
              <a:rPr lang="zh-CN" altLang="en-US" sz="2000">
                <a:solidFill>
                  <a:srgbClr val="000000"/>
                </a:solidFill>
                <a:cs typeface="Arial" panose="020B0604020202090204" pitchFamily="34" charset="0"/>
              </a:rPr>
              <a:t>  表示向量</a:t>
            </a:r>
            <a:r>
              <a:rPr lang="en-US" altLang="zh-CN" sz="2000">
                <a:solidFill>
                  <a:srgbClr val="000000"/>
                </a:solidFill>
                <a:cs typeface="Arial" panose="020B0604020202090204" pitchFamily="34" charset="0"/>
              </a:rPr>
              <a:t>y</a:t>
            </a:r>
            <a:r>
              <a:rPr lang="zh-CN" altLang="en-US" sz="2000">
                <a:solidFill>
                  <a:srgbClr val="000000"/>
                </a:solidFill>
                <a:cs typeface="Arial" panose="020B0604020202090204" pitchFamily="34" charset="0"/>
              </a:rPr>
              <a:t>中的第</a:t>
            </a:r>
            <a:r>
              <a:rPr lang="en-US" altLang="zh-CN" sz="2000">
                <a:solidFill>
                  <a:srgbClr val="000000"/>
                </a:solidFill>
                <a:cs typeface="Arial" panose="020B0604020202090204" pitchFamily="34" charset="0"/>
              </a:rPr>
              <a:t>i</a:t>
            </a:r>
            <a:r>
              <a:rPr lang="zh-CN" altLang="en-US" sz="2000">
                <a:solidFill>
                  <a:srgbClr val="000000"/>
                </a:solidFill>
                <a:cs typeface="Arial" panose="020B0604020202090204" pitchFamily="34" charset="0"/>
              </a:rPr>
              <a:t>个元素；</a:t>
            </a:r>
            <a:endParaRPr lang="zh-CN" altLang="en-US" sz="2000"/>
          </a:p>
          <a:p>
            <a:pPr>
              <a:lnSpc>
                <a:spcPct val="150000"/>
              </a:lnSpc>
            </a:pPr>
            <a:r>
              <a:rPr lang="zh-CN" altLang="en-US" sz="2000">
                <a:solidFill>
                  <a:srgbClr val="000000"/>
                </a:solidFill>
                <a:cs typeface="Arial" panose="020B0604020202090204" pitchFamily="34" charset="0"/>
              </a:rPr>
              <a:t>  表示已知的假设函数；</a:t>
            </a:r>
            <a:endParaRPr lang="zh-CN" altLang="en-US" sz="2000"/>
          </a:p>
          <a:p>
            <a:pPr>
              <a:lnSpc>
                <a:spcPct val="150000"/>
              </a:lnSpc>
            </a:pPr>
            <a:r>
              <a:rPr lang="en-US" altLang="zh-CN" sz="2000">
                <a:solidFill>
                  <a:srgbClr val="000000"/>
                </a:solidFill>
                <a:cs typeface="Arial" panose="020B0604020202090204" pitchFamily="34" charset="0"/>
              </a:rPr>
              <a:t>m</a:t>
            </a:r>
            <a:r>
              <a:rPr lang="zh-CN" altLang="en-US" sz="2000">
                <a:solidFill>
                  <a:srgbClr val="000000"/>
                </a:solidFill>
                <a:cs typeface="Arial" panose="020B0604020202090204" pitchFamily="34" charset="0"/>
              </a:rPr>
              <a:t>为训练集的数量；</a:t>
            </a:r>
            <a:endParaRPr lang="zh-CN" altLang="en-US" sz="2000">
              <a:solidFill>
                <a:srgbClr val="000000"/>
              </a:solidFill>
              <a:cs typeface="Arial" panose="020B0604020202090204" pitchFamily="34" charset="0"/>
            </a:endParaRPr>
          </a:p>
        </p:txBody>
      </p:sp>
      <p:pic>
        <p:nvPicPr>
          <p:cNvPr id="5" name="Picture 10" descr="http://img.my.csdn.net/uploads/201209/06/1346902047_6543.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983865" y="1787207"/>
            <a:ext cx="40767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1" descr="http://img.my.csdn.net/uploads/201209/06/1346902049_734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6715" y="2934970"/>
            <a:ext cx="40005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2" descr="http://img.my.csdn.net/uploads/201209/06/1346902052_944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0528" y="3371532"/>
            <a:ext cx="419100"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3" descr="http://img.my.csdn.net/uploads/201209/06/1346902054_8884.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05903" y="3795395"/>
            <a:ext cx="6000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7" descr="clip_image002">
            <a:hlinkClick r:id="rId5"/>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06603" y="2342832"/>
            <a:ext cx="3263900" cy="2259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矩形 3"/>
          <p:cNvSpPr>
            <a:spLocks noChangeArrowheads="1"/>
          </p:cNvSpPr>
          <p:nvPr/>
        </p:nvSpPr>
        <p:spPr bwMode="auto">
          <a:xfrm>
            <a:off x="1497965" y="4827270"/>
            <a:ext cx="8994775"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90204" pitchFamily="34" charset="0"/>
                <a:ea typeface="MS PGothic" panose="020B0600070205080204" pitchFamily="34" charset="-128"/>
              </a:defRPr>
            </a:lvl1pPr>
            <a:lvl2pPr marL="742950" indent="-285750">
              <a:defRPr>
                <a:solidFill>
                  <a:schemeClr val="tx1"/>
                </a:solidFill>
                <a:latin typeface="Arial" panose="020B0604020202090204" pitchFamily="34" charset="0"/>
                <a:ea typeface="MS PGothic" panose="020B0600070205080204" pitchFamily="34" charset="-128"/>
              </a:defRPr>
            </a:lvl2pPr>
            <a:lvl3pPr marL="1143000" indent="-228600">
              <a:defRPr>
                <a:solidFill>
                  <a:schemeClr val="tx1"/>
                </a:solidFill>
                <a:latin typeface="Arial" panose="020B0604020202090204" pitchFamily="34" charset="0"/>
                <a:ea typeface="MS PGothic" panose="020B0600070205080204" pitchFamily="34" charset="-128"/>
              </a:defRPr>
            </a:lvl3pPr>
            <a:lvl4pPr marL="1600200" indent="-228600">
              <a:defRPr>
                <a:solidFill>
                  <a:schemeClr val="tx1"/>
                </a:solidFill>
                <a:latin typeface="Arial" panose="020B0604020202090204" pitchFamily="34" charset="0"/>
                <a:ea typeface="MS PGothic" panose="020B0600070205080204" pitchFamily="34" charset="-128"/>
              </a:defRPr>
            </a:lvl4pPr>
            <a:lvl5pPr marL="2057400" indent="-228600">
              <a:defRPr>
                <a:solidFill>
                  <a:schemeClr val="tx1"/>
                </a:solidFill>
                <a:latin typeface="Arial" panose="020B060402020209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9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9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9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90204" pitchFamily="34" charset="0"/>
                <a:ea typeface="MS PGothic" panose="020B0600070205080204" pitchFamily="34" charset="-128"/>
              </a:defRPr>
            </a:lvl9pPr>
          </a:lstStyle>
          <a:p>
            <a:r>
              <a:rPr lang="zh-CN" altLang="en-US" sz="1600">
                <a:solidFill>
                  <a:srgbClr val="000000"/>
                </a:solidFill>
                <a:latin typeface="黑体" panose="02010609060101010101" pitchFamily="49" charset="-122"/>
                <a:ea typeface="黑体" panose="02010609060101010101" pitchFamily="49" charset="-122"/>
              </a:rPr>
              <a:t>例：给定数据集</a:t>
            </a:r>
            <a:r>
              <a:rPr lang="en-US" altLang="zh-CN" sz="1600">
                <a:solidFill>
                  <a:srgbClr val="000000"/>
                </a:solidFill>
                <a:latin typeface="黑体" panose="02010609060101010101" pitchFamily="49" charset="-122"/>
                <a:ea typeface="黑体" panose="02010609060101010101" pitchFamily="49" charset="-122"/>
              </a:rPr>
              <a:t>(1,1)</a:t>
            </a:r>
            <a:r>
              <a:rPr lang="zh-CN" altLang="en-US" sz="1600">
                <a:solidFill>
                  <a:srgbClr val="000000"/>
                </a:solidFill>
                <a:latin typeface="黑体" panose="02010609060101010101" pitchFamily="49" charset="-122"/>
                <a:ea typeface="黑体" panose="02010609060101010101" pitchFamily="49" charset="-122"/>
              </a:rPr>
              <a:t>、</a:t>
            </a:r>
            <a:r>
              <a:rPr lang="en-US" altLang="zh-CN" sz="1600">
                <a:solidFill>
                  <a:srgbClr val="000000"/>
                </a:solidFill>
                <a:latin typeface="黑体" panose="02010609060101010101" pitchFamily="49" charset="-122"/>
                <a:ea typeface="黑体" panose="02010609060101010101" pitchFamily="49" charset="-122"/>
              </a:rPr>
              <a:t>(2,2)</a:t>
            </a:r>
            <a:r>
              <a:rPr lang="zh-CN" altLang="en-US" sz="1600">
                <a:solidFill>
                  <a:srgbClr val="000000"/>
                </a:solidFill>
                <a:latin typeface="黑体" panose="02010609060101010101" pitchFamily="49" charset="-122"/>
                <a:ea typeface="黑体" panose="02010609060101010101" pitchFamily="49" charset="-122"/>
              </a:rPr>
              <a:t>、</a:t>
            </a:r>
            <a:r>
              <a:rPr lang="en-US" altLang="zh-CN" sz="1600">
                <a:solidFill>
                  <a:srgbClr val="000000"/>
                </a:solidFill>
                <a:latin typeface="黑体" panose="02010609060101010101" pitchFamily="49" charset="-122"/>
                <a:ea typeface="黑体" panose="02010609060101010101" pitchFamily="49" charset="-122"/>
              </a:rPr>
              <a:t>(3,3)</a:t>
            </a:r>
            <a:br>
              <a:rPr lang="en-US" altLang="zh-CN" sz="1600">
                <a:solidFill>
                  <a:srgbClr val="000000"/>
                </a:solidFill>
                <a:latin typeface="黑体" panose="02010609060101010101" pitchFamily="49" charset="-122"/>
                <a:ea typeface="黑体" panose="02010609060101010101" pitchFamily="49" charset="-122"/>
              </a:rPr>
            </a:br>
            <a:r>
              <a:rPr lang="zh-CN" altLang="en-US" sz="1600">
                <a:solidFill>
                  <a:srgbClr val="000000"/>
                </a:solidFill>
                <a:latin typeface="黑体" panose="02010609060101010101" pitchFamily="49" charset="-122"/>
                <a:ea typeface="黑体" panose="02010609060101010101" pitchFamily="49" charset="-122"/>
              </a:rPr>
              <a:t>则</a:t>
            </a:r>
            <a:r>
              <a:rPr lang="en-US" altLang="zh-CN" sz="1600">
                <a:solidFill>
                  <a:srgbClr val="000000"/>
                </a:solidFill>
                <a:latin typeface="黑体" panose="02010609060101010101" pitchFamily="49" charset="-122"/>
                <a:ea typeface="黑体" panose="02010609060101010101" pitchFamily="49" charset="-122"/>
              </a:rPr>
              <a:t>x = [1;2;3]</a:t>
            </a:r>
            <a:r>
              <a:rPr lang="zh-CN" altLang="en-US" sz="1600">
                <a:solidFill>
                  <a:srgbClr val="000000"/>
                </a:solidFill>
                <a:latin typeface="黑体" panose="02010609060101010101" pitchFamily="49" charset="-122"/>
                <a:ea typeface="黑体" panose="02010609060101010101" pitchFamily="49" charset="-122"/>
              </a:rPr>
              <a:t>，</a:t>
            </a:r>
            <a:r>
              <a:rPr lang="en-US" altLang="zh-CN" sz="1600">
                <a:solidFill>
                  <a:srgbClr val="000000"/>
                </a:solidFill>
                <a:latin typeface="黑体" panose="02010609060101010101" pitchFamily="49" charset="-122"/>
                <a:ea typeface="黑体" panose="02010609060101010101" pitchFamily="49" charset="-122"/>
              </a:rPr>
              <a:t>y = [1;2;3]     </a:t>
            </a:r>
            <a:r>
              <a:rPr lang="zh-CN" altLang="en-US" sz="1600">
                <a:solidFill>
                  <a:srgbClr val="000000"/>
                </a:solidFill>
                <a:latin typeface="黑体" panose="02010609060101010101" pitchFamily="49" charset="-122"/>
                <a:ea typeface="黑体" panose="02010609060101010101" pitchFamily="49" charset="-122"/>
              </a:rPr>
              <a:t>（此处的语法为</a:t>
            </a:r>
            <a:r>
              <a:rPr lang="en-US" altLang="zh-CN" sz="1600">
                <a:solidFill>
                  <a:srgbClr val="000000"/>
                </a:solidFill>
                <a:latin typeface="黑体" panose="02010609060101010101" pitchFamily="49" charset="-122"/>
                <a:ea typeface="黑体" panose="02010609060101010101" pitchFamily="49" charset="-122"/>
              </a:rPr>
              <a:t>Octave</a:t>
            </a:r>
            <a:r>
              <a:rPr lang="zh-CN" altLang="en-US" sz="1600">
                <a:solidFill>
                  <a:srgbClr val="000000"/>
                </a:solidFill>
                <a:latin typeface="黑体" panose="02010609060101010101" pitchFamily="49" charset="-122"/>
                <a:ea typeface="黑体" panose="02010609060101010101" pitchFamily="49" charset="-122"/>
              </a:rPr>
              <a:t>语言的语法，表示</a:t>
            </a:r>
            <a:r>
              <a:rPr lang="en-US" altLang="zh-CN" sz="1600">
                <a:solidFill>
                  <a:srgbClr val="000000"/>
                </a:solidFill>
                <a:latin typeface="黑体" panose="02010609060101010101" pitchFamily="49" charset="-122"/>
                <a:ea typeface="黑体" panose="02010609060101010101" pitchFamily="49" charset="-122"/>
              </a:rPr>
              <a:t>3*1</a:t>
            </a:r>
            <a:r>
              <a:rPr lang="zh-CN" altLang="en-US" sz="1600">
                <a:solidFill>
                  <a:srgbClr val="000000"/>
                </a:solidFill>
                <a:latin typeface="黑体" panose="02010609060101010101" pitchFamily="49" charset="-122"/>
                <a:ea typeface="黑体" panose="02010609060101010101" pitchFamily="49" charset="-122"/>
              </a:rPr>
              <a:t>的矩阵）</a:t>
            </a:r>
            <a:br>
              <a:rPr lang="zh-CN" altLang="en-US" sz="1600">
                <a:solidFill>
                  <a:srgbClr val="000000"/>
                </a:solidFill>
                <a:latin typeface="黑体" panose="02010609060101010101" pitchFamily="49" charset="-122"/>
                <a:ea typeface="黑体" panose="02010609060101010101" pitchFamily="49" charset="-122"/>
              </a:rPr>
            </a:br>
            <a:r>
              <a:rPr lang="zh-CN" altLang="en-US" sz="1600">
                <a:solidFill>
                  <a:srgbClr val="000000"/>
                </a:solidFill>
                <a:latin typeface="黑体" panose="02010609060101010101" pitchFamily="49" charset="-122"/>
                <a:ea typeface="黑体" panose="02010609060101010101" pitchFamily="49" charset="-122"/>
              </a:rPr>
              <a:t>如果我们预测</a:t>
            </a:r>
            <a:r>
              <a:rPr lang="en-US" altLang="zh-CN" sz="1600">
                <a:solidFill>
                  <a:srgbClr val="000000"/>
                </a:solidFill>
                <a:latin typeface="黑体" panose="02010609060101010101" pitchFamily="49" charset="-122"/>
                <a:ea typeface="黑体" panose="02010609060101010101" pitchFamily="49" charset="-122"/>
              </a:rPr>
              <a:t>theta0 = 0</a:t>
            </a:r>
            <a:r>
              <a:rPr lang="zh-CN" altLang="en-US" sz="1600">
                <a:solidFill>
                  <a:srgbClr val="000000"/>
                </a:solidFill>
                <a:latin typeface="黑体" panose="02010609060101010101" pitchFamily="49" charset="-122"/>
                <a:ea typeface="黑体" panose="02010609060101010101" pitchFamily="49" charset="-122"/>
              </a:rPr>
              <a:t>，</a:t>
            </a:r>
            <a:r>
              <a:rPr lang="en-US" altLang="zh-CN" sz="1600">
                <a:solidFill>
                  <a:srgbClr val="000000"/>
                </a:solidFill>
                <a:latin typeface="黑体" panose="02010609060101010101" pitchFamily="49" charset="-122"/>
                <a:ea typeface="黑体" panose="02010609060101010101" pitchFamily="49" charset="-122"/>
              </a:rPr>
              <a:t>theta1 = 1</a:t>
            </a:r>
            <a:r>
              <a:rPr lang="zh-CN" altLang="en-US" sz="1600">
                <a:solidFill>
                  <a:srgbClr val="000000"/>
                </a:solidFill>
                <a:latin typeface="黑体" panose="02010609060101010101" pitchFamily="49" charset="-122"/>
                <a:ea typeface="黑体" panose="02010609060101010101" pitchFamily="49" charset="-122"/>
              </a:rPr>
              <a:t>，则</a:t>
            </a:r>
            <a:r>
              <a:rPr lang="en-US" altLang="zh-CN" sz="1600">
                <a:solidFill>
                  <a:srgbClr val="000000"/>
                </a:solidFill>
                <a:latin typeface="黑体" panose="02010609060101010101" pitchFamily="49" charset="-122"/>
                <a:ea typeface="黑体" panose="02010609060101010101" pitchFamily="49" charset="-122"/>
              </a:rPr>
              <a:t>h(x) = x</a:t>
            </a:r>
            <a:r>
              <a:rPr lang="zh-CN" altLang="en-US" sz="1600">
                <a:solidFill>
                  <a:srgbClr val="000000"/>
                </a:solidFill>
                <a:latin typeface="黑体" panose="02010609060101010101" pitchFamily="49" charset="-122"/>
                <a:ea typeface="黑体" panose="02010609060101010101" pitchFamily="49" charset="-122"/>
              </a:rPr>
              <a:t>，则</a:t>
            </a:r>
            <a:r>
              <a:rPr lang="en-US" altLang="zh-CN" sz="1600">
                <a:solidFill>
                  <a:srgbClr val="000000"/>
                </a:solidFill>
                <a:latin typeface="黑体" panose="02010609060101010101" pitchFamily="49" charset="-122"/>
                <a:ea typeface="黑体" panose="02010609060101010101" pitchFamily="49" charset="-122"/>
              </a:rPr>
              <a:t>cost function</a:t>
            </a:r>
            <a:r>
              <a:rPr lang="zh-CN" altLang="en-US" sz="1600">
                <a:solidFill>
                  <a:srgbClr val="000000"/>
                </a:solidFill>
                <a:latin typeface="黑体" panose="02010609060101010101" pitchFamily="49" charset="-122"/>
                <a:ea typeface="黑体" panose="02010609060101010101" pitchFamily="49" charset="-122"/>
              </a:rPr>
              <a:t>：</a:t>
            </a:r>
            <a:br>
              <a:rPr lang="zh-CN" altLang="en-US" sz="1600">
                <a:solidFill>
                  <a:srgbClr val="000000"/>
                </a:solidFill>
                <a:latin typeface="黑体" panose="02010609060101010101" pitchFamily="49" charset="-122"/>
                <a:ea typeface="黑体" panose="02010609060101010101" pitchFamily="49" charset="-122"/>
              </a:rPr>
            </a:br>
            <a:r>
              <a:rPr lang="en-US" altLang="zh-CN" sz="1600">
                <a:solidFill>
                  <a:srgbClr val="000000"/>
                </a:solidFill>
                <a:latin typeface="黑体" panose="02010609060101010101" pitchFamily="49" charset="-122"/>
                <a:ea typeface="黑体" panose="02010609060101010101" pitchFamily="49" charset="-122"/>
              </a:rPr>
              <a:t>J(0,1) = 1/(2*3) * [(h(1)-1)^2+(h(2)-2)^2+(h(3)-3)^2] = 0</a:t>
            </a:r>
            <a:r>
              <a:rPr lang="zh-CN" altLang="en-US" sz="1600">
                <a:solidFill>
                  <a:srgbClr val="000000"/>
                </a:solidFill>
                <a:latin typeface="黑体" panose="02010609060101010101" pitchFamily="49" charset="-122"/>
                <a:ea typeface="黑体" panose="02010609060101010101" pitchFamily="49" charset="-122"/>
              </a:rPr>
              <a:t>；</a:t>
            </a:r>
            <a:br>
              <a:rPr lang="zh-CN" altLang="en-US" sz="1600">
                <a:solidFill>
                  <a:srgbClr val="000000"/>
                </a:solidFill>
                <a:latin typeface="黑体" panose="02010609060101010101" pitchFamily="49" charset="-122"/>
                <a:ea typeface="黑体" panose="02010609060101010101" pitchFamily="49" charset="-122"/>
              </a:rPr>
            </a:br>
            <a:r>
              <a:rPr lang="zh-CN" altLang="en-US" sz="1600">
                <a:solidFill>
                  <a:srgbClr val="000000"/>
                </a:solidFill>
                <a:latin typeface="黑体" panose="02010609060101010101" pitchFamily="49" charset="-122"/>
                <a:ea typeface="黑体" panose="02010609060101010101" pitchFamily="49" charset="-122"/>
              </a:rPr>
              <a:t>如果我们预测</a:t>
            </a:r>
            <a:r>
              <a:rPr lang="en-US" altLang="zh-CN" sz="1600">
                <a:solidFill>
                  <a:srgbClr val="000000"/>
                </a:solidFill>
                <a:latin typeface="黑体" panose="02010609060101010101" pitchFamily="49" charset="-122"/>
                <a:ea typeface="黑体" panose="02010609060101010101" pitchFamily="49" charset="-122"/>
              </a:rPr>
              <a:t>theta0 = 0</a:t>
            </a:r>
            <a:r>
              <a:rPr lang="zh-CN" altLang="en-US" sz="1600">
                <a:solidFill>
                  <a:srgbClr val="000000"/>
                </a:solidFill>
                <a:latin typeface="黑体" panose="02010609060101010101" pitchFamily="49" charset="-122"/>
                <a:ea typeface="黑体" panose="02010609060101010101" pitchFamily="49" charset="-122"/>
              </a:rPr>
              <a:t>，</a:t>
            </a:r>
            <a:r>
              <a:rPr lang="en-US" altLang="zh-CN" sz="1600">
                <a:solidFill>
                  <a:srgbClr val="000000"/>
                </a:solidFill>
                <a:latin typeface="黑体" panose="02010609060101010101" pitchFamily="49" charset="-122"/>
                <a:ea typeface="黑体" panose="02010609060101010101" pitchFamily="49" charset="-122"/>
              </a:rPr>
              <a:t>theta1 = 0.5</a:t>
            </a:r>
            <a:r>
              <a:rPr lang="zh-CN" altLang="en-US" sz="1600">
                <a:solidFill>
                  <a:srgbClr val="000000"/>
                </a:solidFill>
                <a:latin typeface="黑体" panose="02010609060101010101" pitchFamily="49" charset="-122"/>
                <a:ea typeface="黑体" panose="02010609060101010101" pitchFamily="49" charset="-122"/>
              </a:rPr>
              <a:t>，则</a:t>
            </a:r>
            <a:r>
              <a:rPr lang="en-US" altLang="zh-CN" sz="1600">
                <a:solidFill>
                  <a:srgbClr val="000000"/>
                </a:solidFill>
                <a:latin typeface="黑体" panose="02010609060101010101" pitchFamily="49" charset="-122"/>
                <a:ea typeface="黑体" panose="02010609060101010101" pitchFamily="49" charset="-122"/>
              </a:rPr>
              <a:t>h(x) = 0.5x</a:t>
            </a:r>
            <a:r>
              <a:rPr lang="zh-CN" altLang="en-US" sz="1600">
                <a:solidFill>
                  <a:srgbClr val="000000"/>
                </a:solidFill>
                <a:latin typeface="黑体" panose="02010609060101010101" pitchFamily="49" charset="-122"/>
                <a:ea typeface="黑体" panose="02010609060101010101" pitchFamily="49" charset="-122"/>
              </a:rPr>
              <a:t>，则</a:t>
            </a:r>
            <a:r>
              <a:rPr lang="en-US" altLang="zh-CN" sz="1600">
                <a:solidFill>
                  <a:srgbClr val="000000"/>
                </a:solidFill>
                <a:latin typeface="黑体" panose="02010609060101010101" pitchFamily="49" charset="-122"/>
                <a:ea typeface="黑体" panose="02010609060101010101" pitchFamily="49" charset="-122"/>
              </a:rPr>
              <a:t>cost function</a:t>
            </a:r>
            <a:r>
              <a:rPr lang="zh-CN" altLang="en-US" sz="1600">
                <a:solidFill>
                  <a:srgbClr val="000000"/>
                </a:solidFill>
                <a:latin typeface="黑体" panose="02010609060101010101" pitchFamily="49" charset="-122"/>
                <a:ea typeface="黑体" panose="02010609060101010101" pitchFamily="49" charset="-122"/>
              </a:rPr>
              <a:t>：</a:t>
            </a:r>
            <a:br>
              <a:rPr lang="zh-CN" altLang="en-US" sz="1600">
                <a:solidFill>
                  <a:srgbClr val="000000"/>
                </a:solidFill>
                <a:latin typeface="黑体" panose="02010609060101010101" pitchFamily="49" charset="-122"/>
                <a:ea typeface="黑体" panose="02010609060101010101" pitchFamily="49" charset="-122"/>
              </a:rPr>
            </a:br>
            <a:r>
              <a:rPr lang="en-US" altLang="zh-CN" sz="1600">
                <a:solidFill>
                  <a:srgbClr val="000000"/>
                </a:solidFill>
                <a:latin typeface="黑体" panose="02010609060101010101" pitchFamily="49" charset="-122"/>
                <a:ea typeface="黑体" panose="02010609060101010101" pitchFamily="49" charset="-122"/>
              </a:rPr>
              <a:t>J(0,0.5) = 1/(2*3) * [(h(1)-1)^2+(h(2)-2)^2+(h(3)-3)^2] = 0.58</a:t>
            </a:r>
            <a:r>
              <a:rPr lang="zh-CN" altLang="en-US" sz="1600">
                <a:solidFill>
                  <a:srgbClr val="000000"/>
                </a:solidFill>
                <a:latin typeface="黑体" panose="02010609060101010101" pitchFamily="49" charset="-122"/>
                <a:ea typeface="黑体" panose="02010609060101010101" pitchFamily="49" charset="-122"/>
              </a:rPr>
              <a:t>；</a:t>
            </a:r>
            <a:endParaRPr lang="zh-CN" altLang="en-US" sz="1600">
              <a:latin typeface="黑体" panose="02010609060101010101" pitchFamily="49" charset="-122"/>
              <a:ea typeface="黑体" panose="02010609060101010101" pitchFamily="49"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线性回归</a:t>
            </a:r>
            <a:endParaRPr lang="zh-CN" altLang="en-US"/>
          </a:p>
        </p:txBody>
      </p:sp>
      <p:sp>
        <p:nvSpPr>
          <p:cNvPr id="4" name="Rectangle 6"/>
          <p:cNvSpPr>
            <a:spLocks noChangeArrowheads="1"/>
          </p:cNvSpPr>
          <p:nvPr/>
        </p:nvSpPr>
        <p:spPr bwMode="auto">
          <a:xfrm>
            <a:off x="488950" y="2224088"/>
            <a:ext cx="9010650" cy="558800"/>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90204" pitchFamily="34" charset="0"/>
                <a:ea typeface="MS PGothic" panose="020B0600070205080204" pitchFamily="34" charset="-128"/>
              </a:defRPr>
            </a:lvl1pPr>
            <a:lvl2pPr marL="742950" indent="-285750">
              <a:defRPr>
                <a:solidFill>
                  <a:schemeClr val="tx1"/>
                </a:solidFill>
                <a:latin typeface="Arial" panose="020B0604020202090204" pitchFamily="34" charset="0"/>
                <a:ea typeface="MS PGothic" panose="020B0600070205080204" pitchFamily="34" charset="-128"/>
              </a:defRPr>
            </a:lvl2pPr>
            <a:lvl3pPr marL="1143000" indent="-228600">
              <a:defRPr>
                <a:solidFill>
                  <a:schemeClr val="tx1"/>
                </a:solidFill>
                <a:latin typeface="Arial" panose="020B0604020202090204" pitchFamily="34" charset="0"/>
                <a:ea typeface="MS PGothic" panose="020B0600070205080204" pitchFamily="34" charset="-128"/>
              </a:defRPr>
            </a:lvl3pPr>
            <a:lvl4pPr marL="1600200" indent="-228600">
              <a:defRPr>
                <a:solidFill>
                  <a:schemeClr val="tx1"/>
                </a:solidFill>
                <a:latin typeface="Arial" panose="020B0604020202090204" pitchFamily="34" charset="0"/>
                <a:ea typeface="MS PGothic" panose="020B0600070205080204" pitchFamily="34" charset="-128"/>
              </a:defRPr>
            </a:lvl4pPr>
            <a:lvl5pPr marL="2057400" indent="-228600">
              <a:defRPr>
                <a:solidFill>
                  <a:schemeClr val="tx1"/>
                </a:solidFill>
                <a:latin typeface="Arial" panose="020B060402020209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9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9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9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90204" pitchFamily="34" charset="0"/>
                <a:ea typeface="MS PGothic" panose="020B0600070205080204" pitchFamily="34" charset="-128"/>
              </a:defRPr>
            </a:lvl9pPr>
          </a:lstStyle>
          <a:p>
            <a:pPr>
              <a:lnSpc>
                <a:spcPct val="150000"/>
              </a:lnSpc>
            </a:pPr>
            <a:r>
              <a:rPr lang="zh-CN" altLang="en-US" sz="2400">
                <a:solidFill>
                  <a:srgbClr val="000000"/>
                </a:solidFill>
                <a:latin typeface="黑体" panose="02010609060101010101" pitchFamily="49" charset="-122"/>
                <a:ea typeface="黑体" panose="02010609060101010101" pitchFamily="49" charset="-122"/>
                <a:cs typeface="Arial" panose="020B0604020202090204" pitchFamily="34" charset="0"/>
              </a:rPr>
              <a:t>一般情况：</a:t>
            </a:r>
            <a:endParaRPr lang="zh-CN" altLang="en-US" sz="2400">
              <a:solidFill>
                <a:srgbClr val="000000"/>
              </a:solidFill>
              <a:latin typeface="黑体" panose="02010609060101010101" pitchFamily="49" charset="-122"/>
              <a:ea typeface="黑体" panose="02010609060101010101" pitchFamily="49" charset="-122"/>
              <a:cs typeface="Arial" panose="020B0604020202090204" pitchFamily="34" charset="0"/>
            </a:endParaRPr>
          </a:p>
        </p:txBody>
      </p:sp>
      <p:graphicFrame>
        <p:nvGraphicFramePr>
          <p:cNvPr id="5" name="对象 1"/>
          <p:cNvGraphicFramePr>
            <a:graphicFrameLocks noChangeAspect="1"/>
          </p:cNvGraphicFramePr>
          <p:nvPr/>
        </p:nvGraphicFramePr>
        <p:xfrm>
          <a:off x="2368550" y="2354263"/>
          <a:ext cx="920750" cy="342900"/>
        </p:xfrm>
        <a:graphic>
          <a:graphicData uri="http://schemas.openxmlformats.org/presentationml/2006/ole">
            <mc:AlternateContent xmlns:mc="http://schemas.openxmlformats.org/markup-compatibility/2006">
              <mc:Choice xmlns:v="urn:schemas-microsoft-com:vml" Requires="v">
                <p:oleObj spid="_x0000_s1344" name="Equation" r:id="rId1" imgW="545465" imgH="203200" progId="Equation.DSMT4">
                  <p:embed/>
                </p:oleObj>
              </mc:Choice>
              <mc:Fallback>
                <p:oleObj name="Equation" r:id="rId1" imgW="545465" imgH="203200" progId="Equation.DSMT4">
                  <p:embed/>
                  <p:pic>
                    <p:nvPicPr>
                      <p:cNvPr id="0" name="对象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8550" y="2354263"/>
                        <a:ext cx="9207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对象 2"/>
          <p:cNvGraphicFramePr>
            <a:graphicFrameLocks noChangeAspect="1"/>
          </p:cNvGraphicFramePr>
          <p:nvPr/>
        </p:nvGraphicFramePr>
        <p:xfrm>
          <a:off x="3894138" y="2330450"/>
          <a:ext cx="3598862" cy="430213"/>
        </p:xfrm>
        <a:graphic>
          <a:graphicData uri="http://schemas.openxmlformats.org/presentationml/2006/ole">
            <mc:AlternateContent xmlns:mc="http://schemas.openxmlformats.org/markup-compatibility/2006">
              <mc:Choice xmlns:v="urn:schemas-microsoft-com:vml" Requires="v">
                <p:oleObj spid="_x0000_s1345" name="Equation" r:id="rId3" imgW="1917700" imgH="228600" progId="Equation.DSMT4">
                  <p:embed/>
                </p:oleObj>
              </mc:Choice>
              <mc:Fallback>
                <p:oleObj name="Equation" r:id="rId3" imgW="1917700" imgH="228600" progId="Equation.DSMT4">
                  <p:embed/>
                  <p:pic>
                    <p:nvPicPr>
                      <p:cNvPr id="0" name="对象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94138" y="2330450"/>
                        <a:ext cx="3598862"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7" name="Picture 9" descr="clip_image006">
            <a:hlinkClick r:id="rId5"/>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57400" y="3017838"/>
            <a:ext cx="2730500" cy="101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10"/>
          <p:cNvSpPr>
            <a:spLocks noChangeArrowheads="1"/>
          </p:cNvSpPr>
          <p:nvPr/>
        </p:nvSpPr>
        <p:spPr bwMode="auto">
          <a:xfrm>
            <a:off x="676275" y="4349750"/>
            <a:ext cx="8823325" cy="2030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90204" pitchFamily="34" charset="0"/>
                <a:ea typeface="MS PGothic" panose="020B0600070205080204" pitchFamily="34" charset="-128"/>
              </a:defRPr>
            </a:lvl1pPr>
            <a:lvl2pPr>
              <a:defRPr>
                <a:solidFill>
                  <a:schemeClr val="tx1"/>
                </a:solidFill>
                <a:latin typeface="Arial" panose="020B0604020202090204" pitchFamily="34" charset="0"/>
                <a:ea typeface="MS PGothic" panose="020B0600070205080204" pitchFamily="34" charset="-128"/>
              </a:defRPr>
            </a:lvl2pPr>
            <a:lvl3pPr>
              <a:defRPr>
                <a:solidFill>
                  <a:schemeClr val="tx1"/>
                </a:solidFill>
                <a:latin typeface="Arial" panose="020B0604020202090204" pitchFamily="34" charset="0"/>
                <a:ea typeface="MS PGothic" panose="020B0600070205080204" pitchFamily="34" charset="-128"/>
              </a:defRPr>
            </a:lvl3pPr>
            <a:lvl4pPr>
              <a:defRPr>
                <a:solidFill>
                  <a:schemeClr val="tx1"/>
                </a:solidFill>
                <a:latin typeface="Arial" panose="020B0604020202090204" pitchFamily="34" charset="0"/>
                <a:ea typeface="MS PGothic" panose="020B0600070205080204" pitchFamily="34" charset="-128"/>
              </a:defRPr>
            </a:lvl4pPr>
            <a:lvl5pPr>
              <a:defRPr>
                <a:solidFill>
                  <a:schemeClr val="tx1"/>
                </a:solidFill>
                <a:latin typeface="Arial" panose="020B0604020202090204" pitchFamily="34" charset="0"/>
                <a:ea typeface="MS PGothic" panose="020B0600070205080204" pitchFamily="34" charset="-128"/>
              </a:defRPr>
            </a:lvl5pPr>
            <a:lvl6pPr eaLnBrk="0" fontAlgn="base" hangingPunct="0">
              <a:spcBef>
                <a:spcPct val="0"/>
              </a:spcBef>
              <a:spcAft>
                <a:spcPct val="0"/>
              </a:spcAft>
              <a:defRPr>
                <a:solidFill>
                  <a:schemeClr val="tx1"/>
                </a:solidFill>
                <a:latin typeface="Arial" panose="020B0604020202090204" pitchFamily="34" charset="0"/>
                <a:ea typeface="MS PGothic" panose="020B0600070205080204" pitchFamily="34" charset="-128"/>
              </a:defRPr>
            </a:lvl6pPr>
            <a:lvl7pPr eaLnBrk="0" fontAlgn="base" hangingPunct="0">
              <a:spcBef>
                <a:spcPct val="0"/>
              </a:spcBef>
              <a:spcAft>
                <a:spcPct val="0"/>
              </a:spcAft>
              <a:defRPr>
                <a:solidFill>
                  <a:schemeClr val="tx1"/>
                </a:solidFill>
                <a:latin typeface="Arial" panose="020B0604020202090204" pitchFamily="34" charset="0"/>
                <a:ea typeface="MS PGothic" panose="020B0600070205080204" pitchFamily="34" charset="-128"/>
              </a:defRPr>
            </a:lvl7pPr>
            <a:lvl8pPr eaLnBrk="0" fontAlgn="base" hangingPunct="0">
              <a:spcBef>
                <a:spcPct val="0"/>
              </a:spcBef>
              <a:spcAft>
                <a:spcPct val="0"/>
              </a:spcAft>
              <a:defRPr>
                <a:solidFill>
                  <a:schemeClr val="tx1"/>
                </a:solidFill>
                <a:latin typeface="Arial" panose="020B0604020202090204" pitchFamily="34" charset="0"/>
                <a:ea typeface="MS PGothic" panose="020B0600070205080204" pitchFamily="34" charset="-128"/>
              </a:defRPr>
            </a:lvl8pPr>
            <a:lvl9pPr eaLnBrk="0" fontAlgn="base" hangingPunct="0">
              <a:spcBef>
                <a:spcPct val="0"/>
              </a:spcBef>
              <a:spcAft>
                <a:spcPct val="0"/>
              </a:spcAft>
              <a:defRPr>
                <a:solidFill>
                  <a:schemeClr val="tx1"/>
                </a:solidFill>
                <a:latin typeface="Arial" panose="020B0604020202090204" pitchFamily="34" charset="0"/>
                <a:ea typeface="MS PGothic" panose="020B0600070205080204" pitchFamily="34" charset="-128"/>
              </a:defRPr>
            </a:lvl9pPr>
          </a:lstStyle>
          <a:p>
            <a:pPr>
              <a:defRPr/>
            </a:pPr>
            <a:r>
              <a:rPr lang="zh-CN" altLang="en-US" dirty="0">
                <a:solidFill>
                  <a:srgbClr val="333333"/>
                </a:solidFill>
                <a:latin typeface="黑体" panose="02010609060101010101" pitchFamily="49" charset="-122"/>
                <a:ea typeface="黑体" panose="02010609060101010101" pitchFamily="49" charset="-122"/>
                <a:cs typeface="Arial" panose="020B0604020202090204" pitchFamily="34" charset="0"/>
              </a:rPr>
              <a:t>求解：</a:t>
            </a:r>
            <a:endParaRPr lang="en-US" altLang="zh-CN" dirty="0">
              <a:solidFill>
                <a:srgbClr val="333333"/>
              </a:solidFill>
              <a:latin typeface="黑体" panose="02010609060101010101" pitchFamily="49" charset="-122"/>
              <a:ea typeface="黑体" panose="02010609060101010101" pitchFamily="49" charset="-122"/>
              <a:cs typeface="Arial" panose="020B0604020202090204" pitchFamily="34" charset="0"/>
            </a:endParaRPr>
          </a:p>
          <a:p>
            <a:pPr marL="285750" indent="-285750">
              <a:buFont typeface="Wingdings" panose="05000000000000000000" pitchFamily="2" charset="2"/>
              <a:buChar char="Ø"/>
              <a:defRPr/>
            </a:pPr>
            <a:r>
              <a:rPr lang="zh-CN" altLang="en-US" dirty="0">
                <a:solidFill>
                  <a:srgbClr val="333333"/>
                </a:solidFill>
                <a:latin typeface="黑体" panose="02010609060101010101" pitchFamily="49" charset="-122"/>
                <a:ea typeface="黑体" panose="02010609060101010101" pitchFamily="49" charset="-122"/>
                <a:cs typeface="Arial" panose="020B0604020202090204" pitchFamily="34" charset="0"/>
              </a:rPr>
              <a:t>最小二乘法</a:t>
            </a:r>
            <a:endParaRPr lang="zh-CN" altLang="en-US" dirty="0">
              <a:latin typeface="黑体" panose="02010609060101010101" pitchFamily="49" charset="-122"/>
              <a:ea typeface="黑体" panose="02010609060101010101" pitchFamily="49" charset="-122"/>
            </a:endParaRPr>
          </a:p>
          <a:p>
            <a:pPr>
              <a:defRPr/>
            </a:pPr>
            <a:endParaRPr lang="en-US" altLang="zh-CN" dirty="0">
              <a:solidFill>
                <a:srgbClr val="333333"/>
              </a:solidFill>
              <a:latin typeface="黑体" panose="02010609060101010101" pitchFamily="49" charset="-122"/>
              <a:ea typeface="黑体" panose="02010609060101010101" pitchFamily="49" charset="-122"/>
              <a:cs typeface="Arial" panose="020B0604020202090204" pitchFamily="34" charset="0"/>
            </a:endParaRPr>
          </a:p>
          <a:p>
            <a:pPr>
              <a:defRPr/>
            </a:pPr>
            <a:r>
              <a:rPr lang="zh-CN" altLang="en-US" dirty="0">
                <a:solidFill>
                  <a:srgbClr val="333333"/>
                </a:solidFill>
                <a:latin typeface="黑体" panose="02010609060101010101" pitchFamily="49" charset="-122"/>
                <a:ea typeface="黑体" panose="02010609060101010101" pitchFamily="49" charset="-122"/>
                <a:cs typeface="Arial" panose="020B0604020202090204" pitchFamily="34" charset="0"/>
              </a:rPr>
              <a:t>是一个直接的数学求解公式，不过它要求</a:t>
            </a:r>
            <a:r>
              <a:rPr lang="en-US" altLang="zh-CN" dirty="0">
                <a:solidFill>
                  <a:srgbClr val="333333"/>
                </a:solidFill>
                <a:latin typeface="黑体" panose="02010609060101010101" pitchFamily="49" charset="-122"/>
                <a:ea typeface="黑体" panose="02010609060101010101" pitchFamily="49" charset="-122"/>
                <a:cs typeface="Arial" panose="020B0604020202090204" pitchFamily="34" charset="0"/>
              </a:rPr>
              <a:t>X</a:t>
            </a:r>
            <a:r>
              <a:rPr lang="zh-CN" altLang="en-US" dirty="0">
                <a:solidFill>
                  <a:srgbClr val="333333"/>
                </a:solidFill>
                <a:latin typeface="黑体" panose="02010609060101010101" pitchFamily="49" charset="-122"/>
                <a:ea typeface="黑体" panose="02010609060101010101" pitchFamily="49" charset="-122"/>
                <a:cs typeface="Arial" panose="020B0604020202090204" pitchFamily="34" charset="0"/>
              </a:rPr>
              <a:t>是列满秩的，</a:t>
            </a:r>
            <a:endParaRPr lang="zh-CN" altLang="en-US" dirty="0">
              <a:latin typeface="黑体" panose="02010609060101010101" pitchFamily="49" charset="-122"/>
              <a:ea typeface="黑体" panose="02010609060101010101" pitchFamily="49" charset="-122"/>
            </a:endParaRPr>
          </a:p>
          <a:p>
            <a:pPr>
              <a:defRPr/>
            </a:pPr>
            <a:r>
              <a:rPr lang="zh-CN" altLang="en-US" dirty="0">
                <a:solidFill>
                  <a:srgbClr val="333333"/>
                </a:solidFill>
                <a:latin typeface="黑体" panose="02010609060101010101" pitchFamily="49" charset="-122"/>
                <a:ea typeface="黑体" panose="02010609060101010101" pitchFamily="49" charset="-122"/>
                <a:cs typeface="Arial" panose="020B0604020202090204" pitchFamily="34" charset="0"/>
              </a:rPr>
              <a:t>  </a:t>
            </a:r>
            <a:br>
              <a:rPr lang="zh-CN" altLang="en-US" dirty="0">
                <a:solidFill>
                  <a:srgbClr val="333333"/>
                </a:solidFill>
                <a:latin typeface="黑体" panose="02010609060101010101" pitchFamily="49" charset="-122"/>
                <a:ea typeface="黑体" panose="02010609060101010101" pitchFamily="49" charset="-122"/>
                <a:cs typeface="Arial" panose="020B0604020202090204" pitchFamily="34" charset="0"/>
              </a:rPr>
            </a:br>
            <a:endParaRPr lang="zh-CN" altLang="en-US" dirty="0">
              <a:latin typeface="黑体" panose="02010609060101010101" pitchFamily="49" charset="-122"/>
              <a:ea typeface="黑体" panose="02010609060101010101" pitchFamily="49" charset="-122"/>
            </a:endParaRPr>
          </a:p>
          <a:p>
            <a:pPr marL="285750" indent="-285750">
              <a:buFont typeface="Wingdings" panose="05000000000000000000" pitchFamily="2" charset="2"/>
              <a:buChar char="Ø"/>
              <a:defRPr/>
            </a:pPr>
            <a:r>
              <a:rPr lang="zh-CN" altLang="en-US" dirty="0">
                <a:solidFill>
                  <a:srgbClr val="333333"/>
                </a:solidFill>
                <a:latin typeface="黑体" panose="02010609060101010101" pitchFamily="49" charset="-122"/>
                <a:ea typeface="黑体" panose="02010609060101010101" pitchFamily="49" charset="-122"/>
                <a:cs typeface="Arial" panose="020B0604020202090204" pitchFamily="34" charset="0"/>
              </a:rPr>
              <a:t>梯度下降法</a:t>
            </a:r>
            <a:endParaRPr lang="zh-CN" altLang="en-US" dirty="0">
              <a:solidFill>
                <a:srgbClr val="333333"/>
              </a:solidFill>
              <a:latin typeface="黑体" panose="02010609060101010101" pitchFamily="49" charset="-122"/>
              <a:ea typeface="黑体" panose="02010609060101010101" pitchFamily="49" charset="-122"/>
              <a:cs typeface="Arial" panose="020B0604020202090204" pitchFamily="34" charset="0"/>
            </a:endParaRPr>
          </a:p>
        </p:txBody>
      </p:sp>
      <p:pic>
        <p:nvPicPr>
          <p:cNvPr id="9" name="Picture 11" descr="clip_image00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09800" y="4543425"/>
            <a:ext cx="2314575"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矩形 7"/>
          <p:cNvSpPr>
            <a:spLocks noChangeArrowheads="1"/>
          </p:cNvSpPr>
          <p:nvPr/>
        </p:nvSpPr>
        <p:spPr bwMode="auto">
          <a:xfrm>
            <a:off x="5951538" y="3101975"/>
            <a:ext cx="20415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90204" pitchFamily="34" charset="0"/>
                <a:ea typeface="MS PGothic" panose="020B0600070205080204" pitchFamily="34" charset="-128"/>
              </a:defRPr>
            </a:lvl1pPr>
            <a:lvl2pPr marL="742950" indent="-285750">
              <a:defRPr>
                <a:solidFill>
                  <a:schemeClr val="tx1"/>
                </a:solidFill>
                <a:latin typeface="Arial" panose="020B0604020202090204" pitchFamily="34" charset="0"/>
                <a:ea typeface="MS PGothic" panose="020B0600070205080204" pitchFamily="34" charset="-128"/>
              </a:defRPr>
            </a:lvl2pPr>
            <a:lvl3pPr marL="1143000" indent="-228600">
              <a:defRPr>
                <a:solidFill>
                  <a:schemeClr val="tx1"/>
                </a:solidFill>
                <a:latin typeface="Arial" panose="020B0604020202090204" pitchFamily="34" charset="0"/>
                <a:ea typeface="MS PGothic" panose="020B0600070205080204" pitchFamily="34" charset="-128"/>
              </a:defRPr>
            </a:lvl3pPr>
            <a:lvl4pPr marL="1600200" indent="-228600">
              <a:defRPr>
                <a:solidFill>
                  <a:schemeClr val="tx1"/>
                </a:solidFill>
                <a:latin typeface="Arial" panose="020B0604020202090204" pitchFamily="34" charset="0"/>
                <a:ea typeface="MS PGothic" panose="020B0600070205080204" pitchFamily="34" charset="-128"/>
              </a:defRPr>
            </a:lvl4pPr>
            <a:lvl5pPr marL="2057400" indent="-228600">
              <a:defRPr>
                <a:solidFill>
                  <a:schemeClr val="tx1"/>
                </a:solidFill>
                <a:latin typeface="Arial" panose="020B060402020209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9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9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9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90204" pitchFamily="34" charset="0"/>
                <a:ea typeface="MS PGothic" panose="020B0600070205080204" pitchFamily="34" charset="-128"/>
              </a:defRPr>
            </a:lvl9pPr>
          </a:lstStyle>
          <a:p>
            <a:r>
              <a:rPr lang="zh-CN" altLang="en-US" b="1">
                <a:solidFill>
                  <a:srgbClr val="FF0000"/>
                </a:solidFill>
                <a:latin typeface="黑体" panose="02010609060101010101" pitchFamily="49" charset="-122"/>
                <a:ea typeface="黑体" panose="02010609060101010101" pitchFamily="49" charset="-122"/>
              </a:rPr>
              <a:t>最小二乘损失函数</a:t>
            </a:r>
            <a:endParaRPr lang="zh-CN" altLang="en-US">
              <a:solidFill>
                <a:srgbClr val="FF0000"/>
              </a:solidFill>
              <a:latin typeface="黑体" panose="02010609060101010101" pitchFamily="49" charset="-122"/>
              <a:ea typeface="黑体" panose="02010609060101010101" pitchFamily="49"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773430" y="163195"/>
            <a:ext cx="10515600" cy="1325563"/>
          </a:xfrm>
        </p:spPr>
        <p:txBody>
          <a:bodyPr/>
          <a:p>
            <a:r>
              <a:rPr lang="zh-CN" altLang="en-US"/>
              <a:t>核模型</a:t>
            </a:r>
            <a:endParaRPr lang="zh-CN" altLang="en-US"/>
          </a:p>
        </p:txBody>
      </p:sp>
      <p:pic>
        <p:nvPicPr>
          <p:cNvPr id="7" name="图片 6"/>
          <p:cNvPicPr>
            <a:picLocks noChangeAspect="1"/>
          </p:cNvPicPr>
          <p:nvPr/>
        </p:nvPicPr>
        <p:blipFill>
          <a:blip r:embed="rId1"/>
          <a:stretch>
            <a:fillRect/>
          </a:stretch>
        </p:blipFill>
        <p:spPr>
          <a:xfrm>
            <a:off x="6328690" y="2147686"/>
            <a:ext cx="5863310" cy="3564282"/>
          </a:xfrm>
          <a:prstGeom prst="rect">
            <a:avLst/>
          </a:prstGeom>
        </p:spPr>
      </p:pic>
      <p:sp>
        <p:nvSpPr>
          <p:cNvPr id="4" name="文本框 3"/>
          <p:cNvSpPr txBox="1"/>
          <p:nvPr/>
        </p:nvSpPr>
        <p:spPr>
          <a:xfrm>
            <a:off x="282634" y="1015373"/>
            <a:ext cx="11737570" cy="954107"/>
          </a:xfrm>
          <a:prstGeom prst="rect">
            <a:avLst/>
          </a:prstGeom>
          <a:noFill/>
        </p:spPr>
        <p:txBody>
          <a:bodyPr wrap="square" rtlCol="0">
            <a:spAutoFit/>
          </a:bodyPr>
          <a:p>
            <a:r>
              <a:rPr lang="zh-CN" altLang="en-US" sz="2800" dirty="0" smtClean="0">
                <a:latin typeface="Times New Roman" panose="02020503050405090304" pitchFamily="2" charset="0"/>
                <a:ea typeface="华文楷体" panose="02010600040101010101" pitchFamily="2" charset="-122"/>
                <a:cs typeface="Times New Roman" panose="02020503050405090304" pitchFamily="2" charset="0"/>
              </a:rPr>
              <a:t>在线性模型中，多项式或者三角多项式等基函数与训练样本</a:t>
            </a:r>
            <a:r>
              <a:rPr lang="en-US" altLang="zh-CN" sz="2800" dirty="0" smtClean="0">
                <a:latin typeface="Times New Roman" panose="02020503050405090304" pitchFamily="2" charset="0"/>
                <a:ea typeface="华文楷体" panose="02010600040101010101" pitchFamily="2" charset="-122"/>
                <a:cs typeface="Times New Roman" panose="02020503050405090304" pitchFamily="2" charset="0"/>
              </a:rPr>
              <a:t>{(</a:t>
            </a:r>
            <a:r>
              <a:rPr lang="az-Cyrl-AZ" altLang="zh-CN" sz="2800" b="1" i="1" dirty="0" smtClean="0">
                <a:solidFill>
                  <a:srgbClr val="FF0000"/>
                </a:solidFill>
                <a:latin typeface="Times New Roman" panose="02020503050405090304" pitchFamily="2" charset="0"/>
                <a:ea typeface="华文楷体" panose="02010600040101010101" pitchFamily="2" charset="-122"/>
                <a:cs typeface="Times New Roman" panose="02020503050405090304" pitchFamily="2" charset="0"/>
              </a:rPr>
              <a:t>х</a:t>
            </a:r>
            <a:r>
              <a:rPr lang="en-US" altLang="zh-CN" sz="2800" b="1" i="1" baseline="-25000" dirty="0" err="1" smtClean="0">
                <a:solidFill>
                  <a:srgbClr val="FF0000"/>
                </a:solidFill>
                <a:latin typeface="Times New Roman" panose="02020503050405090304" pitchFamily="2" charset="0"/>
                <a:ea typeface="华文楷体" panose="02010600040101010101" pitchFamily="2" charset="-122"/>
                <a:cs typeface="Times New Roman" panose="02020503050405090304" pitchFamily="2" charset="0"/>
              </a:rPr>
              <a:t>i</a:t>
            </a:r>
            <a:r>
              <a:rPr lang="en-US" altLang="zh-CN" sz="2800" dirty="0" smtClean="0">
                <a:latin typeface="Times New Roman" panose="02020503050405090304" pitchFamily="2" charset="0"/>
                <a:ea typeface="华文楷体" panose="02010600040101010101" pitchFamily="2" charset="-122"/>
                <a:cs typeface="Times New Roman" panose="02020503050405090304" pitchFamily="2" charset="0"/>
              </a:rPr>
              <a:t>,</a:t>
            </a:r>
            <a:r>
              <a:rPr lang="az-Cyrl-AZ" altLang="zh-CN" sz="2800" b="1" i="1" dirty="0">
                <a:solidFill>
                  <a:srgbClr val="FF0000"/>
                </a:solidFill>
                <a:latin typeface="Times New Roman" panose="02020503050405090304" pitchFamily="2" charset="0"/>
                <a:ea typeface="华文楷体" panose="02010600040101010101" pitchFamily="2" charset="-122"/>
                <a:cs typeface="Times New Roman" panose="02020503050405090304" pitchFamily="2" charset="0"/>
              </a:rPr>
              <a:t> </a:t>
            </a:r>
            <a:r>
              <a:rPr lang="en-US" altLang="zh-CN" sz="2800" b="1" i="1" dirty="0" err="1" smtClean="0">
                <a:solidFill>
                  <a:srgbClr val="FF0000"/>
                </a:solidFill>
                <a:latin typeface="Times New Roman" panose="02020503050405090304" pitchFamily="2" charset="0"/>
                <a:ea typeface="华文楷体" panose="02010600040101010101" pitchFamily="2" charset="-122"/>
                <a:cs typeface="Times New Roman" panose="02020503050405090304" pitchFamily="2" charset="0"/>
              </a:rPr>
              <a:t>y</a:t>
            </a:r>
            <a:r>
              <a:rPr lang="en-US" altLang="zh-CN" sz="2800" b="1" i="1" baseline="-25000" dirty="0" err="1" smtClean="0">
                <a:solidFill>
                  <a:srgbClr val="FF0000"/>
                </a:solidFill>
                <a:latin typeface="Times New Roman" panose="02020503050405090304" pitchFamily="2" charset="0"/>
                <a:ea typeface="华文楷体" panose="02010600040101010101" pitchFamily="2" charset="-122"/>
                <a:cs typeface="Times New Roman" panose="02020503050405090304" pitchFamily="2" charset="0"/>
              </a:rPr>
              <a:t>i</a:t>
            </a:r>
            <a:r>
              <a:rPr lang="en-US" altLang="zh-CN" sz="2800" dirty="0" smtClean="0">
                <a:latin typeface="Times New Roman" panose="02020503050405090304" pitchFamily="2" charset="0"/>
                <a:ea typeface="华文楷体" panose="02010600040101010101" pitchFamily="2" charset="-122"/>
                <a:cs typeface="Times New Roman" panose="02020503050405090304" pitchFamily="2" charset="0"/>
              </a:rPr>
              <a:t>)}ⁿ</a:t>
            </a:r>
            <a:r>
              <a:rPr lang="en-US" altLang="zh-CN" sz="2800" i="1" baseline="-25000" dirty="0" smtClean="0">
                <a:latin typeface="Times New Roman" panose="02020503050405090304" pitchFamily="2" charset="0"/>
                <a:ea typeface="华文楷体" panose="02010600040101010101" pitchFamily="2" charset="-122"/>
                <a:cs typeface="Times New Roman" panose="02020503050405090304" pitchFamily="2" charset="0"/>
              </a:rPr>
              <a:t>j=1</a:t>
            </a:r>
            <a:r>
              <a:rPr lang="zh-CN" altLang="en-US" sz="2800" dirty="0" smtClean="0">
                <a:latin typeface="Times New Roman" panose="02020503050405090304" pitchFamily="2" charset="0"/>
                <a:ea typeface="华文楷体" panose="02010600040101010101" pitchFamily="2" charset="-122"/>
                <a:cs typeface="Times New Roman" panose="02020503050405090304" pitchFamily="2" charset="0"/>
              </a:rPr>
              <a:t>是毫不相关。而核模型则在进行基函数的设计时就要使用到输入样本</a:t>
            </a:r>
            <a:r>
              <a:rPr lang="en-US" altLang="zh-CN" sz="2800" dirty="0" smtClean="0">
                <a:latin typeface="Times New Roman" panose="02020503050405090304" pitchFamily="2" charset="0"/>
                <a:ea typeface="华文楷体" panose="02010600040101010101" pitchFamily="2" charset="-122"/>
                <a:cs typeface="Times New Roman" panose="02020503050405090304" pitchFamily="2" charset="0"/>
              </a:rPr>
              <a:t>{</a:t>
            </a:r>
            <a:r>
              <a:rPr lang="az-Cyrl-AZ" altLang="zh-CN" sz="2800" b="1" i="1" dirty="0" smtClean="0">
                <a:solidFill>
                  <a:srgbClr val="FF0000"/>
                </a:solidFill>
                <a:latin typeface="Times New Roman" panose="02020503050405090304" pitchFamily="2" charset="0"/>
                <a:ea typeface="华文楷体" panose="02010600040101010101" pitchFamily="2" charset="-122"/>
                <a:cs typeface="Times New Roman" panose="02020503050405090304" pitchFamily="2" charset="0"/>
              </a:rPr>
              <a:t>х</a:t>
            </a:r>
            <a:r>
              <a:rPr lang="en-US" altLang="zh-CN" sz="2800" b="1" i="1" baseline="-25000" dirty="0" err="1">
                <a:solidFill>
                  <a:srgbClr val="FF0000"/>
                </a:solidFill>
                <a:latin typeface="Times New Roman" panose="02020503050405090304" pitchFamily="2" charset="0"/>
                <a:ea typeface="华文楷体" panose="02010600040101010101" pitchFamily="2" charset="-122"/>
                <a:cs typeface="Times New Roman" panose="02020503050405090304" pitchFamily="2" charset="0"/>
              </a:rPr>
              <a:t>i</a:t>
            </a:r>
            <a:r>
              <a:rPr lang="en-US" altLang="zh-CN" sz="2800" dirty="0" smtClean="0">
                <a:latin typeface="Times New Roman" panose="02020503050405090304" pitchFamily="2" charset="0"/>
                <a:ea typeface="华文楷体" panose="02010600040101010101" pitchFamily="2" charset="-122"/>
                <a:cs typeface="Times New Roman" panose="02020503050405090304" pitchFamily="2" charset="0"/>
              </a:rPr>
              <a:t>,}ⁿ</a:t>
            </a:r>
            <a:r>
              <a:rPr lang="en-US" altLang="zh-CN" sz="2800" i="1" baseline="-25000" dirty="0" smtClean="0">
                <a:latin typeface="Times New Roman" panose="02020503050405090304" pitchFamily="2" charset="0"/>
                <a:ea typeface="华文楷体" panose="02010600040101010101" pitchFamily="2" charset="-122"/>
                <a:cs typeface="Times New Roman" panose="02020503050405090304" pitchFamily="2" charset="0"/>
              </a:rPr>
              <a:t>j=1 </a:t>
            </a:r>
            <a:r>
              <a:rPr lang="zh-CN" altLang="en-US" sz="2800" dirty="0" smtClean="0">
                <a:latin typeface="Times New Roman" panose="02020503050405090304" pitchFamily="2" charset="0"/>
                <a:ea typeface="华文楷体" panose="02010600040101010101" pitchFamily="2" charset="-122"/>
                <a:cs typeface="Times New Roman" panose="02020503050405090304" pitchFamily="2" charset="0"/>
              </a:rPr>
              <a:t>；</a:t>
            </a:r>
            <a:endParaRPr lang="en-US" altLang="zh-CN" sz="2800" dirty="0" smtClean="0">
              <a:latin typeface="Times New Roman" panose="02020503050405090304" pitchFamily="2" charset="0"/>
              <a:ea typeface="华文楷体" panose="02010600040101010101" pitchFamily="2" charset="-122"/>
              <a:cs typeface="Times New Roman" panose="02020503050405090304" pitchFamily="2" charset="0"/>
            </a:endParaRPr>
          </a:p>
        </p:txBody>
      </p:sp>
      <p:sp>
        <p:nvSpPr>
          <p:cNvPr id="8" name="文本框 7"/>
          <p:cNvSpPr txBox="1"/>
          <p:nvPr/>
        </p:nvSpPr>
        <p:spPr>
          <a:xfrm>
            <a:off x="277023" y="2099296"/>
            <a:ext cx="6051667" cy="830997"/>
          </a:xfrm>
          <a:prstGeom prst="rect">
            <a:avLst/>
          </a:prstGeom>
          <a:noFill/>
        </p:spPr>
        <p:txBody>
          <a:bodyPr wrap="square" rtlCol="0">
            <a:spAutoFit/>
          </a:bodyPr>
          <a:p>
            <a:r>
              <a:rPr lang="zh-CN" altLang="en-US" sz="2400" dirty="0" smtClean="0">
                <a:latin typeface="Times New Roman" panose="02020503050405090304" pitchFamily="2" charset="0"/>
                <a:ea typeface="华文楷体" panose="02010600040101010101" pitchFamily="2" charset="-122"/>
                <a:cs typeface="Times New Roman" panose="02020503050405090304" pitchFamily="2" charset="0"/>
              </a:rPr>
              <a:t>核模型：以使用被称为核函数的二元函数</a:t>
            </a:r>
            <a:r>
              <a:rPr lang="en-US" altLang="zh-CN" sz="2400" b="1" i="1" dirty="0">
                <a:solidFill>
                  <a:srgbClr val="FF0000"/>
                </a:solidFill>
                <a:latin typeface="Times New Roman" panose="02020503050405090304" pitchFamily="2" charset="0"/>
                <a:ea typeface="华文楷体" panose="02010600040101010101" pitchFamily="2" charset="-122"/>
                <a:cs typeface="Times New Roman" panose="02020503050405090304" pitchFamily="2" charset="0"/>
              </a:rPr>
              <a:t>K</a:t>
            </a:r>
            <a:r>
              <a:rPr lang="zh-CN" altLang="en-US" sz="2400" b="1" i="1" dirty="0" smtClean="0">
                <a:solidFill>
                  <a:srgbClr val="FF0000"/>
                </a:solidFill>
                <a:latin typeface="Times New Roman" panose="02020503050405090304" pitchFamily="2" charset="0"/>
                <a:ea typeface="华文楷体" panose="02010600040101010101" pitchFamily="2" charset="-122"/>
                <a:cs typeface="Times New Roman" panose="02020503050405090304" pitchFamily="2" charset="0"/>
              </a:rPr>
              <a:t>(</a:t>
            </a:r>
            <a:r>
              <a:rPr lang="en-US" altLang="zh-CN" sz="2400" b="1" i="1" dirty="0" smtClean="0">
                <a:solidFill>
                  <a:srgbClr val="FF0000"/>
                </a:solidFill>
                <a:latin typeface="Times New Roman" panose="02020503050405090304" pitchFamily="2" charset="0"/>
                <a:ea typeface="华文楷体" panose="02010600040101010101" pitchFamily="2" charset="-122"/>
                <a:cs typeface="Times New Roman" panose="02020503050405090304" pitchFamily="2" charset="0"/>
              </a:rPr>
              <a:t>·,·)</a:t>
            </a:r>
            <a:r>
              <a:rPr lang="zh-CN" altLang="en-US" sz="2400" b="1" dirty="0" smtClean="0">
                <a:solidFill>
                  <a:srgbClr val="FF0000"/>
                </a:solidFill>
                <a:latin typeface="Times New Roman" panose="02020503050405090304" pitchFamily="2" charset="0"/>
                <a:ea typeface="华文楷体" panose="02010600040101010101" pitchFamily="2" charset="-122"/>
                <a:cs typeface="Times New Roman" panose="02020503050405090304" pitchFamily="2" charset="0"/>
              </a:rPr>
              <a:t>，</a:t>
            </a:r>
            <a:r>
              <a:rPr lang="zh-CN" altLang="en-US" sz="2400" dirty="0" smtClean="0">
                <a:solidFill>
                  <a:srgbClr val="332D2D"/>
                </a:solidFill>
                <a:latin typeface="Times New Roman" panose="02020503050405090304" pitchFamily="2" charset="0"/>
                <a:ea typeface="华文楷体" panose="02010600040101010101" pitchFamily="2" charset="-122"/>
                <a:cs typeface="Times New Roman" panose="02020503050405090304" pitchFamily="2" charset="0"/>
              </a:rPr>
              <a:t>以</a:t>
            </a:r>
            <a:r>
              <a:rPr lang="en-US" altLang="zh-CN" sz="2400" b="1" i="1" dirty="0">
                <a:solidFill>
                  <a:srgbClr val="FF0000"/>
                </a:solidFill>
                <a:latin typeface="Times New Roman" panose="02020503050405090304" pitchFamily="2" charset="0"/>
                <a:ea typeface="华文楷体" panose="02010600040101010101" pitchFamily="2" charset="-122"/>
                <a:cs typeface="Times New Roman" panose="02020503050405090304" pitchFamily="2" charset="0"/>
              </a:rPr>
              <a:t>K</a:t>
            </a:r>
            <a:r>
              <a:rPr lang="zh-CN" altLang="en-US" sz="2400" b="1" i="1" dirty="0" smtClean="0">
                <a:solidFill>
                  <a:srgbClr val="FF0000"/>
                </a:solidFill>
                <a:latin typeface="Times New Roman" panose="02020503050405090304" pitchFamily="2" charset="0"/>
                <a:ea typeface="华文楷体" panose="02010600040101010101" pitchFamily="2" charset="-122"/>
                <a:cs typeface="Times New Roman" panose="02020503050405090304" pitchFamily="2" charset="0"/>
              </a:rPr>
              <a:t>(</a:t>
            </a:r>
            <a:r>
              <a:rPr lang="az-Cyrl-AZ" altLang="zh-CN" sz="2400" b="1" i="1" dirty="0">
                <a:solidFill>
                  <a:srgbClr val="FF0000"/>
                </a:solidFill>
                <a:latin typeface="Times New Roman" panose="02020503050405090304" pitchFamily="2" charset="0"/>
                <a:ea typeface="华文楷体" panose="02010600040101010101" pitchFamily="2" charset="-122"/>
                <a:cs typeface="Times New Roman" panose="02020503050405090304" pitchFamily="2" charset="0"/>
              </a:rPr>
              <a:t>х</a:t>
            </a:r>
            <a:r>
              <a:rPr lang="en-US" altLang="zh-CN" sz="2400" b="1" i="1" dirty="0" smtClean="0">
                <a:solidFill>
                  <a:srgbClr val="FF0000"/>
                </a:solidFill>
                <a:latin typeface="Times New Roman" panose="02020503050405090304" pitchFamily="2" charset="0"/>
                <a:ea typeface="华文楷体" panose="02010600040101010101" pitchFamily="2" charset="-122"/>
                <a:cs typeface="Times New Roman" panose="02020503050405090304" pitchFamily="2" charset="0"/>
              </a:rPr>
              <a:t>,</a:t>
            </a:r>
            <a:r>
              <a:rPr lang="az-Cyrl-AZ" altLang="zh-CN" sz="2400" b="1" i="1" dirty="0" smtClean="0">
                <a:solidFill>
                  <a:srgbClr val="FF0000"/>
                </a:solidFill>
                <a:latin typeface="Times New Roman" panose="02020503050405090304" pitchFamily="2" charset="0"/>
                <a:ea typeface="华文楷体" panose="02010600040101010101" pitchFamily="2" charset="-122"/>
                <a:cs typeface="Times New Roman" panose="02020503050405090304" pitchFamily="2" charset="0"/>
              </a:rPr>
              <a:t> </a:t>
            </a:r>
            <a:r>
              <a:rPr lang="az-Cyrl-AZ" altLang="zh-CN" sz="2400" b="1" i="1" dirty="0">
                <a:solidFill>
                  <a:srgbClr val="FF0000"/>
                </a:solidFill>
                <a:latin typeface="Times New Roman" panose="02020503050405090304" pitchFamily="2" charset="0"/>
                <a:ea typeface="华文楷体" panose="02010600040101010101" pitchFamily="2" charset="-122"/>
                <a:cs typeface="Times New Roman" panose="02020503050405090304" pitchFamily="2" charset="0"/>
              </a:rPr>
              <a:t>х</a:t>
            </a:r>
            <a:r>
              <a:rPr lang="en-US" altLang="zh-CN" sz="2400" b="1" i="1" dirty="0" smtClean="0">
                <a:solidFill>
                  <a:srgbClr val="FF0000"/>
                </a:solidFill>
                <a:latin typeface="Times New Roman" panose="02020503050405090304" pitchFamily="2" charset="0"/>
                <a:ea typeface="华文楷体" panose="02010600040101010101" pitchFamily="2" charset="-122"/>
                <a:cs typeface="Times New Roman" panose="02020503050405090304" pitchFamily="2" charset="0"/>
              </a:rPr>
              <a:t>)</a:t>
            </a:r>
            <a:r>
              <a:rPr lang="en-US" altLang="zh-CN" sz="2400" baseline="30000" dirty="0" err="1" smtClean="0">
                <a:solidFill>
                  <a:srgbClr val="FF0000"/>
                </a:solidFill>
                <a:latin typeface="Times New Roman" panose="02020503050405090304" pitchFamily="2" charset="0"/>
                <a:ea typeface="华文楷体" panose="02010600040101010101" pitchFamily="2" charset="-122"/>
                <a:cs typeface="Times New Roman" panose="02020503050405090304" pitchFamily="2" charset="0"/>
              </a:rPr>
              <a:t>n</a:t>
            </a:r>
            <a:r>
              <a:rPr lang="en-US" altLang="zh-CN" sz="2400" i="1" baseline="-25000" dirty="0" err="1" smtClean="0">
                <a:solidFill>
                  <a:srgbClr val="FF0000"/>
                </a:solidFill>
                <a:latin typeface="Times New Roman" panose="02020503050405090304" pitchFamily="2" charset="0"/>
                <a:ea typeface="华文楷体" panose="02010600040101010101" pitchFamily="2" charset="-122"/>
                <a:cs typeface="Times New Roman" panose="02020503050405090304" pitchFamily="2" charset="0"/>
              </a:rPr>
              <a:t>j</a:t>
            </a:r>
            <a:r>
              <a:rPr lang="en-US" altLang="zh-CN" sz="2400" i="1" baseline="-25000" dirty="0" smtClean="0">
                <a:solidFill>
                  <a:srgbClr val="FF0000"/>
                </a:solidFill>
                <a:latin typeface="Times New Roman" panose="02020503050405090304" pitchFamily="2" charset="0"/>
                <a:ea typeface="华文楷体" panose="02010600040101010101" pitchFamily="2" charset="-122"/>
                <a:cs typeface="Times New Roman" panose="02020503050405090304" pitchFamily="2" charset="0"/>
              </a:rPr>
              <a:t>=1</a:t>
            </a:r>
            <a:r>
              <a:rPr lang="zh-CN" altLang="en-US" sz="2400" dirty="0" smtClean="0">
                <a:solidFill>
                  <a:srgbClr val="332D2D"/>
                </a:solidFill>
                <a:latin typeface="Times New Roman" panose="02020503050405090304" pitchFamily="2" charset="0"/>
                <a:ea typeface="华文楷体" panose="02010600040101010101" pitchFamily="2" charset="-122"/>
                <a:cs typeface="Times New Roman" panose="02020503050405090304" pitchFamily="2" charset="0"/>
              </a:rPr>
              <a:t>的线性结合方式加以定义。</a:t>
            </a:r>
            <a:endParaRPr lang="zh-CN" altLang="en-US" sz="2400" b="1" baseline="-25000" dirty="0">
              <a:solidFill>
                <a:srgbClr val="332D2D"/>
              </a:solidFill>
              <a:latin typeface="Times New Roman" panose="02020503050405090304" pitchFamily="2" charset="0"/>
              <a:ea typeface="华文楷体" panose="02010600040101010101" pitchFamily="2" charset="-122"/>
              <a:cs typeface="Times New Roman" panose="02020503050405090304" pitchFamily="2" charset="0"/>
            </a:endParaRPr>
          </a:p>
        </p:txBody>
      </p:sp>
      <p:sp>
        <p:nvSpPr>
          <p:cNvPr id="9" name="文本框 8"/>
          <p:cNvSpPr txBox="1"/>
          <p:nvPr/>
        </p:nvSpPr>
        <p:spPr>
          <a:xfrm>
            <a:off x="277023" y="4007772"/>
            <a:ext cx="6223530" cy="830997"/>
          </a:xfrm>
          <a:prstGeom prst="rect">
            <a:avLst/>
          </a:prstGeom>
          <a:noFill/>
        </p:spPr>
        <p:txBody>
          <a:bodyPr wrap="square" rtlCol="0">
            <a:spAutoFit/>
          </a:bodyPr>
          <a:p>
            <a:r>
              <a:rPr lang="zh-CN" altLang="en-US" sz="2400" dirty="0" smtClean="0">
                <a:latin typeface="Times New Roman" panose="02020503050405090304" pitchFamily="2" charset="0"/>
                <a:ea typeface="华文楷体" panose="02010600040101010101" pitchFamily="2" charset="-122"/>
                <a:cs typeface="Times New Roman" panose="02020503050405090304" pitchFamily="2" charset="0"/>
              </a:rPr>
              <a:t>在众多的核函数中，以高斯核函数的使用最为广泛。</a:t>
            </a:r>
            <a:endParaRPr lang="zh-CN" altLang="en-US" sz="2400" dirty="0">
              <a:latin typeface="Times New Roman" panose="02020503050405090304" pitchFamily="2" charset="0"/>
              <a:ea typeface="华文楷体" panose="02010600040101010101" pitchFamily="2" charset="-122"/>
              <a:cs typeface="Times New Roman" panose="02020503050405090304" pitchFamily="2" charset="0"/>
            </a:endParaRPr>
          </a:p>
        </p:txBody>
      </p:sp>
      <mc:AlternateContent xmlns:mc="http://schemas.openxmlformats.org/markup-compatibility/2006">
        <mc:Choice xmlns:a14="http://schemas.microsoft.com/office/drawing/2010/main" Requires="a14">
          <p:sp>
            <p:nvSpPr>
              <p:cNvPr id="11" name="文本框 10"/>
              <p:cNvSpPr txBox="1"/>
              <p:nvPr/>
            </p:nvSpPr>
            <p:spPr>
              <a:xfrm>
                <a:off x="277023" y="5711968"/>
                <a:ext cx="5874396" cy="682623"/>
              </a:xfrm>
              <a:prstGeom prst="rect">
                <a:avLst/>
              </a:prstGeom>
              <a:noFill/>
            </p:spPr>
            <p:txBody>
              <a:bodyPr wrap="square" rtlCol="0">
                <a:spAutoFit/>
              </a:bodyPr>
              <a:p>
                <a14:m>
                  <m:oMath xmlns:m="http://schemas.openxmlformats.org/officeDocument/2006/math">
                    <m:d>
                      <m:dPr>
                        <m:begChr m:val="‖"/>
                        <m:endChr m:val="‖"/>
                        <m:ctrlPr>
                          <a:rPr lang="en-US" altLang="zh-CN" i="1" smtClean="0">
                            <a:latin typeface="Cambria Math" panose="02040503050406030204" pitchFamily="18" charset="0"/>
                          </a:rPr>
                        </m:ctrlPr>
                      </m:dPr>
                      <m:e>
                        <m:r>
                          <a:rPr lang="en-US" altLang="zh-CN" b="0" i="1" smtClean="0">
                            <a:latin typeface="Cambria Math" panose="02040503050406030204" pitchFamily="18" charset="0"/>
                          </a:rPr>
                          <m:t>𝑥</m:t>
                        </m:r>
                      </m:e>
                    </m:d>
                    <m:r>
                      <a:rPr lang="zh-CN" altLang="en-US" i="1">
                        <a:latin typeface="Cambria Math" panose="02040503050406030204" pitchFamily="18" charset="0"/>
                      </a:rPr>
                      <m:t>表示</m:t>
                    </m:r>
                    <m:r>
                      <a:rPr lang="en-US" altLang="zh-CN" i="1" smtClean="0">
                        <a:latin typeface="Cambria Math" panose="02040503050406030204" pitchFamily="18" charset="0"/>
                      </a:rPr>
                      <m:t>2</m:t>
                    </m:r>
                    <m:r>
                      <a:rPr lang="zh-CN" altLang="en-US" i="1">
                        <a:latin typeface="Cambria Math" panose="02040503050406030204" pitchFamily="18" charset="0"/>
                      </a:rPr>
                      <m:t>范数</m:t>
                    </m:r>
                    <m:r>
                      <a:rPr lang="zh-CN" altLang="en-US" i="1" smtClean="0">
                        <a:latin typeface="Cambria Math" panose="02040503050406030204" pitchFamily="18" charset="0"/>
                      </a:rPr>
                      <m:t>，</m:t>
                    </m:r>
                    <m:r>
                      <a:rPr lang="zh-CN" altLang="en-US" i="1">
                        <a:latin typeface="Cambria Math" panose="02040503050406030204" pitchFamily="18" charset="0"/>
                      </a:rPr>
                      <m:t>即</m:t>
                    </m:r>
                    <m:d>
                      <m:dPr>
                        <m:begChr m:val="‖"/>
                        <m:endChr m:val="‖"/>
                        <m:ctrlPr>
                          <a:rPr lang="en-US" altLang="zh-CN"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i="1" smtClean="0">
                        <a:latin typeface="Cambria Math" panose="02040503050406030204" pitchFamily="18" charset="0"/>
                        <a:ea typeface="Cambria Math" panose="02040503050406030204" pitchFamily="18" charset="0"/>
                      </a:rPr>
                      <m:t>=</m:t>
                    </m:r>
                    <m:rad>
                      <m:radPr>
                        <m:degHide m:val="on"/>
                        <m:ctrlPr>
                          <a:rPr lang="zh-CN" altLang="en-US" i="1" smtClean="0">
                            <a:latin typeface="Cambria Math" panose="02040503050406030204" pitchFamily="18" charset="0"/>
                          </a:rPr>
                        </m:ctrlPr>
                      </m:radPr>
                      <m:deg/>
                      <m:e>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𝑇</m:t>
                            </m:r>
                          </m:sup>
                        </m:sSup>
                        <m:r>
                          <a:rPr lang="en-US" altLang="zh-CN" b="0" i="1" smtClean="0">
                            <a:latin typeface="Cambria Math" panose="02040503050406030204" pitchFamily="18" charset="0"/>
                          </a:rPr>
                          <m:t>𝑥</m:t>
                        </m:r>
                      </m:e>
                    </m:rad>
                    <m:r>
                      <a:rPr lang="en-US" altLang="zh-CN" b="0" i="1" smtClean="0">
                        <a:latin typeface="Cambria Math" panose="02040503050406030204" pitchFamily="18" charset="0"/>
                      </a:rPr>
                      <m:t> </m:t>
                    </m:r>
                    <m:r>
                      <a:rPr lang="zh-CN" altLang="en-US" i="1">
                        <a:latin typeface="Cambria Math" panose="02040503050406030204" pitchFamily="18" charset="0"/>
                      </a:rPr>
                      <m:t>。</m:t>
                    </m:r>
                    <m:r>
                      <a:rPr lang="en-US" altLang="zh-CN" b="0" i="1" smtClean="0">
                        <a:latin typeface="Cambria Math" panose="02040503050406030204" pitchFamily="18" charset="0"/>
                      </a:rPr>
                      <m:t>ℎ</m:t>
                    </m:r>
                    <m:r>
                      <a:rPr lang="zh-CN" altLang="en-US" i="1">
                        <a:latin typeface="Cambria Math" panose="02040503050406030204" pitchFamily="18" charset="0"/>
                      </a:rPr>
                      <m:t>和</m:t>
                    </m:r>
                  </m:oMath>
                </a14:m>
                <a:r>
                  <a:rPr lang="en-US" altLang="zh-CN" dirty="0" smtClean="0">
                    <a:latin typeface="Times New Roman" panose="02020503050405090304" pitchFamily="2" charset="0"/>
                    <a:ea typeface="华文楷体" panose="02010600040101010101" pitchFamily="2" charset="-122"/>
                    <a:cs typeface="Times New Roman" panose="02020503050405090304" pitchFamily="2" charset="0"/>
                  </a:rPr>
                  <a:t>c</a:t>
                </a:r>
                <a:r>
                  <a:rPr lang="zh-CN" altLang="en-US" dirty="0" smtClean="0">
                    <a:latin typeface="Times New Roman" panose="02020503050405090304" pitchFamily="2" charset="0"/>
                    <a:ea typeface="华文楷体" panose="02010600040101010101" pitchFamily="2" charset="-122"/>
                    <a:cs typeface="Times New Roman" panose="02020503050405090304" pitchFamily="2" charset="0"/>
                  </a:rPr>
                  <a:t>分别对应于高斯核函数的带宽与均值。</a:t>
                </a:r>
                <a:endParaRPr lang="zh-CN" altLang="en-US" dirty="0">
                  <a:latin typeface="Times New Roman" panose="02020503050405090304" pitchFamily="2" charset="0"/>
                  <a:ea typeface="华文楷体" panose="02010600040101010101" pitchFamily="2" charset="-122"/>
                  <a:cs typeface="Times New Roman" panose="02020503050405090304" pitchFamily="2" charset="0"/>
                </a:endParaRPr>
              </a:p>
            </p:txBody>
          </p:sp>
        </mc:Choice>
        <mc:Fallback>
          <p:sp>
            <p:nvSpPr>
              <p:cNvPr id="11" name="文本框 10"/>
              <p:cNvSpPr txBox="1">
                <a:spLocks noRot="1" noChangeAspect="1" noMove="1" noResize="1" noEditPoints="1" noAdjustHandles="1" noChangeArrowheads="1" noChangeShapeType="1" noTextEdit="1"/>
              </p:cNvSpPr>
              <p:nvPr/>
            </p:nvSpPr>
            <p:spPr>
              <a:xfrm>
                <a:off x="277023" y="5711968"/>
                <a:ext cx="5874396" cy="682623"/>
              </a:xfrm>
              <a:prstGeom prst="rect">
                <a:avLst/>
              </a:prstGeom>
              <a:blipFill rotWithShape="1">
                <a:blip r:embed="rId2"/>
                <a:stretch>
                  <a:fillRect l="-3" t="-21" r="3" b="2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2" name="文本框 11"/>
              <p:cNvSpPr txBox="1"/>
              <p:nvPr/>
            </p:nvSpPr>
            <p:spPr>
              <a:xfrm>
                <a:off x="1926071" y="4822905"/>
                <a:ext cx="4225348" cy="540725"/>
              </a:xfrm>
              <a:prstGeom prst="rect">
                <a:avLst/>
              </a:prstGeom>
              <a:noFill/>
            </p:spPr>
            <p:txBody>
              <a:bodyPr wrap="square" rtlCol="0">
                <a:spAutoFit/>
              </a:bodyPr>
              <a:p>
                <a14:m>
                  <m:oMath xmlns:m="http://schemas.openxmlformats.org/officeDocument/2006/math">
                    <m:r>
                      <a:rPr lang="el-GR" altLang="zh-CN" b="1" i="1" smtClean="0">
                        <a:latin typeface="Cambria Math" panose="02040503050406030204" pitchFamily="18" charset="0"/>
                        <a:ea typeface="Cambria Math" panose="02040503050406030204" pitchFamily="18" charset="0"/>
                      </a:rPr>
                      <m:t>𝜥</m:t>
                    </m:r>
                    <m:d>
                      <m:dPr>
                        <m:ctrlPr>
                          <a:rPr lang="el-GR" altLang="zh-CN" b="1" i="1" smtClean="0">
                            <a:latin typeface="Cambria Math" panose="02040503050406030204" pitchFamily="18" charset="0"/>
                            <a:ea typeface="Cambria Math" panose="02040503050406030204" pitchFamily="18" charset="0"/>
                          </a:rPr>
                        </m:ctrlPr>
                      </m:dPr>
                      <m:e>
                        <m:r>
                          <a:rPr lang="en-US" altLang="zh-CN" b="1" i="1" smtClean="0">
                            <a:latin typeface="Cambria Math" panose="02040503050406030204" pitchFamily="18" charset="0"/>
                            <a:ea typeface="Cambria Math" panose="02040503050406030204" pitchFamily="18" charset="0"/>
                          </a:rPr>
                          <m:t>𝒙</m:t>
                        </m:r>
                        <m:r>
                          <a:rPr lang="zh-CN" altLang="en-US" b="1" i="1">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𝒄</m:t>
                        </m:r>
                      </m:e>
                    </m:d>
                    <m:r>
                      <a:rPr lang="el-GR" altLang="zh-CN" b="1" i="1" smtClean="0">
                        <a:latin typeface="Cambria Math" panose="02040503050406030204" pitchFamily="18" charset="0"/>
                        <a:ea typeface="Cambria Math" panose="02040503050406030204" pitchFamily="18" charset="0"/>
                      </a:rPr>
                      <m:t>=</m:t>
                    </m:r>
                  </m:oMath>
                </a14:m>
                <a:r>
                  <a:rPr lang="en-US" altLang="zh-CN" b="1" i="1" dirty="0" smtClean="0">
                    <a:latin typeface="Times New Roman" panose="02020503050405090304" pitchFamily="2" charset="0"/>
                    <a:cs typeface="Times New Roman" panose="02020503050405090304" pitchFamily="2" charset="0"/>
                  </a:rPr>
                  <a:t>exp</a:t>
                </a:r>
                <a14:m>
                  <m:oMath xmlns:m="http://schemas.openxmlformats.org/officeDocument/2006/math">
                    <m:d>
                      <m:dPr>
                        <m:ctrlPr>
                          <a:rPr lang="en-US" altLang="zh-CN" b="1" i="1" dirty="0" smtClean="0">
                            <a:latin typeface="Cambria Math" panose="02040503050406030204" pitchFamily="18" charset="0"/>
                          </a:rPr>
                        </m:ctrlPr>
                      </m:dPr>
                      <m:e>
                        <m:r>
                          <a:rPr lang="en-US" altLang="zh-CN" b="1" i="1" dirty="0" smtClean="0">
                            <a:latin typeface="Cambria Math" panose="02040503050406030204" pitchFamily="18" charset="0"/>
                          </a:rPr>
                          <m:t>−</m:t>
                        </m:r>
                        <m:f>
                          <m:fPr>
                            <m:ctrlPr>
                              <a:rPr lang="en-US" altLang="zh-CN" b="1" i="1" dirty="0" smtClean="0">
                                <a:latin typeface="Cambria Math" panose="02040503050406030204" pitchFamily="18" charset="0"/>
                              </a:rPr>
                            </m:ctrlPr>
                          </m:fPr>
                          <m:num>
                            <m:sSup>
                              <m:sSupPr>
                                <m:ctrlPr>
                                  <a:rPr lang="en-US" altLang="zh-CN" b="1" i="1" dirty="0" smtClean="0">
                                    <a:latin typeface="Cambria Math" panose="02040503050406030204" pitchFamily="18" charset="0"/>
                                  </a:rPr>
                                </m:ctrlPr>
                              </m:sSupPr>
                              <m:e>
                                <m:d>
                                  <m:dPr>
                                    <m:begChr m:val="‖"/>
                                    <m:endChr m:val="‖"/>
                                    <m:ctrlPr>
                                      <a:rPr lang="en-US" altLang="zh-CN" b="1" i="1" dirty="0" smtClean="0">
                                        <a:latin typeface="Cambria Math" panose="02040503050406030204" pitchFamily="18" charset="0"/>
                                      </a:rPr>
                                    </m:ctrlPr>
                                  </m:dPr>
                                  <m:e>
                                    <m:r>
                                      <a:rPr lang="en-US" altLang="zh-CN" b="1" i="1" dirty="0" smtClean="0">
                                        <a:latin typeface="Cambria Math" panose="02040503050406030204" pitchFamily="18" charset="0"/>
                                      </a:rPr>
                                      <m:t>𝒙</m:t>
                                    </m:r>
                                    <m:r>
                                      <a:rPr lang="en-US" altLang="zh-CN" b="1" i="1" dirty="0" smtClean="0">
                                        <a:latin typeface="Cambria Math" panose="02040503050406030204" pitchFamily="18" charset="0"/>
                                      </a:rPr>
                                      <m:t>−</m:t>
                                    </m:r>
                                    <m:r>
                                      <a:rPr lang="en-US" altLang="zh-CN" b="1" i="1" dirty="0" smtClean="0">
                                        <a:latin typeface="Cambria Math" panose="02040503050406030204" pitchFamily="18" charset="0"/>
                                      </a:rPr>
                                      <m:t>𝒄</m:t>
                                    </m:r>
                                  </m:e>
                                </m:d>
                              </m:e>
                              <m:sup>
                                <m:r>
                                  <a:rPr lang="en-US" altLang="zh-CN" b="1" i="1" dirty="0" smtClean="0">
                                    <a:latin typeface="Cambria Math" panose="02040503050406030204" pitchFamily="18" charset="0"/>
                                  </a:rPr>
                                  <m:t>𝟐</m:t>
                                </m:r>
                              </m:sup>
                            </m:sSup>
                          </m:num>
                          <m:den>
                            <m:sSup>
                              <m:sSupPr>
                                <m:ctrlPr>
                                  <a:rPr lang="en-US" altLang="zh-CN" b="1" i="1" dirty="0" smtClean="0">
                                    <a:latin typeface="Cambria Math" panose="02040503050406030204" pitchFamily="18" charset="0"/>
                                  </a:rPr>
                                </m:ctrlPr>
                              </m:sSupPr>
                              <m:e>
                                <m:r>
                                  <a:rPr lang="en-US" altLang="zh-CN" b="1" i="1" dirty="0" smtClean="0">
                                    <a:latin typeface="Cambria Math" panose="02040503050406030204" pitchFamily="18" charset="0"/>
                                  </a:rPr>
                                  <m:t>𝟐</m:t>
                                </m:r>
                                <m:r>
                                  <a:rPr lang="en-US" altLang="zh-CN" b="1" i="1" dirty="0" smtClean="0">
                                    <a:latin typeface="Cambria Math" panose="02040503050406030204" pitchFamily="18" charset="0"/>
                                  </a:rPr>
                                  <m:t>𝒉</m:t>
                                </m:r>
                              </m:e>
                              <m:sup>
                                <m:r>
                                  <a:rPr lang="en-US" altLang="zh-CN" b="1" i="1" dirty="0" smtClean="0">
                                    <a:latin typeface="Cambria Math" panose="02040503050406030204" pitchFamily="18" charset="0"/>
                                  </a:rPr>
                                  <m:t>𝟐</m:t>
                                </m:r>
                              </m:sup>
                            </m:sSup>
                          </m:den>
                        </m:f>
                      </m:e>
                    </m:d>
                  </m:oMath>
                </a14:m>
                <a:endParaRPr lang="zh-CN" altLang="en-US" b="1" i="1" dirty="0">
                  <a:latin typeface="Times New Roman" panose="02020503050405090304" pitchFamily="2" charset="0"/>
                  <a:cs typeface="Times New Roman" panose="02020503050405090304" pitchFamily="2" charset="0"/>
                </a:endParaRPr>
              </a:p>
            </p:txBody>
          </p:sp>
        </mc:Choice>
        <mc:Fallback>
          <p:sp>
            <p:nvSpPr>
              <p:cNvPr id="12" name="文本框 11"/>
              <p:cNvSpPr txBox="1">
                <a:spLocks noRot="1" noChangeAspect="1" noMove="1" noResize="1" noEditPoints="1" noAdjustHandles="1" noChangeArrowheads="1" noChangeShapeType="1" noTextEdit="1"/>
              </p:cNvSpPr>
              <p:nvPr/>
            </p:nvSpPr>
            <p:spPr>
              <a:xfrm>
                <a:off x="1926071" y="4822905"/>
                <a:ext cx="4225348" cy="540725"/>
              </a:xfrm>
              <a:prstGeom prst="rect">
                <a:avLst/>
              </a:prstGeom>
              <a:blipFill rotWithShape="1">
                <a:blip r:embed="rId3"/>
                <a:stretch>
                  <a:fillRect l="-3" t="-15" r="4" b="7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3" name="文本框 12"/>
              <p:cNvSpPr txBox="1"/>
              <p:nvPr/>
            </p:nvSpPr>
            <p:spPr>
              <a:xfrm>
                <a:off x="1280160" y="2930293"/>
                <a:ext cx="4272742" cy="879856"/>
              </a:xfrm>
              <a:prstGeom prst="rect">
                <a:avLst/>
              </a:prstGeom>
              <a:noFill/>
            </p:spPr>
            <p:txBody>
              <a:bodyPr wrap="square" rtlCol="0">
                <a:spAutoFit/>
              </a:bodyPr>
              <a:p>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zh-CN" altLang="en-US" i="1" smtClean="0">
                              <a:latin typeface="Cambria Math" panose="02040503050406030204" pitchFamily="18" charset="0"/>
                            </a:rPr>
                            <m:t>𝜃</m:t>
                          </m:r>
                        </m:sub>
                      </m:sSub>
                      <m:d>
                        <m:dPr>
                          <m:ctrlPr>
                            <a:rPr lang="en-US" altLang="zh-CN"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i="1" smtClean="0">
                          <a:latin typeface="Cambria Math" panose="02040503050406030204" pitchFamily="18" charset="0"/>
                          <a:ea typeface="Cambria Math" panose="02040503050406030204" pitchFamily="18" charset="0"/>
                        </a:rPr>
                        <m:t>=</m:t>
                      </m:r>
                      <m:nary>
                        <m:naryPr>
                          <m:chr m:val="∑"/>
                          <m:ctrlPr>
                            <a:rPr lang="en-US" altLang="zh-CN" i="1" smtClean="0">
                              <a:latin typeface="Cambria Math" panose="02040503050406030204" pitchFamily="18" charset="0"/>
                              <a:ea typeface="Cambria Math" panose="02040503050406030204" pitchFamily="18" charset="0"/>
                            </a:rPr>
                          </m:ctrlPr>
                        </m:naryPr>
                        <m:sub>
                          <m:r>
                            <m:rPr>
                              <m:brk m:alnAt="23"/>
                            </m:rPr>
                            <a:rPr lang="zh-CN" altLang="en-US" i="1" smtClean="0">
                              <a:latin typeface="Cambria Math" panose="02040503050406030204" pitchFamily="18" charset="0"/>
                              <a:ea typeface="Cambria Math" panose="02040503050406030204" pitchFamily="18" charset="0"/>
                            </a:rPr>
                            <m:t>𝑗</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1</m:t>
                          </m:r>
                        </m:sub>
                        <m:sup>
                          <m:r>
                            <a:rPr lang="en-US" altLang="zh-CN" b="0" i="1" smtClean="0">
                              <a:latin typeface="Cambria Math" panose="02040503050406030204" pitchFamily="18" charset="0"/>
                              <a:ea typeface="Cambria Math" panose="02040503050406030204" pitchFamily="18" charset="0"/>
                            </a:rPr>
                            <m:t>𝑛</m:t>
                          </m:r>
                        </m:sup>
                        <m:e>
                          <m:d>
                            <m:dPr>
                              <m:ctrlPr>
                                <a:rPr lang="en-US" altLang="zh-CN" i="1" smtClean="0">
                                  <a:latin typeface="Cambria Math" panose="02040503050406030204" pitchFamily="18" charset="0"/>
                                  <a:ea typeface="Cambria Math" panose="02040503050406030204" pitchFamily="18" charset="0"/>
                                </a:rPr>
                              </m:ctrlPr>
                            </m:dPr>
                            <m:e>
                              <m:sSub>
                                <m:sSubPr>
                                  <m:ctrlPr>
                                    <a:rPr lang="en-US" altLang="zh-CN" i="1" smtClean="0">
                                      <a:latin typeface="Cambria Math" panose="02040503050406030204" pitchFamily="18" charset="0"/>
                                      <a:ea typeface="Cambria Math" panose="02040503050406030204" pitchFamily="18" charset="0"/>
                                    </a:rPr>
                                  </m:ctrlPr>
                                </m:sSubPr>
                                <m:e>
                                  <m:r>
                                    <a:rPr lang="zh-CN" altLang="en-US" i="1" smtClean="0">
                                      <a:latin typeface="Cambria Math" panose="02040503050406030204" pitchFamily="18" charset="0"/>
                                      <a:ea typeface="Cambria Math" panose="02040503050406030204" pitchFamily="18" charset="0"/>
                                    </a:rPr>
                                    <m:t>𝜃</m:t>
                                  </m:r>
                                </m:e>
                                <m:sub>
                                  <m:r>
                                    <a:rPr lang="zh-CN" altLang="en-US" i="1" smtClean="0">
                                      <a:latin typeface="Cambria Math" panose="02040503050406030204" pitchFamily="18" charset="0"/>
                                      <a:ea typeface="Cambria Math" panose="02040503050406030204" pitchFamily="18" charset="0"/>
                                    </a:rPr>
                                    <m:t>𝑗</m:t>
                                  </m:r>
                                </m:sub>
                              </m:sSub>
                              <m:r>
                                <m:rPr>
                                  <m:sty m:val="p"/>
                                </m:rPr>
                                <a:rPr lang="el-GR" altLang="zh-CN" i="1" smtClean="0">
                                  <a:latin typeface="Cambria Math" panose="02040503050406030204" pitchFamily="18" charset="0"/>
                                  <a:ea typeface="Cambria Math" panose="02040503050406030204" pitchFamily="18" charset="0"/>
                                </a:rPr>
                                <m:t>Κ</m:t>
                              </m:r>
                              <m:d>
                                <m:dPr>
                                  <m:ctrlPr>
                                    <a:rPr lang="el-GR" altLang="zh-CN"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𝑥</m:t>
                                  </m:r>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𝑥</m:t>
                                      </m:r>
                                    </m:e>
                                    <m:sub>
                                      <m:r>
                                        <a:rPr lang="zh-CN" altLang="en-US" b="0" i="1" smtClean="0">
                                          <a:latin typeface="Cambria Math" panose="02040503050406030204" pitchFamily="18" charset="0"/>
                                          <a:ea typeface="Cambria Math" panose="02040503050406030204" pitchFamily="18" charset="0"/>
                                        </a:rPr>
                                        <m:t>𝑗</m:t>
                                      </m:r>
                                    </m:sub>
                                  </m:sSub>
                                </m:e>
                              </m:d>
                            </m:e>
                          </m:d>
                        </m:e>
                      </m:nary>
                    </m:oMath>
                  </m:oMathPara>
                </a14:m>
                <a:endParaRPr lang="zh-CN" altLang="en-US" dirty="0"/>
              </a:p>
            </p:txBody>
          </p:sp>
        </mc:Choice>
        <mc:Fallback>
          <p:sp>
            <p:nvSpPr>
              <p:cNvPr id="13" name="文本框 12"/>
              <p:cNvSpPr txBox="1">
                <a:spLocks noRot="1" noChangeAspect="1" noMove="1" noResize="1" noEditPoints="1" noAdjustHandles="1" noChangeArrowheads="1" noChangeShapeType="1" noTextEdit="1"/>
              </p:cNvSpPr>
              <p:nvPr/>
            </p:nvSpPr>
            <p:spPr>
              <a:xfrm>
                <a:off x="1280160" y="2930293"/>
                <a:ext cx="4272742" cy="879856"/>
              </a:xfrm>
              <a:prstGeom prst="rect">
                <a:avLst/>
              </a:prstGeom>
              <a:blipFill rotWithShape="1">
                <a:blip r:embed="rId4"/>
                <a:stretch>
                  <a:fillRect t="-46" r="11" b="17"/>
                </a:stretch>
              </a:blipFill>
            </p:spPr>
            <p:txBody>
              <a:bodyPr/>
              <a:lstStyle/>
              <a:p>
                <a:r>
                  <a:rPr lang="zh-CN" altLang="en-US">
                    <a:noFill/>
                  </a:rPr>
                  <a:t> </a:t>
                </a:r>
              </a:p>
            </p:txBody>
          </p:sp>
        </mc:Fallback>
      </mc:AlternateContent>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什么是机器学习（</a:t>
            </a:r>
            <a:r>
              <a:rPr lang="en-US" altLang="zh-CN"/>
              <a:t>ML</a:t>
            </a:r>
            <a:r>
              <a:rPr lang="zh-CN" altLang="en-US"/>
              <a:t>）</a:t>
            </a:r>
            <a:endParaRPr lang="zh-CN" altLang="en-US"/>
          </a:p>
        </p:txBody>
      </p:sp>
      <p:sp>
        <p:nvSpPr>
          <p:cNvPr id="3" name="内容占位符 2"/>
          <p:cNvSpPr>
            <a:spLocks noGrp="1"/>
          </p:cNvSpPr>
          <p:nvPr>
            <p:ph idx="1"/>
          </p:nvPr>
        </p:nvSpPr>
        <p:spPr/>
        <p:txBody>
          <a:bodyPr/>
          <a:p>
            <a:r>
              <a:rPr lang="zh-CN" altLang="en-US" b="1" dirty="0" smtClean="0">
                <a:solidFill>
                  <a:srgbClr val="0000CC"/>
                </a:solidFill>
                <a:latin typeface="华文楷体" panose="02010600040101010101" pitchFamily="2" charset="-122"/>
                <a:ea typeface="华文楷体" panose="02010600040101010101" pitchFamily="2" charset="-122"/>
                <a:sym typeface="+mn-ea"/>
              </a:rPr>
              <a:t>机器学习</a:t>
            </a:r>
            <a:r>
              <a:rPr lang="zh-CN" altLang="en-US" dirty="0" smtClean="0">
                <a:latin typeface="华文楷体" panose="02010600040101010101" pitchFamily="2" charset="-122"/>
                <a:ea typeface="华文楷体" panose="02010600040101010101" pitchFamily="2" charset="-122"/>
                <a:sym typeface="+mn-ea"/>
              </a:rPr>
              <a:t>：就是让计算机具有像人一样的学习能力的技术，是从堆积如山的数据中寻找出有用知识的建模机器相关算法的技术。（机器学习的结果：三体</a:t>
            </a:r>
            <a:r>
              <a:rPr lang="en-US" altLang="zh-CN" dirty="0" smtClean="0">
                <a:latin typeface="华文楷体" panose="02010600040101010101" pitchFamily="2" charset="-122"/>
                <a:ea typeface="华文楷体" panose="02010600040101010101" pitchFamily="2" charset="-122"/>
                <a:sym typeface="+mn-ea"/>
              </a:rPr>
              <a:t>--</a:t>
            </a:r>
            <a:r>
              <a:rPr lang="zh-CN" altLang="en-US" dirty="0" smtClean="0">
                <a:latin typeface="华文楷体" panose="02010600040101010101" pitchFamily="2" charset="-122"/>
                <a:ea typeface="华文楷体" panose="02010600040101010101" pitchFamily="2" charset="-122"/>
                <a:sym typeface="+mn-ea"/>
              </a:rPr>
              <a:t>农场主假说。也可以说广义的机器学习，狭义的机器学习：统计学习、数据挖掘典型算法、神经网络）</a:t>
            </a:r>
            <a:endParaRPr lang="zh-CN" altLang="en-US" dirty="0" smtClean="0">
              <a:latin typeface="华文楷体" panose="02010600040101010101" pitchFamily="2" charset="-122"/>
              <a:ea typeface="华文楷体" panose="02010600040101010101" pitchFamily="2" charset="-122"/>
              <a:sym typeface="+mn-ea"/>
            </a:endParaRPr>
          </a:p>
          <a:p>
            <a:r>
              <a:rPr lang="zh-CN" altLang="en-US" b="1" dirty="0" smtClean="0">
                <a:solidFill>
                  <a:srgbClr val="0000CC"/>
                </a:solidFill>
                <a:latin typeface="华文楷体" panose="02010600040101010101" pitchFamily="2" charset="-122"/>
                <a:ea typeface="华文楷体" panose="02010600040101010101" pitchFamily="2" charset="-122"/>
                <a:sym typeface="+mn-ea"/>
              </a:rPr>
              <a:t>机器学习的种类</a:t>
            </a:r>
            <a:r>
              <a:rPr lang="zh-CN" altLang="en-US" dirty="0" smtClean="0">
                <a:latin typeface="华文楷体" panose="02010600040101010101" pitchFamily="2" charset="-122"/>
                <a:ea typeface="华文楷体" panose="02010600040101010101" pitchFamily="2" charset="-122"/>
                <a:sym typeface="+mn-ea"/>
              </a:rPr>
              <a:t>：根据处理的数据种类不同，可以分为监督学习、无监督学习。</a:t>
            </a:r>
            <a:endParaRPr lang="zh-CN" altLang="en-US" dirty="0" smtClean="0">
              <a:latin typeface="华文楷体" panose="02010600040101010101" pitchFamily="2" charset="-122"/>
              <a:ea typeface="华文楷体" panose="02010600040101010101" pitchFamily="2" charset="-122"/>
              <a:sym typeface="+mn-e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层次模型</a:t>
            </a:r>
            <a:endParaRPr lang="zh-CN" altLang="en-US"/>
          </a:p>
        </p:txBody>
      </p:sp>
      <p:sp>
        <p:nvSpPr>
          <p:cNvPr id="4" name="文本框 3"/>
          <p:cNvSpPr txBox="1"/>
          <p:nvPr/>
        </p:nvSpPr>
        <p:spPr>
          <a:xfrm>
            <a:off x="1097279" y="1413164"/>
            <a:ext cx="10224655" cy="1569660"/>
          </a:xfrm>
          <a:prstGeom prst="rect">
            <a:avLst/>
          </a:prstGeom>
          <a:noFill/>
        </p:spPr>
        <p:txBody>
          <a:bodyPr wrap="square" rtlCol="0">
            <a:spAutoFit/>
          </a:bodyPr>
          <a:p>
            <a:r>
              <a:rPr lang="zh-CN" altLang="en-US" sz="3200" dirty="0" smtClean="0">
                <a:latin typeface="华文楷体" panose="02010600040101010101" pitchFamily="2" charset="-122"/>
                <a:ea typeface="华文楷体" panose="02010600040101010101" pitchFamily="2" charset="-122"/>
              </a:rPr>
              <a:t>与参数相关的非线性模型，称之为非线性模型。</a:t>
            </a:r>
            <a:endParaRPr lang="en-US" altLang="zh-CN" sz="3200" dirty="0" smtClean="0">
              <a:latin typeface="华文楷体" panose="02010600040101010101" pitchFamily="2" charset="-122"/>
              <a:ea typeface="华文楷体" panose="02010600040101010101" pitchFamily="2" charset="-122"/>
            </a:endParaRPr>
          </a:p>
          <a:p>
            <a:r>
              <a:rPr lang="zh-CN" altLang="en-US" sz="3200" dirty="0" smtClean="0">
                <a:latin typeface="华文楷体" panose="02010600040101010101" pitchFamily="2" charset="-122"/>
                <a:ea typeface="华文楷体" panose="02010600040101010101" pitchFamily="2" charset="-122"/>
              </a:rPr>
              <a:t>层次模型是常用的非线性模型，在神经网络中广泛应用。</a:t>
            </a:r>
            <a:endParaRPr lang="en-US" altLang="zh-CN" sz="3200" dirty="0" smtClean="0">
              <a:latin typeface="华文楷体" panose="02010600040101010101" pitchFamily="2" charset="-122"/>
              <a:ea typeface="华文楷体" panose="02010600040101010101" pitchFamily="2" charset="-122"/>
            </a:endParaRPr>
          </a:p>
          <a:p>
            <a:r>
              <a:rPr lang="zh-CN" altLang="en-US" sz="3200" dirty="0" smtClean="0">
                <a:latin typeface="华文楷体" panose="02010600040101010101" pitchFamily="2" charset="-122"/>
                <a:ea typeface="华文楷体" panose="02010600040101010101" pitchFamily="2" charset="-122"/>
              </a:rPr>
              <a:t>逻辑回归也是一种层次模型。</a:t>
            </a:r>
            <a:endParaRPr lang="zh-CN" altLang="en-US" sz="3200" dirty="0">
              <a:latin typeface="华文楷体" panose="02010600040101010101" pitchFamily="2" charset="-122"/>
              <a:ea typeface="华文楷体" panose="02010600040101010101" pitchFamily="2" charset="-122"/>
            </a:endParaRPr>
          </a:p>
        </p:txBody>
      </p:sp>
      <p:pic>
        <p:nvPicPr>
          <p:cNvPr id="5" name="图片 4"/>
          <p:cNvPicPr>
            <a:picLocks noChangeAspect="1"/>
          </p:cNvPicPr>
          <p:nvPr/>
        </p:nvPicPr>
        <p:blipFill>
          <a:blip r:embed="rId1"/>
          <a:stretch>
            <a:fillRect/>
          </a:stretch>
        </p:blipFill>
        <p:spPr>
          <a:xfrm>
            <a:off x="3148058" y="3233504"/>
            <a:ext cx="5895884" cy="3017813"/>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梯度下降</a:t>
            </a:r>
            <a:endParaRPr lang="zh-CN" altLang="en-US"/>
          </a:p>
        </p:txBody>
      </p:sp>
      <p:sp>
        <p:nvSpPr>
          <p:cNvPr id="3" name="内容占位符 2"/>
          <p:cNvSpPr>
            <a:spLocks noGrp="1"/>
          </p:cNvSpPr>
          <p:nvPr>
            <p:ph idx="1"/>
          </p:nvPr>
        </p:nvSpPr>
        <p:spPr/>
        <p:txBody>
          <a:bodyPr>
            <a:normAutofit fontScale="40000"/>
          </a:bodyPr>
          <a:p>
            <a:pPr>
              <a:lnSpc>
                <a:spcPct val="150000"/>
              </a:lnSpc>
            </a:pPr>
            <a:r>
              <a:rPr lang="en-US" altLang="zh-CN" b="1" u="sng">
                <a:solidFill>
                  <a:srgbClr val="FF0000"/>
                </a:solidFill>
                <a:latin typeface="黑体" panose="02010609060101010101" pitchFamily="49" charset="-122"/>
                <a:ea typeface="黑体" panose="02010609060101010101" pitchFamily="49" charset="-122"/>
                <a:cs typeface="Arial" panose="020B0604020202090204" pitchFamily="34" charset="0"/>
                <a:sym typeface="+mn-ea"/>
              </a:rPr>
              <a:t>Gradient Descent</a:t>
            </a:r>
            <a:r>
              <a:rPr lang="zh-CN" altLang="en-US" b="1" u="sng">
                <a:solidFill>
                  <a:srgbClr val="FF0000"/>
                </a:solidFill>
                <a:latin typeface="黑体" panose="02010609060101010101" pitchFamily="49" charset="-122"/>
                <a:ea typeface="黑体" panose="02010609060101010101" pitchFamily="49" charset="-122"/>
                <a:cs typeface="Arial" panose="020B0604020202090204" pitchFamily="34" charset="0"/>
                <a:sym typeface="+mn-ea"/>
              </a:rPr>
              <a:t>（梯度下降）</a:t>
            </a:r>
            <a:endParaRPr lang="zh-CN" altLang="en-US">
              <a:solidFill>
                <a:srgbClr val="FF0000"/>
              </a:solidFill>
              <a:latin typeface="黑体" panose="02010609060101010101" pitchFamily="49" charset="-122"/>
              <a:ea typeface="黑体" panose="02010609060101010101" pitchFamily="49" charset="-122"/>
              <a:cs typeface="Arial" panose="020B0604020202090204" pitchFamily="34" charset="0"/>
            </a:endParaRPr>
          </a:p>
          <a:p>
            <a:pPr>
              <a:lnSpc>
                <a:spcPct val="150000"/>
              </a:lnSpc>
            </a:pPr>
            <a:endParaRPr lang="zh-CN" altLang="en-US">
              <a:latin typeface="黑体" panose="02010609060101010101" pitchFamily="49" charset="-122"/>
              <a:ea typeface="黑体" panose="02010609060101010101" pitchFamily="49" charset="-122"/>
              <a:cs typeface="Arial" panose="020B0604020202090204" pitchFamily="34" charset="0"/>
            </a:endParaRPr>
          </a:p>
          <a:p>
            <a:pPr>
              <a:lnSpc>
                <a:spcPct val="150000"/>
              </a:lnSpc>
            </a:pPr>
            <a:r>
              <a:rPr lang="zh-CN" altLang="en-US">
                <a:solidFill>
                  <a:srgbClr val="000000"/>
                </a:solidFill>
                <a:latin typeface="黑体" panose="02010609060101010101" pitchFamily="49" charset="-122"/>
                <a:ea typeface="黑体" panose="02010609060101010101" pitchFamily="49" charset="-122"/>
                <a:cs typeface="Arial" panose="020B0604020202090204" pitchFamily="34" charset="0"/>
                <a:sym typeface="+mn-ea"/>
              </a:rPr>
              <a:t>找出</a:t>
            </a:r>
            <a:r>
              <a:rPr lang="en-US" altLang="zh-CN">
                <a:solidFill>
                  <a:srgbClr val="000000"/>
                </a:solidFill>
                <a:latin typeface="黑体" panose="02010609060101010101" pitchFamily="49" charset="-122"/>
                <a:ea typeface="黑体" panose="02010609060101010101" pitchFamily="49" charset="-122"/>
                <a:cs typeface="Arial" panose="020B0604020202090204" pitchFamily="34" charset="0"/>
                <a:sym typeface="+mn-ea"/>
              </a:rPr>
              <a:t>cost function</a:t>
            </a:r>
            <a:r>
              <a:rPr lang="zh-CN" altLang="en-US">
                <a:solidFill>
                  <a:srgbClr val="000000"/>
                </a:solidFill>
                <a:latin typeface="黑体" panose="02010609060101010101" pitchFamily="49" charset="-122"/>
                <a:ea typeface="黑体" panose="02010609060101010101" pitchFamily="49" charset="-122"/>
                <a:cs typeface="Arial" panose="020B0604020202090204" pitchFamily="34" charset="0"/>
                <a:sym typeface="+mn-ea"/>
              </a:rPr>
              <a:t>函数的最小值；</a:t>
            </a:r>
            <a:endParaRPr lang="zh-CN" altLang="en-US">
              <a:latin typeface="黑体" panose="02010609060101010101" pitchFamily="49" charset="-122"/>
              <a:ea typeface="黑体" panose="02010609060101010101" pitchFamily="49" charset="-122"/>
            </a:endParaRPr>
          </a:p>
          <a:p>
            <a:pPr>
              <a:lnSpc>
                <a:spcPct val="150000"/>
              </a:lnSpc>
            </a:pPr>
            <a:r>
              <a:rPr lang="zh-CN" altLang="en-US">
                <a:solidFill>
                  <a:srgbClr val="000000"/>
                </a:solidFill>
                <a:latin typeface="黑体" panose="02010609060101010101" pitchFamily="49" charset="-122"/>
                <a:ea typeface="黑体" panose="02010609060101010101" pitchFamily="49" charset="-122"/>
                <a:sym typeface="+mn-ea"/>
              </a:rPr>
              <a:t>梯度下降原理：将函数比作一座山，我们站在某个山坡上，往四周看，从哪个方向向下走一小步，能够下降的最快；</a:t>
            </a:r>
            <a:endParaRPr lang="zh-CN" altLang="en-US">
              <a:latin typeface="黑体" panose="02010609060101010101" pitchFamily="49" charset="-122"/>
              <a:ea typeface="黑体" panose="02010609060101010101" pitchFamily="49" charset="-122"/>
            </a:endParaRPr>
          </a:p>
          <a:p>
            <a:pPr>
              <a:lnSpc>
                <a:spcPct val="150000"/>
              </a:lnSpc>
            </a:pPr>
            <a:endParaRPr lang="zh-CN" altLang="en-US">
              <a:latin typeface="黑体" panose="02010609060101010101" pitchFamily="49" charset="-122"/>
              <a:ea typeface="黑体" panose="02010609060101010101" pitchFamily="49" charset="-122"/>
            </a:endParaRPr>
          </a:p>
          <a:p>
            <a:pPr>
              <a:lnSpc>
                <a:spcPct val="150000"/>
              </a:lnSpc>
            </a:pPr>
            <a:r>
              <a:rPr lang="zh-CN" altLang="en-US" b="1">
                <a:solidFill>
                  <a:srgbClr val="000000"/>
                </a:solidFill>
                <a:latin typeface="黑体" panose="02010609060101010101" pitchFamily="49" charset="-122"/>
                <a:ea typeface="黑体" panose="02010609060101010101" pitchFamily="49" charset="-122"/>
                <a:sym typeface="+mn-ea"/>
              </a:rPr>
              <a:t>方法</a:t>
            </a:r>
            <a:r>
              <a:rPr lang="zh-CN" altLang="en-US">
                <a:solidFill>
                  <a:srgbClr val="000000"/>
                </a:solidFill>
                <a:latin typeface="黑体" panose="02010609060101010101" pitchFamily="49" charset="-122"/>
                <a:ea typeface="黑体" panose="02010609060101010101" pitchFamily="49" charset="-122"/>
                <a:sym typeface="+mn-ea"/>
              </a:rPr>
              <a:t>：</a:t>
            </a:r>
            <a:endParaRPr lang="zh-CN" altLang="en-US">
              <a:latin typeface="黑体" panose="02010609060101010101" pitchFamily="49" charset="-122"/>
              <a:ea typeface="黑体" panose="02010609060101010101" pitchFamily="49" charset="-122"/>
            </a:endParaRPr>
          </a:p>
          <a:p>
            <a:pPr>
              <a:lnSpc>
                <a:spcPct val="150000"/>
              </a:lnSpc>
            </a:pPr>
            <a:r>
              <a:rPr lang="en-US" altLang="zh-CN">
                <a:solidFill>
                  <a:srgbClr val="000000"/>
                </a:solidFill>
                <a:latin typeface="黑体" panose="02010609060101010101" pitchFamily="49" charset="-122"/>
                <a:ea typeface="黑体" panose="02010609060101010101" pitchFamily="49" charset="-122"/>
                <a:sym typeface="+mn-ea"/>
              </a:rPr>
              <a:t>(1)</a:t>
            </a:r>
            <a:r>
              <a:rPr lang="zh-CN" altLang="en-US">
                <a:solidFill>
                  <a:srgbClr val="000000"/>
                </a:solidFill>
                <a:latin typeface="黑体" panose="02010609060101010101" pitchFamily="49" charset="-122"/>
                <a:ea typeface="黑体" panose="02010609060101010101" pitchFamily="49" charset="-122"/>
                <a:sym typeface="+mn-ea"/>
              </a:rPr>
              <a:t>先确定向下一步的步伐大小，我们称为</a:t>
            </a:r>
            <a:r>
              <a:rPr lang="en-US" altLang="zh-CN">
                <a:solidFill>
                  <a:srgbClr val="000000"/>
                </a:solidFill>
                <a:latin typeface="黑体" panose="02010609060101010101" pitchFamily="49" charset="-122"/>
                <a:ea typeface="黑体" panose="02010609060101010101" pitchFamily="49" charset="-122"/>
                <a:sym typeface="+mn-ea"/>
              </a:rPr>
              <a:t>Learning rate</a:t>
            </a:r>
            <a:r>
              <a:rPr lang="zh-CN" altLang="en-US">
                <a:solidFill>
                  <a:srgbClr val="000000"/>
                </a:solidFill>
                <a:latin typeface="黑体" panose="02010609060101010101" pitchFamily="49" charset="-122"/>
                <a:ea typeface="黑体" panose="02010609060101010101" pitchFamily="49" charset="-122"/>
                <a:sym typeface="+mn-ea"/>
              </a:rPr>
              <a:t>；</a:t>
            </a:r>
            <a:endParaRPr lang="zh-CN" altLang="en-US">
              <a:latin typeface="黑体" panose="02010609060101010101" pitchFamily="49" charset="-122"/>
              <a:ea typeface="黑体" panose="02010609060101010101" pitchFamily="49" charset="-122"/>
            </a:endParaRPr>
          </a:p>
          <a:p>
            <a:pPr>
              <a:lnSpc>
                <a:spcPct val="150000"/>
              </a:lnSpc>
            </a:pPr>
            <a:r>
              <a:rPr lang="en-US" altLang="zh-CN">
                <a:solidFill>
                  <a:srgbClr val="000000"/>
                </a:solidFill>
                <a:latin typeface="黑体" panose="02010609060101010101" pitchFamily="49" charset="-122"/>
                <a:ea typeface="黑体" panose="02010609060101010101" pitchFamily="49" charset="-122"/>
                <a:sym typeface="+mn-ea"/>
              </a:rPr>
              <a:t>(2)</a:t>
            </a:r>
            <a:r>
              <a:rPr lang="zh-CN" altLang="en-US">
                <a:solidFill>
                  <a:srgbClr val="000000"/>
                </a:solidFill>
                <a:latin typeface="黑体" panose="02010609060101010101" pitchFamily="49" charset="-122"/>
                <a:ea typeface="黑体" panose="02010609060101010101" pitchFamily="49" charset="-122"/>
                <a:sym typeface="+mn-ea"/>
              </a:rPr>
              <a:t>任意给定一个初始值：    ；</a:t>
            </a:r>
            <a:endParaRPr lang="zh-CN" altLang="en-US">
              <a:latin typeface="黑体" panose="02010609060101010101" pitchFamily="49" charset="-122"/>
              <a:ea typeface="黑体" panose="02010609060101010101" pitchFamily="49" charset="-122"/>
            </a:endParaRPr>
          </a:p>
          <a:p>
            <a:pPr>
              <a:lnSpc>
                <a:spcPct val="150000"/>
              </a:lnSpc>
            </a:pPr>
            <a:r>
              <a:rPr lang="en-US" altLang="zh-CN">
                <a:solidFill>
                  <a:srgbClr val="000000"/>
                </a:solidFill>
                <a:latin typeface="黑体" panose="02010609060101010101" pitchFamily="49" charset="-122"/>
                <a:ea typeface="黑体" panose="02010609060101010101" pitchFamily="49" charset="-122"/>
                <a:sym typeface="+mn-ea"/>
              </a:rPr>
              <a:t>(3)</a:t>
            </a:r>
            <a:r>
              <a:rPr lang="zh-CN" altLang="en-US">
                <a:solidFill>
                  <a:srgbClr val="000000"/>
                </a:solidFill>
                <a:latin typeface="黑体" panose="02010609060101010101" pitchFamily="49" charset="-122"/>
                <a:ea typeface="黑体" panose="02010609060101010101" pitchFamily="49" charset="-122"/>
                <a:sym typeface="+mn-ea"/>
              </a:rPr>
              <a:t>确定一个向下的方向，并向下走预先规定的步伐，并更新    ；</a:t>
            </a:r>
            <a:endParaRPr lang="zh-CN" altLang="en-US">
              <a:latin typeface="黑体" panose="02010609060101010101" pitchFamily="49" charset="-122"/>
              <a:ea typeface="黑体" panose="02010609060101010101" pitchFamily="49" charset="-122"/>
            </a:endParaRPr>
          </a:p>
          <a:p>
            <a:pPr>
              <a:lnSpc>
                <a:spcPct val="150000"/>
              </a:lnSpc>
            </a:pPr>
            <a:r>
              <a:rPr lang="en-US" altLang="zh-CN">
                <a:solidFill>
                  <a:srgbClr val="000000"/>
                </a:solidFill>
                <a:latin typeface="黑体" panose="02010609060101010101" pitchFamily="49" charset="-122"/>
                <a:ea typeface="黑体" panose="02010609060101010101" pitchFamily="49" charset="-122"/>
                <a:sym typeface="+mn-ea"/>
              </a:rPr>
              <a:t>(4)</a:t>
            </a:r>
            <a:r>
              <a:rPr lang="zh-CN" altLang="en-US">
                <a:solidFill>
                  <a:srgbClr val="000000"/>
                </a:solidFill>
                <a:latin typeface="黑体" panose="02010609060101010101" pitchFamily="49" charset="-122"/>
                <a:ea typeface="黑体" panose="02010609060101010101" pitchFamily="49" charset="-122"/>
                <a:sym typeface="+mn-ea"/>
              </a:rPr>
              <a:t>当下降的高度小于某个定义的值，则停止下降；</a:t>
            </a:r>
            <a:endParaRPr lang="zh-CN" altLang="en-US">
              <a:solidFill>
                <a:srgbClr val="000000"/>
              </a:solidFill>
              <a:latin typeface="黑体" panose="02010609060101010101" pitchFamily="49" charset="-122"/>
              <a:ea typeface="黑体" panose="02010609060101010101" pitchFamily="49" charset="-122"/>
            </a:endParaRPr>
          </a:p>
          <a:p>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梯度下降</a:t>
            </a:r>
            <a:endParaRPr lang="zh-CN" altLang="en-US"/>
          </a:p>
        </p:txBody>
      </p:sp>
      <p:sp>
        <p:nvSpPr>
          <p:cNvPr id="4" name="Rectangle 6"/>
          <p:cNvSpPr>
            <a:spLocks noChangeArrowheads="1"/>
          </p:cNvSpPr>
          <p:nvPr/>
        </p:nvSpPr>
        <p:spPr bwMode="auto">
          <a:xfrm>
            <a:off x="1022350" y="1513205"/>
            <a:ext cx="9012238" cy="560388"/>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90204" pitchFamily="34" charset="0"/>
                <a:ea typeface="MS PGothic" panose="020B0600070205080204" pitchFamily="34" charset="-128"/>
              </a:defRPr>
            </a:lvl1pPr>
            <a:lvl2pPr marL="742950" indent="-285750">
              <a:defRPr>
                <a:solidFill>
                  <a:schemeClr val="tx1"/>
                </a:solidFill>
                <a:latin typeface="Arial" panose="020B0604020202090204" pitchFamily="34" charset="0"/>
                <a:ea typeface="MS PGothic" panose="020B0600070205080204" pitchFamily="34" charset="-128"/>
              </a:defRPr>
            </a:lvl2pPr>
            <a:lvl3pPr marL="1143000" indent="-228600">
              <a:defRPr>
                <a:solidFill>
                  <a:schemeClr val="tx1"/>
                </a:solidFill>
                <a:latin typeface="Arial" panose="020B0604020202090204" pitchFamily="34" charset="0"/>
                <a:ea typeface="MS PGothic" panose="020B0600070205080204" pitchFamily="34" charset="-128"/>
              </a:defRPr>
            </a:lvl3pPr>
            <a:lvl4pPr marL="1600200" indent="-228600">
              <a:defRPr>
                <a:solidFill>
                  <a:schemeClr val="tx1"/>
                </a:solidFill>
                <a:latin typeface="Arial" panose="020B0604020202090204" pitchFamily="34" charset="0"/>
                <a:ea typeface="MS PGothic" panose="020B0600070205080204" pitchFamily="34" charset="-128"/>
              </a:defRPr>
            </a:lvl4pPr>
            <a:lvl5pPr marL="2057400" indent="-228600">
              <a:defRPr>
                <a:solidFill>
                  <a:schemeClr val="tx1"/>
                </a:solidFill>
                <a:latin typeface="Arial" panose="020B060402020209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9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9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9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90204" pitchFamily="34" charset="0"/>
                <a:ea typeface="MS PGothic" panose="020B0600070205080204" pitchFamily="34" charset="-128"/>
              </a:defRPr>
            </a:lvl9pPr>
          </a:lstStyle>
          <a:p>
            <a:pPr>
              <a:lnSpc>
                <a:spcPct val="150000"/>
              </a:lnSpc>
            </a:pPr>
            <a:r>
              <a:rPr lang="zh-CN" altLang="en-US" sz="2400" b="1">
                <a:solidFill>
                  <a:srgbClr val="FF0000"/>
                </a:solidFill>
                <a:latin typeface="黑体" panose="02010609060101010101" pitchFamily="49" charset="-122"/>
                <a:ea typeface="黑体" panose="02010609060101010101" pitchFamily="49" charset="-122"/>
                <a:cs typeface="Arial" panose="020B0604020202090204" pitchFamily="34" charset="0"/>
              </a:rPr>
              <a:t>梯度下降算法：</a:t>
            </a:r>
            <a:endParaRPr lang="zh-CN" altLang="en-US" sz="2400">
              <a:solidFill>
                <a:srgbClr val="FF0000"/>
              </a:solidFill>
              <a:latin typeface="黑体" panose="02010609060101010101" pitchFamily="49" charset="-122"/>
              <a:ea typeface="黑体" panose="02010609060101010101" pitchFamily="49" charset="-122"/>
              <a:cs typeface="Arial" panose="020B0604020202090204" pitchFamily="34" charset="0"/>
            </a:endParaRPr>
          </a:p>
        </p:txBody>
      </p:sp>
      <p:pic>
        <p:nvPicPr>
          <p:cNvPr id="5" name="Picture 5" descr="http://img.my.csdn.net/uploads/201209/06/1346902185_3233.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563813" y="2111693"/>
            <a:ext cx="5572125" cy="336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1"/>
          <p:cNvSpPr>
            <a:spLocks noChangeArrowheads="1"/>
          </p:cNvSpPr>
          <p:nvPr/>
        </p:nvSpPr>
        <p:spPr bwMode="auto">
          <a:xfrm>
            <a:off x="1411288" y="5120005"/>
            <a:ext cx="8085137" cy="189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90204" pitchFamily="34" charset="0"/>
                <a:ea typeface="MS PGothic" panose="020B0600070205080204" pitchFamily="34" charset="-128"/>
              </a:defRPr>
            </a:lvl1pPr>
            <a:lvl2pPr marL="742950" indent="-285750">
              <a:defRPr>
                <a:solidFill>
                  <a:schemeClr val="tx1"/>
                </a:solidFill>
                <a:latin typeface="Arial" panose="020B0604020202090204" pitchFamily="34" charset="0"/>
                <a:ea typeface="MS PGothic" panose="020B0600070205080204" pitchFamily="34" charset="-128"/>
              </a:defRPr>
            </a:lvl2pPr>
            <a:lvl3pPr marL="1143000" indent="-228600">
              <a:defRPr>
                <a:solidFill>
                  <a:schemeClr val="tx1"/>
                </a:solidFill>
                <a:latin typeface="Arial" panose="020B0604020202090204" pitchFamily="34" charset="0"/>
                <a:ea typeface="MS PGothic" panose="020B0600070205080204" pitchFamily="34" charset="-128"/>
              </a:defRPr>
            </a:lvl3pPr>
            <a:lvl4pPr marL="1600200" indent="-228600">
              <a:defRPr>
                <a:solidFill>
                  <a:schemeClr val="tx1"/>
                </a:solidFill>
                <a:latin typeface="Arial" panose="020B0604020202090204" pitchFamily="34" charset="0"/>
                <a:ea typeface="MS PGothic" panose="020B0600070205080204" pitchFamily="34" charset="-128"/>
              </a:defRPr>
            </a:lvl4pPr>
            <a:lvl5pPr marL="2057400" indent="-228600">
              <a:defRPr>
                <a:solidFill>
                  <a:schemeClr val="tx1"/>
                </a:solidFill>
                <a:latin typeface="Arial" panose="020B060402020209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9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9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9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90204" pitchFamily="34" charset="0"/>
                <a:ea typeface="MS PGothic" panose="020B0600070205080204" pitchFamily="34" charset="-128"/>
              </a:defRPr>
            </a:lvl9pPr>
          </a:lstStyle>
          <a:p>
            <a:pPr>
              <a:lnSpc>
                <a:spcPct val="150000"/>
              </a:lnSpc>
            </a:pPr>
            <a:r>
              <a:rPr lang="zh-CN" altLang="en-US" b="1" dirty="0">
                <a:solidFill>
                  <a:srgbClr val="000000"/>
                </a:solidFill>
                <a:latin typeface="黑体" panose="02010609060101010101" pitchFamily="49" charset="-122"/>
                <a:ea typeface="黑体" panose="02010609060101010101" pitchFamily="49" charset="-122"/>
              </a:rPr>
              <a:t>特点</a:t>
            </a:r>
            <a:r>
              <a:rPr lang="zh-CN" altLang="en-US" dirty="0">
                <a:solidFill>
                  <a:srgbClr val="000000"/>
                </a:solidFill>
                <a:latin typeface="黑体" panose="02010609060101010101" pitchFamily="49" charset="-122"/>
                <a:ea typeface="黑体" panose="02010609060101010101" pitchFamily="49" charset="-122"/>
              </a:rPr>
              <a:t>：</a:t>
            </a:r>
            <a:endParaRPr lang="zh-CN" altLang="en-US" dirty="0">
              <a:solidFill>
                <a:srgbClr val="000000"/>
              </a:solidFill>
              <a:latin typeface="黑体" panose="02010609060101010101" pitchFamily="49" charset="-122"/>
              <a:ea typeface="黑体" panose="02010609060101010101" pitchFamily="49" charset="-122"/>
            </a:endParaRPr>
          </a:p>
          <a:p>
            <a:pPr>
              <a:lnSpc>
                <a:spcPct val="150000"/>
              </a:lnSpc>
            </a:pPr>
            <a:r>
              <a:rPr lang="en-US" altLang="zh-CN" dirty="0">
                <a:solidFill>
                  <a:srgbClr val="000000"/>
                </a:solidFill>
                <a:latin typeface="黑体" panose="02010609060101010101" pitchFamily="49" charset="-122"/>
                <a:ea typeface="黑体" panose="02010609060101010101" pitchFamily="49" charset="-122"/>
              </a:rPr>
              <a:t>(1)</a:t>
            </a:r>
            <a:r>
              <a:rPr lang="zh-CN" altLang="en-US" dirty="0">
                <a:solidFill>
                  <a:srgbClr val="000000"/>
                </a:solidFill>
                <a:latin typeface="黑体" panose="02010609060101010101" pitchFamily="49" charset="-122"/>
                <a:ea typeface="黑体" panose="02010609060101010101" pitchFamily="49" charset="-122"/>
              </a:rPr>
              <a:t>初始点不同，获得的最小值也不同，因此梯度下降求得的只是局部最小值；</a:t>
            </a:r>
            <a:endParaRPr lang="zh-CN" altLang="en-US" dirty="0">
              <a:solidFill>
                <a:srgbClr val="000000"/>
              </a:solidFill>
              <a:latin typeface="黑体" panose="02010609060101010101" pitchFamily="49" charset="-122"/>
              <a:ea typeface="黑体" panose="02010609060101010101" pitchFamily="49" charset="-122"/>
            </a:endParaRPr>
          </a:p>
          <a:p>
            <a:pPr>
              <a:lnSpc>
                <a:spcPct val="150000"/>
              </a:lnSpc>
            </a:pPr>
            <a:r>
              <a:rPr lang="en-US" altLang="zh-CN" dirty="0">
                <a:solidFill>
                  <a:srgbClr val="000000"/>
                </a:solidFill>
                <a:latin typeface="黑体" panose="02010609060101010101" pitchFamily="49" charset="-122"/>
                <a:ea typeface="黑体" panose="02010609060101010101" pitchFamily="49" charset="-122"/>
              </a:rPr>
              <a:t>(2)</a:t>
            </a:r>
            <a:r>
              <a:rPr lang="zh-CN" altLang="en-US" dirty="0">
                <a:solidFill>
                  <a:srgbClr val="000000"/>
                </a:solidFill>
                <a:latin typeface="黑体" panose="02010609060101010101" pitchFamily="49" charset="-122"/>
                <a:ea typeface="黑体" panose="02010609060101010101" pitchFamily="49" charset="-122"/>
              </a:rPr>
              <a:t>越接近最小值时，下降速度越慢；</a:t>
            </a:r>
            <a:endParaRPr lang="zh-CN" altLang="en-US" dirty="0">
              <a:solidFill>
                <a:srgbClr val="000000"/>
              </a:solidFill>
              <a:latin typeface="黑体" panose="02010609060101010101" pitchFamily="49" charset="-122"/>
              <a:ea typeface="黑体" panose="02010609060101010101" pitchFamily="49" charset="-122"/>
            </a:endParaRPr>
          </a:p>
          <a:p>
            <a:br>
              <a:rPr lang="zh-CN" altLang="en-US" dirty="0"/>
            </a:br>
            <a:endParaRPr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梯度下降</a:t>
            </a:r>
            <a:endParaRPr lang="zh-CN" altLang="en-US"/>
          </a:p>
        </p:txBody>
      </p:sp>
      <p:sp>
        <p:nvSpPr>
          <p:cNvPr id="4" name="Rectangle 4"/>
          <p:cNvSpPr>
            <a:spLocks noChangeArrowheads="1"/>
          </p:cNvSpPr>
          <p:nvPr/>
        </p:nvSpPr>
        <p:spPr bwMode="auto">
          <a:xfrm>
            <a:off x="1723390" y="1526223"/>
            <a:ext cx="8905875" cy="4894262"/>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90204" pitchFamily="34" charset="0"/>
                <a:ea typeface="MS PGothic" panose="020B0600070205080204" pitchFamily="34" charset="-128"/>
              </a:defRPr>
            </a:lvl1pPr>
            <a:lvl2pPr marL="742950" indent="-285750">
              <a:defRPr>
                <a:solidFill>
                  <a:schemeClr val="tx1"/>
                </a:solidFill>
                <a:latin typeface="Arial" panose="020B0604020202090204" pitchFamily="34" charset="0"/>
                <a:ea typeface="MS PGothic" panose="020B0600070205080204" pitchFamily="34" charset="-128"/>
              </a:defRPr>
            </a:lvl2pPr>
            <a:lvl3pPr marL="1143000" indent="-228600">
              <a:defRPr>
                <a:solidFill>
                  <a:schemeClr val="tx1"/>
                </a:solidFill>
                <a:latin typeface="Arial" panose="020B0604020202090204" pitchFamily="34" charset="0"/>
                <a:ea typeface="MS PGothic" panose="020B0600070205080204" pitchFamily="34" charset="-128"/>
              </a:defRPr>
            </a:lvl3pPr>
            <a:lvl4pPr marL="1600200" indent="-228600">
              <a:defRPr>
                <a:solidFill>
                  <a:schemeClr val="tx1"/>
                </a:solidFill>
                <a:latin typeface="Arial" panose="020B0604020202090204" pitchFamily="34" charset="0"/>
                <a:ea typeface="MS PGothic" panose="020B0600070205080204" pitchFamily="34" charset="-128"/>
              </a:defRPr>
            </a:lvl4pPr>
            <a:lvl5pPr marL="2057400" indent="-228600">
              <a:defRPr>
                <a:solidFill>
                  <a:schemeClr val="tx1"/>
                </a:solidFill>
                <a:latin typeface="Arial" panose="020B060402020209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9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9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9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90204" pitchFamily="34" charset="0"/>
                <a:ea typeface="MS PGothic" panose="020B0600070205080204" pitchFamily="34" charset="-128"/>
              </a:defRPr>
            </a:lvl9pPr>
          </a:lstStyle>
          <a:p>
            <a:pPr>
              <a:lnSpc>
                <a:spcPct val="150000"/>
              </a:lnSpc>
            </a:pPr>
            <a:r>
              <a:rPr lang="zh-CN" altLang="en-US" sz="1600" b="1">
                <a:solidFill>
                  <a:srgbClr val="000000"/>
                </a:solidFill>
                <a:latin typeface="黑体" panose="02010609060101010101" pitchFamily="49" charset="-122"/>
                <a:ea typeface="黑体" panose="02010609060101010101" pitchFamily="49" charset="-122"/>
                <a:cs typeface="Arial" panose="020B0604020202090204" pitchFamily="34" charset="0"/>
              </a:rPr>
              <a:t>问题：</a:t>
            </a:r>
            <a:endParaRPr lang="en-US" altLang="zh-CN" sz="1600" b="1">
              <a:solidFill>
                <a:srgbClr val="000000"/>
              </a:solidFill>
              <a:latin typeface="黑体" panose="02010609060101010101" pitchFamily="49" charset="-122"/>
              <a:ea typeface="黑体" panose="02010609060101010101" pitchFamily="49" charset="-122"/>
              <a:cs typeface="Arial" panose="020B0604020202090204" pitchFamily="34" charset="0"/>
            </a:endParaRPr>
          </a:p>
          <a:p>
            <a:pPr>
              <a:lnSpc>
                <a:spcPct val="150000"/>
              </a:lnSpc>
            </a:pPr>
            <a:r>
              <a:rPr lang="zh-CN" altLang="en-US" sz="1600" b="1">
                <a:solidFill>
                  <a:srgbClr val="000000"/>
                </a:solidFill>
                <a:latin typeface="黑体" panose="02010609060101010101" pitchFamily="49" charset="-122"/>
                <a:ea typeface="黑体" panose="02010609060101010101" pitchFamily="49" charset="-122"/>
                <a:cs typeface="Arial" panose="020B0604020202090204" pitchFamily="34" charset="0"/>
              </a:rPr>
              <a:t>如果    初始值就在</a:t>
            </a:r>
            <a:r>
              <a:rPr lang="en-US" altLang="zh-CN" sz="1600" b="1">
                <a:solidFill>
                  <a:srgbClr val="000000"/>
                </a:solidFill>
                <a:latin typeface="黑体" panose="02010609060101010101" pitchFamily="49" charset="-122"/>
                <a:ea typeface="黑体" panose="02010609060101010101" pitchFamily="49" charset="-122"/>
                <a:cs typeface="Arial" panose="020B0604020202090204" pitchFamily="34" charset="0"/>
              </a:rPr>
              <a:t>local minimum</a:t>
            </a:r>
            <a:r>
              <a:rPr lang="zh-CN" altLang="en-US" sz="1600" b="1">
                <a:solidFill>
                  <a:srgbClr val="000000"/>
                </a:solidFill>
                <a:latin typeface="黑体" panose="02010609060101010101" pitchFamily="49" charset="-122"/>
                <a:ea typeface="黑体" panose="02010609060101010101" pitchFamily="49" charset="-122"/>
                <a:cs typeface="Arial" panose="020B0604020202090204" pitchFamily="34" charset="0"/>
              </a:rPr>
              <a:t>的位置，则    会如何变化？</a:t>
            </a:r>
            <a:endParaRPr lang="zh-CN" altLang="en-US" sz="1600">
              <a:latin typeface="黑体" panose="02010609060101010101" pitchFamily="49" charset="-122"/>
              <a:ea typeface="黑体" panose="02010609060101010101" pitchFamily="49" charset="-122"/>
              <a:cs typeface="Arial" panose="020B0604020202090204" pitchFamily="34" charset="0"/>
            </a:endParaRPr>
          </a:p>
          <a:p>
            <a:pPr>
              <a:lnSpc>
                <a:spcPct val="150000"/>
              </a:lnSpc>
            </a:pPr>
            <a:r>
              <a:rPr lang="zh-CN" altLang="en-US" sz="1600">
                <a:solidFill>
                  <a:srgbClr val="000000"/>
                </a:solidFill>
                <a:latin typeface="黑体" panose="02010609060101010101" pitchFamily="49" charset="-122"/>
                <a:ea typeface="黑体" panose="02010609060101010101" pitchFamily="49" charset="-122"/>
                <a:cs typeface="Arial" panose="020B0604020202090204" pitchFamily="34" charset="0"/>
              </a:rPr>
              <a:t>答：因为    已经在</a:t>
            </a:r>
            <a:r>
              <a:rPr lang="en-US" altLang="zh-CN" sz="1600">
                <a:solidFill>
                  <a:srgbClr val="000000"/>
                </a:solidFill>
                <a:latin typeface="黑体" panose="02010609060101010101" pitchFamily="49" charset="-122"/>
                <a:ea typeface="黑体" panose="02010609060101010101" pitchFamily="49" charset="-122"/>
                <a:cs typeface="Arial" panose="020B0604020202090204" pitchFamily="34" charset="0"/>
              </a:rPr>
              <a:t>local minimum</a:t>
            </a:r>
            <a:r>
              <a:rPr lang="zh-CN" altLang="en-US" sz="1600">
                <a:solidFill>
                  <a:srgbClr val="000000"/>
                </a:solidFill>
                <a:latin typeface="黑体" panose="02010609060101010101" pitchFamily="49" charset="-122"/>
                <a:ea typeface="黑体" panose="02010609060101010101" pitchFamily="49" charset="-122"/>
                <a:cs typeface="Arial" panose="020B0604020202090204" pitchFamily="34" charset="0"/>
              </a:rPr>
              <a:t>位置，所以</a:t>
            </a:r>
            <a:r>
              <a:rPr lang="en-US" altLang="zh-CN" sz="1600">
                <a:solidFill>
                  <a:srgbClr val="000000"/>
                </a:solidFill>
                <a:latin typeface="黑体" panose="02010609060101010101" pitchFamily="49" charset="-122"/>
                <a:ea typeface="黑体" panose="02010609060101010101" pitchFamily="49" charset="-122"/>
                <a:cs typeface="Arial" panose="020B0604020202090204" pitchFamily="34" charset="0"/>
              </a:rPr>
              <a:t>derivative </a:t>
            </a:r>
            <a:r>
              <a:rPr lang="zh-CN" altLang="en-US" sz="1600">
                <a:solidFill>
                  <a:srgbClr val="000000"/>
                </a:solidFill>
                <a:latin typeface="黑体" panose="02010609060101010101" pitchFamily="49" charset="-122"/>
                <a:ea typeface="黑体" panose="02010609060101010101" pitchFamily="49" charset="-122"/>
                <a:cs typeface="Arial" panose="020B0604020202090204" pitchFamily="34" charset="0"/>
              </a:rPr>
              <a:t>肯定是</a:t>
            </a:r>
            <a:r>
              <a:rPr lang="en-US" altLang="zh-CN" sz="1600">
                <a:solidFill>
                  <a:srgbClr val="000000"/>
                </a:solidFill>
                <a:latin typeface="黑体" panose="02010609060101010101" pitchFamily="49" charset="-122"/>
                <a:ea typeface="黑体" panose="02010609060101010101" pitchFamily="49" charset="-122"/>
                <a:cs typeface="Arial" panose="020B0604020202090204" pitchFamily="34" charset="0"/>
              </a:rPr>
              <a:t>0</a:t>
            </a:r>
            <a:r>
              <a:rPr lang="zh-CN" altLang="en-US" sz="1600">
                <a:solidFill>
                  <a:srgbClr val="000000"/>
                </a:solidFill>
                <a:latin typeface="黑体" panose="02010609060101010101" pitchFamily="49" charset="-122"/>
                <a:ea typeface="黑体" panose="02010609060101010101" pitchFamily="49" charset="-122"/>
                <a:cs typeface="Arial" panose="020B0604020202090204" pitchFamily="34" charset="0"/>
              </a:rPr>
              <a:t>，因此    不会变化；</a:t>
            </a:r>
            <a:endParaRPr lang="zh-CN" altLang="en-US" sz="1600">
              <a:latin typeface="黑体" panose="02010609060101010101" pitchFamily="49" charset="-122"/>
              <a:ea typeface="黑体" panose="02010609060101010101" pitchFamily="49" charset="-122"/>
              <a:cs typeface="Arial" panose="020B0604020202090204" pitchFamily="34" charset="0"/>
            </a:endParaRPr>
          </a:p>
          <a:p>
            <a:pPr>
              <a:lnSpc>
                <a:spcPct val="150000"/>
              </a:lnSpc>
            </a:pPr>
            <a:r>
              <a:rPr lang="zh-CN" altLang="en-US" sz="1600" b="1">
                <a:solidFill>
                  <a:srgbClr val="FF0000"/>
                </a:solidFill>
                <a:latin typeface="黑体" panose="02010609060101010101" pitchFamily="49" charset="-122"/>
                <a:ea typeface="黑体" panose="02010609060101010101" pitchFamily="49" charset="-122"/>
              </a:rPr>
              <a:t>如果取到一个正确的   值，则</a:t>
            </a:r>
            <a:r>
              <a:rPr lang="en-US" altLang="zh-CN" sz="1600" b="1">
                <a:solidFill>
                  <a:srgbClr val="FF0000"/>
                </a:solidFill>
                <a:latin typeface="黑体" panose="02010609060101010101" pitchFamily="49" charset="-122"/>
                <a:ea typeface="黑体" panose="02010609060101010101" pitchFamily="49" charset="-122"/>
              </a:rPr>
              <a:t>cost function</a:t>
            </a:r>
            <a:r>
              <a:rPr lang="zh-CN" altLang="en-US" sz="1600" b="1">
                <a:solidFill>
                  <a:srgbClr val="FF0000"/>
                </a:solidFill>
                <a:latin typeface="黑体" panose="02010609060101010101" pitchFamily="49" charset="-122"/>
                <a:ea typeface="黑体" panose="02010609060101010101" pitchFamily="49" charset="-122"/>
              </a:rPr>
              <a:t>应该越来越小；</a:t>
            </a:r>
            <a:endParaRPr lang="zh-CN" altLang="en-US" sz="1600">
              <a:latin typeface="黑体" panose="02010609060101010101" pitchFamily="49" charset="-122"/>
              <a:ea typeface="黑体" panose="02010609060101010101" pitchFamily="49" charset="-122"/>
            </a:endParaRPr>
          </a:p>
          <a:p>
            <a:pPr>
              <a:lnSpc>
                <a:spcPct val="150000"/>
              </a:lnSpc>
            </a:pPr>
            <a:r>
              <a:rPr lang="zh-CN" altLang="en-US" sz="1600">
                <a:solidFill>
                  <a:srgbClr val="000000"/>
                </a:solidFill>
                <a:latin typeface="黑体" panose="02010609060101010101" pitchFamily="49" charset="-122"/>
                <a:ea typeface="黑体" panose="02010609060101010101" pitchFamily="49" charset="-122"/>
              </a:rPr>
              <a:t>问题：怎么取   值？</a:t>
            </a:r>
            <a:endParaRPr lang="zh-CN" altLang="en-US" sz="1600">
              <a:latin typeface="黑体" panose="02010609060101010101" pitchFamily="49" charset="-122"/>
              <a:ea typeface="黑体" panose="02010609060101010101" pitchFamily="49" charset="-122"/>
            </a:endParaRPr>
          </a:p>
          <a:p>
            <a:pPr>
              <a:lnSpc>
                <a:spcPct val="150000"/>
              </a:lnSpc>
            </a:pPr>
            <a:r>
              <a:rPr lang="zh-CN" altLang="en-US" sz="1600">
                <a:solidFill>
                  <a:srgbClr val="000000"/>
                </a:solidFill>
                <a:latin typeface="黑体" panose="02010609060101010101" pitchFamily="49" charset="-122"/>
                <a:ea typeface="黑体" panose="02010609060101010101" pitchFamily="49" charset="-122"/>
              </a:rPr>
              <a:t>答：随时观察   值，如果</a:t>
            </a:r>
            <a:r>
              <a:rPr lang="en-US" altLang="zh-CN" sz="1600">
                <a:solidFill>
                  <a:srgbClr val="000000"/>
                </a:solidFill>
                <a:latin typeface="黑体" panose="02010609060101010101" pitchFamily="49" charset="-122"/>
                <a:ea typeface="黑体" panose="02010609060101010101" pitchFamily="49" charset="-122"/>
              </a:rPr>
              <a:t>cost function</a:t>
            </a:r>
            <a:r>
              <a:rPr lang="zh-CN" altLang="en-US" sz="1600">
                <a:solidFill>
                  <a:srgbClr val="000000"/>
                </a:solidFill>
                <a:latin typeface="黑体" panose="02010609060101010101" pitchFamily="49" charset="-122"/>
                <a:ea typeface="黑体" panose="02010609060101010101" pitchFamily="49" charset="-122"/>
              </a:rPr>
              <a:t>变小了，则</a:t>
            </a:r>
            <a:r>
              <a:rPr lang="en-US" altLang="zh-CN" sz="1600">
                <a:solidFill>
                  <a:srgbClr val="000000"/>
                </a:solidFill>
                <a:latin typeface="黑体" panose="02010609060101010101" pitchFamily="49" charset="-122"/>
                <a:ea typeface="黑体" panose="02010609060101010101" pitchFamily="49" charset="-122"/>
              </a:rPr>
              <a:t>ok</a:t>
            </a:r>
            <a:r>
              <a:rPr lang="zh-CN" altLang="en-US" sz="1600">
                <a:solidFill>
                  <a:srgbClr val="000000"/>
                </a:solidFill>
                <a:latin typeface="黑体" panose="02010609060101010101" pitchFamily="49" charset="-122"/>
                <a:ea typeface="黑体" panose="02010609060101010101" pitchFamily="49" charset="-122"/>
              </a:rPr>
              <a:t>，反之，则再取一个更小的值；</a:t>
            </a:r>
            <a:endParaRPr lang="zh-CN" altLang="en-US" sz="1600">
              <a:latin typeface="黑体" panose="02010609060101010101" pitchFamily="49" charset="-122"/>
              <a:ea typeface="黑体" panose="02010609060101010101" pitchFamily="49" charset="-122"/>
            </a:endParaRPr>
          </a:p>
          <a:p>
            <a:pPr>
              <a:lnSpc>
                <a:spcPct val="150000"/>
              </a:lnSpc>
            </a:pPr>
            <a:br>
              <a:rPr lang="zh-CN" altLang="en-US" sz="1600">
                <a:solidFill>
                  <a:srgbClr val="000000"/>
                </a:solidFill>
                <a:latin typeface="黑体" panose="02010609060101010101" pitchFamily="49" charset="-122"/>
                <a:ea typeface="黑体" panose="02010609060101010101" pitchFamily="49" charset="-122"/>
              </a:rPr>
            </a:br>
            <a:endParaRPr lang="zh-CN" altLang="en-US" sz="1600">
              <a:latin typeface="黑体" panose="02010609060101010101" pitchFamily="49" charset="-122"/>
              <a:ea typeface="黑体" panose="02010609060101010101" pitchFamily="49" charset="-122"/>
            </a:endParaRPr>
          </a:p>
          <a:p>
            <a:pPr>
              <a:lnSpc>
                <a:spcPct val="150000"/>
              </a:lnSpc>
            </a:pPr>
            <a:r>
              <a:rPr lang="zh-CN" altLang="en-US" sz="1600">
                <a:solidFill>
                  <a:srgbClr val="000000"/>
                </a:solidFill>
                <a:latin typeface="黑体" panose="02010609060101010101" pitchFamily="49" charset="-122"/>
                <a:ea typeface="黑体" panose="02010609060101010101" pitchFamily="49" charset="-122"/>
              </a:rPr>
              <a:t>  </a:t>
            </a:r>
            <a:endParaRPr lang="zh-CN" altLang="en-US" sz="1600">
              <a:latin typeface="黑体" panose="02010609060101010101" pitchFamily="49" charset="-122"/>
              <a:ea typeface="黑体" panose="02010609060101010101" pitchFamily="49" charset="-122"/>
            </a:endParaRPr>
          </a:p>
          <a:p>
            <a:pPr>
              <a:lnSpc>
                <a:spcPct val="150000"/>
              </a:lnSpc>
            </a:pPr>
            <a:r>
              <a:rPr lang="zh-CN" altLang="en-US" sz="1600">
                <a:solidFill>
                  <a:srgbClr val="000000"/>
                </a:solidFill>
                <a:latin typeface="黑体" panose="02010609060101010101" pitchFamily="49" charset="-122"/>
                <a:ea typeface="黑体" panose="02010609060101010101" pitchFamily="49" charset="-122"/>
              </a:rPr>
              <a:t> </a:t>
            </a:r>
            <a:endParaRPr lang="en-US" altLang="zh-CN" sz="1600">
              <a:solidFill>
                <a:srgbClr val="000000"/>
              </a:solidFill>
              <a:latin typeface="黑体" panose="02010609060101010101" pitchFamily="49" charset="-122"/>
              <a:ea typeface="黑体" panose="02010609060101010101" pitchFamily="49" charset="-122"/>
            </a:endParaRPr>
          </a:p>
          <a:p>
            <a:pPr>
              <a:lnSpc>
                <a:spcPct val="150000"/>
              </a:lnSpc>
            </a:pPr>
            <a:endParaRPr lang="en-US" altLang="zh-CN" sz="1600">
              <a:solidFill>
                <a:srgbClr val="000000"/>
              </a:solidFill>
              <a:latin typeface="黑体" panose="02010609060101010101" pitchFamily="49" charset="-122"/>
              <a:ea typeface="黑体" panose="02010609060101010101" pitchFamily="49" charset="-122"/>
            </a:endParaRPr>
          </a:p>
          <a:p>
            <a:pPr>
              <a:lnSpc>
                <a:spcPct val="150000"/>
              </a:lnSpc>
            </a:pPr>
            <a:endParaRPr lang="zh-CN" altLang="en-US" sz="1600">
              <a:latin typeface="黑体" panose="02010609060101010101" pitchFamily="49" charset="-122"/>
              <a:ea typeface="黑体" panose="02010609060101010101" pitchFamily="49" charset="-122"/>
            </a:endParaRPr>
          </a:p>
          <a:p>
            <a:pPr>
              <a:lnSpc>
                <a:spcPct val="150000"/>
              </a:lnSpc>
            </a:pPr>
            <a:r>
              <a:rPr lang="zh-CN" altLang="en-US" sz="1600">
                <a:solidFill>
                  <a:srgbClr val="000000"/>
                </a:solidFill>
                <a:latin typeface="黑体" panose="02010609060101010101" pitchFamily="49" charset="-122"/>
                <a:ea typeface="黑体" panose="02010609060101010101" pitchFamily="49" charset="-122"/>
              </a:rPr>
              <a:t>从上面的图可以看出：</a:t>
            </a:r>
            <a:r>
              <a:rPr lang="zh-CN" altLang="en-US" sz="1600" b="1">
                <a:solidFill>
                  <a:srgbClr val="FF0000"/>
                </a:solidFill>
                <a:latin typeface="黑体" panose="02010609060101010101" pitchFamily="49" charset="-122"/>
                <a:ea typeface="黑体" panose="02010609060101010101" pitchFamily="49" charset="-122"/>
              </a:rPr>
              <a:t>初始点不同，获得的最小值也不同</a:t>
            </a:r>
            <a:r>
              <a:rPr lang="zh-CN" altLang="en-US" sz="1000">
                <a:solidFill>
                  <a:srgbClr val="000000"/>
                </a:solidFill>
                <a:cs typeface="Arial" panose="020B0604020202090204" pitchFamily="34" charset="0"/>
              </a:rPr>
              <a:t>，</a:t>
            </a:r>
            <a:r>
              <a:rPr lang="zh-CN" altLang="en-US" sz="1600">
                <a:solidFill>
                  <a:srgbClr val="000000"/>
                </a:solidFill>
                <a:cs typeface="Arial" panose="020B0604020202090204" pitchFamily="34" charset="0"/>
              </a:rPr>
              <a:t>因此梯度下降求得的只是</a:t>
            </a:r>
            <a:r>
              <a:rPr lang="zh-CN" altLang="en-US" sz="1600">
                <a:solidFill>
                  <a:srgbClr val="FF0000"/>
                </a:solidFill>
                <a:cs typeface="Arial" panose="020B0604020202090204" pitchFamily="34" charset="0"/>
              </a:rPr>
              <a:t>局部最小值</a:t>
            </a:r>
            <a:r>
              <a:rPr lang="zh-CN" altLang="en-US" sz="1600">
                <a:solidFill>
                  <a:srgbClr val="000000"/>
                </a:solidFill>
                <a:cs typeface="Arial" panose="020B0604020202090204" pitchFamily="34" charset="0"/>
              </a:rPr>
              <a:t>；</a:t>
            </a:r>
            <a:endParaRPr lang="zh-CN" altLang="en-US" sz="1600">
              <a:solidFill>
                <a:srgbClr val="000000"/>
              </a:solidFill>
              <a:cs typeface="Arial" panose="020B0604020202090204" pitchFamily="34" charset="0"/>
            </a:endParaRPr>
          </a:p>
        </p:txBody>
      </p:sp>
      <p:pic>
        <p:nvPicPr>
          <p:cNvPr id="5" name="Picture 5" descr="http://img.my.csdn.net/uploads/201209/06/1346902174_6258.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307590" y="2110423"/>
            <a:ext cx="190500"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6" descr="http://img.my.csdn.net/uploads/201209/06/1346902177_867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92215" y="2091373"/>
            <a:ext cx="200025"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7" descr="http://img.my.csdn.net/uploads/201209/06/1346902174_6258.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655253" y="2461260"/>
            <a:ext cx="190500"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8" descr="http://img.my.csdn.net/uploads/201209/06/1346902177_867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60040" y="2454910"/>
            <a:ext cx="200025"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9" descr="http://img.my.csdn.net/uploads/201209/06/1346902174_6258.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065203" y="2100898"/>
            <a:ext cx="190500"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0" descr="http://img.my.csdn.net/uploads/201209/06/1346902177_867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9828" y="2100898"/>
            <a:ext cx="200025"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1" descr="http://img.my.csdn.net/uploads/201209/06/1346902174_6258.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508365" y="2473960"/>
            <a:ext cx="190500"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2" descr="http://img.my.csdn.net/uploads/201209/06/1346902177_867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98865" y="2442210"/>
            <a:ext cx="200025"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3" descr="http://img.my.csdn.net/uploads/201209/06/1346902231_462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85540" y="2742248"/>
            <a:ext cx="266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4" descr="http://img.my.csdn.net/uploads/201209/06/1346902231_462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0540" y="3135948"/>
            <a:ext cx="266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15" descr="http://img.my.csdn.net/uploads/201209/06/1346902231_462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61653" y="3453448"/>
            <a:ext cx="266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16" descr="http://img.my.csdn.net/uploads/201209/06/1346902296_9917.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52215" y="3847148"/>
            <a:ext cx="3762375" cy="209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4" name="AutoShape 7" descr="C:\Users\xiazdong\AppData\Local\youdao\ynote\images\F6872858BFA34B9B99B42A8A97CC238C\clipboard.png"/>
          <p:cNvSpPr>
            <a:spLocks noChangeAspect="1" noChangeArrowheads="1"/>
          </p:cNvSpPr>
          <p:nvPr/>
        </p:nvSpPr>
        <p:spPr bwMode="auto">
          <a:xfrm>
            <a:off x="5743893" y="405511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90204" pitchFamily="34" charset="0"/>
                <a:ea typeface="MS PGothic" panose="020B0600070205080204" pitchFamily="34" charset="-128"/>
              </a:defRPr>
            </a:lvl1pPr>
            <a:lvl2pPr marL="742950" indent="-285750">
              <a:defRPr>
                <a:solidFill>
                  <a:schemeClr val="tx1"/>
                </a:solidFill>
                <a:latin typeface="Arial" panose="020B0604020202090204" pitchFamily="34" charset="0"/>
                <a:ea typeface="MS PGothic" panose="020B0600070205080204" pitchFamily="34" charset="-128"/>
              </a:defRPr>
            </a:lvl2pPr>
            <a:lvl3pPr marL="1143000" indent="-228600">
              <a:defRPr>
                <a:solidFill>
                  <a:schemeClr val="tx1"/>
                </a:solidFill>
                <a:latin typeface="Arial" panose="020B0604020202090204" pitchFamily="34" charset="0"/>
                <a:ea typeface="MS PGothic" panose="020B0600070205080204" pitchFamily="34" charset="-128"/>
              </a:defRPr>
            </a:lvl3pPr>
            <a:lvl4pPr marL="1600200" indent="-228600">
              <a:defRPr>
                <a:solidFill>
                  <a:schemeClr val="tx1"/>
                </a:solidFill>
                <a:latin typeface="Arial" panose="020B0604020202090204" pitchFamily="34" charset="0"/>
                <a:ea typeface="MS PGothic" panose="020B0600070205080204" pitchFamily="34" charset="-128"/>
              </a:defRPr>
            </a:lvl4pPr>
            <a:lvl5pPr marL="2057400" indent="-228600">
              <a:defRPr>
                <a:solidFill>
                  <a:schemeClr val="tx1"/>
                </a:solidFill>
                <a:latin typeface="Arial" panose="020B060402020209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9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9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9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90204" pitchFamily="34" charset="0"/>
                <a:ea typeface="MS PGothic" panose="020B0600070205080204" pitchFamily="34" charset="-128"/>
              </a:defRPr>
            </a:lvl9pPr>
          </a:lstStyle>
          <a:p>
            <a:endParaRPr lang="zh-CN" altLang="en-US"/>
          </a:p>
        </p:txBody>
      </p:sp>
      <p:sp>
        <p:nvSpPr>
          <p:cNvPr id="5" name="AutoShape 8" descr="C:\Users\xiazdong\AppData\Local\youdao\ynote\images\66C84E0F5954469580A008DA21313056\clipboard.png"/>
          <p:cNvSpPr>
            <a:spLocks noChangeAspect="1" noChangeArrowheads="1"/>
          </p:cNvSpPr>
          <p:nvPr/>
        </p:nvSpPr>
        <p:spPr bwMode="auto">
          <a:xfrm>
            <a:off x="5845493" y="405511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90204" pitchFamily="34" charset="0"/>
                <a:ea typeface="MS PGothic" panose="020B0600070205080204" pitchFamily="34" charset="-128"/>
              </a:defRPr>
            </a:lvl1pPr>
            <a:lvl2pPr marL="742950" indent="-285750">
              <a:defRPr>
                <a:solidFill>
                  <a:schemeClr val="tx1"/>
                </a:solidFill>
                <a:latin typeface="Arial" panose="020B0604020202090204" pitchFamily="34" charset="0"/>
                <a:ea typeface="MS PGothic" panose="020B0600070205080204" pitchFamily="34" charset="-128"/>
              </a:defRPr>
            </a:lvl2pPr>
            <a:lvl3pPr marL="1143000" indent="-228600">
              <a:defRPr>
                <a:solidFill>
                  <a:schemeClr val="tx1"/>
                </a:solidFill>
                <a:latin typeface="Arial" panose="020B0604020202090204" pitchFamily="34" charset="0"/>
                <a:ea typeface="MS PGothic" panose="020B0600070205080204" pitchFamily="34" charset="-128"/>
              </a:defRPr>
            </a:lvl3pPr>
            <a:lvl4pPr marL="1600200" indent="-228600">
              <a:defRPr>
                <a:solidFill>
                  <a:schemeClr val="tx1"/>
                </a:solidFill>
                <a:latin typeface="Arial" panose="020B0604020202090204" pitchFamily="34" charset="0"/>
                <a:ea typeface="MS PGothic" panose="020B0600070205080204" pitchFamily="34" charset="-128"/>
              </a:defRPr>
            </a:lvl4pPr>
            <a:lvl5pPr marL="2057400" indent="-228600">
              <a:defRPr>
                <a:solidFill>
                  <a:schemeClr val="tx1"/>
                </a:solidFill>
                <a:latin typeface="Arial" panose="020B060402020209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9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9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9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90204" pitchFamily="34" charset="0"/>
                <a:ea typeface="MS PGothic" panose="020B0600070205080204" pitchFamily="34" charset="-128"/>
              </a:defRPr>
            </a:lvl9pPr>
          </a:lstStyle>
          <a:p>
            <a:endParaRPr lang="zh-CN" altLang="en-US"/>
          </a:p>
        </p:txBody>
      </p:sp>
      <p:sp>
        <p:nvSpPr>
          <p:cNvPr id="6" name="Rectangle 4"/>
          <p:cNvSpPr>
            <a:spLocks noChangeArrowheads="1"/>
          </p:cNvSpPr>
          <p:nvPr/>
        </p:nvSpPr>
        <p:spPr bwMode="auto">
          <a:xfrm>
            <a:off x="1349693" y="2296160"/>
            <a:ext cx="7878762" cy="774700"/>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90204" pitchFamily="34" charset="0"/>
                <a:ea typeface="MS PGothic" panose="020B0600070205080204" pitchFamily="34" charset="-128"/>
              </a:defRPr>
            </a:lvl1pPr>
            <a:lvl2pPr marL="742950" indent="-285750">
              <a:defRPr>
                <a:solidFill>
                  <a:schemeClr val="tx1"/>
                </a:solidFill>
                <a:latin typeface="Arial" panose="020B0604020202090204" pitchFamily="34" charset="0"/>
                <a:ea typeface="MS PGothic" panose="020B0600070205080204" pitchFamily="34" charset="-128"/>
              </a:defRPr>
            </a:lvl2pPr>
            <a:lvl3pPr marL="1143000" indent="-228600">
              <a:defRPr>
                <a:solidFill>
                  <a:schemeClr val="tx1"/>
                </a:solidFill>
                <a:latin typeface="Arial" panose="020B0604020202090204" pitchFamily="34" charset="0"/>
                <a:ea typeface="MS PGothic" panose="020B0600070205080204" pitchFamily="34" charset="-128"/>
              </a:defRPr>
            </a:lvl3pPr>
            <a:lvl4pPr marL="1600200" indent="-228600">
              <a:defRPr>
                <a:solidFill>
                  <a:schemeClr val="tx1"/>
                </a:solidFill>
                <a:latin typeface="Arial" panose="020B0604020202090204" pitchFamily="34" charset="0"/>
                <a:ea typeface="MS PGothic" panose="020B0600070205080204" pitchFamily="34" charset="-128"/>
              </a:defRPr>
            </a:lvl4pPr>
            <a:lvl5pPr marL="2057400" indent="-228600">
              <a:defRPr>
                <a:solidFill>
                  <a:schemeClr val="tx1"/>
                </a:solidFill>
                <a:latin typeface="Arial" panose="020B060402020209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9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9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9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90204" pitchFamily="34" charset="0"/>
                <a:ea typeface="MS PGothic" panose="020B0600070205080204" pitchFamily="34" charset="-128"/>
              </a:defRPr>
            </a:lvl9pPr>
          </a:lstStyle>
          <a:p>
            <a:pPr>
              <a:lnSpc>
                <a:spcPct val="150000"/>
              </a:lnSpc>
            </a:pPr>
            <a:r>
              <a:rPr lang="zh-CN" altLang="en-US" sz="1600">
                <a:solidFill>
                  <a:srgbClr val="000000"/>
                </a:solidFill>
                <a:latin typeface="黑体" panose="02010609060101010101" pitchFamily="49" charset="-122"/>
                <a:ea typeface="黑体" panose="02010609060101010101" pitchFamily="49" charset="-122"/>
                <a:cs typeface="Arial" panose="020B0604020202090204" pitchFamily="34" charset="0"/>
              </a:rPr>
              <a:t>注意：下降的步伐大小非常重要，因为如果太小，则找到函数最小值的速度就很慢，</a:t>
            </a:r>
            <a:endParaRPr lang="en-US" altLang="zh-CN" sz="1600">
              <a:solidFill>
                <a:srgbClr val="000000"/>
              </a:solidFill>
              <a:latin typeface="黑体" panose="02010609060101010101" pitchFamily="49" charset="-122"/>
              <a:ea typeface="黑体" panose="02010609060101010101" pitchFamily="49" charset="-122"/>
              <a:cs typeface="Arial" panose="020B0604020202090204" pitchFamily="34" charset="0"/>
            </a:endParaRPr>
          </a:p>
          <a:p>
            <a:pPr>
              <a:lnSpc>
                <a:spcPct val="150000"/>
              </a:lnSpc>
            </a:pPr>
            <a:r>
              <a:rPr lang="zh-CN" altLang="en-US" sz="1600">
                <a:solidFill>
                  <a:srgbClr val="000000"/>
                </a:solidFill>
                <a:latin typeface="黑体" panose="02010609060101010101" pitchFamily="49" charset="-122"/>
                <a:ea typeface="黑体" panose="02010609060101010101" pitchFamily="49" charset="-122"/>
                <a:cs typeface="Arial" panose="020B0604020202090204" pitchFamily="34" charset="0"/>
              </a:rPr>
              <a:t>如果太大，则可能会出现</a:t>
            </a:r>
            <a:r>
              <a:rPr lang="en-US" altLang="zh-CN" sz="1600">
                <a:solidFill>
                  <a:srgbClr val="000000"/>
                </a:solidFill>
                <a:latin typeface="黑体" panose="02010609060101010101" pitchFamily="49" charset="-122"/>
                <a:ea typeface="黑体" panose="02010609060101010101" pitchFamily="49" charset="-122"/>
                <a:cs typeface="Arial" panose="020B0604020202090204" pitchFamily="34" charset="0"/>
              </a:rPr>
              <a:t>overshoot the minimum</a:t>
            </a:r>
            <a:r>
              <a:rPr lang="zh-CN" altLang="en-US" sz="1600">
                <a:solidFill>
                  <a:srgbClr val="000000"/>
                </a:solidFill>
                <a:latin typeface="黑体" panose="02010609060101010101" pitchFamily="49" charset="-122"/>
                <a:ea typeface="黑体" panose="02010609060101010101" pitchFamily="49" charset="-122"/>
                <a:cs typeface="Arial" panose="020B0604020202090204" pitchFamily="34" charset="0"/>
              </a:rPr>
              <a:t>的现象；</a:t>
            </a:r>
            <a:endParaRPr lang="zh-CN" altLang="en-US" sz="1600">
              <a:latin typeface="黑体" panose="02010609060101010101" pitchFamily="49" charset="-122"/>
              <a:ea typeface="黑体" panose="02010609060101010101" pitchFamily="49" charset="-122"/>
              <a:cs typeface="Arial" panose="020B0604020202090204" pitchFamily="34" charset="0"/>
            </a:endParaRPr>
          </a:p>
        </p:txBody>
      </p:sp>
      <p:pic>
        <p:nvPicPr>
          <p:cNvPr id="7" name="Picture 5" descr="http://img.my.csdn.net/uploads/201209/06/1346902300_4179.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724593" y="3364548"/>
            <a:ext cx="2171700" cy="15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5"/>
          <p:cNvSpPr>
            <a:spLocks noChangeArrowheads="1"/>
          </p:cNvSpPr>
          <p:nvPr/>
        </p:nvSpPr>
        <p:spPr bwMode="auto">
          <a:xfrm>
            <a:off x="3457893" y="5048885"/>
            <a:ext cx="4572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90204" pitchFamily="34" charset="0"/>
                <a:ea typeface="MS PGothic" panose="020B0600070205080204" pitchFamily="34" charset="-128"/>
              </a:defRPr>
            </a:lvl1pPr>
            <a:lvl2pPr marL="742950" indent="-285750">
              <a:defRPr>
                <a:solidFill>
                  <a:schemeClr val="tx1"/>
                </a:solidFill>
                <a:latin typeface="Arial" panose="020B0604020202090204" pitchFamily="34" charset="0"/>
                <a:ea typeface="MS PGothic" panose="020B0600070205080204" pitchFamily="34" charset="-128"/>
              </a:defRPr>
            </a:lvl2pPr>
            <a:lvl3pPr marL="1143000" indent="-228600">
              <a:defRPr>
                <a:solidFill>
                  <a:schemeClr val="tx1"/>
                </a:solidFill>
                <a:latin typeface="Arial" panose="020B0604020202090204" pitchFamily="34" charset="0"/>
                <a:ea typeface="MS PGothic" panose="020B0600070205080204" pitchFamily="34" charset="-128"/>
              </a:defRPr>
            </a:lvl3pPr>
            <a:lvl4pPr marL="1600200" indent="-228600">
              <a:defRPr>
                <a:solidFill>
                  <a:schemeClr val="tx1"/>
                </a:solidFill>
                <a:latin typeface="Arial" panose="020B0604020202090204" pitchFamily="34" charset="0"/>
                <a:ea typeface="MS PGothic" panose="020B0600070205080204" pitchFamily="34" charset="-128"/>
              </a:defRPr>
            </a:lvl4pPr>
            <a:lvl5pPr marL="2057400" indent="-228600">
              <a:defRPr>
                <a:solidFill>
                  <a:schemeClr val="tx1"/>
                </a:solidFill>
                <a:latin typeface="Arial" panose="020B060402020209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9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9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9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90204" pitchFamily="34" charset="0"/>
                <a:ea typeface="MS PGothic" panose="020B0600070205080204" pitchFamily="34" charset="-128"/>
              </a:defRPr>
            </a:lvl9pPr>
          </a:lstStyle>
          <a:p>
            <a:r>
              <a:rPr lang="en-US" altLang="zh-CN">
                <a:solidFill>
                  <a:srgbClr val="000000"/>
                </a:solidFill>
                <a:latin typeface="黑体" panose="02010609060101010101" pitchFamily="49" charset="-122"/>
                <a:ea typeface="黑体" panose="02010609060101010101" pitchFamily="49" charset="-122"/>
                <a:cs typeface="Arial" panose="020B0604020202090204" pitchFamily="34" charset="0"/>
              </a:rPr>
              <a:t>overshoot minimum</a:t>
            </a:r>
            <a:r>
              <a:rPr lang="zh-CN" altLang="en-US">
                <a:solidFill>
                  <a:srgbClr val="000000"/>
                </a:solidFill>
                <a:latin typeface="黑体" panose="02010609060101010101" pitchFamily="49" charset="-122"/>
                <a:ea typeface="黑体" panose="02010609060101010101" pitchFamily="49" charset="-122"/>
                <a:cs typeface="Arial" panose="020B0604020202090204" pitchFamily="34" charset="0"/>
              </a:rPr>
              <a:t>现象：</a:t>
            </a:r>
            <a:endParaRPr lang="zh-CN" altLang="en-US">
              <a:latin typeface="黑体" panose="02010609060101010101" pitchFamily="49" charset="-122"/>
              <a:ea typeface="黑体" panose="02010609060101010101" pitchFamily="49" charset="-122"/>
              <a:cs typeface="Arial" panose="020B0604020202090204" pitchFamily="34" charset="0"/>
            </a:endParaRPr>
          </a:p>
        </p:txBody>
      </p:sp>
      <p:sp>
        <p:nvSpPr>
          <p:cNvPr id="9" name="矩形 6"/>
          <p:cNvSpPr>
            <a:spLocks noChangeArrowheads="1"/>
          </p:cNvSpPr>
          <p:nvPr/>
        </p:nvSpPr>
        <p:spPr bwMode="auto">
          <a:xfrm>
            <a:off x="1189355" y="6153785"/>
            <a:ext cx="87915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90204" pitchFamily="34" charset="0"/>
                <a:ea typeface="MS PGothic" panose="020B0600070205080204" pitchFamily="34" charset="-128"/>
              </a:defRPr>
            </a:lvl1pPr>
            <a:lvl2pPr marL="742950" indent="-285750">
              <a:defRPr>
                <a:solidFill>
                  <a:schemeClr val="tx1"/>
                </a:solidFill>
                <a:latin typeface="Arial" panose="020B0604020202090204" pitchFamily="34" charset="0"/>
                <a:ea typeface="MS PGothic" panose="020B0600070205080204" pitchFamily="34" charset="-128"/>
              </a:defRPr>
            </a:lvl2pPr>
            <a:lvl3pPr marL="1143000" indent="-228600">
              <a:defRPr>
                <a:solidFill>
                  <a:schemeClr val="tx1"/>
                </a:solidFill>
                <a:latin typeface="Arial" panose="020B0604020202090204" pitchFamily="34" charset="0"/>
                <a:ea typeface="MS PGothic" panose="020B0600070205080204" pitchFamily="34" charset="-128"/>
              </a:defRPr>
            </a:lvl3pPr>
            <a:lvl4pPr marL="1600200" indent="-228600">
              <a:defRPr>
                <a:solidFill>
                  <a:schemeClr val="tx1"/>
                </a:solidFill>
                <a:latin typeface="Arial" panose="020B0604020202090204" pitchFamily="34" charset="0"/>
                <a:ea typeface="MS PGothic" panose="020B0600070205080204" pitchFamily="34" charset="-128"/>
              </a:defRPr>
            </a:lvl4pPr>
            <a:lvl5pPr marL="2057400" indent="-228600">
              <a:defRPr>
                <a:solidFill>
                  <a:schemeClr val="tx1"/>
                </a:solidFill>
                <a:latin typeface="Arial" panose="020B060402020209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9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9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9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90204" pitchFamily="34" charset="0"/>
                <a:ea typeface="MS PGothic" panose="020B0600070205080204" pitchFamily="34" charset="-128"/>
              </a:defRPr>
            </a:lvl9pPr>
          </a:lstStyle>
          <a:p>
            <a:r>
              <a:rPr lang="zh-CN" altLang="en-US">
                <a:solidFill>
                  <a:srgbClr val="000000"/>
                </a:solidFill>
                <a:latin typeface="黑体" panose="02010609060101010101" pitchFamily="49" charset="-122"/>
                <a:ea typeface="黑体" panose="02010609060101010101" pitchFamily="49" charset="-122"/>
                <a:cs typeface="Arial" panose="020B0604020202090204" pitchFamily="34" charset="0"/>
              </a:rPr>
              <a:t>如果</a:t>
            </a:r>
            <a:r>
              <a:rPr lang="en-US" altLang="zh-CN">
                <a:solidFill>
                  <a:srgbClr val="000000"/>
                </a:solidFill>
                <a:latin typeface="黑体" panose="02010609060101010101" pitchFamily="49" charset="-122"/>
                <a:ea typeface="黑体" panose="02010609060101010101" pitchFamily="49" charset="-122"/>
                <a:cs typeface="Arial" panose="020B0604020202090204" pitchFamily="34" charset="0"/>
              </a:rPr>
              <a:t>Learning rate</a:t>
            </a:r>
            <a:r>
              <a:rPr lang="zh-CN" altLang="en-US">
                <a:solidFill>
                  <a:srgbClr val="000000"/>
                </a:solidFill>
                <a:latin typeface="黑体" panose="02010609060101010101" pitchFamily="49" charset="-122"/>
                <a:ea typeface="黑体" panose="02010609060101010101" pitchFamily="49" charset="-122"/>
                <a:cs typeface="Arial" panose="020B0604020202090204" pitchFamily="34" charset="0"/>
              </a:rPr>
              <a:t>取值后发现</a:t>
            </a:r>
            <a:r>
              <a:rPr lang="en-US" altLang="zh-CN">
                <a:solidFill>
                  <a:srgbClr val="000000"/>
                </a:solidFill>
                <a:latin typeface="黑体" panose="02010609060101010101" pitchFamily="49" charset="-122"/>
                <a:ea typeface="黑体" panose="02010609060101010101" pitchFamily="49" charset="-122"/>
                <a:cs typeface="Arial" panose="020B0604020202090204" pitchFamily="34" charset="0"/>
              </a:rPr>
              <a:t>J function </a:t>
            </a:r>
            <a:r>
              <a:rPr lang="zh-CN" altLang="en-US">
                <a:solidFill>
                  <a:srgbClr val="000000"/>
                </a:solidFill>
                <a:latin typeface="黑体" panose="02010609060101010101" pitchFamily="49" charset="-122"/>
                <a:ea typeface="黑体" panose="02010609060101010101" pitchFamily="49" charset="-122"/>
                <a:cs typeface="Arial" panose="020B0604020202090204" pitchFamily="34" charset="0"/>
              </a:rPr>
              <a:t>增长了，则需要减小</a:t>
            </a:r>
            <a:r>
              <a:rPr lang="en-US" altLang="zh-CN">
                <a:solidFill>
                  <a:srgbClr val="000000"/>
                </a:solidFill>
                <a:latin typeface="黑体" panose="02010609060101010101" pitchFamily="49" charset="-122"/>
                <a:ea typeface="黑体" panose="02010609060101010101" pitchFamily="49" charset="-122"/>
                <a:cs typeface="Arial" panose="020B0604020202090204" pitchFamily="34" charset="0"/>
              </a:rPr>
              <a:t>Learning rate</a:t>
            </a:r>
            <a:r>
              <a:rPr lang="zh-CN" altLang="en-US">
                <a:solidFill>
                  <a:srgbClr val="000000"/>
                </a:solidFill>
                <a:latin typeface="黑体" panose="02010609060101010101" pitchFamily="49" charset="-122"/>
                <a:ea typeface="黑体" panose="02010609060101010101" pitchFamily="49" charset="-122"/>
                <a:cs typeface="Arial" panose="020B0604020202090204" pitchFamily="34" charset="0"/>
              </a:rPr>
              <a:t>的值；</a:t>
            </a:r>
            <a:endParaRPr lang="zh-CN" altLang="en-US">
              <a:latin typeface="黑体" panose="02010609060101010101" pitchFamily="49" charset="-122"/>
              <a:ea typeface="黑体" panose="02010609060101010101" pitchFamily="49" charset="-122"/>
              <a:cs typeface="Arial" panose="020B0604020202090204"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梯度下降</a:t>
            </a:r>
            <a:endParaRPr lang="zh-CN" altLang="en-US"/>
          </a:p>
        </p:txBody>
      </p:sp>
      <p:pic>
        <p:nvPicPr>
          <p:cNvPr id="4" name="Picture 7" descr="http://img.my.csdn.net/uploads/201209/06/1346902304_8035.png"/>
          <p:cNvPicPr>
            <a:picLocks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3200400" y="2506345"/>
            <a:ext cx="6210300" cy="4351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文本框 4"/>
          <p:cNvSpPr txBox="1"/>
          <p:nvPr/>
        </p:nvSpPr>
        <p:spPr>
          <a:xfrm>
            <a:off x="652780" y="1307465"/>
            <a:ext cx="10278745" cy="1198880"/>
          </a:xfrm>
          <a:prstGeom prst="rect">
            <a:avLst/>
          </a:prstGeom>
          <a:noFill/>
        </p:spPr>
        <p:txBody>
          <a:bodyPr wrap="square" rtlCol="0" anchor="t">
            <a:spAutoFit/>
          </a:bodyPr>
          <a:p>
            <a:r>
              <a:rPr lang="zh-CN" altLang="en-US" dirty="0">
                <a:solidFill>
                  <a:srgbClr val="000000"/>
                </a:solidFill>
                <a:latin typeface="黑体" panose="02010609060101010101" pitchFamily="49" charset="-122"/>
                <a:ea typeface="黑体" panose="02010609060101010101" pitchFamily="49" charset="-122"/>
                <a:cs typeface="Arial" panose="020B0604020202090204" pitchFamily="34" charset="0"/>
                <a:sym typeface="+mn-ea"/>
              </a:rPr>
              <a:t>梯度下降能够求出一个函数的最小值；</a:t>
            </a:r>
            <a:endParaRPr lang="zh-CN" altLang="en-US" dirty="0">
              <a:latin typeface="黑体" panose="02010609060101010101" pitchFamily="49" charset="-122"/>
              <a:ea typeface="黑体" panose="02010609060101010101" pitchFamily="49" charset="-122"/>
            </a:endParaRPr>
          </a:p>
          <a:p>
            <a:r>
              <a:rPr lang="zh-CN" altLang="en-US" dirty="0">
                <a:solidFill>
                  <a:srgbClr val="000000"/>
                </a:solidFill>
                <a:latin typeface="黑体" panose="02010609060101010101" pitchFamily="49" charset="-122"/>
                <a:ea typeface="黑体" panose="02010609060101010101" pitchFamily="49" charset="-122"/>
                <a:sym typeface="+mn-ea"/>
              </a:rPr>
              <a:t>线性回归需要求出    ，使得</a:t>
            </a:r>
            <a:r>
              <a:rPr lang="en-US" altLang="zh-CN" dirty="0">
                <a:solidFill>
                  <a:srgbClr val="000000"/>
                </a:solidFill>
                <a:latin typeface="黑体" panose="02010609060101010101" pitchFamily="49" charset="-122"/>
                <a:ea typeface="黑体" panose="02010609060101010101" pitchFamily="49" charset="-122"/>
                <a:sym typeface="+mn-ea"/>
              </a:rPr>
              <a:t>cost function</a:t>
            </a:r>
            <a:r>
              <a:rPr lang="zh-CN" altLang="en-US" dirty="0">
                <a:solidFill>
                  <a:srgbClr val="000000"/>
                </a:solidFill>
                <a:latin typeface="黑体" panose="02010609060101010101" pitchFamily="49" charset="-122"/>
                <a:ea typeface="黑体" panose="02010609060101010101" pitchFamily="49" charset="-122"/>
                <a:sym typeface="+mn-ea"/>
              </a:rPr>
              <a:t>的最小；</a:t>
            </a:r>
            <a:endParaRPr lang="zh-CN" altLang="en-US" dirty="0">
              <a:latin typeface="黑体" panose="02010609060101010101" pitchFamily="49" charset="-122"/>
              <a:ea typeface="黑体" panose="02010609060101010101" pitchFamily="49" charset="-122"/>
            </a:endParaRPr>
          </a:p>
          <a:p>
            <a:endParaRPr lang="zh-CN" altLang="en-US" dirty="0">
              <a:latin typeface="黑体" panose="02010609060101010101" pitchFamily="49" charset="-122"/>
              <a:ea typeface="黑体" panose="02010609060101010101" pitchFamily="49" charset="-122"/>
            </a:endParaRPr>
          </a:p>
          <a:p>
            <a:r>
              <a:rPr lang="zh-CN" altLang="en-US" dirty="0">
                <a:solidFill>
                  <a:srgbClr val="000000"/>
                </a:solidFill>
                <a:latin typeface="黑体" panose="02010609060101010101" pitchFamily="49" charset="-122"/>
                <a:ea typeface="黑体" panose="02010609060101010101" pitchFamily="49" charset="-122"/>
                <a:sym typeface="+mn-ea"/>
              </a:rPr>
              <a:t>因此我们能够对</a:t>
            </a:r>
            <a:r>
              <a:rPr lang="en-US" altLang="zh-CN" dirty="0">
                <a:solidFill>
                  <a:srgbClr val="000000"/>
                </a:solidFill>
                <a:latin typeface="黑体" panose="02010609060101010101" pitchFamily="49" charset="-122"/>
                <a:ea typeface="黑体" panose="02010609060101010101" pitchFamily="49" charset="-122"/>
                <a:sym typeface="+mn-ea"/>
              </a:rPr>
              <a:t>cost function</a:t>
            </a:r>
            <a:r>
              <a:rPr lang="zh-CN" altLang="en-US" dirty="0">
                <a:solidFill>
                  <a:srgbClr val="000000"/>
                </a:solidFill>
                <a:latin typeface="黑体" panose="02010609060101010101" pitchFamily="49" charset="-122"/>
                <a:ea typeface="黑体" panose="02010609060101010101" pitchFamily="49" charset="-122"/>
                <a:sym typeface="+mn-ea"/>
              </a:rPr>
              <a:t>运用梯度下降，即将梯度下降和线性回归进行整合，如下图所示：</a:t>
            </a:r>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最小二乘法</a:t>
            </a:r>
            <a:endParaRPr lang="zh-CN" altLang="en-US"/>
          </a:p>
        </p:txBody>
      </p:sp>
      <p:sp>
        <p:nvSpPr>
          <p:cNvPr id="5" name="文本框 4"/>
          <p:cNvSpPr txBox="1"/>
          <p:nvPr/>
        </p:nvSpPr>
        <p:spPr>
          <a:xfrm>
            <a:off x="825731" y="1529542"/>
            <a:ext cx="10540538" cy="5262245"/>
          </a:xfrm>
          <a:prstGeom prst="rect">
            <a:avLst/>
          </a:prstGeom>
          <a:noFill/>
        </p:spPr>
        <p:txBody>
          <a:bodyPr wrap="square" rtlCol="0">
            <a:spAutoFit/>
          </a:bodyPr>
          <a:lstStyle/>
          <a:p>
            <a:pPr marL="457200" indent="-457200">
              <a:buFont typeface="Arial" panose="020B0604020202090204" pitchFamily="34" charset="0"/>
              <a:buChar char="•"/>
            </a:pPr>
            <a:r>
              <a:rPr lang="zh-CN" altLang="en-US" sz="2800" dirty="0">
                <a:latin typeface="华文楷体" panose="02010600040101010101" pitchFamily="2" charset="-122"/>
                <a:ea typeface="华文楷体" panose="02010600040101010101" pitchFamily="2" charset="-122"/>
              </a:rPr>
              <a:t>有 </a:t>
            </a:r>
            <a:r>
              <a:rPr lang="en-US" altLang="zh-CN" sz="2800" dirty="0">
                <a:latin typeface="华文楷体" panose="02010600040101010101" pitchFamily="2" charset="-122"/>
                <a:ea typeface="华文楷体" panose="02010600040101010101" pitchFamily="2" charset="-122"/>
              </a:rPr>
              <a:t>m</a:t>
            </a:r>
            <a:r>
              <a:rPr lang="zh-CN" altLang="en-US" sz="2800" dirty="0">
                <a:latin typeface="华文楷体" panose="02010600040101010101" pitchFamily="2" charset="-122"/>
                <a:ea typeface="华文楷体" panose="02010600040101010101" pitchFamily="2" charset="-122"/>
              </a:rPr>
              <a:t> 个只有一个特征的样本：</a:t>
            </a:r>
            <a:endParaRPr lang="zh-CN" altLang="en-US" sz="2800" dirty="0">
              <a:latin typeface="华文楷体" panose="02010600040101010101" pitchFamily="2" charset="-122"/>
              <a:ea typeface="华文楷体" panose="02010600040101010101" pitchFamily="2" charset="-122"/>
            </a:endParaRPr>
          </a:p>
          <a:p>
            <a:pPr marL="457200" indent="-457200">
              <a:buFont typeface="Arial" panose="020B0604020202090204" pitchFamily="34" charset="0"/>
              <a:buChar char="•"/>
            </a:pPr>
            <a:endParaRPr lang="zh-CN" altLang="en-US" sz="2800" dirty="0">
              <a:latin typeface="华文楷体" panose="02010600040101010101" pitchFamily="2" charset="-122"/>
              <a:ea typeface="华文楷体" panose="02010600040101010101" pitchFamily="2" charset="-122"/>
            </a:endParaRPr>
          </a:p>
          <a:p>
            <a:pPr marL="457200" indent="-457200">
              <a:buFont typeface="Arial" panose="020B0604020202090204" pitchFamily="34" charset="0"/>
              <a:buChar char="•"/>
            </a:pPr>
            <a:r>
              <a:rPr lang="zh-CN" altLang="en-US" sz="2800" dirty="0">
                <a:latin typeface="华文楷体" panose="02010600040101010101" pitchFamily="2" charset="-122"/>
                <a:ea typeface="华文楷体" panose="02010600040101010101" pitchFamily="2" charset="-122"/>
              </a:rPr>
              <a:t>样本采用一般的        为</a:t>
            </a:r>
            <a:r>
              <a:rPr lang="en-US" altLang="zh-CN" sz="2800" dirty="0">
                <a:latin typeface="华文楷体" panose="02010600040101010101" pitchFamily="2" charset="-122"/>
                <a:ea typeface="华文楷体" panose="02010600040101010101" pitchFamily="2" charset="-122"/>
              </a:rPr>
              <a:t>n</a:t>
            </a:r>
            <a:r>
              <a:rPr lang="zh-CN" altLang="en-US" sz="2800" dirty="0">
                <a:latin typeface="华文楷体" panose="02010600040101010101" pitchFamily="2" charset="-122"/>
                <a:ea typeface="华文楷体" panose="02010600040101010101" pitchFamily="2" charset="-122"/>
              </a:rPr>
              <a:t>次的多项式拟合， </a:t>
            </a:r>
            <a:endParaRPr lang="zh-CN" altLang="en-US" sz="2800" dirty="0">
              <a:latin typeface="华文楷体" panose="02010600040101010101" pitchFamily="2" charset="-122"/>
              <a:ea typeface="华文楷体" panose="02010600040101010101" pitchFamily="2" charset="-122"/>
            </a:endParaRPr>
          </a:p>
          <a:p>
            <a:pPr marL="457200" indent="-457200">
              <a:buFont typeface="Arial" panose="020B0604020202090204" pitchFamily="34" charset="0"/>
              <a:buChar char="•"/>
            </a:pPr>
            <a:endParaRPr lang="zh-CN" altLang="en-US" sz="2800" dirty="0">
              <a:latin typeface="华文楷体" panose="02010600040101010101" pitchFamily="2" charset="-122"/>
              <a:ea typeface="华文楷体" panose="02010600040101010101" pitchFamily="2" charset="-122"/>
            </a:endParaRPr>
          </a:p>
          <a:p>
            <a:pPr indent="0">
              <a:buFont typeface="Arial" panose="020B0604020202090204" pitchFamily="34" charset="0"/>
              <a:buNone/>
            </a:pPr>
            <a:r>
              <a:rPr lang="zh-CN" altLang="en-US" sz="2800" dirty="0">
                <a:latin typeface="华文楷体" panose="02010600040101010101" pitchFamily="2" charset="-122"/>
                <a:ea typeface="华文楷体" panose="02010600040101010101" pitchFamily="2" charset="-122"/>
              </a:rPr>
              <a:t>                                                                     为参数</a:t>
            </a:r>
            <a:endParaRPr lang="zh-CN" altLang="en-US" sz="2800" dirty="0">
              <a:latin typeface="华文楷体" panose="02010600040101010101" pitchFamily="2" charset="-122"/>
              <a:ea typeface="华文楷体" panose="02010600040101010101" pitchFamily="2" charset="-122"/>
            </a:endParaRPr>
          </a:p>
          <a:p>
            <a:pPr marL="457200" indent="-457200">
              <a:buFont typeface="Arial" panose="020B0604020202090204" pitchFamily="34" charset="0"/>
              <a:buChar char="•"/>
            </a:pPr>
            <a:endParaRPr lang="zh-CN" altLang="en-US" sz="2800" dirty="0">
              <a:latin typeface="华文楷体" panose="02010600040101010101" pitchFamily="2" charset="-122"/>
              <a:ea typeface="华文楷体" panose="02010600040101010101" pitchFamily="2" charset="-122"/>
            </a:endParaRPr>
          </a:p>
          <a:p>
            <a:pPr marL="457200" indent="-457200">
              <a:buFont typeface="Arial" panose="020B0604020202090204" pitchFamily="34" charset="0"/>
              <a:buChar char="•"/>
            </a:pPr>
            <a:r>
              <a:rPr lang="zh-CN" altLang="en-US" sz="2800" dirty="0">
                <a:latin typeface="华文楷体" panose="02010600040101010101" pitchFamily="2" charset="-122"/>
                <a:ea typeface="华文楷体" panose="02010600040101010101" pitchFamily="2" charset="-122"/>
              </a:rPr>
              <a:t>最小二乘法就是要找到一组参数 </a:t>
            </a:r>
            <a:endParaRPr lang="zh-CN" altLang="en-US" sz="2800" dirty="0">
              <a:latin typeface="华文楷体" panose="02010600040101010101" pitchFamily="2" charset="-122"/>
              <a:ea typeface="华文楷体" panose="02010600040101010101" pitchFamily="2" charset="-122"/>
            </a:endParaRPr>
          </a:p>
          <a:p>
            <a:pPr indent="0">
              <a:buFont typeface="Arial" panose="020B0604020202090204" pitchFamily="34" charset="0"/>
              <a:buNone/>
            </a:pPr>
            <a:r>
              <a:rPr lang="zh-CN" altLang="en-US" sz="2800" dirty="0">
                <a:latin typeface="华文楷体" panose="02010600040101010101" pitchFamily="2" charset="-122"/>
                <a:ea typeface="华文楷体" panose="02010600040101010101" pitchFamily="2" charset="-122"/>
                <a:sym typeface="+mn-ea"/>
              </a:rPr>
              <a:t>使得             (残差平方和) 最小</a:t>
            </a:r>
            <a:endParaRPr lang="zh-CN" altLang="en-US" sz="2800" dirty="0">
              <a:latin typeface="华文楷体" panose="02010600040101010101" pitchFamily="2" charset="-122"/>
              <a:ea typeface="华文楷体" panose="02010600040101010101" pitchFamily="2" charset="-122"/>
            </a:endParaRPr>
          </a:p>
          <a:p>
            <a:pPr marL="457200" indent="-457200">
              <a:buFont typeface="Arial" panose="020B0604020202090204" pitchFamily="34" charset="0"/>
              <a:buChar char="•"/>
            </a:pPr>
            <a:r>
              <a:rPr lang="zh-CN" altLang="en-US" sz="2800" dirty="0">
                <a:latin typeface="华文楷体" panose="02010600040101010101" pitchFamily="2" charset="-122"/>
                <a:ea typeface="华文楷体" panose="02010600040101010101" pitchFamily="2" charset="-122"/>
              </a:rPr>
              <a:t>也就是残差平方和对</a:t>
            </a:r>
            <a:r>
              <a:rPr lang="zh-CN" altLang="en-US" sz="2800" dirty="0">
                <a:latin typeface="Arial" panose="020B0604020202090204" pitchFamily="34" charset="0"/>
                <a:ea typeface="华文楷体" panose="02010600040101010101" pitchFamily="2" charset="-122"/>
                <a:cs typeface="Arial" panose="020B0604020202090204" pitchFamily="34" charset="0"/>
              </a:rPr>
              <a:t>θ求导数为</a:t>
            </a:r>
            <a:r>
              <a:rPr lang="en-US" altLang="zh-CN" sz="2800" dirty="0">
                <a:latin typeface="Arial" panose="020B0604020202090204" pitchFamily="34" charset="0"/>
                <a:ea typeface="华文楷体" panose="02010600040101010101" pitchFamily="2" charset="-122"/>
                <a:cs typeface="Arial" panose="020B0604020202090204" pitchFamily="34" charset="0"/>
              </a:rPr>
              <a:t>0</a:t>
            </a:r>
            <a:endParaRPr lang="zh-CN" altLang="en-US" sz="2800" dirty="0">
              <a:latin typeface="华文楷体" panose="02010600040101010101" pitchFamily="2" charset="-122"/>
              <a:ea typeface="华文楷体" panose="02010600040101010101" pitchFamily="2" charset="-122"/>
            </a:endParaRPr>
          </a:p>
          <a:p>
            <a:pPr indent="0">
              <a:buFont typeface="Arial" panose="020B0604020202090204" pitchFamily="34" charset="0"/>
              <a:buNone/>
            </a:pPr>
            <a:r>
              <a:rPr lang="zh-CN" altLang="en-US" sz="2800" dirty="0">
                <a:latin typeface="华文楷体" panose="02010600040101010101" pitchFamily="2" charset="-122"/>
                <a:ea typeface="华文楷体" panose="02010600040101010101" pitchFamily="2" charset="-122"/>
              </a:rPr>
              <a:t>                                                           </a:t>
            </a:r>
            <a:endParaRPr lang="zh-CN" altLang="en-US" sz="2800" dirty="0">
              <a:latin typeface="华文楷体" panose="02010600040101010101" pitchFamily="2" charset="-122"/>
              <a:ea typeface="华文楷体" panose="02010600040101010101" pitchFamily="2" charset="-122"/>
            </a:endParaRPr>
          </a:p>
          <a:p>
            <a:pPr indent="0">
              <a:buFont typeface="Arial" panose="020B0604020202090204" pitchFamily="34" charset="0"/>
              <a:buNone/>
            </a:pPr>
            <a:endParaRPr lang="zh-CN" altLang="en-US" sz="2800" dirty="0">
              <a:latin typeface="华文楷体" panose="02010600040101010101" pitchFamily="2" charset="-122"/>
              <a:ea typeface="华文楷体" panose="02010600040101010101" pitchFamily="2" charset="-122"/>
            </a:endParaRPr>
          </a:p>
          <a:p>
            <a:pPr indent="0">
              <a:buFont typeface="Arial" panose="020B0604020202090204" pitchFamily="34" charset="0"/>
              <a:buNone/>
            </a:pPr>
            <a:endParaRPr lang="zh-CN" altLang="en-US" sz="2800" dirty="0">
              <a:latin typeface="华文楷体" panose="02010600040101010101" pitchFamily="2" charset="-122"/>
              <a:ea typeface="华文楷体" panose="02010600040101010101" pitchFamily="2" charset="-122"/>
            </a:endParaRPr>
          </a:p>
        </p:txBody>
      </p:sp>
      <p:pic>
        <p:nvPicPr>
          <p:cNvPr id="6" name="图片 5"/>
          <p:cNvPicPr>
            <a:picLocks noChangeAspect="1"/>
          </p:cNvPicPr>
          <p:nvPr/>
        </p:nvPicPr>
        <p:blipFill>
          <a:blip r:embed="rId1"/>
          <a:stretch>
            <a:fillRect/>
          </a:stretch>
        </p:blipFill>
        <p:spPr>
          <a:xfrm>
            <a:off x="6065520" y="1691005"/>
            <a:ext cx="2713355" cy="336550"/>
          </a:xfrm>
          <a:prstGeom prst="rect">
            <a:avLst/>
          </a:prstGeom>
        </p:spPr>
      </p:pic>
      <p:pic>
        <p:nvPicPr>
          <p:cNvPr id="7" name="图片 6"/>
          <p:cNvPicPr>
            <a:picLocks noChangeAspect="1"/>
          </p:cNvPicPr>
          <p:nvPr/>
        </p:nvPicPr>
        <p:blipFill>
          <a:blip r:embed="rId2"/>
          <a:stretch>
            <a:fillRect/>
          </a:stretch>
        </p:blipFill>
        <p:spPr>
          <a:xfrm>
            <a:off x="3877945" y="2518410"/>
            <a:ext cx="604520" cy="317500"/>
          </a:xfrm>
          <a:prstGeom prst="rect">
            <a:avLst/>
          </a:prstGeom>
        </p:spPr>
      </p:pic>
      <p:pic>
        <p:nvPicPr>
          <p:cNvPr id="8" name="图片 7"/>
          <p:cNvPicPr>
            <a:picLocks noChangeAspect="1"/>
          </p:cNvPicPr>
          <p:nvPr/>
        </p:nvPicPr>
        <p:blipFill>
          <a:blip r:embed="rId3"/>
          <a:stretch>
            <a:fillRect/>
          </a:stretch>
        </p:blipFill>
        <p:spPr>
          <a:xfrm>
            <a:off x="1353820" y="3319145"/>
            <a:ext cx="5652770" cy="327660"/>
          </a:xfrm>
          <a:prstGeom prst="rect">
            <a:avLst/>
          </a:prstGeom>
        </p:spPr>
      </p:pic>
      <p:pic>
        <p:nvPicPr>
          <p:cNvPr id="10" name="图片 9"/>
          <p:cNvPicPr>
            <a:picLocks noChangeAspect="1"/>
          </p:cNvPicPr>
          <p:nvPr/>
        </p:nvPicPr>
        <p:blipFill>
          <a:blip r:embed="rId4"/>
          <a:stretch>
            <a:fillRect/>
          </a:stretch>
        </p:blipFill>
        <p:spPr>
          <a:xfrm>
            <a:off x="6472555" y="4191635"/>
            <a:ext cx="2204085" cy="336550"/>
          </a:xfrm>
          <a:prstGeom prst="rect">
            <a:avLst/>
          </a:prstGeom>
        </p:spPr>
      </p:pic>
      <p:pic>
        <p:nvPicPr>
          <p:cNvPr id="11" name="图片 10"/>
          <p:cNvPicPr>
            <a:picLocks noChangeAspect="1"/>
          </p:cNvPicPr>
          <p:nvPr/>
        </p:nvPicPr>
        <p:blipFill>
          <a:blip r:embed="rId5"/>
          <a:stretch>
            <a:fillRect/>
          </a:stretch>
        </p:blipFill>
        <p:spPr>
          <a:xfrm>
            <a:off x="1750695" y="4641850"/>
            <a:ext cx="981075" cy="391795"/>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最小二乘法</a:t>
            </a:r>
            <a:endParaRPr lang="zh-CN" altLang="en-US"/>
          </a:p>
        </p:txBody>
      </p:sp>
      <p:pic>
        <p:nvPicPr>
          <p:cNvPr id="4" name="图片 3"/>
          <p:cNvPicPr>
            <a:picLocks noChangeAspect="1"/>
          </p:cNvPicPr>
          <p:nvPr/>
        </p:nvPicPr>
        <p:blipFill>
          <a:blip r:embed="rId1"/>
          <a:stretch>
            <a:fillRect/>
          </a:stretch>
        </p:blipFill>
        <p:spPr>
          <a:xfrm>
            <a:off x="1276350" y="1449705"/>
            <a:ext cx="7354570" cy="4888865"/>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过拟合</a:t>
            </a:r>
            <a:r>
              <a:rPr lang="en-US" altLang="zh-CN"/>
              <a:t>(Overfitting)</a:t>
            </a:r>
            <a:endParaRPr lang="en-US" altLang="zh-CN"/>
          </a:p>
        </p:txBody>
      </p:sp>
      <p:sp>
        <p:nvSpPr>
          <p:cNvPr id="4" name="AutoShape 7" descr="C:\Users\xiazdong\AppData\Local\youdao\ynote\images\F6872858BFA34B9B99B42A8A97CC238C\clipboard.png"/>
          <p:cNvSpPr>
            <a:spLocks noChangeAspect="1" noChangeArrowheads="1"/>
          </p:cNvSpPr>
          <p:nvPr/>
        </p:nvSpPr>
        <p:spPr bwMode="auto">
          <a:xfrm>
            <a:off x="6070283" y="339026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90204" pitchFamily="34" charset="0"/>
                <a:ea typeface="MS PGothic" panose="020B0600070205080204" pitchFamily="34" charset="-128"/>
              </a:defRPr>
            </a:lvl1pPr>
            <a:lvl2pPr marL="742950" indent="-285750">
              <a:defRPr>
                <a:solidFill>
                  <a:schemeClr val="tx1"/>
                </a:solidFill>
                <a:latin typeface="Arial" panose="020B0604020202090204" pitchFamily="34" charset="0"/>
                <a:ea typeface="MS PGothic" panose="020B0600070205080204" pitchFamily="34" charset="-128"/>
              </a:defRPr>
            </a:lvl2pPr>
            <a:lvl3pPr marL="1143000" indent="-228600">
              <a:defRPr>
                <a:solidFill>
                  <a:schemeClr val="tx1"/>
                </a:solidFill>
                <a:latin typeface="Arial" panose="020B0604020202090204" pitchFamily="34" charset="0"/>
                <a:ea typeface="MS PGothic" panose="020B0600070205080204" pitchFamily="34" charset="-128"/>
              </a:defRPr>
            </a:lvl3pPr>
            <a:lvl4pPr marL="1600200" indent="-228600">
              <a:defRPr>
                <a:solidFill>
                  <a:schemeClr val="tx1"/>
                </a:solidFill>
                <a:latin typeface="Arial" panose="020B0604020202090204" pitchFamily="34" charset="0"/>
                <a:ea typeface="MS PGothic" panose="020B0600070205080204" pitchFamily="34" charset="-128"/>
              </a:defRPr>
            </a:lvl4pPr>
            <a:lvl5pPr marL="2057400" indent="-228600">
              <a:defRPr>
                <a:solidFill>
                  <a:schemeClr val="tx1"/>
                </a:solidFill>
                <a:latin typeface="Arial" panose="020B060402020209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9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9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9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90204" pitchFamily="34" charset="0"/>
                <a:ea typeface="MS PGothic" panose="020B0600070205080204" pitchFamily="34" charset="-128"/>
              </a:defRPr>
            </a:lvl9pPr>
          </a:lstStyle>
          <a:p>
            <a:endParaRPr lang="zh-CN" altLang="en-US"/>
          </a:p>
        </p:txBody>
      </p:sp>
      <p:sp>
        <p:nvSpPr>
          <p:cNvPr id="5" name="AutoShape 8" descr="C:\Users\xiazdong\AppData\Local\youdao\ynote\images\66C84E0F5954469580A008DA21313056\clipboard.png"/>
          <p:cNvSpPr>
            <a:spLocks noChangeAspect="1" noChangeArrowheads="1"/>
          </p:cNvSpPr>
          <p:nvPr/>
        </p:nvSpPr>
        <p:spPr bwMode="auto">
          <a:xfrm>
            <a:off x="6171883" y="339026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90204" pitchFamily="34" charset="0"/>
                <a:ea typeface="MS PGothic" panose="020B0600070205080204" pitchFamily="34" charset="-128"/>
              </a:defRPr>
            </a:lvl1pPr>
            <a:lvl2pPr marL="742950" indent="-285750">
              <a:defRPr>
                <a:solidFill>
                  <a:schemeClr val="tx1"/>
                </a:solidFill>
                <a:latin typeface="Arial" panose="020B0604020202090204" pitchFamily="34" charset="0"/>
                <a:ea typeface="MS PGothic" panose="020B0600070205080204" pitchFamily="34" charset="-128"/>
              </a:defRPr>
            </a:lvl2pPr>
            <a:lvl3pPr marL="1143000" indent="-228600">
              <a:defRPr>
                <a:solidFill>
                  <a:schemeClr val="tx1"/>
                </a:solidFill>
                <a:latin typeface="Arial" panose="020B0604020202090204" pitchFamily="34" charset="0"/>
                <a:ea typeface="MS PGothic" panose="020B0600070205080204" pitchFamily="34" charset="-128"/>
              </a:defRPr>
            </a:lvl3pPr>
            <a:lvl4pPr marL="1600200" indent="-228600">
              <a:defRPr>
                <a:solidFill>
                  <a:schemeClr val="tx1"/>
                </a:solidFill>
                <a:latin typeface="Arial" panose="020B0604020202090204" pitchFamily="34" charset="0"/>
                <a:ea typeface="MS PGothic" panose="020B0600070205080204" pitchFamily="34" charset="-128"/>
              </a:defRPr>
            </a:lvl4pPr>
            <a:lvl5pPr marL="2057400" indent="-228600">
              <a:defRPr>
                <a:solidFill>
                  <a:schemeClr val="tx1"/>
                </a:solidFill>
                <a:latin typeface="Arial" panose="020B060402020209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9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9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9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90204" pitchFamily="34" charset="0"/>
                <a:ea typeface="MS PGothic" panose="020B0600070205080204" pitchFamily="34" charset="-128"/>
              </a:defRPr>
            </a:lvl9pPr>
          </a:lstStyle>
          <a:p>
            <a:endParaRPr lang="zh-CN" altLang="en-US"/>
          </a:p>
        </p:txBody>
      </p:sp>
      <p:sp>
        <p:nvSpPr>
          <p:cNvPr id="6" name="AutoShape 5" descr="C:\Users\xiazdong\AppData\Local\youdao\ynote\images\F6872858BFA34B9B99B42A8A97CC238C\clipboard.png"/>
          <p:cNvSpPr>
            <a:spLocks noChangeAspect="1" noChangeArrowheads="1"/>
          </p:cNvSpPr>
          <p:nvPr/>
        </p:nvSpPr>
        <p:spPr bwMode="auto">
          <a:xfrm>
            <a:off x="3703320" y="227584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90204" pitchFamily="34" charset="0"/>
                <a:ea typeface="MS PGothic" panose="020B0600070205080204" pitchFamily="34" charset="-128"/>
              </a:defRPr>
            </a:lvl1pPr>
            <a:lvl2pPr marL="742950" indent="-285750">
              <a:defRPr>
                <a:solidFill>
                  <a:schemeClr val="tx1"/>
                </a:solidFill>
                <a:latin typeface="Arial" panose="020B0604020202090204" pitchFamily="34" charset="0"/>
                <a:ea typeface="MS PGothic" panose="020B0600070205080204" pitchFamily="34" charset="-128"/>
              </a:defRPr>
            </a:lvl2pPr>
            <a:lvl3pPr marL="1143000" indent="-228600">
              <a:defRPr>
                <a:solidFill>
                  <a:schemeClr val="tx1"/>
                </a:solidFill>
                <a:latin typeface="Arial" panose="020B0604020202090204" pitchFamily="34" charset="0"/>
                <a:ea typeface="MS PGothic" panose="020B0600070205080204" pitchFamily="34" charset="-128"/>
              </a:defRPr>
            </a:lvl3pPr>
            <a:lvl4pPr marL="1600200" indent="-228600">
              <a:defRPr>
                <a:solidFill>
                  <a:schemeClr val="tx1"/>
                </a:solidFill>
                <a:latin typeface="Arial" panose="020B0604020202090204" pitchFamily="34" charset="0"/>
                <a:ea typeface="MS PGothic" panose="020B0600070205080204" pitchFamily="34" charset="-128"/>
              </a:defRPr>
            </a:lvl4pPr>
            <a:lvl5pPr marL="2057400" indent="-228600">
              <a:defRPr>
                <a:solidFill>
                  <a:schemeClr val="tx1"/>
                </a:solidFill>
                <a:latin typeface="Arial" panose="020B060402020209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9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9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9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90204" pitchFamily="34" charset="0"/>
                <a:ea typeface="MS PGothic" panose="020B0600070205080204" pitchFamily="34" charset="-128"/>
              </a:defRPr>
            </a:lvl9pPr>
          </a:lstStyle>
          <a:p>
            <a:endParaRPr lang="zh-CN" altLang="en-US"/>
          </a:p>
        </p:txBody>
      </p:sp>
      <p:sp>
        <p:nvSpPr>
          <p:cNvPr id="7" name="矩形 9"/>
          <p:cNvSpPr>
            <a:spLocks noChangeArrowheads="1"/>
          </p:cNvSpPr>
          <p:nvPr/>
        </p:nvSpPr>
        <p:spPr bwMode="auto">
          <a:xfrm>
            <a:off x="1449070" y="1634490"/>
            <a:ext cx="8335963" cy="189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90204" pitchFamily="34" charset="0"/>
                <a:ea typeface="MS PGothic" panose="020B0600070205080204" pitchFamily="34" charset="-128"/>
              </a:defRPr>
            </a:lvl1pPr>
            <a:lvl2pPr marL="742950" indent="-285750">
              <a:defRPr>
                <a:solidFill>
                  <a:schemeClr val="tx1"/>
                </a:solidFill>
                <a:latin typeface="Arial" panose="020B0604020202090204" pitchFamily="34" charset="0"/>
                <a:ea typeface="MS PGothic" panose="020B0600070205080204" pitchFamily="34" charset="-128"/>
              </a:defRPr>
            </a:lvl2pPr>
            <a:lvl3pPr marL="1143000" indent="-228600">
              <a:defRPr>
                <a:solidFill>
                  <a:schemeClr val="tx1"/>
                </a:solidFill>
                <a:latin typeface="Arial" panose="020B0604020202090204" pitchFamily="34" charset="0"/>
                <a:ea typeface="MS PGothic" panose="020B0600070205080204" pitchFamily="34" charset="-128"/>
              </a:defRPr>
            </a:lvl3pPr>
            <a:lvl4pPr marL="1600200" indent="-228600">
              <a:defRPr>
                <a:solidFill>
                  <a:schemeClr val="tx1"/>
                </a:solidFill>
                <a:latin typeface="Arial" panose="020B0604020202090204" pitchFamily="34" charset="0"/>
                <a:ea typeface="MS PGothic" panose="020B0600070205080204" pitchFamily="34" charset="-128"/>
              </a:defRPr>
            </a:lvl4pPr>
            <a:lvl5pPr marL="2057400" indent="-228600">
              <a:defRPr>
                <a:solidFill>
                  <a:schemeClr val="tx1"/>
                </a:solidFill>
                <a:latin typeface="Arial" panose="020B060402020209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9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9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9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90204" pitchFamily="34" charset="0"/>
                <a:ea typeface="MS PGothic" panose="020B0600070205080204" pitchFamily="34" charset="-128"/>
              </a:defRPr>
            </a:lvl9pPr>
          </a:lstStyle>
          <a:p>
            <a:pPr>
              <a:lnSpc>
                <a:spcPct val="150000"/>
              </a:lnSpc>
            </a:pPr>
            <a:r>
              <a:rPr lang="zh-CN" altLang="en-US" sz="2400" b="1">
                <a:solidFill>
                  <a:srgbClr val="000000"/>
                </a:solidFill>
                <a:latin typeface="黑体" panose="02010609060101010101" pitchFamily="49" charset="-122"/>
                <a:ea typeface="黑体" panose="02010609060101010101" pitchFamily="49" charset="-122"/>
              </a:rPr>
              <a:t>过拟合问题</a:t>
            </a:r>
            <a:endParaRPr lang="zh-CN" altLang="en-US" sz="2400">
              <a:solidFill>
                <a:srgbClr val="000000"/>
              </a:solidFill>
              <a:latin typeface="黑体" panose="02010609060101010101" pitchFamily="49" charset="-122"/>
              <a:ea typeface="黑体" panose="02010609060101010101" pitchFamily="49" charset="-122"/>
            </a:endParaRPr>
          </a:p>
          <a:p>
            <a:pPr>
              <a:lnSpc>
                <a:spcPct val="150000"/>
              </a:lnSpc>
            </a:pPr>
            <a:r>
              <a:rPr lang="zh-CN" altLang="en-US">
                <a:solidFill>
                  <a:srgbClr val="000000"/>
                </a:solidFill>
                <a:latin typeface="黑体" panose="02010609060101010101" pitchFamily="49" charset="-122"/>
                <a:ea typeface="黑体" panose="02010609060101010101" pitchFamily="49" charset="-122"/>
              </a:rPr>
              <a:t>对于线性回归或逻辑回归的损失函数构成的模型，可能会有些权重很大，有些权重很小，导致过拟合（就是过分拟合了训练数据），使得模型的复杂度提高，泛化能力较差（对未知数据的预测能力）。</a:t>
            </a:r>
            <a:endParaRPr lang="zh-CN" altLang="en-US">
              <a:solidFill>
                <a:srgbClr val="000000"/>
              </a:solidFill>
              <a:latin typeface="黑体" panose="02010609060101010101" pitchFamily="49" charset="-122"/>
              <a:ea typeface="黑体" panose="02010609060101010101" pitchFamily="49" charset="-122"/>
            </a:endParaRPr>
          </a:p>
        </p:txBody>
      </p:sp>
      <p:pic>
        <p:nvPicPr>
          <p:cNvPr id="8" name="Picture 9" descr="http://img.my.csdn.net/uploads/201407/17/1405590306_6011.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745933" y="3747453"/>
            <a:ext cx="8039100" cy="253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11"/>
          <p:cNvSpPr>
            <a:spLocks noChangeArrowheads="1"/>
          </p:cNvSpPr>
          <p:nvPr/>
        </p:nvSpPr>
        <p:spPr bwMode="auto">
          <a:xfrm>
            <a:off x="2804795" y="6281103"/>
            <a:ext cx="63023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90204" pitchFamily="34" charset="0"/>
                <a:ea typeface="MS PGothic" panose="020B0600070205080204" pitchFamily="34" charset="-128"/>
              </a:defRPr>
            </a:lvl1pPr>
            <a:lvl2pPr marL="742950" indent="-285750">
              <a:defRPr>
                <a:solidFill>
                  <a:schemeClr val="tx1"/>
                </a:solidFill>
                <a:latin typeface="Arial" panose="020B0604020202090204" pitchFamily="34" charset="0"/>
                <a:ea typeface="MS PGothic" panose="020B0600070205080204" pitchFamily="34" charset="-128"/>
              </a:defRPr>
            </a:lvl2pPr>
            <a:lvl3pPr marL="1143000" indent="-228600">
              <a:defRPr>
                <a:solidFill>
                  <a:schemeClr val="tx1"/>
                </a:solidFill>
                <a:latin typeface="Arial" panose="020B0604020202090204" pitchFamily="34" charset="0"/>
                <a:ea typeface="MS PGothic" panose="020B0600070205080204" pitchFamily="34" charset="-128"/>
              </a:defRPr>
            </a:lvl3pPr>
            <a:lvl4pPr marL="1600200" indent="-228600">
              <a:defRPr>
                <a:solidFill>
                  <a:schemeClr val="tx1"/>
                </a:solidFill>
                <a:latin typeface="Arial" panose="020B0604020202090204" pitchFamily="34" charset="0"/>
                <a:ea typeface="MS PGothic" panose="020B0600070205080204" pitchFamily="34" charset="-128"/>
              </a:defRPr>
            </a:lvl4pPr>
            <a:lvl5pPr marL="2057400" indent="-228600">
              <a:defRPr>
                <a:solidFill>
                  <a:schemeClr val="tx1"/>
                </a:solidFill>
                <a:latin typeface="Arial" panose="020B060402020209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9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9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9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90204" pitchFamily="34" charset="0"/>
                <a:ea typeface="MS PGothic" panose="020B0600070205080204" pitchFamily="34" charset="-128"/>
              </a:defRPr>
            </a:lvl9pPr>
          </a:lstStyle>
          <a:p>
            <a:r>
              <a:rPr lang="zh-CN" altLang="en-US" dirty="0">
                <a:solidFill>
                  <a:srgbClr val="000000"/>
                </a:solidFill>
                <a:latin typeface="黑体" panose="02010609060101010101" pitchFamily="49" charset="-122"/>
                <a:ea typeface="黑体" panose="02010609060101010101" pitchFamily="49" charset="-122"/>
              </a:rPr>
              <a:t>欠拟合                合适拟合                 过拟合</a:t>
            </a:r>
            <a:endParaRPr lang="zh-CN" altLang="en-US" dirty="0">
              <a:latin typeface="黑体" panose="02010609060101010101" pitchFamily="49" charset="-122"/>
              <a:ea typeface="黑体" panose="02010609060101010101" pitchFamily="49"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1325563"/>
          </a:xfrm>
        </p:spPr>
        <p:txBody>
          <a:bodyPr/>
          <a:p>
            <a:r>
              <a:rPr lang="zh-CN" altLang="en-US" dirty="0">
                <a:latin typeface="黑体" panose="02010609060101010101" pitchFamily="49" charset="-122"/>
                <a:ea typeface="黑体" panose="02010609060101010101" pitchFamily="49" charset="-122"/>
                <a:sym typeface="+mn-ea"/>
              </a:rPr>
              <a:t>正则化</a:t>
            </a:r>
            <a:r>
              <a:rPr lang="en-US" altLang="zh-CN" dirty="0">
                <a:latin typeface="黑体" panose="02010609060101010101" pitchFamily="49" charset="-122"/>
                <a:ea typeface="黑体" panose="02010609060101010101" pitchFamily="49" charset="-122"/>
                <a:sym typeface="+mn-ea"/>
              </a:rPr>
              <a:t>Regularization</a:t>
            </a:r>
            <a:endParaRPr lang="zh-CN" altLang="en-US"/>
          </a:p>
        </p:txBody>
      </p:sp>
      <p:sp>
        <p:nvSpPr>
          <p:cNvPr id="3" name="内容占位符 2"/>
          <p:cNvSpPr>
            <a:spLocks noGrp="1"/>
          </p:cNvSpPr>
          <p:nvPr>
            <p:ph idx="1"/>
          </p:nvPr>
        </p:nvSpPr>
        <p:spPr/>
        <p:txBody>
          <a:bodyPr>
            <a:normAutofit fontScale="60000"/>
          </a:bodyPr>
          <a:p>
            <a:pPr marL="342900" indent="-342900">
              <a:lnSpc>
                <a:spcPct val="150000"/>
              </a:lnSpc>
              <a:buFont typeface="Wingdings" panose="05000000000000000000" pitchFamily="2" charset="2"/>
              <a:buChar char="Ø"/>
              <a:defRPr/>
            </a:pPr>
            <a:r>
              <a:rPr lang="zh-CN" altLang="en-US" sz="2800" dirty="0">
                <a:latin typeface="黑体" panose="02010609060101010101" pitchFamily="49" charset="-122"/>
                <a:ea typeface="黑体" panose="02010609060101010101" pitchFamily="49" charset="-122"/>
                <a:sym typeface="+mn-ea"/>
              </a:rPr>
              <a:t>问题的主因：</a:t>
            </a:r>
            <a:endParaRPr lang="zh-CN" altLang="en-US" sz="2800" dirty="0">
              <a:latin typeface="黑体" panose="02010609060101010101" pitchFamily="49" charset="-122"/>
              <a:ea typeface="黑体" panose="02010609060101010101" pitchFamily="49" charset="-122"/>
            </a:endParaRPr>
          </a:p>
          <a:p>
            <a:pPr>
              <a:lnSpc>
                <a:spcPct val="150000"/>
              </a:lnSpc>
              <a:defRPr/>
            </a:pPr>
            <a:r>
              <a:rPr lang="zh-CN" altLang="en-US" sz="2800" dirty="0">
                <a:latin typeface="黑体" panose="02010609060101010101" pitchFamily="49" charset="-122"/>
                <a:ea typeface="黑体" panose="02010609060101010101" pitchFamily="49" charset="-122"/>
                <a:sym typeface="+mn-ea"/>
              </a:rPr>
              <a:t>过拟合问题往往源自过多的特征。</a:t>
            </a:r>
            <a:endParaRPr lang="zh-CN" altLang="en-US" sz="2800" dirty="0">
              <a:latin typeface="黑体" panose="02010609060101010101" pitchFamily="49" charset="-122"/>
              <a:ea typeface="黑体" panose="02010609060101010101" pitchFamily="49" charset="-122"/>
            </a:endParaRPr>
          </a:p>
          <a:p>
            <a:pPr marL="342900" indent="-342900">
              <a:lnSpc>
                <a:spcPct val="150000"/>
              </a:lnSpc>
              <a:buFont typeface="Wingdings" panose="05000000000000000000" pitchFamily="2" charset="2"/>
              <a:buChar char="Ø"/>
              <a:defRPr/>
            </a:pPr>
            <a:r>
              <a:rPr lang="zh-CN" altLang="en-US" sz="2800" dirty="0">
                <a:latin typeface="黑体" panose="02010609060101010101" pitchFamily="49" charset="-122"/>
                <a:ea typeface="黑体" panose="02010609060101010101" pitchFamily="49" charset="-122"/>
                <a:sym typeface="+mn-ea"/>
              </a:rPr>
              <a:t>解决方法</a:t>
            </a:r>
            <a:endParaRPr lang="zh-CN" altLang="en-US" sz="2800" dirty="0">
              <a:latin typeface="黑体" panose="02010609060101010101" pitchFamily="49" charset="-122"/>
              <a:ea typeface="黑体" panose="02010609060101010101" pitchFamily="49" charset="-122"/>
            </a:endParaRPr>
          </a:p>
          <a:p>
            <a:pPr>
              <a:lnSpc>
                <a:spcPct val="150000"/>
              </a:lnSpc>
              <a:defRPr/>
            </a:pPr>
            <a:r>
              <a:rPr lang="en-US" altLang="zh-CN" sz="2800" dirty="0">
                <a:latin typeface="黑体" panose="02010609060101010101" pitchFamily="49" charset="-122"/>
                <a:ea typeface="黑体" panose="02010609060101010101" pitchFamily="49" charset="-122"/>
                <a:sym typeface="+mn-ea"/>
              </a:rPr>
              <a:t>1</a:t>
            </a:r>
            <a:r>
              <a:rPr lang="zh-CN" altLang="en-US" sz="2800" dirty="0">
                <a:latin typeface="黑体" panose="02010609060101010101" pitchFamily="49" charset="-122"/>
                <a:ea typeface="黑体" panose="02010609060101010101" pitchFamily="49" charset="-122"/>
                <a:sym typeface="+mn-ea"/>
              </a:rPr>
              <a:t>）减少特征数量（减少特征会失去一些信息，即使特征选的很好）</a:t>
            </a:r>
            <a:endParaRPr lang="en-US" altLang="zh-CN" sz="2800" dirty="0">
              <a:latin typeface="黑体" panose="02010609060101010101" pitchFamily="49" charset="-122"/>
              <a:ea typeface="黑体" panose="02010609060101010101" pitchFamily="49" charset="-122"/>
            </a:endParaRPr>
          </a:p>
          <a:p>
            <a:pPr marL="800100" lvl="1" indent="-342900">
              <a:lnSpc>
                <a:spcPct val="150000"/>
              </a:lnSpc>
              <a:buFont typeface="Arial" panose="020B0604020202090204" pitchFamily="34" charset="0"/>
              <a:buChar char="•"/>
              <a:defRPr/>
            </a:pPr>
            <a:r>
              <a:rPr lang="zh-CN" altLang="en-US" sz="2800" dirty="0">
                <a:latin typeface="黑体" panose="02010609060101010101" pitchFamily="49" charset="-122"/>
                <a:ea typeface="黑体" panose="02010609060101010101" pitchFamily="49" charset="-122"/>
                <a:sym typeface="+mn-ea"/>
              </a:rPr>
              <a:t>可用人工选择要保留的特征；</a:t>
            </a:r>
            <a:endParaRPr lang="zh-CN" altLang="en-US" sz="2800" dirty="0">
              <a:latin typeface="黑体" panose="02010609060101010101" pitchFamily="49" charset="-122"/>
              <a:ea typeface="黑体" panose="02010609060101010101" pitchFamily="49" charset="-122"/>
            </a:endParaRPr>
          </a:p>
          <a:p>
            <a:pPr marL="800100" lvl="1" indent="-342900">
              <a:lnSpc>
                <a:spcPct val="150000"/>
              </a:lnSpc>
              <a:buFont typeface="Arial" panose="020B0604020202090204" pitchFamily="34" charset="0"/>
              <a:buChar char="•"/>
              <a:defRPr/>
            </a:pPr>
            <a:r>
              <a:rPr lang="zh-CN" altLang="en-US" sz="2800" dirty="0">
                <a:latin typeface="黑体" panose="02010609060101010101" pitchFamily="49" charset="-122"/>
                <a:ea typeface="黑体" panose="02010609060101010101" pitchFamily="49" charset="-122"/>
                <a:sym typeface="+mn-ea"/>
              </a:rPr>
              <a:t>模型选择算法；</a:t>
            </a:r>
            <a:endParaRPr lang="zh-CN" altLang="en-US" sz="2800" dirty="0">
              <a:latin typeface="黑体" panose="02010609060101010101" pitchFamily="49" charset="-122"/>
              <a:ea typeface="黑体" panose="02010609060101010101" pitchFamily="49" charset="-122"/>
            </a:endParaRPr>
          </a:p>
          <a:p>
            <a:pPr>
              <a:lnSpc>
                <a:spcPct val="150000"/>
              </a:lnSpc>
              <a:defRPr/>
            </a:pPr>
            <a:r>
              <a:rPr lang="en-US" altLang="zh-CN" sz="2800" dirty="0">
                <a:latin typeface="黑体" panose="02010609060101010101" pitchFamily="49" charset="-122"/>
                <a:ea typeface="黑体" panose="02010609060101010101" pitchFamily="49" charset="-122"/>
                <a:sym typeface="+mn-ea"/>
              </a:rPr>
              <a:t>2</a:t>
            </a:r>
            <a:r>
              <a:rPr lang="zh-CN" altLang="en-US" sz="2800" dirty="0">
                <a:latin typeface="黑体" panose="02010609060101010101" pitchFamily="49" charset="-122"/>
                <a:ea typeface="黑体" panose="02010609060101010101" pitchFamily="49" charset="-122"/>
                <a:sym typeface="+mn-ea"/>
              </a:rPr>
              <a:t>）正则化（特征较多时比较有效）</a:t>
            </a:r>
            <a:endParaRPr lang="zh-CN" altLang="en-US" sz="2800" dirty="0">
              <a:latin typeface="黑体" panose="02010609060101010101" pitchFamily="49" charset="-122"/>
              <a:ea typeface="黑体" panose="02010609060101010101" pitchFamily="49" charset="-122"/>
            </a:endParaRPr>
          </a:p>
          <a:p>
            <a:pPr>
              <a:lnSpc>
                <a:spcPct val="150000"/>
              </a:lnSpc>
              <a:defRPr/>
            </a:pPr>
            <a:r>
              <a:rPr lang="zh-CN" altLang="en-US" sz="2800" dirty="0">
                <a:latin typeface="黑体" panose="02010609060101010101" pitchFamily="49" charset="-122"/>
                <a:ea typeface="黑体" panose="02010609060101010101" pitchFamily="49" charset="-122"/>
                <a:sym typeface="+mn-ea"/>
              </a:rPr>
              <a:t>   保留所有特征，但减少</a:t>
            </a:r>
            <a:r>
              <a:rPr lang="en-US" altLang="zh-CN" sz="2800" dirty="0">
                <a:latin typeface="黑体" panose="02010609060101010101" pitchFamily="49" charset="-122"/>
                <a:ea typeface="黑体" panose="02010609060101010101" pitchFamily="49" charset="-122"/>
                <a:sym typeface="+mn-ea"/>
              </a:rPr>
              <a:t>θ</a:t>
            </a:r>
            <a:r>
              <a:rPr lang="zh-CN" altLang="en-US" sz="2800" dirty="0">
                <a:latin typeface="黑体" panose="02010609060101010101" pitchFamily="49" charset="-122"/>
                <a:ea typeface="黑体" panose="02010609060101010101" pitchFamily="49" charset="-122"/>
                <a:sym typeface="+mn-ea"/>
              </a:rPr>
              <a:t>的大小</a:t>
            </a: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监督学习</a:t>
            </a:r>
            <a:endParaRPr lang="zh-CN" altLang="en-US"/>
          </a:p>
        </p:txBody>
      </p:sp>
      <p:sp>
        <p:nvSpPr>
          <p:cNvPr id="3" name="内容占位符 2"/>
          <p:cNvSpPr>
            <a:spLocks noGrp="1"/>
          </p:cNvSpPr>
          <p:nvPr>
            <p:ph idx="1"/>
          </p:nvPr>
        </p:nvSpPr>
        <p:spPr/>
        <p:txBody>
          <a:bodyPr/>
          <a:p>
            <a:r>
              <a:rPr lang="zh-CN" altLang="en-US" b="1" dirty="0" smtClean="0">
                <a:solidFill>
                  <a:srgbClr val="0000CC"/>
                </a:solidFill>
                <a:latin typeface="华文楷体" panose="02010600040101010101" pitchFamily="2" charset="-122"/>
                <a:ea typeface="华文楷体" panose="02010600040101010101" pitchFamily="2" charset="-122"/>
                <a:sym typeface="+mn-ea"/>
              </a:rPr>
              <a:t>监督学习</a:t>
            </a:r>
            <a:r>
              <a:rPr lang="zh-CN" altLang="en-US" dirty="0" smtClean="0">
                <a:latin typeface="华文楷体" panose="02010600040101010101" pitchFamily="2" charset="-122"/>
                <a:ea typeface="华文楷体" panose="02010600040101010101" pitchFamily="2" charset="-122"/>
                <a:sym typeface="+mn-ea"/>
              </a:rPr>
              <a:t>：</a:t>
            </a:r>
            <a:r>
              <a:rPr lang="zh-CN" altLang="en-US" dirty="0">
                <a:latin typeface="华文楷体" panose="02010600040101010101" pitchFamily="2" charset="-122"/>
                <a:ea typeface="华文楷体" panose="02010600040101010101" pitchFamily="2" charset="-122"/>
                <a:sym typeface="+mn-ea"/>
              </a:rPr>
              <a:t>是</a:t>
            </a:r>
            <a:r>
              <a:rPr lang="zh-CN" altLang="en-US" dirty="0" smtClean="0">
                <a:latin typeface="华文楷体" panose="02010600040101010101" pitchFamily="2" charset="-122"/>
                <a:ea typeface="华文楷体" panose="02010600040101010101" pitchFamily="2" charset="-122"/>
                <a:sym typeface="+mn-ea"/>
              </a:rPr>
              <a:t>指计算机算法从监督者（周围的环境）获取知识、信息，并有监督者提供对错指示、告知最终答案的学习过程。（训练集、测试集）</a:t>
            </a:r>
            <a:endParaRPr lang="zh-CN" altLang="en-US" dirty="0" smtClean="0">
              <a:latin typeface="华文楷体" panose="02010600040101010101" pitchFamily="2" charset="-122"/>
              <a:ea typeface="华文楷体" panose="02010600040101010101" pitchFamily="2" charset="-122"/>
              <a:sym typeface="+mn-ea"/>
            </a:endParaRPr>
          </a:p>
          <a:p>
            <a:r>
              <a:rPr lang="zh-CN" altLang="en-US" dirty="0" smtClean="0">
                <a:solidFill>
                  <a:srgbClr val="0000CC"/>
                </a:solidFill>
                <a:latin typeface="华文楷体" panose="02010600040101010101" pitchFamily="2" charset="-122"/>
                <a:ea typeface="华文楷体" panose="02010600040101010101" pitchFamily="2" charset="-122"/>
                <a:sym typeface="+mn-ea"/>
              </a:rPr>
              <a:t>泛化能力</a:t>
            </a:r>
            <a:r>
              <a:rPr lang="zh-CN" altLang="en-US" dirty="0" smtClean="0">
                <a:latin typeface="华文楷体" panose="02010600040101010101" pitchFamily="2" charset="-122"/>
                <a:ea typeface="华文楷体" panose="02010600040101010101" pitchFamily="2" charset="-122"/>
                <a:sym typeface="+mn-ea"/>
              </a:rPr>
              <a:t>：根据在学习过程中所获得的经验、技能，对没有学习过的问题也可以做出正确解答，使计算机获得种泛化能力是监督学习的最终目标。应用：预测数值型数据的回归、预测分类标签的分类等。</a:t>
            </a:r>
            <a:endParaRPr lang="en-US" altLang="zh-CN" dirty="0" smtClean="0">
              <a:latin typeface="华文楷体" panose="02010600040101010101" pitchFamily="2" charset="-122"/>
              <a:ea typeface="华文楷体" panose="02010600040101010101" pitchFamily="2" charset="-122"/>
            </a:endParaRPr>
          </a:p>
          <a:p>
            <a:r>
              <a:rPr lang="zh-CN" altLang="en-US" b="1" dirty="0" smtClean="0">
                <a:solidFill>
                  <a:srgbClr val="0000CC"/>
                </a:solidFill>
                <a:latin typeface="华文楷体" panose="02010600040101010101" pitchFamily="2" charset="-122"/>
                <a:ea typeface="华文楷体" panose="02010600040101010101" pitchFamily="2" charset="-122"/>
                <a:sym typeface="+mn-ea"/>
              </a:rPr>
              <a:t>例如：</a:t>
            </a:r>
            <a:endParaRPr lang="zh-CN" altLang="en-US" b="1" dirty="0" smtClean="0">
              <a:solidFill>
                <a:srgbClr val="0000CC"/>
              </a:solidFill>
              <a:latin typeface="华文楷体" panose="02010600040101010101" pitchFamily="2" charset="-122"/>
              <a:ea typeface="华文楷体" panose="02010600040101010101" pitchFamily="2" charset="-122"/>
              <a:sym typeface="+mn-ea"/>
            </a:endParaRPr>
          </a:p>
          <a:p>
            <a:pPr lvl="1"/>
            <a:r>
              <a:rPr lang="zh-CN" altLang="en-US" b="1" dirty="0" smtClean="0">
                <a:solidFill>
                  <a:srgbClr val="0000CC"/>
                </a:solidFill>
                <a:latin typeface="华文楷体" panose="02010600040101010101" pitchFamily="2" charset="-122"/>
                <a:ea typeface="华文楷体" panose="02010600040101010101" pitchFamily="2" charset="-122"/>
                <a:sym typeface="+mn-ea"/>
              </a:rPr>
              <a:t>分类</a:t>
            </a:r>
            <a:r>
              <a:rPr lang="zh-CN" altLang="en-US" dirty="0">
                <a:latin typeface="华文楷体" panose="02010600040101010101" pitchFamily="2" charset="-122"/>
                <a:ea typeface="华文楷体" panose="02010600040101010101" pitchFamily="2" charset="-122"/>
                <a:sym typeface="+mn-ea"/>
              </a:rPr>
              <a:t>：是指对于指定的模式进行识别的有监督的模型识别问题。</a:t>
            </a:r>
            <a:endParaRPr lang="zh-CN" altLang="en-US"/>
          </a:p>
        </p:txBody>
      </p:sp>
      <p:pic>
        <p:nvPicPr>
          <p:cNvPr id="5" name="图片 4"/>
          <p:cNvPicPr>
            <a:picLocks noChangeAspect="1"/>
          </p:cNvPicPr>
          <p:nvPr/>
        </p:nvPicPr>
        <p:blipFill>
          <a:blip r:embed="rId1"/>
          <a:stretch>
            <a:fillRect/>
          </a:stretch>
        </p:blipFill>
        <p:spPr>
          <a:xfrm>
            <a:off x="6252210" y="90170"/>
            <a:ext cx="2531745" cy="172148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b="1" dirty="0" smtClean="0">
                <a:solidFill>
                  <a:srgbClr val="0000CC"/>
                </a:solidFill>
                <a:latin typeface="华文楷体" panose="02010600040101010101" pitchFamily="2" charset="-122"/>
                <a:ea typeface="华文楷体" panose="02010600040101010101" pitchFamily="2" charset="-122"/>
                <a:sym typeface="+mn-ea"/>
              </a:rPr>
              <a:t>无监督学习</a:t>
            </a:r>
            <a:endParaRPr lang="zh-CN" altLang="en-US"/>
          </a:p>
        </p:txBody>
      </p:sp>
      <p:sp>
        <p:nvSpPr>
          <p:cNvPr id="3" name="内容占位符 2"/>
          <p:cNvSpPr>
            <a:spLocks noGrp="1"/>
          </p:cNvSpPr>
          <p:nvPr>
            <p:ph idx="1"/>
          </p:nvPr>
        </p:nvSpPr>
        <p:spPr/>
        <p:txBody>
          <a:bodyPr/>
          <a:p>
            <a:r>
              <a:rPr lang="zh-CN" altLang="en-US" b="1" dirty="0" smtClean="0">
                <a:solidFill>
                  <a:srgbClr val="0000CC"/>
                </a:solidFill>
                <a:latin typeface="华文楷体" panose="02010600040101010101" pitchFamily="2" charset="-122"/>
                <a:ea typeface="华文楷体" panose="02010600040101010101" pitchFamily="2" charset="-122"/>
                <a:sym typeface="+mn-ea"/>
              </a:rPr>
              <a:t>无监督学习</a:t>
            </a:r>
            <a:r>
              <a:rPr lang="zh-CN" altLang="en-US" dirty="0" smtClean="0">
                <a:latin typeface="华文楷体" panose="02010600040101010101" pitchFamily="2" charset="-122"/>
                <a:ea typeface="华文楷体" panose="02010600040101010101" pitchFamily="2" charset="-122"/>
                <a:sym typeface="+mn-ea"/>
              </a:rPr>
              <a:t>：</a:t>
            </a:r>
            <a:r>
              <a:rPr lang="zh-CN" altLang="en-US" dirty="0">
                <a:latin typeface="华文楷体" panose="02010600040101010101" pitchFamily="2" charset="-122"/>
                <a:ea typeface="华文楷体" panose="02010600040101010101" pitchFamily="2" charset="-122"/>
                <a:sym typeface="+mn-ea"/>
              </a:rPr>
              <a:t>是</a:t>
            </a:r>
            <a:r>
              <a:rPr lang="zh-CN" altLang="en-US" dirty="0" smtClean="0">
                <a:latin typeface="华文楷体" panose="02010600040101010101" pitchFamily="2" charset="-122"/>
                <a:ea typeface="华文楷体" panose="02010600040101010101" pitchFamily="2" charset="-122"/>
                <a:sym typeface="+mn-ea"/>
              </a:rPr>
              <a:t>指计算机算法在没有监督者的情况下，自学获取知识、信息。</a:t>
            </a:r>
            <a:endParaRPr lang="en-US" altLang="zh-CN" dirty="0" smtClean="0">
              <a:latin typeface="华文楷体" panose="02010600040101010101" pitchFamily="2" charset="-122"/>
              <a:ea typeface="华文楷体" panose="02010600040101010101" pitchFamily="2" charset="-122"/>
            </a:endParaRPr>
          </a:p>
          <a:p>
            <a:r>
              <a:rPr lang="zh-CN" altLang="en-US" dirty="0" smtClean="0">
                <a:solidFill>
                  <a:srgbClr val="0000CC"/>
                </a:solidFill>
                <a:latin typeface="华文楷体" panose="02010600040101010101" pitchFamily="2" charset="-122"/>
                <a:ea typeface="华文楷体" panose="02010600040101010101" pitchFamily="2" charset="-122"/>
                <a:sym typeface="+mn-ea"/>
              </a:rPr>
              <a:t>无监督学习的应用</a:t>
            </a:r>
            <a:r>
              <a:rPr lang="zh-CN" altLang="en-US" dirty="0" smtClean="0">
                <a:latin typeface="华文楷体" panose="02010600040101010101" pitchFamily="2" charset="-122"/>
                <a:ea typeface="华文楷体" panose="02010600040101010101" pitchFamily="2" charset="-122"/>
                <a:sym typeface="+mn-ea"/>
              </a:rPr>
              <a:t>：不仅仅局限于解决像监督学习那样的有明确答案的问题，因而学习目标不必十分明确。在人造卫星故障诊断、视频分析、社交网站分析和声音信号分析等方面应用十分广泛。</a:t>
            </a:r>
            <a:endParaRPr lang="en-US" altLang="zh-CN" dirty="0" smtClean="0">
              <a:latin typeface="华文楷体" panose="02010600040101010101" pitchFamily="2" charset="-122"/>
              <a:ea typeface="华文楷体" panose="02010600040101010101" pitchFamily="2" charset="-122"/>
            </a:endParaRPr>
          </a:p>
          <a:p>
            <a:r>
              <a:rPr lang="zh-CN" altLang="en-US"/>
              <a:t>例如</a:t>
            </a:r>
            <a:endParaRPr lang="zh-CN" altLang="en-US"/>
          </a:p>
          <a:p>
            <a:pPr lvl="1"/>
            <a:r>
              <a:rPr lang="zh-CN" altLang="en-US" b="1" dirty="0" smtClean="0">
                <a:solidFill>
                  <a:srgbClr val="0000CC"/>
                </a:solidFill>
                <a:latin typeface="华文楷体" panose="02010600040101010101" pitchFamily="2" charset="-122"/>
                <a:ea typeface="华文楷体" panose="02010600040101010101" pitchFamily="2" charset="-122"/>
                <a:sym typeface="+mn-ea"/>
              </a:rPr>
              <a:t>聚类</a:t>
            </a:r>
            <a:r>
              <a:rPr lang="zh-CN" altLang="en-US" dirty="0">
                <a:latin typeface="华文楷体" panose="02010600040101010101" pitchFamily="2" charset="-122"/>
                <a:ea typeface="华文楷体" panose="02010600040101010101" pitchFamily="2" charset="-122"/>
                <a:sym typeface="+mn-ea"/>
              </a:rPr>
              <a:t>：与分类问题相同，也是模式识别问题，但是属于无监督学习的一种。</a:t>
            </a:r>
            <a:endParaRPr lang="zh-CN" altLang="en-US"/>
          </a:p>
        </p:txBody>
      </p:sp>
      <p:pic>
        <p:nvPicPr>
          <p:cNvPr id="4" name="图片 3"/>
          <p:cNvPicPr>
            <a:picLocks noChangeAspect="1"/>
          </p:cNvPicPr>
          <p:nvPr/>
        </p:nvPicPr>
        <p:blipFill>
          <a:blip r:embed="rId1"/>
          <a:stretch>
            <a:fillRect/>
          </a:stretch>
        </p:blipFill>
        <p:spPr>
          <a:xfrm>
            <a:off x="7583805" y="4848225"/>
            <a:ext cx="3006725" cy="180721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例子：DEBS</a:t>
            </a:r>
            <a:endParaRPr lang="zh-CN" altLang="en-US"/>
          </a:p>
        </p:txBody>
      </p:sp>
      <p:sp>
        <p:nvSpPr>
          <p:cNvPr id="3" name="内容占位符 2"/>
          <p:cNvSpPr>
            <a:spLocks noGrp="1"/>
          </p:cNvSpPr>
          <p:nvPr>
            <p:ph idx="1"/>
          </p:nvPr>
        </p:nvSpPr>
        <p:spPr>
          <a:xfrm>
            <a:off x="838200" y="1825625"/>
            <a:ext cx="5763895" cy="4351655"/>
          </a:xfrm>
        </p:spPr>
        <p:txBody>
          <a:bodyPr>
            <a:normAutofit fontScale="50000"/>
          </a:bodyPr>
          <a:p>
            <a:r>
              <a:rPr lang="zh-CN" altLang="en-US"/>
              <a:t>ACM International Conference on Distributed and Event‐based Systems (DEBS </a:t>
            </a:r>
            <a:r>
              <a:rPr lang="en-US" altLang="zh-CN"/>
              <a:t>2018</a:t>
            </a:r>
            <a:r>
              <a:rPr lang="zh-CN" altLang="en-US"/>
              <a:t>)</a:t>
            </a:r>
            <a:endParaRPr lang="zh-CN" altLang="en-US"/>
          </a:p>
          <a:p>
            <a:r>
              <a:rPr lang="zh-CN" altLang="en-US"/>
              <a:t>解决方法</a:t>
            </a:r>
            <a:endParaRPr lang="zh-CN" altLang="en-US"/>
          </a:p>
          <a:p>
            <a:pPr lvl="1"/>
            <a:r>
              <a:rPr lang="zh-CN" altLang="en-US"/>
              <a:t>分类问题</a:t>
            </a:r>
            <a:r>
              <a:rPr lang="en-US" altLang="zh-CN"/>
              <a:t>--</a:t>
            </a:r>
            <a:r>
              <a:rPr lang="zh-CN" altLang="en-US"/>
              <a:t>前向神经网络</a:t>
            </a:r>
            <a:endParaRPr lang="zh-CN" altLang="en-US"/>
          </a:p>
          <a:p>
            <a:pPr lvl="1"/>
            <a:r>
              <a:rPr lang="zh-CN" altLang="en-US"/>
              <a:t>句子到句子（</a:t>
            </a:r>
            <a:r>
              <a:rPr lang="en-US" altLang="zh-CN"/>
              <a:t>S</a:t>
            </a:r>
            <a:r>
              <a:rPr lang="zh-CN" altLang="en-US"/>
              <a:t>equence-to-</a:t>
            </a:r>
            <a:r>
              <a:rPr lang="en-US" altLang="zh-CN"/>
              <a:t>S</a:t>
            </a:r>
            <a:r>
              <a:rPr lang="zh-CN" altLang="en-US"/>
              <a:t>equence）</a:t>
            </a:r>
            <a:endParaRPr lang="zh-CN" altLang="en-US"/>
          </a:p>
          <a:p>
            <a:pPr lvl="1"/>
            <a:r>
              <a:rPr lang="en-US" altLang="zh-CN"/>
              <a:t>K</a:t>
            </a:r>
            <a:r>
              <a:rPr lang="zh-CN" altLang="en-US"/>
              <a:t>最近邻居分类（</a:t>
            </a:r>
            <a:r>
              <a:rPr lang="en-US" altLang="zh-CN"/>
              <a:t>K-Nearest Neighbor </a:t>
            </a:r>
            <a:r>
              <a:rPr lang="zh-CN" altLang="en-US"/>
              <a:t>）</a:t>
            </a:r>
            <a:r>
              <a:rPr lang="en-US" altLang="zh-CN"/>
              <a:t>--</a:t>
            </a:r>
            <a:r>
              <a:rPr lang="zh-CN" altLang="en-US"/>
              <a:t>协同过滤</a:t>
            </a:r>
            <a:endParaRPr lang="zh-CN" altLang="en-US"/>
          </a:p>
          <a:p>
            <a:pPr lvl="0"/>
            <a:r>
              <a:rPr lang="zh-CN" altLang="en-US"/>
              <a:t>预测的价值</a:t>
            </a:r>
            <a:endParaRPr lang="zh-CN" altLang="en-US"/>
          </a:p>
          <a:p>
            <a:pPr lvl="1"/>
            <a:r>
              <a:rPr lang="zh-CN" altLang="en-US" sz="2400"/>
              <a:t>船运</a:t>
            </a:r>
            <a:r>
              <a:rPr lang="en-US" altLang="zh-CN" sz="2400"/>
              <a:t>--</a:t>
            </a:r>
            <a:r>
              <a:rPr lang="zh-CN" altLang="en-US" sz="2400"/>
              <a:t>大宗商品（铁矿石、煤炭、粮食、镍矿、铜矿、锰矿）</a:t>
            </a:r>
            <a:r>
              <a:rPr lang="en-US" altLang="zh-CN" sz="2400"/>
              <a:t>--</a:t>
            </a:r>
            <a:r>
              <a:rPr lang="zh-CN" altLang="en-US" sz="2400"/>
              <a:t>期货交易</a:t>
            </a:r>
            <a:endParaRPr lang="zh-CN" altLang="en-US" sz="2400"/>
          </a:p>
          <a:p>
            <a:pPr lvl="1"/>
            <a:r>
              <a:rPr lang="zh-CN" altLang="en-US" sz="2400"/>
              <a:t>如能预测，则能够掌握期货未来价格的一部分，带来大量收益</a:t>
            </a:r>
            <a:endParaRPr lang="zh-CN" altLang="en-US"/>
          </a:p>
          <a:p>
            <a:pPr lvl="0"/>
            <a:r>
              <a:rPr lang="zh-CN" altLang="en-US"/>
              <a:t>是否可预测呢？</a:t>
            </a:r>
            <a:endParaRPr lang="zh-CN" altLang="en-US"/>
          </a:p>
          <a:p>
            <a:pPr lvl="1"/>
            <a:r>
              <a:rPr lang="zh-CN" altLang="en-US"/>
              <a:t>否</a:t>
            </a:r>
            <a:r>
              <a:rPr lang="en-US" altLang="zh-CN"/>
              <a:t>--</a:t>
            </a:r>
            <a:r>
              <a:rPr lang="zh-CN" altLang="en-US"/>
              <a:t>本质不可预测</a:t>
            </a:r>
            <a:endParaRPr lang="zh-CN" altLang="en-US"/>
          </a:p>
          <a:p>
            <a:pPr lvl="1"/>
            <a:r>
              <a:rPr lang="zh-CN" altLang="en-US"/>
              <a:t>右图是印尼，航向北方的船舶</a:t>
            </a:r>
            <a:r>
              <a:rPr lang="en-US" altLang="zh-CN"/>
              <a:t>--</a:t>
            </a:r>
            <a:r>
              <a:rPr lang="zh-CN" altLang="en-US"/>
              <a:t>基本上是澳大利亚铁矿石</a:t>
            </a:r>
            <a:endParaRPr lang="zh-CN" altLang="en-US"/>
          </a:p>
          <a:p>
            <a:pPr lvl="1"/>
            <a:r>
              <a:rPr lang="zh-CN" altLang="en-US"/>
              <a:t>去哪里呢？去中国，影响中国铁矿石价格</a:t>
            </a:r>
            <a:r>
              <a:rPr lang="en-US" altLang="zh-CN"/>
              <a:t>--</a:t>
            </a:r>
            <a:r>
              <a:rPr lang="zh-CN" altLang="en-US"/>
              <a:t>去日本，影响日本价格（没有期货）。中国</a:t>
            </a:r>
            <a:r>
              <a:rPr lang="en-US" altLang="zh-CN"/>
              <a:t>80%</a:t>
            </a:r>
            <a:r>
              <a:rPr lang="zh-CN" altLang="en-US"/>
              <a:t>。</a:t>
            </a:r>
            <a:endParaRPr lang="zh-CN" altLang="en-US"/>
          </a:p>
          <a:p>
            <a:pPr lvl="1"/>
            <a:r>
              <a:rPr lang="zh-CN" altLang="en-US"/>
              <a:t>去中国青岛、宁波、福建、长江、防城港、曹妃甸？</a:t>
            </a:r>
            <a:endParaRPr lang="zh-CN" altLang="en-US"/>
          </a:p>
          <a:p>
            <a:pPr lvl="1"/>
            <a:r>
              <a:rPr lang="zh-CN" altLang="en-US"/>
              <a:t>船本身不知道去哪里，只是知道去那个国家，到了菲律宾马尼拉附近才知道具体去哪里。甚至过了台湾海峡，才知道去那个港口。</a:t>
            </a:r>
            <a:endParaRPr lang="zh-CN" altLang="en-US"/>
          </a:p>
          <a:p>
            <a:pPr lvl="1"/>
            <a:r>
              <a:rPr lang="zh-CN" altLang="en-US"/>
              <a:t>布朗运动公式</a:t>
            </a:r>
            <a:r>
              <a:rPr lang="en-US" altLang="zh-CN"/>
              <a:t>---</a:t>
            </a:r>
            <a:endParaRPr lang="en-US" altLang="zh-CN"/>
          </a:p>
        </p:txBody>
      </p:sp>
      <p:pic>
        <p:nvPicPr>
          <p:cNvPr id="4" name="图片 3" descr="屏幕快照 2020-03-31 上午8.55.19"/>
          <p:cNvPicPr>
            <a:picLocks noChangeAspect="1"/>
          </p:cNvPicPr>
          <p:nvPr/>
        </p:nvPicPr>
        <p:blipFill>
          <a:blip r:embed="rId1"/>
          <a:stretch>
            <a:fillRect/>
          </a:stretch>
        </p:blipFill>
        <p:spPr>
          <a:xfrm>
            <a:off x="6758305" y="1825625"/>
            <a:ext cx="5267325" cy="440626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例子</a:t>
            </a:r>
            <a:r>
              <a:rPr lang="en-US" altLang="zh-CN"/>
              <a:t>2</a:t>
            </a:r>
            <a:r>
              <a:rPr lang="zh-CN" altLang="en-US"/>
              <a:t>：价格预测</a:t>
            </a:r>
            <a:endParaRPr lang="zh-CN" altLang="en-US"/>
          </a:p>
        </p:txBody>
      </p:sp>
      <p:sp>
        <p:nvSpPr>
          <p:cNvPr id="3" name="内容占位符 2"/>
          <p:cNvSpPr>
            <a:spLocks noGrp="1"/>
          </p:cNvSpPr>
          <p:nvPr>
            <p:ph idx="1"/>
          </p:nvPr>
        </p:nvSpPr>
        <p:spPr>
          <a:xfrm>
            <a:off x="838200" y="1825625"/>
            <a:ext cx="4975225" cy="4351655"/>
          </a:xfrm>
        </p:spPr>
        <p:txBody>
          <a:bodyPr>
            <a:normAutofit fontScale="50000"/>
          </a:bodyPr>
          <a:p>
            <a:r>
              <a:rPr lang="zh-CN" altLang="en-US"/>
              <a:t>股票价格：（</a:t>
            </a:r>
            <a:r>
              <a:rPr lang="en-US" altLang="zh-CN"/>
              <a:t>t,OHLC(high,low,open,close),volume)</a:t>
            </a:r>
            <a:endParaRPr lang="en-US" altLang="zh-CN"/>
          </a:p>
          <a:p>
            <a:r>
              <a:rPr lang="zh-CN" altLang="en-US"/>
              <a:t>首先设置一个水平窗口（</a:t>
            </a:r>
            <a:r>
              <a:rPr lang="en-US" altLang="zh-CN"/>
              <a:t>10</a:t>
            </a:r>
            <a:r>
              <a:rPr lang="zh-CN" altLang="en-US"/>
              <a:t>天）预测第</a:t>
            </a:r>
            <a:r>
              <a:rPr lang="en-US" altLang="zh-CN"/>
              <a:t>11</a:t>
            </a:r>
            <a:r>
              <a:rPr lang="zh-CN" altLang="en-US"/>
              <a:t>天的价格</a:t>
            </a:r>
            <a:endParaRPr lang="zh-CN" altLang="en-US"/>
          </a:p>
          <a:p>
            <a:r>
              <a:rPr lang="zh-CN" altLang="en-US"/>
              <a:t>解决方法</a:t>
            </a:r>
            <a:endParaRPr lang="zh-CN" altLang="en-US"/>
          </a:p>
          <a:p>
            <a:pPr lvl="1"/>
            <a:r>
              <a:rPr lang="zh-CN" altLang="en-US"/>
              <a:t>回归分析</a:t>
            </a:r>
            <a:endParaRPr lang="zh-CN" altLang="en-US"/>
          </a:p>
          <a:p>
            <a:pPr lvl="1"/>
            <a:r>
              <a:rPr lang="zh-CN" altLang="en-US"/>
              <a:t>神经网络</a:t>
            </a:r>
            <a:endParaRPr lang="zh-CN" altLang="en-US"/>
          </a:p>
          <a:p>
            <a:pPr lvl="1"/>
            <a:r>
              <a:rPr lang="zh-CN" altLang="en-US"/>
              <a:t>模糊系统</a:t>
            </a:r>
            <a:endParaRPr lang="zh-CN" altLang="en-US"/>
          </a:p>
          <a:p>
            <a:pPr lvl="1"/>
            <a:r>
              <a:rPr lang="zh-CN" altLang="en-US"/>
              <a:t>函数拟合</a:t>
            </a:r>
            <a:endParaRPr lang="zh-CN" altLang="en-US"/>
          </a:p>
          <a:p>
            <a:pPr lvl="0"/>
            <a:r>
              <a:rPr lang="zh-CN" altLang="en-US" sz="2800"/>
              <a:t>是否可预测？</a:t>
            </a:r>
            <a:endParaRPr lang="zh-CN" altLang="en-US" sz="2800"/>
          </a:p>
          <a:p>
            <a:pPr lvl="1"/>
            <a:r>
              <a:rPr lang="zh-CN" altLang="en-US" sz="2400"/>
              <a:t>本质还是不可预测</a:t>
            </a:r>
            <a:endParaRPr lang="zh-CN" altLang="en-US" sz="2400"/>
          </a:p>
          <a:p>
            <a:pPr lvl="1"/>
            <a:r>
              <a:rPr lang="zh-CN" altLang="en-US" sz="2400"/>
              <a:t>论文还可以</a:t>
            </a:r>
            <a:endParaRPr lang="zh-CN" altLang="en-US" sz="2400"/>
          </a:p>
          <a:p>
            <a:pPr lvl="0"/>
            <a:r>
              <a:rPr lang="zh-CN" altLang="en-US" sz="2800"/>
              <a:t>量化交易有意义吗？</a:t>
            </a:r>
            <a:endParaRPr lang="zh-CN" altLang="en-US" sz="2800"/>
          </a:p>
          <a:p>
            <a:pPr lvl="1"/>
            <a:r>
              <a:rPr lang="zh-CN" altLang="en-US" sz="2400"/>
              <a:t>那还是有的</a:t>
            </a:r>
            <a:r>
              <a:rPr lang="en-US" altLang="zh-CN" sz="2400"/>
              <a:t>--</a:t>
            </a:r>
            <a:r>
              <a:rPr lang="zh-CN" altLang="en-US" sz="2400"/>
              <a:t>动力学</a:t>
            </a:r>
            <a:endParaRPr lang="zh-CN" altLang="en-US" sz="2400"/>
          </a:p>
          <a:p>
            <a:pPr lvl="1"/>
            <a:r>
              <a:rPr lang="zh-CN" altLang="en-US" sz="2400"/>
              <a:t>技术制胜了</a:t>
            </a:r>
            <a:r>
              <a:rPr lang="en-US" altLang="zh-CN" sz="2400"/>
              <a:t>--</a:t>
            </a:r>
            <a:r>
              <a:rPr lang="zh-CN" altLang="en-US" sz="2400"/>
              <a:t>例如，</a:t>
            </a:r>
            <a:r>
              <a:rPr lang="en-US" altLang="zh-CN" sz="2400"/>
              <a:t>EUR/USD</a:t>
            </a:r>
            <a:r>
              <a:rPr lang="zh-CN" altLang="en-US" sz="2400"/>
              <a:t>，价格下跌，假设存在真实的价格，但是下跌的时候，会由于惯性</a:t>
            </a:r>
            <a:r>
              <a:rPr lang="en-US" altLang="zh-CN" sz="2400"/>
              <a:t>--</a:t>
            </a:r>
            <a:r>
              <a:rPr lang="zh-CN" altLang="en-US" sz="2400"/>
              <a:t>导致 多下跌</a:t>
            </a:r>
            <a:r>
              <a:rPr lang="en-US" altLang="zh-CN" sz="2400"/>
              <a:t>30</a:t>
            </a:r>
            <a:r>
              <a:rPr lang="zh-CN" altLang="en-US" sz="2400"/>
              <a:t>点。假设抓到</a:t>
            </a:r>
            <a:r>
              <a:rPr lang="en-US" altLang="zh-CN" sz="2400"/>
              <a:t>20</a:t>
            </a:r>
            <a:r>
              <a:rPr lang="zh-CN" altLang="en-US" sz="2400"/>
              <a:t>点，</a:t>
            </a:r>
            <a:r>
              <a:rPr lang="en-US" altLang="zh-CN" sz="2400"/>
              <a:t>100</a:t>
            </a:r>
            <a:r>
              <a:rPr lang="zh-CN" altLang="en-US" sz="2400"/>
              <a:t>美元，赚到</a:t>
            </a:r>
            <a:r>
              <a:rPr lang="en-US" altLang="zh-CN" sz="2400"/>
              <a:t>20</a:t>
            </a:r>
            <a:r>
              <a:rPr lang="zh-CN" altLang="en-US" sz="2400"/>
              <a:t>元</a:t>
            </a:r>
            <a:endParaRPr lang="zh-CN" altLang="en-US" sz="2400"/>
          </a:p>
          <a:p>
            <a:pPr lvl="1"/>
            <a:r>
              <a:rPr lang="zh-CN" altLang="en-US"/>
              <a:t>总之，研究物理现象、心理学现象</a:t>
            </a:r>
            <a:r>
              <a:rPr lang="en-US" altLang="zh-CN"/>
              <a:t>--</a:t>
            </a:r>
            <a:r>
              <a:rPr lang="zh-CN" altLang="en-US"/>
              <a:t>会比纯的数据分析好些</a:t>
            </a:r>
            <a:endParaRPr lang="zh-CN" altLang="en-US"/>
          </a:p>
          <a:p>
            <a:pPr lvl="0"/>
            <a:endParaRPr lang="zh-CN" altLang="en-US"/>
          </a:p>
        </p:txBody>
      </p:sp>
      <p:pic>
        <p:nvPicPr>
          <p:cNvPr id="4" name="图片 3" descr="屏幕快照 2020-03-31 上午10.54.48"/>
          <p:cNvPicPr>
            <a:picLocks noChangeAspect="1"/>
          </p:cNvPicPr>
          <p:nvPr/>
        </p:nvPicPr>
        <p:blipFill>
          <a:blip r:embed="rId1"/>
          <a:stretch>
            <a:fillRect/>
          </a:stretch>
        </p:blipFill>
        <p:spPr>
          <a:xfrm>
            <a:off x="6181090" y="1691005"/>
            <a:ext cx="6002655" cy="195707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学习过程</a:t>
            </a:r>
            <a:endParaRPr lang="zh-CN" altLang="en-US"/>
          </a:p>
        </p:txBody>
      </p:sp>
      <p:sp>
        <p:nvSpPr>
          <p:cNvPr id="11267" name="文本框 11266"/>
          <p:cNvSpPr txBox="1"/>
          <p:nvPr/>
        </p:nvSpPr>
        <p:spPr>
          <a:xfrm>
            <a:off x="245745" y="2622550"/>
            <a:ext cx="1579880" cy="1614805"/>
          </a:xfrm>
          <a:prstGeom prst="rect">
            <a:avLst/>
          </a:prstGeom>
          <a:noFill/>
          <a:ln w="9525" cap="flat" cmpd="sng">
            <a:solidFill>
              <a:schemeClr val="tx1"/>
            </a:solidFill>
            <a:prstDash val="solid"/>
            <a:miter/>
            <a:headEnd type="none" w="med" len="med"/>
            <a:tailEnd type="none" w="med" len="med"/>
          </a:ln>
        </p:spPr>
        <p:txBody>
          <a:bodyPr wrap="square">
            <a:spAutoFit/>
          </a:bodyPr>
          <a:p>
            <a:pPr algn="ctr">
              <a:spcBef>
                <a:spcPct val="50000"/>
              </a:spcBef>
            </a:pPr>
            <a:r>
              <a:rPr lang="zh-CN" altLang="en-US" dirty="0">
                <a:latin typeface="Times New Roman" panose="02020503050405090304" pitchFamily="2" charset="0"/>
              </a:rPr>
              <a:t>数据</a:t>
            </a:r>
            <a:endParaRPr lang="en-US" altLang="x-none" dirty="0">
              <a:latin typeface="Times New Roman" panose="02020503050405090304" pitchFamily="2" charset="0"/>
            </a:endParaRPr>
          </a:p>
          <a:p>
            <a:pPr algn="ctr">
              <a:spcBef>
                <a:spcPct val="50000"/>
              </a:spcBef>
            </a:pPr>
            <a:r>
              <a:rPr lang="zh-CN" altLang="en-US" dirty="0">
                <a:latin typeface="Times New Roman" panose="02020503050405090304" pitchFamily="2" charset="0"/>
              </a:rPr>
              <a:t>训练样本集</a:t>
            </a:r>
            <a:endParaRPr lang="en-US" altLang="x-none" dirty="0">
              <a:latin typeface="Times New Roman" panose="02020503050405090304" pitchFamily="2" charset="0"/>
            </a:endParaRPr>
          </a:p>
          <a:p>
            <a:pPr algn="ctr">
              <a:spcBef>
                <a:spcPct val="50000"/>
              </a:spcBef>
            </a:pPr>
            <a:r>
              <a:rPr lang="zh-CN" altLang="en-US" dirty="0">
                <a:latin typeface="Times New Roman" panose="02020503050405090304" pitchFamily="2" charset="0"/>
              </a:rPr>
              <a:t>测试样本集</a:t>
            </a:r>
            <a:endParaRPr lang="en-US" altLang="x-none" dirty="0">
              <a:latin typeface="Times New Roman" panose="02020503050405090304" pitchFamily="2" charset="0"/>
            </a:endParaRPr>
          </a:p>
          <a:p>
            <a:pPr algn="ctr">
              <a:spcBef>
                <a:spcPct val="50000"/>
              </a:spcBef>
            </a:pPr>
            <a:r>
              <a:rPr lang="zh-CN" altLang="en-US" dirty="0">
                <a:latin typeface="Times New Roman" panose="02020503050405090304" pitchFamily="2" charset="0"/>
              </a:rPr>
              <a:t>新数据</a:t>
            </a:r>
            <a:endParaRPr lang="zh-CN" altLang="en-US" dirty="0">
              <a:latin typeface="Times New Roman" panose="02020503050405090304" pitchFamily="2" charset="0"/>
            </a:endParaRPr>
          </a:p>
        </p:txBody>
      </p:sp>
      <p:sp>
        <p:nvSpPr>
          <p:cNvPr id="11268" name="文本框 11267"/>
          <p:cNvSpPr txBox="1"/>
          <p:nvPr/>
        </p:nvSpPr>
        <p:spPr>
          <a:xfrm>
            <a:off x="3121025" y="2470150"/>
            <a:ext cx="1676400" cy="466725"/>
          </a:xfrm>
          <a:prstGeom prst="rect">
            <a:avLst/>
          </a:prstGeom>
          <a:noFill/>
          <a:ln w="9525" cap="flat" cmpd="sng">
            <a:solidFill>
              <a:schemeClr val="tx1"/>
            </a:solidFill>
            <a:prstDash val="solid"/>
            <a:miter/>
            <a:headEnd type="none" w="med" len="med"/>
            <a:tailEnd type="none" w="med" len="med"/>
          </a:ln>
        </p:spPr>
        <p:txBody>
          <a:bodyPr>
            <a:spAutoFit/>
          </a:bodyPr>
          <a:p>
            <a:pPr algn="ctr">
              <a:spcBef>
                <a:spcPct val="50000"/>
              </a:spcBef>
            </a:pPr>
            <a:r>
              <a:rPr lang="zh-CN" altLang="en-US" dirty="0">
                <a:latin typeface="Times New Roman" panose="02020503050405090304" pitchFamily="2" charset="0"/>
              </a:rPr>
              <a:t>算法</a:t>
            </a:r>
            <a:endParaRPr lang="zh-CN" altLang="en-US" dirty="0">
              <a:latin typeface="Times New Roman" panose="02020503050405090304" pitchFamily="2" charset="0"/>
            </a:endParaRPr>
          </a:p>
        </p:txBody>
      </p:sp>
      <p:sp>
        <p:nvSpPr>
          <p:cNvPr id="11269" name="文本框 11268"/>
          <p:cNvSpPr txBox="1"/>
          <p:nvPr/>
        </p:nvSpPr>
        <p:spPr>
          <a:xfrm>
            <a:off x="3121025" y="4756150"/>
            <a:ext cx="1600200" cy="1014413"/>
          </a:xfrm>
          <a:prstGeom prst="rect">
            <a:avLst/>
          </a:prstGeom>
          <a:noFill/>
          <a:ln w="9525" cap="flat" cmpd="sng">
            <a:solidFill>
              <a:schemeClr val="tx1"/>
            </a:solidFill>
            <a:prstDash val="solid"/>
            <a:miter/>
            <a:headEnd type="none" w="med" len="med"/>
            <a:tailEnd type="none" w="med" len="med"/>
          </a:ln>
        </p:spPr>
        <p:txBody>
          <a:bodyPr>
            <a:spAutoFit/>
          </a:bodyPr>
          <a:p>
            <a:pPr algn="ctr">
              <a:spcBef>
                <a:spcPct val="50000"/>
              </a:spcBef>
            </a:pPr>
            <a:r>
              <a:rPr lang="zh-CN" altLang="en-US" dirty="0">
                <a:latin typeface="Times New Roman" panose="02020503050405090304" pitchFamily="2" charset="0"/>
              </a:rPr>
              <a:t>模型</a:t>
            </a:r>
            <a:endParaRPr lang="zh-CN" altLang="en-US" dirty="0">
              <a:latin typeface="Times New Roman" panose="02020503050405090304" pitchFamily="2" charset="0"/>
            </a:endParaRPr>
          </a:p>
          <a:p>
            <a:pPr algn="ctr">
              <a:spcBef>
                <a:spcPct val="50000"/>
              </a:spcBef>
            </a:pPr>
            <a:r>
              <a:rPr lang="en-US" altLang="x-none" dirty="0">
                <a:latin typeface="Times New Roman" panose="02020503050405090304" pitchFamily="2" charset="0"/>
              </a:rPr>
              <a:t>F=ax</a:t>
            </a:r>
            <a:endParaRPr lang="en-US" altLang="x-none" dirty="0">
              <a:latin typeface="Times New Roman" panose="02020503050405090304" pitchFamily="2" charset="0"/>
            </a:endParaRPr>
          </a:p>
        </p:txBody>
      </p:sp>
      <p:sp>
        <p:nvSpPr>
          <p:cNvPr id="11270" name="文本框 11269"/>
          <p:cNvSpPr txBox="1"/>
          <p:nvPr/>
        </p:nvSpPr>
        <p:spPr>
          <a:xfrm>
            <a:off x="5330825" y="3603625"/>
            <a:ext cx="990600" cy="466725"/>
          </a:xfrm>
          <a:prstGeom prst="rect">
            <a:avLst/>
          </a:prstGeom>
          <a:noFill/>
          <a:ln w="9525" cap="flat" cmpd="sng">
            <a:solidFill>
              <a:schemeClr val="tx1"/>
            </a:solidFill>
            <a:prstDash val="solid"/>
            <a:miter/>
            <a:headEnd type="none" w="med" len="med"/>
            <a:tailEnd type="none" w="med" len="med"/>
          </a:ln>
        </p:spPr>
        <p:txBody>
          <a:bodyPr>
            <a:spAutoFit/>
          </a:bodyPr>
          <a:p>
            <a:pPr algn="ctr">
              <a:spcBef>
                <a:spcPct val="50000"/>
              </a:spcBef>
            </a:pPr>
            <a:r>
              <a:rPr lang="zh-CN" altLang="en-US" dirty="0">
                <a:latin typeface="Times New Roman" panose="02020503050405090304" pitchFamily="2" charset="0"/>
              </a:rPr>
              <a:t>结果</a:t>
            </a:r>
            <a:endParaRPr lang="zh-CN" altLang="en-US" dirty="0">
              <a:latin typeface="Times New Roman" panose="02020503050405090304" pitchFamily="2" charset="0"/>
            </a:endParaRPr>
          </a:p>
        </p:txBody>
      </p:sp>
      <p:sp>
        <p:nvSpPr>
          <p:cNvPr id="11271" name="文本框 11270"/>
          <p:cNvSpPr txBox="1"/>
          <p:nvPr/>
        </p:nvSpPr>
        <p:spPr>
          <a:xfrm>
            <a:off x="6854825" y="3613150"/>
            <a:ext cx="1828800" cy="466725"/>
          </a:xfrm>
          <a:prstGeom prst="rect">
            <a:avLst/>
          </a:prstGeom>
          <a:noFill/>
          <a:ln w="9525" cap="flat" cmpd="sng">
            <a:solidFill>
              <a:schemeClr val="tx1"/>
            </a:solidFill>
            <a:prstDash val="solid"/>
            <a:miter/>
            <a:headEnd type="none" w="med" len="med"/>
            <a:tailEnd type="none" w="med" len="med"/>
          </a:ln>
        </p:spPr>
        <p:txBody>
          <a:bodyPr>
            <a:spAutoFit/>
          </a:bodyPr>
          <a:p>
            <a:pPr algn="ctr">
              <a:spcBef>
                <a:spcPct val="50000"/>
              </a:spcBef>
            </a:pPr>
            <a:r>
              <a:rPr lang="zh-CN" altLang="en-US" dirty="0">
                <a:latin typeface="Times New Roman" panose="02020503050405090304" pitchFamily="2" charset="0"/>
              </a:rPr>
              <a:t>可视化</a:t>
            </a:r>
            <a:endParaRPr lang="zh-CN" altLang="en-US" dirty="0">
              <a:latin typeface="Times New Roman" panose="02020503050405090304" pitchFamily="2" charset="0"/>
            </a:endParaRPr>
          </a:p>
        </p:txBody>
      </p:sp>
      <p:sp>
        <p:nvSpPr>
          <p:cNvPr id="11272" name="直接连接符 11271"/>
          <p:cNvSpPr/>
          <p:nvPr/>
        </p:nvSpPr>
        <p:spPr>
          <a:xfrm flipV="1">
            <a:off x="1825625" y="2622550"/>
            <a:ext cx="1295400" cy="990600"/>
          </a:xfrm>
          <a:prstGeom prst="line">
            <a:avLst/>
          </a:prstGeom>
          <a:ln w="9525" cap="flat" cmpd="sng">
            <a:solidFill>
              <a:schemeClr val="tx1"/>
            </a:solidFill>
            <a:prstDash val="solid"/>
            <a:headEnd type="none" w="med" len="med"/>
            <a:tailEnd type="triangle" w="med" len="med"/>
          </a:ln>
        </p:spPr>
      </p:sp>
      <p:sp>
        <p:nvSpPr>
          <p:cNvPr id="11273" name="直接连接符 11272"/>
          <p:cNvSpPr/>
          <p:nvPr/>
        </p:nvSpPr>
        <p:spPr>
          <a:xfrm>
            <a:off x="3959225" y="2927350"/>
            <a:ext cx="0" cy="1828800"/>
          </a:xfrm>
          <a:prstGeom prst="line">
            <a:avLst/>
          </a:prstGeom>
          <a:ln w="9525" cap="flat" cmpd="sng">
            <a:solidFill>
              <a:schemeClr val="tx1"/>
            </a:solidFill>
            <a:prstDash val="solid"/>
            <a:headEnd type="none" w="med" len="med"/>
            <a:tailEnd type="triangle" w="med" len="med"/>
          </a:ln>
        </p:spPr>
      </p:sp>
      <p:sp>
        <p:nvSpPr>
          <p:cNvPr id="11274" name="直接连接符 11273"/>
          <p:cNvSpPr/>
          <p:nvPr/>
        </p:nvSpPr>
        <p:spPr>
          <a:xfrm flipV="1">
            <a:off x="4721225" y="4070350"/>
            <a:ext cx="2971800" cy="990600"/>
          </a:xfrm>
          <a:prstGeom prst="line">
            <a:avLst/>
          </a:prstGeom>
          <a:ln w="9525" cap="flat" cmpd="sng">
            <a:solidFill>
              <a:schemeClr val="tx1"/>
            </a:solidFill>
            <a:prstDash val="solid"/>
            <a:headEnd type="none" w="med" len="med"/>
            <a:tailEnd type="triangle" w="med" len="med"/>
          </a:ln>
        </p:spPr>
      </p:sp>
      <p:sp>
        <p:nvSpPr>
          <p:cNvPr id="11275" name="直接连接符 11274"/>
          <p:cNvSpPr/>
          <p:nvPr/>
        </p:nvSpPr>
        <p:spPr>
          <a:xfrm>
            <a:off x="1749425" y="4070350"/>
            <a:ext cx="1371600" cy="914400"/>
          </a:xfrm>
          <a:prstGeom prst="line">
            <a:avLst/>
          </a:prstGeom>
          <a:ln w="9525" cap="flat" cmpd="sng">
            <a:solidFill>
              <a:schemeClr val="tx1"/>
            </a:solidFill>
            <a:prstDash val="solid"/>
            <a:headEnd type="none" w="med" len="med"/>
            <a:tailEnd type="triangle" w="med" len="med"/>
          </a:ln>
        </p:spPr>
      </p:sp>
      <p:sp>
        <p:nvSpPr>
          <p:cNvPr id="11276" name="直接连接符 11275"/>
          <p:cNvSpPr/>
          <p:nvPr/>
        </p:nvSpPr>
        <p:spPr>
          <a:xfrm flipV="1">
            <a:off x="4721225" y="4070350"/>
            <a:ext cx="1066800" cy="990600"/>
          </a:xfrm>
          <a:prstGeom prst="line">
            <a:avLst/>
          </a:prstGeom>
          <a:ln w="9525" cap="flat" cmpd="sng">
            <a:solidFill>
              <a:schemeClr val="tx1"/>
            </a:solidFill>
            <a:prstDash val="solid"/>
            <a:headEnd type="none" w="med" len="med"/>
            <a:tailEnd type="triangle" w="med" len="med"/>
          </a:ln>
        </p:spPr>
      </p:sp>
      <p:sp>
        <p:nvSpPr>
          <p:cNvPr id="11277" name="直接连接符 11276"/>
          <p:cNvSpPr/>
          <p:nvPr/>
        </p:nvSpPr>
        <p:spPr>
          <a:xfrm>
            <a:off x="6321425" y="3841750"/>
            <a:ext cx="533400" cy="0"/>
          </a:xfrm>
          <a:prstGeom prst="line">
            <a:avLst/>
          </a:prstGeom>
          <a:ln w="9525" cap="flat" cmpd="sng">
            <a:solidFill>
              <a:schemeClr val="tx1"/>
            </a:solidFill>
            <a:prstDash val="solid"/>
            <a:headEnd type="none" w="med" len="med"/>
            <a:tailEnd type="triangle" w="med" len="med"/>
          </a:ln>
        </p:spPr>
      </p:sp>
      <p:sp>
        <p:nvSpPr>
          <p:cNvPr id="11278" name="文本框 11277"/>
          <p:cNvSpPr txBox="1"/>
          <p:nvPr/>
        </p:nvSpPr>
        <p:spPr>
          <a:xfrm>
            <a:off x="1749425" y="2546350"/>
            <a:ext cx="990600" cy="457200"/>
          </a:xfrm>
          <a:prstGeom prst="rect">
            <a:avLst/>
          </a:prstGeom>
          <a:noFill/>
          <a:ln w="9525">
            <a:noFill/>
          </a:ln>
        </p:spPr>
        <p:txBody>
          <a:bodyPr>
            <a:spAutoFit/>
          </a:bodyPr>
          <a:p>
            <a:pPr algn="ctr">
              <a:spcBef>
                <a:spcPct val="50000"/>
              </a:spcBef>
            </a:pPr>
            <a:r>
              <a:rPr lang="zh-CN" altLang="en-US" dirty="0">
                <a:latin typeface="Times New Roman" panose="02020503050405090304" pitchFamily="2" charset="0"/>
              </a:rPr>
              <a:t>学习</a:t>
            </a:r>
            <a:endParaRPr lang="zh-CN" altLang="en-US" dirty="0">
              <a:latin typeface="Times New Roman" panose="02020503050405090304" pitchFamily="2" charset="0"/>
            </a:endParaRPr>
          </a:p>
        </p:txBody>
      </p:sp>
      <p:sp>
        <p:nvSpPr>
          <p:cNvPr id="11279" name="文本框 11278"/>
          <p:cNvSpPr txBox="1"/>
          <p:nvPr/>
        </p:nvSpPr>
        <p:spPr>
          <a:xfrm>
            <a:off x="2968625" y="3613150"/>
            <a:ext cx="990600" cy="457200"/>
          </a:xfrm>
          <a:prstGeom prst="rect">
            <a:avLst/>
          </a:prstGeom>
          <a:noFill/>
          <a:ln w="9525">
            <a:noFill/>
          </a:ln>
        </p:spPr>
        <p:txBody>
          <a:bodyPr>
            <a:spAutoFit/>
          </a:bodyPr>
          <a:p>
            <a:pPr algn="ctr">
              <a:spcBef>
                <a:spcPct val="50000"/>
              </a:spcBef>
            </a:pPr>
            <a:r>
              <a:rPr lang="zh-CN" altLang="en-US" dirty="0">
                <a:latin typeface="Times New Roman" panose="02020503050405090304" pitchFamily="2" charset="0"/>
              </a:rPr>
              <a:t>产生</a:t>
            </a:r>
            <a:endParaRPr lang="zh-CN" altLang="en-US" dirty="0">
              <a:latin typeface="Times New Roman" panose="02020503050405090304" pitchFamily="2" charset="0"/>
            </a:endParaRPr>
          </a:p>
        </p:txBody>
      </p:sp>
      <p:sp>
        <p:nvSpPr>
          <p:cNvPr id="11280" name="文本框 11279"/>
          <p:cNvSpPr txBox="1"/>
          <p:nvPr/>
        </p:nvSpPr>
        <p:spPr>
          <a:xfrm>
            <a:off x="1825625" y="4375150"/>
            <a:ext cx="990600" cy="457200"/>
          </a:xfrm>
          <a:prstGeom prst="rect">
            <a:avLst/>
          </a:prstGeom>
          <a:noFill/>
          <a:ln w="9525">
            <a:noFill/>
          </a:ln>
        </p:spPr>
        <p:txBody>
          <a:bodyPr>
            <a:spAutoFit/>
          </a:bodyPr>
          <a:p>
            <a:pPr algn="ctr">
              <a:spcBef>
                <a:spcPct val="50000"/>
              </a:spcBef>
            </a:pPr>
            <a:r>
              <a:rPr lang="zh-CN" altLang="en-US" dirty="0">
                <a:latin typeface="Times New Roman" panose="02020503050405090304" pitchFamily="2" charset="0"/>
              </a:rPr>
              <a:t>评分</a:t>
            </a:r>
            <a:endParaRPr lang="en-US" altLang="x-none" dirty="0">
              <a:latin typeface="Times New Roman" panose="02020503050405090304" pitchFamily="2" charset="0"/>
            </a:endParaRPr>
          </a:p>
        </p:txBody>
      </p:sp>
      <p:sp>
        <p:nvSpPr>
          <p:cNvPr id="11281" name="文本框 11280"/>
          <p:cNvSpPr txBox="1"/>
          <p:nvPr/>
        </p:nvSpPr>
        <p:spPr>
          <a:xfrm>
            <a:off x="4721225" y="4222750"/>
            <a:ext cx="914400" cy="457200"/>
          </a:xfrm>
          <a:prstGeom prst="rect">
            <a:avLst/>
          </a:prstGeom>
          <a:noFill/>
          <a:ln w="9525">
            <a:noFill/>
          </a:ln>
        </p:spPr>
        <p:txBody>
          <a:bodyPr>
            <a:spAutoFit/>
          </a:bodyPr>
          <a:p>
            <a:pPr>
              <a:spcBef>
                <a:spcPct val="50000"/>
              </a:spcBef>
            </a:pPr>
            <a:r>
              <a:rPr lang="zh-CN" altLang="en-US" dirty="0">
                <a:latin typeface="Times New Roman" panose="02020503050405090304" pitchFamily="2" charset="0"/>
              </a:rPr>
              <a:t>产生</a:t>
            </a:r>
            <a:endParaRPr lang="zh-CN" altLang="en-US" dirty="0">
              <a:latin typeface="Times New Roman" panose="02020503050405090304" pitchFamily="2" charset="0"/>
            </a:endParaRPr>
          </a:p>
        </p:txBody>
      </p:sp>
      <p:sp>
        <p:nvSpPr>
          <p:cNvPr id="11282" name="文本框 11281"/>
          <p:cNvSpPr txBox="1"/>
          <p:nvPr/>
        </p:nvSpPr>
        <p:spPr>
          <a:xfrm>
            <a:off x="6245225" y="4375150"/>
            <a:ext cx="1219200" cy="457200"/>
          </a:xfrm>
          <a:prstGeom prst="rect">
            <a:avLst/>
          </a:prstGeom>
          <a:noFill/>
          <a:ln w="9525">
            <a:noFill/>
          </a:ln>
        </p:spPr>
        <p:txBody>
          <a:bodyPr>
            <a:spAutoFit/>
          </a:bodyPr>
          <a:p>
            <a:pPr algn="ctr">
              <a:spcBef>
                <a:spcPct val="50000"/>
              </a:spcBef>
            </a:pPr>
            <a:r>
              <a:rPr lang="zh-CN" altLang="en-US" dirty="0">
                <a:latin typeface="Times New Roman" panose="02020503050405090304" pitchFamily="2" charset="0"/>
              </a:rPr>
              <a:t>分析</a:t>
            </a:r>
            <a:endParaRPr lang="zh-CN" altLang="en-US" dirty="0">
              <a:latin typeface="Times New Roman" panose="02020503050405090304" pitchFamily="2" charset="0"/>
            </a:endParaRPr>
          </a:p>
        </p:txBody>
      </p:sp>
      <p:sp>
        <p:nvSpPr>
          <p:cNvPr id="5" name="内容占位符 4"/>
          <p:cNvSpPr>
            <a:spLocks noGrp="1"/>
          </p:cNvSpPr>
          <p:nvPr>
            <p:ph idx="1"/>
          </p:nvPr>
        </p:nvSpPr>
        <p:spPr>
          <a:xfrm>
            <a:off x="4965065" y="727710"/>
            <a:ext cx="6089650" cy="2482215"/>
          </a:xfrm>
        </p:spPr>
        <p:txBody>
          <a:bodyPr>
            <a:normAutofit fontScale="90000" lnSpcReduction="20000"/>
          </a:bodyPr>
          <a:p>
            <a:r>
              <a:rPr lang="zh-CN" altLang="en-US"/>
              <a:t>模型和学习算法一定是分开的</a:t>
            </a:r>
            <a:endParaRPr lang="zh-CN" altLang="en-US"/>
          </a:p>
          <a:p>
            <a:r>
              <a:rPr lang="zh-CN" altLang="en-US"/>
              <a:t>模型选择</a:t>
            </a:r>
            <a:r>
              <a:rPr lang="en-US" altLang="zh-CN"/>
              <a:t>--</a:t>
            </a:r>
            <a:endParaRPr lang="zh-CN" altLang="en-US"/>
          </a:p>
          <a:p>
            <a:pPr lvl="1"/>
            <a:r>
              <a:rPr lang="zh-CN" altLang="en-US"/>
              <a:t>基于数据分析</a:t>
            </a:r>
            <a:r>
              <a:rPr lang="en-US" altLang="zh-CN"/>
              <a:t>--</a:t>
            </a:r>
            <a:r>
              <a:rPr lang="zh-CN" altLang="en-US"/>
              <a:t>选择模型</a:t>
            </a:r>
            <a:endParaRPr lang="zh-CN" altLang="en-US"/>
          </a:p>
          <a:p>
            <a:pPr lvl="0"/>
            <a:r>
              <a:rPr lang="zh-CN" altLang="en-US"/>
              <a:t>学习算法选择</a:t>
            </a:r>
            <a:endParaRPr lang="zh-CN" altLang="en-US"/>
          </a:p>
          <a:p>
            <a:pPr lvl="1"/>
            <a:r>
              <a:rPr lang="zh-CN" altLang="en-US"/>
              <a:t>模拟退火</a:t>
            </a:r>
            <a:endParaRPr lang="zh-CN" altLang="en-US"/>
          </a:p>
          <a:p>
            <a:pPr lvl="1"/>
            <a:r>
              <a:rPr lang="zh-CN" altLang="en-US"/>
              <a:t>遗传算法</a:t>
            </a:r>
            <a:endParaRPr lang="zh-CN" altLang="en-US"/>
          </a:p>
          <a:p>
            <a:pPr lvl="1"/>
            <a:r>
              <a:rPr lang="zh-CN" altLang="en-US"/>
              <a:t>梯度下降法</a:t>
            </a:r>
            <a:endParaRPr lang="zh-CN" altLang="en-US"/>
          </a:p>
        </p:txBody>
      </p:sp>
      <p:grpSp>
        <p:nvGrpSpPr>
          <p:cNvPr id="13" name="组合 12"/>
          <p:cNvGrpSpPr/>
          <p:nvPr/>
        </p:nvGrpSpPr>
        <p:grpSpPr>
          <a:xfrm>
            <a:off x="7266940" y="4167505"/>
            <a:ext cx="4794885" cy="2510155"/>
            <a:chOff x="7162" y="5658"/>
            <a:chExt cx="11400" cy="5640"/>
          </a:xfrm>
        </p:grpSpPr>
        <p:sp>
          <p:nvSpPr>
            <p:cNvPr id="6" name="直接连接符 5"/>
            <p:cNvSpPr/>
            <p:nvPr/>
          </p:nvSpPr>
          <p:spPr>
            <a:xfrm>
              <a:off x="7162" y="10218"/>
              <a:ext cx="11400" cy="0"/>
            </a:xfrm>
            <a:prstGeom prst="line">
              <a:avLst/>
            </a:prstGeom>
            <a:ln w="9525" cap="flat" cmpd="sng">
              <a:solidFill>
                <a:schemeClr val="tx1"/>
              </a:solidFill>
              <a:prstDash val="solid"/>
              <a:headEnd type="none" w="med" len="med"/>
              <a:tailEnd type="triangle" w="med" len="med"/>
            </a:ln>
          </p:spPr>
        </p:sp>
        <p:sp>
          <p:nvSpPr>
            <p:cNvPr id="7" name="直接连接符 6"/>
            <p:cNvSpPr/>
            <p:nvPr/>
          </p:nvSpPr>
          <p:spPr>
            <a:xfrm flipV="1">
              <a:off x="8242" y="5658"/>
              <a:ext cx="0" cy="5640"/>
            </a:xfrm>
            <a:prstGeom prst="line">
              <a:avLst/>
            </a:prstGeom>
            <a:ln w="9525" cap="flat" cmpd="sng">
              <a:solidFill>
                <a:schemeClr val="tx1"/>
              </a:solidFill>
              <a:prstDash val="solid"/>
              <a:headEnd type="none" w="med" len="med"/>
              <a:tailEnd type="triangle" w="med" len="med"/>
            </a:ln>
          </p:spPr>
        </p:sp>
        <p:sp>
          <p:nvSpPr>
            <p:cNvPr id="8" name="未知"/>
            <p:cNvSpPr/>
            <p:nvPr/>
          </p:nvSpPr>
          <p:spPr>
            <a:xfrm>
              <a:off x="9202" y="6978"/>
              <a:ext cx="4320" cy="2340"/>
            </a:xfrm>
            <a:custGeom>
              <a:avLst/>
              <a:gdLst/>
              <a:ahLst/>
              <a:cxnLst/>
              <a:pathLst>
                <a:path w="1728" h="936">
                  <a:moveTo>
                    <a:pt x="0" y="0"/>
                  </a:moveTo>
                  <a:cubicBezTo>
                    <a:pt x="360" y="444"/>
                    <a:pt x="720" y="888"/>
                    <a:pt x="1008" y="912"/>
                  </a:cubicBezTo>
                  <a:cubicBezTo>
                    <a:pt x="1296" y="936"/>
                    <a:pt x="1512" y="540"/>
                    <a:pt x="1728" y="144"/>
                  </a:cubicBezTo>
                </a:path>
              </a:pathLst>
            </a:custGeom>
            <a:noFill/>
            <a:ln w="9525" cap="flat" cmpd="sng">
              <a:solidFill>
                <a:schemeClr val="tx1"/>
              </a:solidFill>
              <a:prstDash val="solid"/>
              <a:headEnd type="none" w="med" len="med"/>
              <a:tailEnd type="none" w="med" len="med"/>
            </a:ln>
          </p:spPr>
          <p:txBody>
            <a:bodyPr/>
            <a:p>
              <a:endParaRPr lang="zh-CN" altLang="en-US"/>
            </a:p>
          </p:txBody>
        </p:sp>
        <p:sp>
          <p:nvSpPr>
            <p:cNvPr id="9" name="直接连接符 8"/>
            <p:cNvSpPr/>
            <p:nvPr/>
          </p:nvSpPr>
          <p:spPr>
            <a:xfrm>
              <a:off x="9922" y="7938"/>
              <a:ext cx="2160" cy="2160"/>
            </a:xfrm>
            <a:prstGeom prst="line">
              <a:avLst/>
            </a:prstGeom>
            <a:ln w="9525" cap="flat" cmpd="sng">
              <a:solidFill>
                <a:schemeClr val="tx1"/>
              </a:solidFill>
              <a:prstDash val="solid"/>
              <a:headEnd type="none" w="med" len="med"/>
              <a:tailEnd type="triangle" w="med" len="med"/>
            </a:ln>
          </p:spPr>
        </p:sp>
        <p:sp>
          <p:nvSpPr>
            <p:cNvPr id="10" name="直接连接符 9"/>
            <p:cNvSpPr/>
            <p:nvPr/>
          </p:nvSpPr>
          <p:spPr>
            <a:xfrm flipV="1">
              <a:off x="9922" y="8418"/>
              <a:ext cx="720" cy="720"/>
            </a:xfrm>
            <a:prstGeom prst="line">
              <a:avLst/>
            </a:prstGeom>
            <a:ln w="9525" cap="flat" cmpd="sng">
              <a:solidFill>
                <a:schemeClr val="tx1"/>
              </a:solidFill>
              <a:prstDash val="solid"/>
              <a:headEnd type="none" w="med" len="med"/>
              <a:tailEnd type="none" w="med" len="med"/>
            </a:ln>
          </p:spPr>
        </p:sp>
        <p:sp>
          <p:nvSpPr>
            <p:cNvPr id="11" name="直接连接符 10"/>
            <p:cNvSpPr/>
            <p:nvPr/>
          </p:nvSpPr>
          <p:spPr>
            <a:xfrm flipV="1">
              <a:off x="9940" y="8651"/>
              <a:ext cx="720" cy="720"/>
            </a:xfrm>
            <a:prstGeom prst="line">
              <a:avLst/>
            </a:prstGeom>
            <a:ln w="9525" cap="flat" cmpd="sng">
              <a:solidFill>
                <a:schemeClr val="tx1"/>
              </a:solidFill>
              <a:prstDash val="solid"/>
              <a:headEnd type="none" w="med" len="med"/>
              <a:tailEnd type="none" w="med" len="med"/>
            </a:ln>
          </p:spPr>
        </p:sp>
        <p:sp>
          <p:nvSpPr>
            <p:cNvPr id="12" name="文本框 11"/>
            <p:cNvSpPr txBox="1"/>
            <p:nvPr/>
          </p:nvSpPr>
          <p:spPr>
            <a:xfrm>
              <a:off x="8962" y="9258"/>
              <a:ext cx="4739" cy="758"/>
            </a:xfrm>
            <a:prstGeom prst="rect">
              <a:avLst/>
            </a:prstGeom>
            <a:noFill/>
            <a:ln w="9525">
              <a:noFill/>
            </a:ln>
          </p:spPr>
          <p:txBody>
            <a:bodyPr wrap="square">
              <a:spAutoFit/>
            </a:bodyPr>
            <a:p>
              <a:pPr>
                <a:spcBef>
                  <a:spcPct val="50000"/>
                </a:spcBef>
              </a:pPr>
              <a:r>
                <a:rPr lang="zh-CN" altLang="en-US" sz="1600" dirty="0">
                  <a:latin typeface="Times New Roman" panose="02020503050405090304" pitchFamily="2" charset="0"/>
                </a:rPr>
                <a:t>下降步长</a:t>
              </a:r>
              <a:endParaRPr lang="zh-CN" altLang="en-US" sz="1600" dirty="0">
                <a:latin typeface="Times New Roman" panose="02020503050405090304" pitchFamily="2" charset="0"/>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模型分类与学习算法分类</a:t>
            </a:r>
            <a:endParaRPr lang="zh-CN" altLang="en-US"/>
          </a:p>
        </p:txBody>
      </p:sp>
      <p:sp>
        <p:nvSpPr>
          <p:cNvPr id="3" name="内容占位符 2"/>
          <p:cNvSpPr>
            <a:spLocks noGrp="1"/>
          </p:cNvSpPr>
          <p:nvPr>
            <p:ph idx="1"/>
          </p:nvPr>
        </p:nvSpPr>
        <p:spPr/>
        <p:txBody>
          <a:bodyPr/>
          <a:p>
            <a:r>
              <a:rPr lang="zh-CN" altLang="en-US" dirty="0" smtClean="0">
                <a:latin typeface="华文楷体" panose="02010600040101010101" pitchFamily="2" charset="-122"/>
                <a:ea typeface="华文楷体" panose="02010600040101010101" pitchFamily="2" charset="-122"/>
                <a:sym typeface="+mn-ea"/>
              </a:rPr>
              <a:t>线性模型：线性回归模型</a:t>
            </a:r>
            <a:endParaRPr lang="en-US" altLang="zh-CN" dirty="0" smtClean="0">
              <a:latin typeface="华文楷体" panose="02010600040101010101" pitchFamily="2" charset="-122"/>
              <a:ea typeface="华文楷体" panose="02010600040101010101" pitchFamily="2" charset="-122"/>
            </a:endParaRPr>
          </a:p>
          <a:p>
            <a:r>
              <a:rPr lang="zh-CN" altLang="en-US" dirty="0">
                <a:latin typeface="华文楷体" panose="02010600040101010101" pitchFamily="2" charset="-122"/>
                <a:ea typeface="华文楷体" panose="02010600040101010101" pitchFamily="2" charset="-122"/>
                <a:sym typeface="+mn-ea"/>
              </a:rPr>
              <a:t>核</a:t>
            </a:r>
            <a:r>
              <a:rPr lang="zh-CN" altLang="en-US" dirty="0" smtClean="0">
                <a:latin typeface="华文楷体" panose="02010600040101010101" pitchFamily="2" charset="-122"/>
                <a:ea typeface="华文楷体" panose="02010600040101010101" pitchFamily="2" charset="-122"/>
                <a:sym typeface="+mn-ea"/>
              </a:rPr>
              <a:t>模型：高斯核函数</a:t>
            </a:r>
            <a:endParaRPr lang="en-US" altLang="zh-CN" dirty="0" smtClean="0">
              <a:latin typeface="华文楷体" panose="02010600040101010101" pitchFamily="2" charset="-122"/>
              <a:ea typeface="华文楷体" panose="02010600040101010101" pitchFamily="2" charset="-122"/>
            </a:endParaRPr>
          </a:p>
          <a:p>
            <a:r>
              <a:rPr lang="zh-CN" altLang="en-US" dirty="0" smtClean="0">
                <a:latin typeface="华文楷体" panose="02010600040101010101" pitchFamily="2" charset="-122"/>
                <a:ea typeface="华文楷体" panose="02010600040101010101" pitchFamily="2" charset="-122"/>
                <a:sym typeface="+mn-ea"/>
              </a:rPr>
              <a:t>层次模型：逻辑回归</a:t>
            </a:r>
            <a:endParaRPr lang="zh-CN" altLang="en-US" dirty="0" smtClean="0">
              <a:latin typeface="华文楷体" panose="02010600040101010101" pitchFamily="2" charset="-122"/>
              <a:ea typeface="华文楷体" panose="02010600040101010101" pitchFamily="2" charset="-122"/>
              <a:sym typeface="+mn-ea"/>
            </a:endParaRPr>
          </a:p>
          <a:p>
            <a:endParaRPr lang="zh-CN" altLang="en-US"/>
          </a:p>
          <a:p>
            <a:r>
              <a:rPr lang="zh-CN" altLang="en-US"/>
              <a:t>经典算法：梯度下降法、最小二乘法等</a:t>
            </a:r>
            <a:endParaRPr lang="zh-CN" altLang="en-US"/>
          </a:p>
          <a:p>
            <a:r>
              <a:rPr lang="zh-CN" altLang="en-US"/>
              <a:t>随机学习：</a:t>
            </a:r>
            <a:endParaRPr lang="zh-CN" altLang="en-US"/>
          </a:p>
          <a:p>
            <a:pPr lvl="1"/>
            <a:r>
              <a:rPr lang="zh-CN" altLang="en-US"/>
              <a:t>模拟退火</a:t>
            </a:r>
            <a:endParaRPr lang="zh-CN" altLang="en-US"/>
          </a:p>
          <a:p>
            <a:pPr lvl="1"/>
            <a:r>
              <a:rPr lang="zh-CN" altLang="en-US"/>
              <a:t>遗传算法</a:t>
            </a: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线性模型</a:t>
            </a:r>
            <a:endParaRPr lang="zh-CN" altLang="en-US"/>
          </a:p>
        </p:txBody>
      </p:sp>
      <mc:AlternateContent xmlns:mc="http://schemas.openxmlformats.org/markup-compatibility/2006">
        <mc:Choice xmlns:a14="http://schemas.microsoft.com/office/drawing/2010/main" Requires="a14">
          <p:sp>
            <p:nvSpPr>
              <p:cNvPr id="5" name="矩形 4"/>
              <p:cNvSpPr/>
              <p:nvPr/>
            </p:nvSpPr>
            <p:spPr>
              <a:xfrm>
                <a:off x="2505366" y="1690758"/>
                <a:ext cx="6905676" cy="1193981"/>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sSub>
                        <m:sSubPr>
                          <m:ctrlPr>
                            <a:rPr lang="en-US" altLang="zh-CN" sz="2400" i="1">
                              <a:latin typeface="Cambria Math" panose="02040503050406030204" pitchFamily="18" charset="0"/>
                              <a:ea typeface="华文楷体" panose="02010600040101010101" pitchFamily="2" charset="-122"/>
                            </a:rPr>
                          </m:ctrlPr>
                        </m:sSubPr>
                        <m:e>
                          <m:r>
                            <a:rPr lang="en-US" altLang="zh-CN" sz="2400" i="1">
                              <a:latin typeface="Cambria Math" panose="02040503050406030204" pitchFamily="18" charset="0"/>
                              <a:ea typeface="华文楷体" panose="02010600040101010101" pitchFamily="2" charset="-122"/>
                            </a:rPr>
                            <m:t>𝑓</m:t>
                          </m:r>
                        </m:e>
                        <m:sub>
                          <m:r>
                            <a:rPr lang="zh-CN" altLang="en-US" sz="2400" i="1">
                              <a:latin typeface="Cambria Math" panose="02040503050406030204" pitchFamily="18" charset="0"/>
                              <a:ea typeface="华文楷体" panose="02010600040101010101" pitchFamily="2" charset="-122"/>
                            </a:rPr>
                            <m:t>𝜃</m:t>
                          </m:r>
                        </m:sub>
                      </m:sSub>
                      <m:d>
                        <m:dPr>
                          <m:ctrlPr>
                            <a:rPr lang="en-US" altLang="zh-CN" sz="2400" i="1">
                              <a:latin typeface="Cambria Math" panose="02040503050406030204" pitchFamily="18" charset="0"/>
                              <a:ea typeface="华文楷体" panose="02010600040101010101" pitchFamily="2" charset="-122"/>
                            </a:rPr>
                          </m:ctrlPr>
                        </m:dPr>
                        <m:e>
                          <m:r>
                            <a:rPr lang="zh-CN" altLang="en-US" sz="2400" i="1">
                              <a:latin typeface="Cambria Math" panose="02040503050406030204" pitchFamily="18" charset="0"/>
                              <a:ea typeface="华文楷体" panose="02010600040101010101" pitchFamily="2" charset="-122"/>
                            </a:rPr>
                            <m:t>𝒳</m:t>
                          </m:r>
                        </m:e>
                      </m:d>
                      <m:r>
                        <a:rPr lang="en-US" altLang="zh-CN" sz="2400" i="1">
                          <a:latin typeface="Cambria Math" panose="02040503050406030204" pitchFamily="18" charset="0"/>
                          <a:ea typeface="Cambria Math" panose="02040503050406030204" pitchFamily="18" charset="0"/>
                        </a:rPr>
                        <m:t>=</m:t>
                      </m:r>
                      <m:nary>
                        <m:naryPr>
                          <m:chr m:val="∑"/>
                          <m:ctrlPr>
                            <a:rPr lang="en-US" altLang="zh-CN" sz="2400" i="1">
                              <a:latin typeface="Cambria Math" panose="02040503050406030204" pitchFamily="18" charset="0"/>
                              <a:ea typeface="Cambria Math" panose="02040503050406030204" pitchFamily="18" charset="0"/>
                            </a:rPr>
                          </m:ctrlPr>
                        </m:naryPr>
                        <m:sub>
                          <m:r>
                            <m:rPr>
                              <m:brk m:alnAt="23"/>
                            </m:rPr>
                            <a:rPr lang="zh-CN" altLang="en-US" sz="2400" i="1">
                              <a:latin typeface="Cambria Math" panose="02040503050406030204" pitchFamily="18" charset="0"/>
                              <a:ea typeface="Cambria Math" panose="02040503050406030204" pitchFamily="18" charset="0"/>
                            </a:rPr>
                            <m:t>𝒿</m:t>
                          </m:r>
                          <m:r>
                            <a:rPr lang="en-US" altLang="zh-CN" sz="2400" i="1">
                              <a:latin typeface="Cambria Math" panose="02040503050406030204" pitchFamily="18" charset="0"/>
                              <a:ea typeface="Cambria Math" panose="02040503050406030204" pitchFamily="18" charset="0"/>
                            </a:rPr>
                            <m:t>=</m:t>
                          </m:r>
                          <m:r>
                            <a:rPr lang="en-US" altLang="zh-CN" sz="2400" i="1">
                              <a:latin typeface="Cambria Math" panose="02040503050406030204" pitchFamily="18" charset="0"/>
                              <a:ea typeface="Cambria Math" panose="02040503050406030204" pitchFamily="18" charset="0"/>
                            </a:rPr>
                            <m:t>1</m:t>
                          </m:r>
                        </m:sub>
                        <m:sup>
                          <m:r>
                            <a:rPr lang="zh-CN" altLang="en-US" sz="2400" i="1">
                              <a:latin typeface="Cambria Math" panose="02040503050406030204" pitchFamily="18" charset="0"/>
                              <a:ea typeface="Cambria Math" panose="02040503050406030204" pitchFamily="18" charset="0"/>
                            </a:rPr>
                            <m:t>𝒷</m:t>
                          </m:r>
                        </m:sup>
                        <m:e>
                          <m:sSub>
                            <m:sSubPr>
                              <m:ctrlPr>
                                <a:rPr lang="en-US" altLang="zh-CN" sz="2400" i="1">
                                  <a:latin typeface="Cambria Math" panose="02040503050406030204" pitchFamily="18" charset="0"/>
                                  <a:ea typeface="Cambria Math" panose="02040503050406030204" pitchFamily="18" charset="0"/>
                                </a:rPr>
                              </m:ctrlPr>
                            </m:sSubPr>
                            <m:e>
                              <m:r>
                                <a:rPr lang="zh-CN" altLang="en-US" sz="2400" i="1">
                                  <a:latin typeface="Cambria Math" panose="02040503050406030204" pitchFamily="18" charset="0"/>
                                  <a:ea typeface="Cambria Math" panose="02040503050406030204" pitchFamily="18" charset="0"/>
                                </a:rPr>
                                <m:t>𝜃</m:t>
                              </m:r>
                            </m:e>
                            <m:sub>
                              <m:r>
                                <a:rPr lang="zh-CN" altLang="en-US" sz="2400" i="1">
                                  <a:latin typeface="Cambria Math" panose="02040503050406030204" pitchFamily="18" charset="0"/>
                                  <a:ea typeface="Cambria Math" panose="02040503050406030204" pitchFamily="18" charset="0"/>
                                </a:rPr>
                                <m:t>𝒿</m:t>
                              </m:r>
                            </m:sub>
                          </m:sSub>
                        </m:e>
                      </m:nary>
                      <m:sSub>
                        <m:sSubPr>
                          <m:ctrlPr>
                            <a:rPr lang="en-US" altLang="zh-CN" sz="2400" i="1">
                              <a:latin typeface="Cambria Math" panose="02040503050406030204" pitchFamily="18" charset="0"/>
                              <a:ea typeface="Cambria Math" panose="02040503050406030204" pitchFamily="18" charset="0"/>
                            </a:rPr>
                          </m:ctrlPr>
                        </m:sSubPr>
                        <m:e>
                          <m:r>
                            <a:rPr lang="zh-CN" altLang="en-US" sz="2400" i="1">
                              <a:latin typeface="Cambria Math" panose="02040503050406030204" pitchFamily="18" charset="0"/>
                              <a:ea typeface="Cambria Math" panose="02040503050406030204" pitchFamily="18" charset="0"/>
                            </a:rPr>
                            <m:t>𝜙</m:t>
                          </m:r>
                        </m:e>
                        <m:sub>
                          <m:r>
                            <a:rPr lang="zh-CN" altLang="en-US" sz="2400" i="1">
                              <a:latin typeface="Cambria Math" panose="02040503050406030204" pitchFamily="18" charset="0"/>
                              <a:ea typeface="Cambria Math" panose="02040503050406030204" pitchFamily="18" charset="0"/>
                            </a:rPr>
                            <m:t>𝒿</m:t>
                          </m:r>
                        </m:sub>
                      </m:sSub>
                      <m:d>
                        <m:dPr>
                          <m:ctrlPr>
                            <a:rPr lang="en-US" altLang="zh-CN" sz="2400" i="1">
                              <a:latin typeface="Cambria Math" panose="02040503050406030204" pitchFamily="18" charset="0"/>
                              <a:ea typeface="Cambria Math" panose="02040503050406030204" pitchFamily="18" charset="0"/>
                            </a:rPr>
                          </m:ctrlPr>
                        </m:dPr>
                        <m:e>
                          <m:r>
                            <a:rPr lang="zh-CN" altLang="en-US" sz="2400" i="1">
                              <a:latin typeface="Cambria Math" panose="02040503050406030204" pitchFamily="18" charset="0"/>
                              <a:ea typeface="Cambria Math" panose="02040503050406030204" pitchFamily="18" charset="0"/>
                            </a:rPr>
                            <m:t>𝒳</m:t>
                          </m:r>
                        </m:e>
                      </m:d>
                      <m:r>
                        <a:rPr lang="en-US" altLang="zh-CN" sz="2400" i="1">
                          <a:latin typeface="Cambria Math" panose="02040503050406030204" pitchFamily="18" charset="0"/>
                          <a:ea typeface="Cambria Math" panose="02040503050406030204" pitchFamily="18" charset="0"/>
                        </a:rPr>
                        <m:t>=</m:t>
                      </m:r>
                      <m:sSup>
                        <m:sSupPr>
                          <m:ctrlPr>
                            <a:rPr lang="en-US" altLang="zh-CN" sz="2400" i="1">
                              <a:latin typeface="Cambria Math" panose="02040503050406030204" pitchFamily="18" charset="0"/>
                              <a:ea typeface="Cambria Math" panose="02040503050406030204" pitchFamily="18" charset="0"/>
                            </a:rPr>
                          </m:ctrlPr>
                        </m:sSupPr>
                        <m:e>
                          <m:r>
                            <a:rPr lang="zh-CN" altLang="en-US" sz="2400" i="1">
                              <a:latin typeface="Cambria Math" panose="02040503050406030204" pitchFamily="18" charset="0"/>
                              <a:ea typeface="Cambria Math" panose="02040503050406030204" pitchFamily="18" charset="0"/>
                            </a:rPr>
                            <m:t>𝜃</m:t>
                          </m:r>
                        </m:e>
                        <m:sup>
                          <m:r>
                            <a:rPr lang="en-US" altLang="zh-CN" sz="2400" i="1">
                              <a:latin typeface="Cambria Math" panose="02040503050406030204" pitchFamily="18" charset="0"/>
                              <a:ea typeface="Cambria Math" panose="02040503050406030204" pitchFamily="18" charset="0"/>
                            </a:rPr>
                            <m:t>⊺</m:t>
                          </m:r>
                        </m:sup>
                      </m:sSup>
                      <m:r>
                        <a:rPr lang="zh-CN" altLang="en-US" sz="2400" i="1">
                          <a:latin typeface="Cambria Math" panose="02040503050406030204" pitchFamily="18" charset="0"/>
                          <a:ea typeface="Cambria Math" panose="02040503050406030204" pitchFamily="18" charset="0"/>
                        </a:rPr>
                        <m:t>𝜙</m:t>
                      </m:r>
                      <m:d>
                        <m:dPr>
                          <m:ctrlPr>
                            <a:rPr lang="en-US" altLang="zh-CN" sz="2400" i="1">
                              <a:latin typeface="Cambria Math" panose="02040503050406030204" pitchFamily="18" charset="0"/>
                              <a:ea typeface="Cambria Math" panose="02040503050406030204" pitchFamily="18" charset="0"/>
                            </a:rPr>
                          </m:ctrlPr>
                        </m:dPr>
                        <m:e>
                          <m:r>
                            <a:rPr lang="zh-CN" altLang="en-US" sz="2400" i="1">
                              <a:latin typeface="Cambria Math" panose="02040503050406030204" pitchFamily="18" charset="0"/>
                              <a:ea typeface="Cambria Math" panose="02040503050406030204" pitchFamily="18" charset="0"/>
                            </a:rPr>
                            <m:t>𝒳</m:t>
                          </m:r>
                        </m:e>
                      </m:d>
                    </m:oMath>
                  </m:oMathPara>
                </a14:m>
                <a:endParaRPr lang="zh-CN" altLang="en-US" dirty="0"/>
              </a:p>
            </p:txBody>
          </p:sp>
        </mc:Choice>
        <mc:Fallback>
          <p:sp>
            <p:nvSpPr>
              <p:cNvPr id="5" name="矩形 4"/>
              <p:cNvSpPr>
                <a:spLocks noRot="1" noChangeAspect="1" noMove="1" noResize="1" noEditPoints="1" noAdjustHandles="1" noChangeArrowheads="1" noChangeShapeType="1" noTextEdit="1"/>
              </p:cNvSpPr>
              <p:nvPr/>
            </p:nvSpPr>
            <p:spPr>
              <a:xfrm>
                <a:off x="2505366" y="1690758"/>
                <a:ext cx="6905676" cy="1193981"/>
              </a:xfrm>
              <a:prstGeom prst="rect">
                <a:avLst/>
              </a:prstGeom>
              <a:blipFill rotWithShape="1">
                <a:blip r:embed="rId1"/>
                <a:stretch>
                  <a:fillRect l="-4" t="-32" r="5" b="4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 name="文本框 6"/>
              <p:cNvSpPr txBox="1"/>
              <p:nvPr/>
            </p:nvSpPr>
            <p:spPr>
              <a:xfrm>
                <a:off x="1025236" y="2626164"/>
                <a:ext cx="10141527" cy="3820213"/>
              </a:xfrm>
              <a:prstGeom prst="rect">
                <a:avLst/>
              </a:prstGeom>
              <a:noFill/>
            </p:spPr>
            <p:txBody>
              <a:bodyPr wrap="square" rtlCol="0">
                <a:spAutoFit/>
              </a:bodyPr>
              <a:lstStyle/>
              <a:p>
                <a:r>
                  <a:rPr lang="zh-CN" altLang="en-US" sz="2400" dirty="0" smtClean="0">
                    <a:latin typeface="楷体" panose="02010609060101010101" pitchFamily="49" charset="-122"/>
                    <a:ea typeface="楷体" panose="02010609060101010101" pitchFamily="49" charset="-122"/>
                  </a:rPr>
                  <a:t>在上式中，</a:t>
                </a:r>
                <a14:m>
                  <m:oMath xmlns:m="http://schemas.openxmlformats.org/officeDocument/2006/math">
                    <m:sSub>
                      <m:sSubPr>
                        <m:ctrlPr>
                          <a:rPr lang="en-US" altLang="zh-CN" sz="2000" i="1">
                            <a:latin typeface="Cambria Math" panose="02040503050406030204" pitchFamily="18" charset="0"/>
                            <a:ea typeface="Cambria Math" panose="02040503050406030204" pitchFamily="18" charset="0"/>
                          </a:rPr>
                        </m:ctrlPr>
                      </m:sSubPr>
                      <m:e>
                        <m:r>
                          <a:rPr lang="zh-CN" altLang="en-US" sz="2000" i="1">
                            <a:latin typeface="Cambria Math" panose="02040503050406030204" pitchFamily="18" charset="0"/>
                            <a:ea typeface="Cambria Math" panose="02040503050406030204" pitchFamily="18" charset="0"/>
                          </a:rPr>
                          <m:t>𝜙</m:t>
                        </m:r>
                      </m:e>
                      <m:sub>
                        <m:r>
                          <a:rPr lang="zh-CN" altLang="en-US" sz="2000" i="1">
                            <a:latin typeface="Cambria Math" panose="02040503050406030204" pitchFamily="18" charset="0"/>
                            <a:ea typeface="Cambria Math" panose="02040503050406030204" pitchFamily="18" charset="0"/>
                          </a:rPr>
                          <m:t>𝒿</m:t>
                        </m:r>
                      </m:sub>
                    </m:sSub>
                    <m:d>
                      <m:dPr>
                        <m:ctrlPr>
                          <a:rPr lang="en-US" altLang="zh-CN" sz="2000" i="1">
                            <a:latin typeface="Cambria Math" panose="02040503050406030204" pitchFamily="18" charset="0"/>
                            <a:ea typeface="Cambria Math" panose="02040503050406030204" pitchFamily="18" charset="0"/>
                          </a:rPr>
                        </m:ctrlPr>
                      </m:dPr>
                      <m:e>
                        <m:r>
                          <a:rPr lang="zh-CN" altLang="en-US" sz="2000" i="1">
                            <a:latin typeface="Cambria Math" panose="02040503050406030204" pitchFamily="18" charset="0"/>
                            <a:ea typeface="Cambria Math" panose="02040503050406030204" pitchFamily="18" charset="0"/>
                          </a:rPr>
                          <m:t>𝒳</m:t>
                        </m:r>
                      </m:e>
                    </m:d>
                  </m:oMath>
                </a14:m>
                <a:r>
                  <a:rPr lang="zh-CN" altLang="en-US" sz="2400" dirty="0" smtClean="0">
                    <a:latin typeface="楷体" panose="02010609060101010101" pitchFamily="49" charset="-122"/>
                    <a:ea typeface="楷体" panose="02010609060101010101" pitchFamily="49" charset="-122"/>
                  </a:rPr>
                  <a:t>是基函数向量</a:t>
                </a:r>
                <a14:m>
                  <m:oMath xmlns:m="http://schemas.openxmlformats.org/officeDocument/2006/math">
                    <m:r>
                      <a:rPr lang="zh-CN" altLang="en-US" i="1">
                        <a:latin typeface="Cambria Math" panose="02040503050406030204" pitchFamily="18" charset="0"/>
                        <a:ea typeface="Cambria Math" panose="02040503050406030204" pitchFamily="18" charset="0"/>
                      </a:rPr>
                      <m:t>𝜙</m:t>
                    </m:r>
                    <m:d>
                      <m:dPr>
                        <m:ctrlPr>
                          <a:rPr lang="en-US" altLang="zh-CN" i="1">
                            <a:latin typeface="Cambria Math" panose="02040503050406030204" pitchFamily="18" charset="0"/>
                            <a:ea typeface="Cambria Math" panose="02040503050406030204" pitchFamily="18" charset="0"/>
                          </a:rPr>
                        </m:ctrlPr>
                      </m:dPr>
                      <m:e>
                        <m:r>
                          <a:rPr lang="zh-CN" altLang="en-US" i="1">
                            <a:latin typeface="Cambria Math" panose="02040503050406030204" pitchFamily="18" charset="0"/>
                            <a:ea typeface="Cambria Math" panose="02040503050406030204" pitchFamily="18" charset="0"/>
                          </a:rPr>
                          <m:t>𝒳</m:t>
                        </m:r>
                      </m:e>
                    </m:d>
                    <m:r>
                      <a:rPr lang="zh-CN" altLang="en-US" i="1">
                        <a:latin typeface="Cambria Math" panose="02040503050406030204" pitchFamily="18" charset="0"/>
                        <a:ea typeface="Cambria Math" panose="02040503050406030204" pitchFamily="18" charset="0"/>
                      </a:rPr>
                      <m:t> </m:t>
                    </m:r>
                  </m:oMath>
                </a14:m>
                <a:r>
                  <a:rPr lang="en-US" altLang="zh-CN" sz="2400" dirty="0" smtClean="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a:t>
                </a:r>
                <a14:m>
                  <m:oMath xmlns:m="http://schemas.openxmlformats.org/officeDocument/2006/math">
                    <m:sSub>
                      <m:sSubPr>
                        <m:ctrlPr>
                          <a:rPr lang="en-US" altLang="zh-CN" sz="2400" i="1">
                            <a:latin typeface="Cambria Math" panose="02040503050406030204" pitchFamily="18" charset="0"/>
                            <a:ea typeface="Cambria Math" panose="02040503050406030204" pitchFamily="18" charset="0"/>
                          </a:rPr>
                        </m:ctrlPr>
                      </m:sSubPr>
                      <m:e>
                        <m:r>
                          <a:rPr lang="zh-CN" altLang="en-US" sz="2400" i="1">
                            <a:latin typeface="Cambria Math" panose="02040503050406030204" pitchFamily="18" charset="0"/>
                            <a:ea typeface="Cambria Math" panose="02040503050406030204" pitchFamily="18" charset="0"/>
                          </a:rPr>
                          <m:t>𝜙</m:t>
                        </m:r>
                      </m:e>
                      <m:sub>
                        <m:r>
                          <a:rPr lang="en-US" altLang="zh-CN" sz="2400" i="1">
                            <a:latin typeface="Cambria Math" panose="02040503050406030204" pitchFamily="18" charset="0"/>
                            <a:ea typeface="Cambria Math" panose="02040503050406030204" pitchFamily="18" charset="0"/>
                          </a:rPr>
                          <m:t>1</m:t>
                        </m:r>
                      </m:sub>
                    </m:sSub>
                    <m:d>
                      <m:dPr>
                        <m:ctrlPr>
                          <a:rPr lang="en-US" altLang="zh-CN" sz="2400" i="1">
                            <a:latin typeface="Cambria Math" panose="02040503050406030204" pitchFamily="18" charset="0"/>
                            <a:ea typeface="Cambria Math" panose="02040503050406030204" pitchFamily="18" charset="0"/>
                          </a:rPr>
                        </m:ctrlPr>
                      </m:dPr>
                      <m:e>
                        <m:r>
                          <a:rPr lang="az-Cyrl-AZ" altLang="zh-CN" sz="2400" i="1" smtClean="0">
                            <a:latin typeface="Cambria Math" panose="02040503050406030204" pitchFamily="18" charset="0"/>
                            <a:ea typeface="Cambria Math" panose="02040503050406030204" pitchFamily="18" charset="0"/>
                          </a:rPr>
                          <m:t>х</m:t>
                        </m:r>
                      </m:e>
                    </m:d>
                  </m:oMath>
                </a14:m>
                <a:r>
                  <a:rPr lang="en-US" altLang="zh-CN" sz="2400" dirty="0" smtClean="0">
                    <a:latin typeface="楷体" panose="02010609060101010101" pitchFamily="49" charset="-122"/>
                    <a:ea typeface="楷体" panose="02010609060101010101" pitchFamily="49" charset="-122"/>
                  </a:rPr>
                  <a:t>,…,</a:t>
                </a:r>
                <a:r>
                  <a:rPr lang="en-US" altLang="zh-CN" sz="2400" dirty="0">
                    <a:ea typeface="Cambria Math" panose="02040503050406030204" pitchFamily="18" charset="0"/>
                  </a:rPr>
                  <a:t> </a:t>
                </a:r>
                <a14:m>
                  <m:oMath xmlns:m="http://schemas.openxmlformats.org/officeDocument/2006/math">
                    <m:sSub>
                      <m:sSubPr>
                        <m:ctrlPr>
                          <a:rPr lang="en-US" altLang="zh-CN" sz="2400" i="1">
                            <a:latin typeface="Cambria Math" panose="02040503050406030204" pitchFamily="18" charset="0"/>
                            <a:ea typeface="Cambria Math" panose="02040503050406030204" pitchFamily="18" charset="0"/>
                          </a:rPr>
                        </m:ctrlPr>
                      </m:sSubPr>
                      <m:e>
                        <m:r>
                          <a:rPr lang="zh-CN" altLang="en-US" sz="2400" i="1">
                            <a:latin typeface="Cambria Math" panose="02040503050406030204" pitchFamily="18" charset="0"/>
                            <a:ea typeface="Cambria Math" panose="02040503050406030204" pitchFamily="18" charset="0"/>
                          </a:rPr>
                          <m:t>𝜙</m:t>
                        </m:r>
                      </m:e>
                      <m:sub>
                        <m:r>
                          <a:rPr lang="en-US" altLang="zh-CN" sz="2400" b="0" i="1" smtClean="0">
                            <a:latin typeface="Cambria Math" panose="02040503050406030204" pitchFamily="18" charset="0"/>
                            <a:ea typeface="Cambria Math" panose="02040503050406030204" pitchFamily="18" charset="0"/>
                          </a:rPr>
                          <m:t>𝑏</m:t>
                        </m:r>
                      </m:sub>
                    </m:sSub>
                    <m:d>
                      <m:dPr>
                        <m:ctrlPr>
                          <a:rPr lang="en-US" altLang="zh-CN" sz="2400" i="1">
                            <a:latin typeface="Cambria Math" panose="02040503050406030204" pitchFamily="18" charset="0"/>
                            <a:ea typeface="Cambria Math" panose="02040503050406030204" pitchFamily="18" charset="0"/>
                          </a:rPr>
                        </m:ctrlPr>
                      </m:dPr>
                      <m:e>
                        <m:r>
                          <a:rPr lang="az-Cyrl-AZ" altLang="zh-CN" sz="2400" i="1">
                            <a:latin typeface="Cambria Math" panose="02040503050406030204" pitchFamily="18" charset="0"/>
                            <a:ea typeface="Cambria Math" panose="02040503050406030204" pitchFamily="18" charset="0"/>
                          </a:rPr>
                          <m:t>х</m:t>
                        </m:r>
                      </m:e>
                    </m:d>
                    <m:r>
                      <a:rPr lang="en-US" altLang="zh-CN" sz="2400" b="0" i="0" smtClean="0">
                        <a:latin typeface="Cambria Math" panose="02040503050406030204" pitchFamily="18" charset="0"/>
                        <a:ea typeface="Cambria Math" panose="02040503050406030204" pitchFamily="18" charset="0"/>
                      </a:rPr>
                      <m:t>)</m:t>
                    </m:r>
                  </m:oMath>
                </a14:m>
                <a:r>
                  <a:rPr lang="zh-CN" altLang="en-US" sz="2400" baseline="30000" dirty="0" smtClean="0">
                    <a:latin typeface="Cambria Math" panose="02040503050406030204" pitchFamily="18" charset="0"/>
                    <a:ea typeface="楷体" panose="02010609060101010101" pitchFamily="49" charset="-122"/>
                  </a:rPr>
                  <a:t>⊤</a:t>
                </a:r>
                <a:r>
                  <a:rPr lang="zh-CN" altLang="en-US" sz="2400" dirty="0" smtClean="0">
                    <a:latin typeface="楷体" panose="02010609060101010101" pitchFamily="49" charset="-122"/>
                    <a:ea typeface="楷体" panose="02010609060101010101" pitchFamily="49" charset="-122"/>
                  </a:rPr>
                  <a:t>的第</a:t>
                </a:r>
                <a:r>
                  <a:rPr lang="en-US" altLang="zh-CN" sz="2400" dirty="0" smtClean="0">
                    <a:latin typeface="楷体" panose="02010609060101010101" pitchFamily="49" charset="-122"/>
                    <a:ea typeface="楷体" panose="02010609060101010101" pitchFamily="49" charset="-122"/>
                  </a:rPr>
                  <a:t>j</a:t>
                </a:r>
                <a:r>
                  <a:rPr lang="zh-CN" altLang="en-US" sz="2400" dirty="0" smtClean="0">
                    <a:latin typeface="楷体" panose="02010609060101010101" pitchFamily="49" charset="-122"/>
                    <a:ea typeface="楷体" panose="02010609060101010101" pitchFamily="49" charset="-122"/>
                  </a:rPr>
                  <a:t>个因子，</a:t>
                </a:r>
                <a14:m>
                  <m:oMath xmlns:m="http://schemas.openxmlformats.org/officeDocument/2006/math">
                    <m:sSub>
                      <m:sSubPr>
                        <m:ctrlPr>
                          <a:rPr lang="en-US" altLang="zh-CN" sz="2400" i="1">
                            <a:latin typeface="Cambria Math" panose="02040503050406030204" pitchFamily="18" charset="0"/>
                            <a:ea typeface="Cambria Math" panose="02040503050406030204" pitchFamily="18" charset="0"/>
                          </a:rPr>
                        </m:ctrlPr>
                      </m:sSubPr>
                      <m:e>
                        <m:r>
                          <a:rPr lang="zh-CN" altLang="en-US" sz="2400" i="1">
                            <a:latin typeface="Cambria Math" panose="02040503050406030204" pitchFamily="18" charset="0"/>
                            <a:ea typeface="Cambria Math" panose="02040503050406030204" pitchFamily="18" charset="0"/>
                          </a:rPr>
                          <m:t>𝜃</m:t>
                        </m:r>
                      </m:e>
                      <m:sub>
                        <m:r>
                          <a:rPr lang="zh-CN" altLang="en-US" sz="2400" i="1">
                            <a:latin typeface="Cambria Math" panose="02040503050406030204" pitchFamily="18" charset="0"/>
                            <a:ea typeface="Cambria Math" panose="02040503050406030204" pitchFamily="18" charset="0"/>
                          </a:rPr>
                          <m:t>𝒿</m:t>
                        </m:r>
                      </m:sub>
                    </m:sSub>
                    <m:r>
                      <a:rPr lang="zh-CN" altLang="en-US" sz="2400" i="1">
                        <a:latin typeface="Cambria Math" panose="02040503050406030204" pitchFamily="18" charset="0"/>
                        <a:ea typeface="Cambria Math" panose="02040503050406030204" pitchFamily="18" charset="0"/>
                      </a:rPr>
                      <m:t>是</m:t>
                    </m:r>
                  </m:oMath>
                </a14:m>
                <a:r>
                  <a:rPr lang="zh-CN" altLang="en-US" sz="2400" dirty="0" smtClean="0">
                    <a:latin typeface="楷体" panose="02010609060101010101" pitchFamily="49" charset="-122"/>
                    <a:ea typeface="楷体" panose="02010609060101010101" pitchFamily="49" charset="-122"/>
                  </a:rPr>
                  <a:t>参数向量</a:t>
                </a:r>
                <a14:m>
                  <m:oMath xmlns:m="http://schemas.openxmlformats.org/officeDocument/2006/math">
                    <m:r>
                      <a:rPr lang="zh-CN" altLang="en-US" sz="2400" i="1">
                        <a:latin typeface="Cambria Math" panose="02040503050406030204" pitchFamily="18" charset="0"/>
                        <a:ea typeface="Cambria Math" panose="02040503050406030204" pitchFamily="18" charset="0"/>
                      </a:rPr>
                      <m:t>𝜃</m:t>
                    </m:r>
                    <m:r>
                      <a:rPr lang="en-US" altLang="zh-CN" sz="2400" i="1">
                        <a:latin typeface="Cambria Math" panose="02040503050406030204" pitchFamily="18" charset="0"/>
                        <a:ea typeface="Cambria Math" panose="02040503050406030204" pitchFamily="18" charset="0"/>
                      </a:rPr>
                      <m:t>=</m:t>
                    </m:r>
                    <m:d>
                      <m:dPr>
                        <m:begChr m:val="（"/>
                        <m:endChr m:val="）"/>
                        <m:ctrlPr>
                          <a:rPr lang="zh-CN" altLang="en-US" sz="2400" i="1">
                            <a:latin typeface="Cambria Math" panose="02040503050406030204" pitchFamily="18" charset="0"/>
                            <a:ea typeface="Cambria Math" panose="02040503050406030204" pitchFamily="18" charset="0"/>
                          </a:rPr>
                        </m:ctrlPr>
                      </m:dPr>
                      <m:e>
                        <m:sSub>
                          <m:sSubPr>
                            <m:ctrlPr>
                              <a:rPr lang="en-US" altLang="zh-CN" sz="2400" i="1">
                                <a:latin typeface="Cambria Math" panose="02040503050406030204" pitchFamily="18" charset="0"/>
                                <a:ea typeface="Cambria Math" panose="02040503050406030204" pitchFamily="18" charset="0"/>
                              </a:rPr>
                            </m:ctrlPr>
                          </m:sSubPr>
                          <m:e>
                            <m:r>
                              <a:rPr lang="zh-CN" altLang="en-US" sz="2400" i="1">
                                <a:latin typeface="Cambria Math" panose="02040503050406030204" pitchFamily="18" charset="0"/>
                                <a:ea typeface="Cambria Math" panose="02040503050406030204" pitchFamily="18" charset="0"/>
                              </a:rPr>
                              <m:t>𝜃</m:t>
                            </m:r>
                          </m:e>
                          <m:sub>
                            <m:r>
                              <a:rPr lang="en-US" altLang="zh-CN" sz="2400" b="0" i="1" smtClean="0">
                                <a:latin typeface="Cambria Math" panose="02040503050406030204" pitchFamily="18" charset="0"/>
                                <a:ea typeface="Cambria Math" panose="02040503050406030204" pitchFamily="18" charset="0"/>
                              </a:rPr>
                              <m:t>1</m:t>
                            </m:r>
                          </m:sub>
                        </m:sSub>
                        <m:r>
                          <a:rPr lang="en-US" altLang="zh-CN" sz="2400" b="0" i="1" smtClean="0">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zh-CN" altLang="en-US" sz="2400" i="1">
                                <a:latin typeface="Cambria Math" panose="02040503050406030204" pitchFamily="18" charset="0"/>
                                <a:ea typeface="Cambria Math" panose="02040503050406030204" pitchFamily="18" charset="0"/>
                              </a:rPr>
                              <m:t>𝜃</m:t>
                            </m:r>
                          </m:e>
                          <m:sub>
                            <m:r>
                              <a:rPr lang="en-US" altLang="zh-CN" sz="2400" b="0" i="1" smtClean="0">
                                <a:latin typeface="Cambria Math" panose="02040503050406030204" pitchFamily="18" charset="0"/>
                                <a:ea typeface="Cambria Math" panose="02040503050406030204" pitchFamily="18" charset="0"/>
                              </a:rPr>
                              <m:t>𝑏</m:t>
                            </m:r>
                          </m:sub>
                        </m:sSub>
                      </m:e>
                    </m:d>
                    <m:r>
                      <m:rPr>
                        <m:nor/>
                      </m:rPr>
                      <a:rPr lang="zh-CN" altLang="en-US" sz="2400" baseline="30000" dirty="0">
                        <a:latin typeface="Cambria Math" panose="02040503050406030204" pitchFamily="18" charset="0"/>
                        <a:ea typeface="楷体" panose="02010609060101010101" pitchFamily="49" charset="-122"/>
                      </a:rPr>
                      <m:t>⊤</m:t>
                    </m:r>
                    <m:r>
                      <m:rPr>
                        <m:nor/>
                      </m:rPr>
                      <a:rPr lang="zh-CN" altLang="en-US" sz="2400" dirty="0">
                        <a:latin typeface="楷体" panose="02010609060101010101" pitchFamily="49" charset="-122"/>
                        <a:ea typeface="楷体" panose="02010609060101010101" pitchFamily="49" charset="-122"/>
                      </a:rPr>
                      <m:t>的第</m:t>
                    </m:r>
                    <m:r>
                      <m:rPr>
                        <m:nor/>
                      </m:rPr>
                      <a:rPr lang="en-US" altLang="zh-CN" sz="2400" dirty="0">
                        <a:latin typeface="楷体" panose="02010609060101010101" pitchFamily="49" charset="-122"/>
                        <a:ea typeface="楷体" panose="02010609060101010101" pitchFamily="49" charset="-122"/>
                      </a:rPr>
                      <m:t>j</m:t>
                    </m:r>
                    <m:r>
                      <m:rPr>
                        <m:nor/>
                      </m:rPr>
                      <a:rPr lang="zh-CN" altLang="en-US" sz="2400" dirty="0">
                        <a:latin typeface="楷体" panose="02010609060101010101" pitchFamily="49" charset="-122"/>
                        <a:ea typeface="楷体" panose="02010609060101010101" pitchFamily="49" charset="-122"/>
                      </a:rPr>
                      <m:t>个因子</m:t>
                    </m:r>
                  </m:oMath>
                </a14:m>
                <a:r>
                  <a:rPr lang="zh-CN" altLang="en-US" sz="2400" dirty="0" smtClean="0">
                    <a:latin typeface="楷体" panose="02010609060101010101" pitchFamily="49" charset="-122"/>
                    <a:ea typeface="楷体" panose="02010609060101010101" pitchFamily="49" charset="-122"/>
                  </a:rPr>
                  <a:t>。另外，</a:t>
                </a:r>
                <a:r>
                  <a:rPr lang="en-US" altLang="zh-CN" sz="2400" dirty="0" smtClean="0">
                    <a:latin typeface="楷体" panose="02010609060101010101" pitchFamily="49" charset="-122"/>
                    <a:ea typeface="楷体" panose="02010609060101010101" pitchFamily="49" charset="-122"/>
                  </a:rPr>
                  <a:t>b</a:t>
                </a:r>
                <a:r>
                  <a:rPr lang="zh-CN" altLang="en-US" sz="2400" dirty="0" smtClean="0">
                    <a:latin typeface="楷体" panose="02010609060101010101" pitchFamily="49" charset="-122"/>
                    <a:ea typeface="楷体" panose="02010609060101010101" pitchFamily="49" charset="-122"/>
                  </a:rPr>
                  <a:t>是基函数的个数，上标表示矩阵的转置。</a:t>
                </a:r>
                <a:endParaRPr lang="en-US" altLang="zh-CN" sz="2400" dirty="0" smtClean="0">
                  <a:latin typeface="楷体" panose="02010609060101010101" pitchFamily="49" charset="-122"/>
                  <a:ea typeface="楷体" panose="02010609060101010101" pitchFamily="49" charset="-122"/>
                </a:endParaRPr>
              </a:p>
              <a:p>
                <a:r>
                  <a:rPr lang="zh-CN" altLang="en-US" sz="2400" dirty="0" smtClean="0">
                    <a:latin typeface="楷体" panose="02010609060101010101" pitchFamily="49" charset="-122"/>
                    <a:ea typeface="楷体" panose="02010609060101010101" pitchFamily="49" charset="-122"/>
                  </a:rPr>
                  <a:t>我们可以看到，虽然上式依然是基于参数向量</a:t>
                </a:r>
                <a14:m>
                  <m:oMath xmlns:m="http://schemas.openxmlformats.org/officeDocument/2006/math">
                    <m:r>
                      <a:rPr lang="zh-CN" altLang="en-US" sz="2400" i="1">
                        <a:latin typeface="Cambria Math" panose="02040503050406030204" pitchFamily="18" charset="0"/>
                        <a:ea typeface="Cambria Math" panose="02040503050406030204" pitchFamily="18" charset="0"/>
                      </a:rPr>
                      <m:t>𝜃</m:t>
                    </m:r>
                  </m:oMath>
                </a14:m>
                <a:r>
                  <a:rPr lang="zh-CN" altLang="en-US" sz="2400" dirty="0" smtClean="0">
                    <a:latin typeface="楷体" panose="02010609060101010101" pitchFamily="49" charset="-122"/>
                    <a:ea typeface="楷体" panose="02010609060101010101" pitchFamily="49" charset="-122"/>
                  </a:rPr>
                  <a:t>的线性形式，但是，如果把基函数变为多项式形式：</a:t>
                </a:r>
                <a:endParaRPr lang="en-US" altLang="zh-CN" sz="2400" dirty="0" smtClean="0">
                  <a:latin typeface="楷体" panose="02010609060101010101" pitchFamily="49" charset="-122"/>
                  <a:ea typeface="楷体" panose="02010609060101010101" pitchFamily="49" charset="-122"/>
                </a:endParaRPr>
              </a:p>
              <a:p>
                <a14:m>
                  <m:oMathPara xmlns:m="http://schemas.openxmlformats.org/officeDocument/2006/math">
                    <m:oMathParaPr>
                      <m:jc m:val="centerGroup"/>
                    </m:oMathParaPr>
                    <m:oMath xmlns:m="http://schemas.openxmlformats.org/officeDocument/2006/math">
                      <m:r>
                        <a:rPr lang="zh-CN" altLang="en-US" sz="2400" i="1">
                          <a:latin typeface="Cambria Math" panose="02040503050406030204" pitchFamily="18" charset="0"/>
                          <a:ea typeface="华文楷体" panose="02010600040101010101" pitchFamily="2" charset="-122"/>
                        </a:rPr>
                        <m:t>𝜙</m:t>
                      </m:r>
                      <m:d>
                        <m:dPr>
                          <m:ctrlPr>
                            <a:rPr lang="en-US" altLang="zh-CN" sz="2400" i="1">
                              <a:latin typeface="Cambria Math" panose="02040503050406030204" pitchFamily="18" charset="0"/>
                              <a:ea typeface="华文楷体" panose="02010600040101010101" pitchFamily="2" charset="-122"/>
                            </a:rPr>
                          </m:ctrlPr>
                        </m:dPr>
                        <m:e>
                          <m:r>
                            <a:rPr lang="zh-CN" altLang="en-US" sz="2400" i="1">
                              <a:latin typeface="Cambria Math" panose="02040503050406030204" pitchFamily="18" charset="0"/>
                              <a:ea typeface="华文楷体" panose="02010600040101010101" pitchFamily="2" charset="-122"/>
                            </a:rPr>
                            <m:t>𝓍</m:t>
                          </m:r>
                        </m:e>
                      </m:d>
                      <m:r>
                        <a:rPr lang="en-US" altLang="zh-CN" sz="2400" i="1">
                          <a:latin typeface="Cambria Math" panose="02040503050406030204" pitchFamily="18" charset="0"/>
                          <a:ea typeface="华文楷体" panose="02010600040101010101" pitchFamily="2" charset="-122"/>
                        </a:rPr>
                        <m:t>= </m:t>
                      </m:r>
                      <m:sSup>
                        <m:sSupPr>
                          <m:ctrlPr>
                            <a:rPr lang="en-US" altLang="zh-CN" sz="2400" i="1">
                              <a:latin typeface="Cambria Math" panose="02040503050406030204" pitchFamily="18" charset="0"/>
                              <a:ea typeface="华文楷体" panose="02010600040101010101" pitchFamily="2" charset="-122"/>
                            </a:rPr>
                          </m:ctrlPr>
                        </m:sSupPr>
                        <m:e>
                          <m:d>
                            <m:dPr>
                              <m:ctrlPr>
                                <a:rPr lang="en-US" altLang="zh-CN" sz="2400" i="1">
                                  <a:latin typeface="Cambria Math" panose="02040503050406030204" pitchFamily="18" charset="0"/>
                                  <a:ea typeface="华文楷体" panose="02010600040101010101" pitchFamily="2" charset="-122"/>
                                </a:rPr>
                              </m:ctrlPr>
                            </m:dPr>
                            <m:e>
                              <m:r>
                                <a:rPr lang="en-US" altLang="zh-CN" sz="2400" i="1">
                                  <a:latin typeface="Cambria Math" panose="02040503050406030204" pitchFamily="18" charset="0"/>
                                  <a:ea typeface="华文楷体" panose="02010600040101010101" pitchFamily="2" charset="-122"/>
                                </a:rPr>
                                <m:t>1</m:t>
                              </m:r>
                              <m:r>
                                <a:rPr lang="en-US" altLang="zh-CN" sz="2400" i="1">
                                  <a:latin typeface="Cambria Math" panose="02040503050406030204" pitchFamily="18" charset="0"/>
                                  <a:ea typeface="华文楷体" panose="02010600040101010101" pitchFamily="2" charset="-122"/>
                                </a:rPr>
                                <m:t>,</m:t>
                              </m:r>
                              <m:func>
                                <m:funcPr>
                                  <m:ctrlPr>
                                    <a:rPr lang="en-US" altLang="zh-CN" sz="2400" i="1">
                                      <a:latin typeface="Cambria Math" panose="02040503050406030204" pitchFamily="18" charset="0"/>
                                      <a:ea typeface="华文楷体" panose="02010600040101010101" pitchFamily="2" charset="-122"/>
                                    </a:rPr>
                                  </m:ctrlPr>
                                </m:funcPr>
                                <m:fName>
                                  <m:r>
                                    <a:rPr lang="zh-CN" altLang="en-US" sz="2400" i="1">
                                      <a:latin typeface="Cambria Math" panose="02040503050406030204" pitchFamily="18" charset="0"/>
                                      <a:ea typeface="华文楷体" panose="02010600040101010101" pitchFamily="2" charset="-122"/>
                                    </a:rPr>
                                    <m:t>𝓍</m:t>
                                  </m:r>
                                </m:fName>
                                <m:e>
                                  <m:r>
                                    <a:rPr lang="en-US" altLang="zh-CN" sz="2400" i="1">
                                      <a:latin typeface="Cambria Math" panose="02040503050406030204" pitchFamily="18" charset="0"/>
                                      <a:ea typeface="华文楷体" panose="02010600040101010101" pitchFamily="2" charset="-122"/>
                                    </a:rPr>
                                    <m:t>,</m:t>
                                  </m:r>
                                  <m:r>
                                    <a:rPr lang="zh-CN" altLang="en-US" sz="2400" i="1">
                                      <a:latin typeface="Cambria Math" panose="02040503050406030204" pitchFamily="18" charset="0"/>
                                      <a:ea typeface="华文楷体" panose="02010600040101010101" pitchFamily="2" charset="-122"/>
                                    </a:rPr>
                                    <m:t>𝓍</m:t>
                                  </m:r>
                                  <m:r>
                                    <a:rPr lang="en-US" altLang="zh-CN" sz="2400" i="1" baseline="30000">
                                      <a:latin typeface="Cambria Math" panose="02040503050406030204" pitchFamily="18" charset="0"/>
                                      <a:ea typeface="华文楷体" panose="02010600040101010101" pitchFamily="2" charset="-122"/>
                                    </a:rPr>
                                    <m:t>2</m:t>
                                  </m:r>
                                  <m:r>
                                    <a:rPr lang="en-US" altLang="zh-CN" sz="2400" i="1">
                                      <a:latin typeface="Cambria Math" panose="02040503050406030204" pitchFamily="18" charset="0"/>
                                      <a:ea typeface="华文楷体" panose="02010600040101010101" pitchFamily="2" charset="-122"/>
                                    </a:rPr>
                                    <m:t>,</m:t>
                                  </m:r>
                                  <m:r>
                                    <a:rPr lang="en-US" altLang="zh-CN" sz="2400" i="1">
                                      <a:latin typeface="Cambria Math" panose="02040503050406030204" pitchFamily="18" charset="0"/>
                                      <a:ea typeface="Cambria Math" panose="02040503050406030204" pitchFamily="18" charset="0"/>
                                    </a:rPr>
                                    <m:t>⋅⋅⋅</m:t>
                                  </m:r>
                                  <m:r>
                                    <a:rPr lang="en-US" altLang="zh-CN" sz="2400" i="1">
                                      <a:latin typeface="Cambria Math" panose="02040503050406030204" pitchFamily="18" charset="0"/>
                                      <a:ea typeface="华文楷体" panose="02010600040101010101" pitchFamily="2" charset="-122"/>
                                    </a:rPr>
                                    <m:t>,</m:t>
                                  </m:r>
                                  <m:r>
                                    <a:rPr lang="zh-CN" altLang="en-US" sz="2400" i="1">
                                      <a:latin typeface="Cambria Math" panose="02040503050406030204" pitchFamily="18" charset="0"/>
                                      <a:ea typeface="华文楷体" panose="02010600040101010101" pitchFamily="2" charset="-122"/>
                                    </a:rPr>
                                    <m:t>𝓍</m:t>
                                  </m:r>
                                  <m:r>
                                    <a:rPr lang="en-US" altLang="zh-CN" sz="2400" b="0" i="1" baseline="30000" smtClean="0">
                                      <a:latin typeface="Cambria Math" panose="02040503050406030204" pitchFamily="18" charset="0"/>
                                      <a:ea typeface="华文楷体" panose="02010600040101010101" pitchFamily="2" charset="-122"/>
                                    </a:rPr>
                                    <m:t>𝑏</m:t>
                                  </m:r>
                                  <m:r>
                                    <a:rPr lang="en-US" altLang="zh-CN" sz="2400" b="0" i="1" baseline="30000" smtClean="0">
                                      <a:latin typeface="Cambria Math" panose="02040503050406030204" pitchFamily="18" charset="0"/>
                                      <a:ea typeface="华文楷体" panose="02010600040101010101" pitchFamily="2" charset="-122"/>
                                    </a:rPr>
                                    <m:t>−</m:t>
                                  </m:r>
                                  <m:r>
                                    <a:rPr lang="en-US" altLang="zh-CN" sz="2400" b="0" i="1" baseline="30000" smtClean="0">
                                      <a:latin typeface="Cambria Math" panose="02040503050406030204" pitchFamily="18" charset="0"/>
                                      <a:ea typeface="华文楷体" panose="02010600040101010101" pitchFamily="2" charset="-122"/>
                                    </a:rPr>
                                    <m:t>1</m:t>
                                  </m:r>
                                </m:e>
                              </m:func>
                            </m:e>
                          </m:d>
                        </m:e>
                        <m:sup>
                          <m:r>
                            <a:rPr lang="en-US" altLang="zh-CN" sz="2400" i="1">
                              <a:latin typeface="Cambria Math" panose="02040503050406030204" pitchFamily="18" charset="0"/>
                              <a:ea typeface="Cambria Math" panose="02040503050406030204" pitchFamily="18" charset="0"/>
                            </a:rPr>
                            <m:t>⊺</m:t>
                          </m:r>
                        </m:sup>
                      </m:sSup>
                    </m:oMath>
                  </m:oMathPara>
                </a14:m>
                <a:endParaRPr lang="en-US" altLang="zh-CN" sz="2400" dirty="0" smtClean="0">
                  <a:latin typeface="楷体" panose="02010609060101010101" pitchFamily="49" charset="-122"/>
                  <a:ea typeface="楷体" panose="02010609060101010101" pitchFamily="49" charset="-122"/>
                </a:endParaRPr>
              </a:p>
              <a:p>
                <a:endParaRPr lang="en-US" altLang="zh-CN" sz="2400" dirty="0">
                  <a:latin typeface="楷体" panose="02010609060101010101" pitchFamily="49" charset="-122"/>
                  <a:ea typeface="楷体" panose="02010609060101010101" pitchFamily="49" charset="-122"/>
                </a:endParaRPr>
              </a:p>
              <a:p>
                <a:r>
                  <a:rPr lang="zh-CN" altLang="en-US" sz="2400" dirty="0" smtClean="0">
                    <a:latin typeface="楷体" panose="02010609060101010101" pitchFamily="49" charset="-122"/>
                    <a:ea typeface="楷体" panose="02010609060101010101" pitchFamily="49" charset="-122"/>
                  </a:rPr>
                  <a:t>或者变为</a:t>
                </a:r>
                <a:r>
                  <a:rPr lang="en-US" altLang="zh-CN" sz="2400" i="1" dirty="0" smtClean="0">
                    <a:latin typeface="楷体" panose="02010609060101010101" pitchFamily="49" charset="-122"/>
                    <a:ea typeface="楷体" panose="02010609060101010101" pitchFamily="49" charset="-122"/>
                  </a:rPr>
                  <a:t>b = 2m + 1</a:t>
                </a:r>
                <a:r>
                  <a:rPr lang="zh-CN" altLang="en-US" sz="2400" dirty="0" smtClean="0">
                    <a:latin typeface="楷体" panose="02010609060101010101" pitchFamily="49" charset="-122"/>
                    <a:ea typeface="楷体" panose="02010609060101010101" pitchFamily="49" charset="-122"/>
                  </a:rPr>
                  <a:t>的三角多项式形式，</a:t>
                </a:r>
                <a:endParaRPr lang="en-US" altLang="zh-CN" sz="2400" dirty="0" smtClean="0">
                  <a:latin typeface="楷体" panose="02010609060101010101" pitchFamily="49" charset="-122"/>
                  <a:ea typeface="楷体" panose="02010609060101010101" pitchFamily="49" charset="-122"/>
                </a:endParaRPr>
              </a:p>
              <a:p>
                <a14:m>
                  <m:oMathPara xmlns:m="http://schemas.openxmlformats.org/officeDocument/2006/math">
                    <m:oMathParaPr>
                      <m:jc m:val="centerGroup"/>
                    </m:oMathParaPr>
                    <m:oMath xmlns:m="http://schemas.openxmlformats.org/officeDocument/2006/math">
                      <m:r>
                        <a:rPr lang="zh-CN" altLang="en-US" sz="2400" i="1">
                          <a:latin typeface="Cambria Math" panose="02040503050406030204" pitchFamily="18" charset="0"/>
                          <a:ea typeface="华文楷体" panose="02010600040101010101" pitchFamily="2" charset="-122"/>
                        </a:rPr>
                        <m:t>𝜙</m:t>
                      </m:r>
                      <m:d>
                        <m:dPr>
                          <m:ctrlPr>
                            <a:rPr lang="en-US" altLang="zh-CN" sz="2400" i="1">
                              <a:latin typeface="Cambria Math" panose="02040503050406030204" pitchFamily="18" charset="0"/>
                              <a:ea typeface="华文楷体" panose="02010600040101010101" pitchFamily="2" charset="-122"/>
                            </a:rPr>
                          </m:ctrlPr>
                        </m:dPr>
                        <m:e>
                          <m:r>
                            <a:rPr lang="zh-CN" altLang="en-US" sz="2400" i="1">
                              <a:latin typeface="Cambria Math" panose="02040503050406030204" pitchFamily="18" charset="0"/>
                              <a:ea typeface="华文楷体" panose="02010600040101010101" pitchFamily="2" charset="-122"/>
                            </a:rPr>
                            <m:t>𝓍</m:t>
                          </m:r>
                        </m:e>
                      </m:d>
                      <m:r>
                        <a:rPr lang="en-US" altLang="zh-CN" sz="2400" i="1">
                          <a:latin typeface="Cambria Math" panose="02040503050406030204" pitchFamily="18" charset="0"/>
                          <a:ea typeface="华文楷体" panose="02010600040101010101" pitchFamily="2" charset="-122"/>
                        </a:rPr>
                        <m:t>= </m:t>
                      </m:r>
                      <m:sSup>
                        <m:sSupPr>
                          <m:ctrlPr>
                            <a:rPr lang="en-US" altLang="zh-CN" sz="2400" i="1">
                              <a:latin typeface="Cambria Math" panose="02040503050406030204" pitchFamily="18" charset="0"/>
                              <a:ea typeface="华文楷体" panose="02010600040101010101" pitchFamily="2" charset="-122"/>
                            </a:rPr>
                          </m:ctrlPr>
                        </m:sSupPr>
                        <m:e>
                          <m:d>
                            <m:dPr>
                              <m:ctrlPr>
                                <a:rPr lang="en-US" altLang="zh-CN" sz="2400" i="1">
                                  <a:latin typeface="Cambria Math" panose="02040503050406030204" pitchFamily="18" charset="0"/>
                                  <a:ea typeface="华文楷体" panose="02010600040101010101" pitchFamily="2" charset="-122"/>
                                </a:rPr>
                              </m:ctrlPr>
                            </m:dPr>
                            <m:e>
                              <m:r>
                                <a:rPr lang="en-US" altLang="zh-CN" sz="2400" i="1">
                                  <a:latin typeface="Cambria Math" panose="02040503050406030204" pitchFamily="18" charset="0"/>
                                  <a:ea typeface="华文楷体" panose="02010600040101010101" pitchFamily="2" charset="-122"/>
                                </a:rPr>
                                <m:t>1</m:t>
                              </m:r>
                              <m:r>
                                <a:rPr lang="en-US" altLang="zh-CN" sz="2400" i="1">
                                  <a:latin typeface="Cambria Math" panose="02040503050406030204" pitchFamily="18" charset="0"/>
                                  <a:ea typeface="华文楷体" panose="02010600040101010101" pitchFamily="2" charset="-122"/>
                                </a:rPr>
                                <m:t>,</m:t>
                              </m:r>
                              <m:func>
                                <m:funcPr>
                                  <m:ctrlPr>
                                    <a:rPr lang="en-US" altLang="zh-CN" sz="2400" i="1">
                                      <a:latin typeface="Cambria Math" panose="02040503050406030204" pitchFamily="18" charset="0"/>
                                      <a:ea typeface="华文楷体" panose="02010600040101010101" pitchFamily="2" charset="-122"/>
                                    </a:rPr>
                                  </m:ctrlPr>
                                </m:funcPr>
                                <m:fName>
                                  <m:r>
                                    <m:rPr>
                                      <m:sty m:val="p"/>
                                    </m:rPr>
                                    <a:rPr lang="en-US" altLang="zh-CN" sz="2400">
                                      <a:latin typeface="Cambria Math" panose="02040503050406030204" pitchFamily="18" charset="0"/>
                                      <a:ea typeface="华文楷体" panose="02010600040101010101" pitchFamily="2" charset="-122"/>
                                    </a:rPr>
                                    <m:t>sin</m:t>
                                  </m:r>
                                </m:fName>
                                <m:e>
                                  <m:r>
                                    <a:rPr lang="zh-CN" altLang="en-US" sz="2400" i="1">
                                      <a:latin typeface="Cambria Math" panose="02040503050406030204" pitchFamily="18" charset="0"/>
                                      <a:ea typeface="华文楷体" panose="02010600040101010101" pitchFamily="2" charset="-122"/>
                                    </a:rPr>
                                    <m:t>𝓍</m:t>
                                  </m:r>
                                  <m:r>
                                    <a:rPr lang="en-US" altLang="zh-CN" sz="2400" i="1">
                                      <a:latin typeface="Cambria Math" panose="02040503050406030204" pitchFamily="18" charset="0"/>
                                      <a:ea typeface="华文楷体" panose="02010600040101010101" pitchFamily="2" charset="-122"/>
                                    </a:rPr>
                                    <m:t>,</m:t>
                                  </m:r>
                                  <m:func>
                                    <m:funcPr>
                                      <m:ctrlPr>
                                        <a:rPr lang="en-US" altLang="zh-CN" sz="2400" i="1">
                                          <a:latin typeface="Cambria Math" panose="02040503050406030204" pitchFamily="18" charset="0"/>
                                          <a:ea typeface="华文楷体" panose="02010600040101010101" pitchFamily="2" charset="-122"/>
                                        </a:rPr>
                                      </m:ctrlPr>
                                    </m:funcPr>
                                    <m:fName>
                                      <m:r>
                                        <m:rPr>
                                          <m:sty m:val="p"/>
                                        </m:rPr>
                                        <a:rPr lang="en-US" altLang="zh-CN" sz="2400">
                                          <a:latin typeface="Cambria Math" panose="02040503050406030204" pitchFamily="18" charset="0"/>
                                          <a:ea typeface="华文楷体" panose="02010600040101010101" pitchFamily="2" charset="-122"/>
                                        </a:rPr>
                                        <m:t>cos</m:t>
                                      </m:r>
                                    </m:fName>
                                    <m:e>
                                      <m:r>
                                        <a:rPr lang="zh-CN" altLang="en-US" sz="2400" i="1">
                                          <a:latin typeface="Cambria Math" panose="02040503050406030204" pitchFamily="18" charset="0"/>
                                          <a:ea typeface="华文楷体" panose="02010600040101010101" pitchFamily="2" charset="-122"/>
                                        </a:rPr>
                                        <m:t>𝓍</m:t>
                                      </m:r>
                                    </m:e>
                                  </m:func>
                                  <m:r>
                                    <a:rPr lang="en-US" altLang="zh-CN" sz="2400" i="1">
                                      <a:latin typeface="Cambria Math" panose="02040503050406030204" pitchFamily="18" charset="0"/>
                                      <a:ea typeface="华文楷体" panose="02010600040101010101" pitchFamily="2" charset="-122"/>
                                    </a:rPr>
                                    <m:t>,</m:t>
                                  </m:r>
                                  <m:func>
                                    <m:funcPr>
                                      <m:ctrlPr>
                                        <a:rPr lang="en-US" altLang="zh-CN" sz="2400" i="1">
                                          <a:latin typeface="Cambria Math" panose="02040503050406030204" pitchFamily="18" charset="0"/>
                                          <a:ea typeface="华文楷体" panose="02010600040101010101" pitchFamily="2" charset="-122"/>
                                        </a:rPr>
                                      </m:ctrlPr>
                                    </m:funcPr>
                                    <m:fName>
                                      <m:r>
                                        <m:rPr>
                                          <m:sty m:val="p"/>
                                        </m:rPr>
                                        <a:rPr lang="en-US" altLang="zh-CN" sz="2400">
                                          <a:latin typeface="Cambria Math" panose="02040503050406030204" pitchFamily="18" charset="0"/>
                                          <a:ea typeface="华文楷体" panose="02010600040101010101" pitchFamily="2" charset="-122"/>
                                        </a:rPr>
                                        <m:t>sin</m:t>
                                      </m:r>
                                    </m:fName>
                                    <m:e>
                                      <m:r>
                                        <a:rPr lang="en-US" altLang="zh-CN" sz="2400" i="1">
                                          <a:latin typeface="Cambria Math" panose="02040503050406030204" pitchFamily="18" charset="0"/>
                                          <a:ea typeface="华文楷体" panose="02010600040101010101" pitchFamily="2" charset="-122"/>
                                        </a:rPr>
                                        <m:t>2</m:t>
                                      </m:r>
                                      <m:r>
                                        <a:rPr lang="zh-CN" altLang="en-US" sz="2400" i="1">
                                          <a:latin typeface="Cambria Math" panose="02040503050406030204" pitchFamily="18" charset="0"/>
                                          <a:ea typeface="华文楷体" panose="02010600040101010101" pitchFamily="2" charset="-122"/>
                                        </a:rPr>
                                        <m:t>𝓍</m:t>
                                      </m:r>
                                    </m:e>
                                  </m:func>
                                  <m:r>
                                    <a:rPr lang="en-US" altLang="zh-CN" sz="2400" i="1">
                                      <a:latin typeface="Cambria Math" panose="02040503050406030204" pitchFamily="18" charset="0"/>
                                      <a:ea typeface="华文楷体" panose="02010600040101010101" pitchFamily="2" charset="-122"/>
                                    </a:rPr>
                                    <m:t>,</m:t>
                                  </m:r>
                                  <m:func>
                                    <m:funcPr>
                                      <m:ctrlPr>
                                        <a:rPr lang="en-US" altLang="zh-CN" sz="2400" i="1">
                                          <a:latin typeface="Cambria Math" panose="02040503050406030204" pitchFamily="18" charset="0"/>
                                          <a:ea typeface="华文楷体" panose="02010600040101010101" pitchFamily="2" charset="-122"/>
                                        </a:rPr>
                                      </m:ctrlPr>
                                    </m:funcPr>
                                    <m:fName>
                                      <m:r>
                                        <m:rPr>
                                          <m:sty m:val="p"/>
                                        </m:rPr>
                                        <a:rPr lang="en-US" altLang="zh-CN" sz="2400">
                                          <a:latin typeface="Cambria Math" panose="02040503050406030204" pitchFamily="18" charset="0"/>
                                          <a:ea typeface="华文楷体" panose="02010600040101010101" pitchFamily="2" charset="-122"/>
                                        </a:rPr>
                                        <m:t>cos</m:t>
                                      </m:r>
                                    </m:fName>
                                    <m:e>
                                      <m:r>
                                        <a:rPr lang="en-US" altLang="zh-CN" sz="2400" i="1">
                                          <a:latin typeface="Cambria Math" panose="02040503050406030204" pitchFamily="18" charset="0"/>
                                          <a:ea typeface="华文楷体" panose="02010600040101010101" pitchFamily="2" charset="-122"/>
                                        </a:rPr>
                                        <m:t>2</m:t>
                                      </m:r>
                                      <m:r>
                                        <a:rPr lang="zh-CN" altLang="en-US" sz="2400" i="1">
                                          <a:latin typeface="Cambria Math" panose="02040503050406030204" pitchFamily="18" charset="0"/>
                                          <a:ea typeface="华文楷体" panose="02010600040101010101" pitchFamily="2" charset="-122"/>
                                        </a:rPr>
                                        <m:t>𝓍</m:t>
                                      </m:r>
                                    </m:e>
                                  </m:func>
                                  <m:r>
                                    <a:rPr lang="en-US" altLang="zh-CN" sz="2400" i="1">
                                      <a:latin typeface="Cambria Math" panose="02040503050406030204" pitchFamily="18" charset="0"/>
                                      <a:ea typeface="华文楷体" panose="02010600040101010101" pitchFamily="2" charset="-122"/>
                                    </a:rPr>
                                    <m:t>,</m:t>
                                  </m:r>
                                  <m:r>
                                    <a:rPr lang="en-US" altLang="zh-CN" sz="2400" i="1">
                                      <a:latin typeface="Cambria Math" panose="02040503050406030204" pitchFamily="18" charset="0"/>
                                      <a:ea typeface="Cambria Math" panose="02040503050406030204" pitchFamily="18" charset="0"/>
                                    </a:rPr>
                                    <m:t>⋅⋅⋅</m:t>
                                  </m:r>
                                  <m:r>
                                    <a:rPr lang="en-US" altLang="zh-CN" sz="2400" i="1">
                                      <a:latin typeface="Cambria Math" panose="02040503050406030204" pitchFamily="18" charset="0"/>
                                      <a:ea typeface="华文楷体" panose="02010600040101010101" pitchFamily="2" charset="-122"/>
                                    </a:rPr>
                                    <m:t>,</m:t>
                                  </m:r>
                                  <m:func>
                                    <m:funcPr>
                                      <m:ctrlPr>
                                        <a:rPr lang="en-US" altLang="zh-CN" sz="2400" i="1">
                                          <a:latin typeface="Cambria Math" panose="02040503050406030204" pitchFamily="18" charset="0"/>
                                          <a:ea typeface="华文楷体" panose="02010600040101010101" pitchFamily="2" charset="-122"/>
                                        </a:rPr>
                                      </m:ctrlPr>
                                    </m:funcPr>
                                    <m:fName>
                                      <m:r>
                                        <m:rPr>
                                          <m:sty m:val="p"/>
                                        </m:rPr>
                                        <a:rPr lang="en-US" altLang="zh-CN" sz="2400">
                                          <a:latin typeface="Cambria Math" panose="02040503050406030204" pitchFamily="18" charset="0"/>
                                          <a:ea typeface="华文楷体" panose="02010600040101010101" pitchFamily="2" charset="-122"/>
                                        </a:rPr>
                                        <m:t>sin</m:t>
                                      </m:r>
                                    </m:fName>
                                    <m:e>
                                      <m:r>
                                        <a:rPr lang="en-US" altLang="zh-CN" sz="2400" b="0" i="1" smtClean="0">
                                          <a:latin typeface="Cambria Math" panose="02040503050406030204" pitchFamily="18" charset="0"/>
                                          <a:ea typeface="华文楷体" panose="02010600040101010101" pitchFamily="2" charset="-122"/>
                                        </a:rPr>
                                        <m:t>𝑚</m:t>
                                      </m:r>
                                      <m:r>
                                        <a:rPr lang="zh-CN" altLang="en-US" sz="2400" i="1">
                                          <a:latin typeface="Cambria Math" panose="02040503050406030204" pitchFamily="18" charset="0"/>
                                          <a:ea typeface="华文楷体" panose="02010600040101010101" pitchFamily="2" charset="-122"/>
                                        </a:rPr>
                                        <m:t>𝓍</m:t>
                                      </m:r>
                                    </m:e>
                                  </m:func>
                                  <m:r>
                                    <a:rPr lang="en-US" altLang="zh-CN" sz="2400" i="1">
                                      <a:latin typeface="Cambria Math" panose="02040503050406030204" pitchFamily="18" charset="0"/>
                                      <a:ea typeface="华文楷体" panose="02010600040101010101" pitchFamily="2" charset="-122"/>
                                    </a:rPr>
                                    <m:t>,</m:t>
                                  </m:r>
                                  <m:func>
                                    <m:funcPr>
                                      <m:ctrlPr>
                                        <a:rPr lang="en-US" altLang="zh-CN" sz="2400" i="1">
                                          <a:latin typeface="Cambria Math" panose="02040503050406030204" pitchFamily="18" charset="0"/>
                                          <a:ea typeface="华文楷体" panose="02010600040101010101" pitchFamily="2" charset="-122"/>
                                        </a:rPr>
                                      </m:ctrlPr>
                                    </m:funcPr>
                                    <m:fName>
                                      <m:r>
                                        <m:rPr>
                                          <m:sty m:val="p"/>
                                        </m:rPr>
                                        <a:rPr lang="en-US" altLang="zh-CN" sz="2400">
                                          <a:latin typeface="Cambria Math" panose="02040503050406030204" pitchFamily="18" charset="0"/>
                                          <a:ea typeface="华文楷体" panose="02010600040101010101" pitchFamily="2" charset="-122"/>
                                        </a:rPr>
                                        <m:t>cos</m:t>
                                      </m:r>
                                    </m:fName>
                                    <m:e>
                                      <m:r>
                                        <a:rPr lang="en-US" altLang="zh-CN" sz="2400" i="1">
                                          <a:latin typeface="Cambria Math" panose="02040503050406030204" pitchFamily="18" charset="0"/>
                                          <a:ea typeface="华文楷体" panose="02010600040101010101" pitchFamily="2" charset="-122"/>
                                        </a:rPr>
                                        <m:t>𝑚</m:t>
                                      </m:r>
                                      <m:r>
                                        <a:rPr lang="zh-CN" altLang="en-US" sz="2400" i="1">
                                          <a:latin typeface="Cambria Math" panose="02040503050406030204" pitchFamily="18" charset="0"/>
                                          <a:ea typeface="华文楷体" panose="02010600040101010101" pitchFamily="2" charset="-122"/>
                                        </a:rPr>
                                        <m:t>𝓍</m:t>
                                      </m:r>
                                    </m:e>
                                  </m:func>
                                </m:e>
                              </m:func>
                            </m:e>
                          </m:d>
                        </m:e>
                        <m:sup>
                          <m:r>
                            <a:rPr lang="en-US" altLang="zh-CN" sz="2400" i="1">
                              <a:latin typeface="Cambria Math" panose="02040503050406030204" pitchFamily="18" charset="0"/>
                              <a:ea typeface="Cambria Math" panose="02040503050406030204" pitchFamily="18" charset="0"/>
                            </a:rPr>
                            <m:t>⊺</m:t>
                          </m:r>
                        </m:sup>
                      </m:sSup>
                    </m:oMath>
                  </m:oMathPara>
                </a14:m>
                <a:endParaRPr lang="en-US" altLang="zh-CN" sz="2400" dirty="0">
                  <a:latin typeface="楷体" panose="02010609060101010101" pitchFamily="49" charset="-122"/>
                  <a:ea typeface="楷体" panose="02010609060101010101" pitchFamily="49" charset="-122"/>
                </a:endParaRPr>
              </a:p>
              <a:p>
                <a:r>
                  <a:rPr lang="zh-CN" altLang="en-US" sz="2400" dirty="0" smtClean="0">
                    <a:latin typeface="楷体" panose="02010609060101010101" pitchFamily="49" charset="-122"/>
                    <a:ea typeface="楷体" panose="02010609060101010101" pitchFamily="49" charset="-122"/>
                  </a:rPr>
                  <a:t>上述的线性模型就可以表示非常复杂的非线性模型了。</a:t>
                </a:r>
                <a:endParaRPr lang="zh-CN" altLang="en-US" sz="2400" dirty="0">
                  <a:latin typeface="楷体" panose="02010609060101010101" pitchFamily="49" charset="-122"/>
                  <a:ea typeface="楷体" panose="02010609060101010101" pitchFamily="49" charset="-122"/>
                </a:endParaRPr>
              </a:p>
            </p:txBody>
          </p:sp>
        </mc:Choice>
        <mc:Fallback>
          <p:sp>
            <p:nvSpPr>
              <p:cNvPr id="7" name="文本框 6"/>
              <p:cNvSpPr txBox="1">
                <a:spLocks noRot="1" noChangeAspect="1" noMove="1" noResize="1" noEditPoints="1" noAdjustHandles="1" noChangeArrowheads="1" noChangeShapeType="1" noTextEdit="1"/>
              </p:cNvSpPr>
              <p:nvPr/>
            </p:nvSpPr>
            <p:spPr>
              <a:xfrm>
                <a:off x="1025236" y="2626164"/>
                <a:ext cx="10141527" cy="3820213"/>
              </a:xfrm>
              <a:prstGeom prst="rect">
                <a:avLst/>
              </a:prstGeom>
              <a:blipFill rotWithShape="1">
                <a:blip r:embed="rId2"/>
                <a:stretch>
                  <a:fillRect l="-3" t="-793" r="3" b="-2830"/>
                </a:stretch>
              </a:blipFill>
            </p:spPr>
            <p:txBody>
              <a:bodyPr/>
              <a:lstStyle/>
              <a:p>
                <a:r>
                  <a:rPr lang="zh-CN" altLang="en-US">
                    <a:noFill/>
                  </a:rPr>
                  <a:t> </a:t>
                </a:r>
              </a:p>
            </p:txBody>
          </p:sp>
        </mc:Fallback>
      </mc:AlternateContent>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5076</Words>
  <Application>WPS 表格</Application>
  <PresentationFormat>宽屏</PresentationFormat>
  <Paragraphs>309</Paragraphs>
  <Slides>29</Slides>
  <Notes>0</Notes>
  <HiddenSlides>0</HiddenSlides>
  <MMClips>0</MMClips>
  <ScaleCrop>false</ScaleCrop>
  <HeadingPairs>
    <vt:vector size="8" baseType="variant">
      <vt:variant>
        <vt:lpstr>已用的字体</vt:lpstr>
      </vt:variant>
      <vt:variant>
        <vt:i4>23</vt:i4>
      </vt:variant>
      <vt:variant>
        <vt:lpstr>主题</vt:lpstr>
      </vt:variant>
      <vt:variant>
        <vt:i4>1</vt:i4>
      </vt:variant>
      <vt:variant>
        <vt:lpstr>嵌入 OLE 服务器</vt:lpstr>
      </vt:variant>
      <vt:variant>
        <vt:i4>2</vt:i4>
      </vt:variant>
      <vt:variant>
        <vt:lpstr>幻灯片标题</vt:lpstr>
      </vt:variant>
      <vt:variant>
        <vt:i4>29</vt:i4>
      </vt:variant>
    </vt:vector>
  </HeadingPairs>
  <TitlesOfParts>
    <vt:vector size="55" baseType="lpstr">
      <vt:lpstr>Arial</vt:lpstr>
      <vt:lpstr>方正书宋_GBK</vt:lpstr>
      <vt:lpstr>Wingdings</vt:lpstr>
      <vt:lpstr>华文楷体</vt:lpstr>
      <vt:lpstr>华文宋体</vt:lpstr>
      <vt:lpstr>Times New Roman</vt:lpstr>
      <vt:lpstr>Cambria Math</vt:lpstr>
      <vt:lpstr>Kingsoft Math</vt:lpstr>
      <vt:lpstr>楷体</vt:lpstr>
      <vt:lpstr>汉仪楷体KW</vt:lpstr>
      <vt:lpstr>黑体</vt:lpstr>
      <vt:lpstr>MS PGothic</vt:lpstr>
      <vt:lpstr>冬青黑体简体中文</vt:lpstr>
      <vt:lpstr>Verdana</vt:lpstr>
      <vt:lpstr>汉仪中黑KW</vt:lpstr>
      <vt:lpstr>宋体</vt:lpstr>
      <vt:lpstr>汉仪书宋二KW</vt:lpstr>
      <vt:lpstr>Calibri Light</vt:lpstr>
      <vt:lpstr>Helvetica Neue</vt:lpstr>
      <vt:lpstr>Calibri</vt:lpstr>
      <vt:lpstr>微软雅黑</vt:lpstr>
      <vt:lpstr>汉仪旗黑</vt:lpstr>
      <vt:lpstr>Arial Unicode MS</vt:lpstr>
      <vt:lpstr>Office 主题</vt:lpstr>
      <vt:lpstr>Equation.DSMT4</vt:lpstr>
      <vt:lpstr>Equation.DSMT4</vt:lpstr>
      <vt:lpstr>人工智能原理</vt:lpstr>
      <vt:lpstr>什么是机器学习（ML）</vt:lpstr>
      <vt:lpstr>监督学习</vt:lpstr>
      <vt:lpstr>无监督学习</vt:lpstr>
      <vt:lpstr>例子：DEBS</vt:lpstr>
      <vt:lpstr>例子2：价格预测</vt:lpstr>
      <vt:lpstr>学习过程</vt:lpstr>
      <vt:lpstr>模型分类与学习算法分类</vt:lpstr>
      <vt:lpstr>线性模型</vt:lpstr>
      <vt:lpstr>多维线性</vt:lpstr>
      <vt:lpstr>线性回归</vt:lpstr>
      <vt:lpstr>常用的概念</vt:lpstr>
      <vt:lpstr>回归的学习过程</vt:lpstr>
      <vt:lpstr>线性回归</vt:lpstr>
      <vt:lpstr>线性回归</vt:lpstr>
      <vt:lpstr>线性回归</vt:lpstr>
      <vt:lpstr>线性回归</vt:lpstr>
      <vt:lpstr>线性回归</vt:lpstr>
      <vt:lpstr>核模型</vt:lpstr>
      <vt:lpstr>层次模型</vt:lpstr>
      <vt:lpstr>梯度下降</vt:lpstr>
      <vt:lpstr>梯度下降</vt:lpstr>
      <vt:lpstr>梯度下降</vt:lpstr>
      <vt:lpstr>PowerPoint 演示文稿</vt:lpstr>
      <vt:lpstr>梯度下降</vt:lpstr>
      <vt:lpstr>最小二乘法</vt:lpstr>
      <vt:lpstr>最小二乘法</vt:lpstr>
      <vt:lpstr>过拟合(Overfitting)</vt:lpstr>
      <vt:lpstr>正则化Regularization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bigpan</dc:creator>
  <cp:lastModifiedBy>bigpan</cp:lastModifiedBy>
  <cp:revision>8</cp:revision>
  <dcterms:created xsi:type="dcterms:W3CDTF">2021-10-29T04:10:11Z</dcterms:created>
  <dcterms:modified xsi:type="dcterms:W3CDTF">2021-10-29T04:10:11Z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2052-3.8.1.6116</vt:lpwstr>
  </property>
</Properties>
</file>