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5" r:id="rId6"/>
    <p:sldId id="269" r:id="rId7"/>
    <p:sldId id="271" r:id="rId8"/>
    <p:sldId id="272" r:id="rId9"/>
    <p:sldId id="276" r:id="rId10"/>
    <p:sldId id="278" r:id="rId11"/>
    <p:sldId id="279" r:id="rId12"/>
    <p:sldId id="281" r:id="rId13"/>
    <p:sldId id="350" r:id="rId14"/>
    <p:sldId id="287" r:id="rId15"/>
    <p:sldId id="285" r:id="rId16"/>
    <p:sldId id="289" r:id="rId17"/>
    <p:sldId id="290" r:id="rId18"/>
    <p:sldId id="295" r:id="rId19"/>
    <p:sldId id="298" r:id="rId20"/>
    <p:sldId id="301" r:id="rId21"/>
    <p:sldId id="302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4" r:id="rId32"/>
    <p:sldId id="318" r:id="rId33"/>
    <p:sldId id="319" r:id="rId34"/>
    <p:sldId id="320" r:id="rId35"/>
    <p:sldId id="400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solidFill>
            <a:srgbClr val="FFFFFF">
              <a:alpha val="100000"/>
            </a:srgbClr>
          </a:solidFill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 w="12700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solidFill>
            <a:srgbClr val="FFFFFF">
              <a:alpha val="100000"/>
            </a:srgbClr>
          </a:solidFill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 w="12700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5034" tIns="47516" rIns="95034" bIns="47516" numCol="1" anchor="t" anchorCtr="0" compatLnSpc="1"/>
          <a:lstStyle/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人工智能原理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zh-CN" altLang="en-US"/>
              <a:t>机器学习部分</a:t>
            </a:r>
            <a:r>
              <a:rPr lang="en-US" altLang="zh-CN"/>
              <a:t>--</a:t>
            </a:r>
            <a:r>
              <a:rPr lang="zh-CN" altLang="en-US"/>
              <a:t>数据处理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12"/>
          <p:cNvSpPr>
            <a:spLocks noGrp="1"/>
          </p:cNvSpPr>
          <p:nvPr>
            <p:ph type="title"/>
          </p:nvPr>
        </p:nvSpPr>
        <p:spPr>
          <a:xfrm>
            <a:off x="838200" y="92075"/>
            <a:ext cx="10515600" cy="838835"/>
          </a:xfrm>
        </p:spPr>
        <p:txBody>
          <a:bodyPr vert="horz" wrap="square" lIns="90488" tIns="44450" rIns="90488" bIns="44450" anchor="b"/>
          <a:p>
            <a:r>
              <a:rPr lang="en-US" altLang="zh-CN" dirty="0">
                <a:ea typeface="宋体" pitchFamily="2" charset="-122"/>
              </a:rPr>
              <a:t>4. Ordered Data </a:t>
            </a:r>
            <a:r>
              <a:rPr lang="zh-CN" altLang="en-US" dirty="0">
                <a:ea typeface="宋体" pitchFamily="2" charset="-122"/>
              </a:rPr>
              <a:t>有序数据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6323" name="Rectangle 13"/>
          <p:cNvSpPr>
            <a:spLocks noGrp="1"/>
          </p:cNvSpPr>
          <p:nvPr>
            <p:ph idx="1"/>
          </p:nvPr>
        </p:nvSpPr>
        <p:spPr>
          <a:xfrm>
            <a:off x="1752600" y="1143000"/>
            <a:ext cx="8686800" cy="5181600"/>
          </a:xfrm>
        </p:spPr>
        <p:txBody>
          <a:bodyPr vert="horz" wrap="square" lIns="90488" tIns="44450" rIns="90488" bIns="44450" anchor="t"/>
          <a:p>
            <a:r>
              <a:rPr lang="zh-CN" altLang="en-US" sz="2000" b="1" dirty="0">
                <a:ea typeface="宋体" pitchFamily="2" charset="-122"/>
              </a:rPr>
              <a:t>某些数据类型，属性具有涉及时间或空间序的联系。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Sequences of transactions </a:t>
            </a:r>
            <a:r>
              <a:rPr lang="zh-CN" altLang="en-US" sz="2000" b="1" dirty="0">
                <a:ea typeface="宋体" pitchFamily="2" charset="-122"/>
              </a:rPr>
              <a:t>时序数据，时间数据（</a:t>
            </a:r>
            <a:r>
              <a:rPr lang="en-US" altLang="zh-CN" sz="2000" b="1" dirty="0">
                <a:ea typeface="宋体" pitchFamily="2" charset="-122"/>
              </a:rPr>
              <a:t>temporal data</a:t>
            </a:r>
            <a:r>
              <a:rPr lang="zh-CN" altLang="en-US" sz="2000" b="1" dirty="0">
                <a:ea typeface="宋体" pitchFamily="2" charset="-122"/>
              </a:rPr>
              <a:t>）</a:t>
            </a:r>
            <a:endParaRPr lang="en-US" altLang="zh-CN" sz="2000" b="1" dirty="0">
              <a:ea typeface="宋体" pitchFamily="2" charset="-122"/>
            </a:endParaRPr>
          </a:p>
        </p:txBody>
      </p:sp>
      <p:pic>
        <p:nvPicPr>
          <p:cNvPr id="5632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1725" y="2408238"/>
            <a:ext cx="5121275" cy="3840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5" name="Text Box 7"/>
          <p:cNvSpPr txBox="1"/>
          <p:nvPr/>
        </p:nvSpPr>
        <p:spPr>
          <a:xfrm>
            <a:off x="3946525" y="5486400"/>
            <a:ext cx="20574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2000" b="1" dirty="0">
                <a:ea typeface="宋体" pitchFamily="2" charset="-122"/>
              </a:rPr>
              <a:t>An element of the sequence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56326" name="AutoShape 8"/>
          <p:cNvSpPr/>
          <p:nvPr/>
        </p:nvSpPr>
        <p:spPr>
          <a:xfrm rot="-5400000">
            <a:off x="4518025" y="4457700"/>
            <a:ext cx="533400" cy="1371600"/>
          </a:xfrm>
          <a:prstGeom prst="leftBrace">
            <a:avLst>
              <a:gd name="adj1" fmla="val 21428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56327" name="Text Box 9"/>
          <p:cNvSpPr txBox="1"/>
          <p:nvPr/>
        </p:nvSpPr>
        <p:spPr>
          <a:xfrm>
            <a:off x="4038600" y="1828800"/>
            <a:ext cx="2057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2000" b="1" dirty="0">
                <a:ea typeface="宋体" pitchFamily="2" charset="-122"/>
              </a:rPr>
              <a:t>Items/Events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56328" name="Line 10"/>
          <p:cNvSpPr/>
          <p:nvPr/>
        </p:nvSpPr>
        <p:spPr>
          <a:xfrm>
            <a:off x="4648200" y="2286000"/>
            <a:ext cx="0" cy="8382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29" name="Line 11"/>
          <p:cNvSpPr/>
          <p:nvPr/>
        </p:nvSpPr>
        <p:spPr>
          <a:xfrm>
            <a:off x="5105400" y="2286000"/>
            <a:ext cx="0" cy="8382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时空数据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2530" y="1825625"/>
            <a:ext cx="9805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zh-CN" altLang="en-US" dirty="0">
                <a:ea typeface="宋体" pitchFamily="2" charset="-122"/>
              </a:rPr>
              <a:t>数据质量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5539" name="Rectangle 6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/>
          <a:p>
            <a:pPr marL="1828800" lvl="4" indent="0"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质量问题</a:t>
            </a:r>
            <a:r>
              <a:rPr lang="en-US" altLang="zh-CN" dirty="0">
                <a:ea typeface="宋体" pitchFamily="2" charset="-122"/>
              </a:rPr>
              <a:t>: 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Measurement error </a:t>
            </a:r>
            <a:r>
              <a:rPr lang="zh-CN" altLang="en-US" dirty="0">
                <a:ea typeface="宋体" pitchFamily="2" charset="-122"/>
              </a:rPr>
              <a:t>测量误差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Noise and outliers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噪声和离群点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missing values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缺失值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duplicate data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重复数据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988060" y="214630"/>
            <a:ext cx="10515600" cy="707390"/>
          </a:xfrm>
        </p:spPr>
        <p:txBody>
          <a:bodyPr vert="horz" wrap="square" lIns="90488" tIns="44450" rIns="90488" bIns="44450" anchor="b"/>
          <a:p>
            <a:pPr eaLnBrk="1" hangingPunct="1"/>
            <a:r>
              <a:rPr lang="zh-CN" altLang="en-US" dirty="0">
                <a:latin typeface="Consolas" pitchFamily="49" charset="0"/>
                <a:ea typeface="华文楷体" pitchFamily="2" charset="-122"/>
              </a:rPr>
              <a:t>数据预处理的流程</a:t>
            </a:r>
            <a:endParaRPr lang="zh-CN" altLang="en-US" dirty="0">
              <a:latin typeface="Consolas" pitchFamily="49" charset="0"/>
              <a:ea typeface="华文楷体" pitchFamily="2" charset="-122"/>
            </a:endParaRPr>
          </a:p>
        </p:txBody>
      </p:sp>
      <p:pic>
        <p:nvPicPr>
          <p:cNvPr id="634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1196975"/>
            <a:ext cx="8382000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噪音  离群点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/>
          <a:p>
            <a:r>
              <a:rPr lang="en-US" altLang="zh-CN" dirty="0">
                <a:ea typeface="宋体" pitchFamily="2" charset="-122"/>
              </a:rPr>
              <a:t>Outliers are data objects with characteristics that are considerably different than most of the other data objects in the data set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grpSp>
        <p:nvGrpSpPr>
          <p:cNvPr id="68612" name="Group 4"/>
          <p:cNvGrpSpPr/>
          <p:nvPr/>
        </p:nvGrpSpPr>
        <p:grpSpPr>
          <a:xfrm>
            <a:off x="3048000" y="2667000"/>
            <a:ext cx="4267200" cy="3505200"/>
            <a:chOff x="3648" y="2448"/>
            <a:chExt cx="2112" cy="1872"/>
          </a:xfrm>
        </p:grpSpPr>
        <p:pic>
          <p:nvPicPr>
            <p:cNvPr id="68613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48" y="2448"/>
              <a:ext cx="2112" cy="18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8614" name="Oval 6"/>
            <p:cNvSpPr/>
            <p:nvPr/>
          </p:nvSpPr>
          <p:spPr>
            <a:xfrm>
              <a:off x="3766" y="2961"/>
              <a:ext cx="86" cy="84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  <a:ea typeface="MS PGothic" pitchFamily="34" charset="-128"/>
              </a:endParaRPr>
            </a:p>
          </p:txBody>
        </p:sp>
        <p:sp>
          <p:nvSpPr>
            <p:cNvPr id="68615" name="Oval 7"/>
            <p:cNvSpPr/>
            <p:nvPr/>
          </p:nvSpPr>
          <p:spPr>
            <a:xfrm>
              <a:off x="3907" y="3224"/>
              <a:ext cx="86" cy="84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  <a:ea typeface="MS PGothic" pitchFamily="34" charset="-128"/>
              </a:endParaRPr>
            </a:p>
          </p:txBody>
        </p:sp>
        <p:sp>
          <p:nvSpPr>
            <p:cNvPr id="68616" name="Oval 8"/>
            <p:cNvSpPr/>
            <p:nvPr/>
          </p:nvSpPr>
          <p:spPr>
            <a:xfrm>
              <a:off x="5612" y="3871"/>
              <a:ext cx="86" cy="86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  <a:ea typeface="MS PGothic" pitchFamily="34" charset="-128"/>
              </a:endParaRPr>
            </a:p>
          </p:txBody>
        </p:sp>
        <p:sp>
          <p:nvSpPr>
            <p:cNvPr id="68617" name="Oval 9"/>
            <p:cNvSpPr/>
            <p:nvPr/>
          </p:nvSpPr>
          <p:spPr>
            <a:xfrm>
              <a:off x="4319" y="3937"/>
              <a:ext cx="86" cy="84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  <a:ea typeface="MS PGothic" pitchFamily="34" charset="-128"/>
              </a:endParaRPr>
            </a:p>
          </p:txBody>
        </p:sp>
        <p:sp>
          <p:nvSpPr>
            <p:cNvPr id="68618" name="Rectangle 10"/>
            <p:cNvSpPr/>
            <p:nvPr/>
          </p:nvSpPr>
          <p:spPr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  <a:ea typeface="MS PGothic" pitchFamily="34" charset="-128"/>
              </a:endParaRPr>
            </a:p>
          </p:txBody>
        </p:sp>
        <p:sp>
          <p:nvSpPr>
            <p:cNvPr id="68619" name="Rectangle 11"/>
            <p:cNvSpPr/>
            <p:nvPr/>
          </p:nvSpPr>
          <p:spPr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459105" y="235585"/>
            <a:ext cx="10515600" cy="926465"/>
          </a:xfrm>
        </p:spPr>
        <p:txBody>
          <a:bodyPr vert="horz" wrap="square" lIns="90488" tIns="44450" rIns="90488" bIns="44450" anchor="b"/>
          <a:p>
            <a:pPr algn="l" eaLnBrk="1" hangingPunct="1"/>
            <a:r>
              <a:rPr lang="zh-CN" altLang="en-US" dirty="0">
                <a:latin typeface="Consolas" pitchFamily="49" charset="0"/>
                <a:ea typeface="华文楷体" pitchFamily="2" charset="-122"/>
              </a:rPr>
              <a:t>去噪技术</a:t>
            </a:r>
            <a:endParaRPr lang="zh-CN" altLang="en-US" dirty="0">
              <a:latin typeface="Consolas" pitchFamily="49" charset="0"/>
              <a:ea typeface="华文楷体" pitchFamily="2" charset="-122"/>
            </a:endParaRPr>
          </a:p>
        </p:txBody>
      </p:sp>
      <p:pic>
        <p:nvPicPr>
          <p:cNvPr id="6963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838" y="1304925"/>
            <a:ext cx="7934325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Missing Values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缺失值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4755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>
            <a:normAutofit fontScale="70000"/>
          </a:bodyPr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缺值原因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信息未收录</a:t>
            </a:r>
            <a:r>
              <a:rPr lang="en-US" altLang="zh-CN" dirty="0">
                <a:ea typeface="宋体" pitchFamily="2" charset="-122"/>
              </a:rPr>
              <a:t>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例如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不愿意提供年龄和体重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属性不是对所有的记录有效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例如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年收入对孩子不可用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处理缺失值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55" dirty="0">
                <a:latin typeface="Corbel" pitchFamily="34" charset="0"/>
                <a:ea typeface="宋体" pitchFamily="2" charset="-122"/>
                <a:sym typeface="+mn-ea"/>
              </a:rPr>
              <a:t>为属性填上丢失的值：</a:t>
            </a:r>
            <a:endParaRPr lang="zh-CN" altLang="en-US" sz="2055" dirty="0">
              <a:latin typeface="Corbel" pitchFamily="34" charset="0"/>
              <a:ea typeface="宋体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Corbel" pitchFamily="34" charset="0"/>
                <a:sym typeface="+mn-ea"/>
              </a:rPr>
              <a:t>忽略元组</a:t>
            </a:r>
            <a:endParaRPr lang="zh-CN" altLang="en-US" sz="2400" dirty="0">
              <a:latin typeface="Corbel" pitchFamily="34" charset="0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Corbel" pitchFamily="34" charset="0"/>
                <a:sym typeface="+mn-ea"/>
              </a:rPr>
              <a:t>人工填写缺失值</a:t>
            </a:r>
            <a:endParaRPr lang="zh-CN" altLang="en-US" sz="2400" dirty="0">
              <a:latin typeface="Corbel" pitchFamily="34" charset="0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Corbel" pitchFamily="34" charset="0"/>
                <a:sym typeface="+mn-ea"/>
              </a:rPr>
              <a:t>使用一个全局常量填充缺失值</a:t>
            </a:r>
            <a:endParaRPr lang="en-US" altLang="zh-CN" sz="2400" dirty="0">
              <a:latin typeface="Corbel" pitchFamily="34" charset="0"/>
            </a:endParaRPr>
          </a:p>
          <a:p>
            <a:pPr lvl="1" eaLnBrk="1" hangingPunct="1"/>
            <a:r>
              <a:rPr lang="zh-CN" altLang="en-US" sz="2400" dirty="0">
                <a:latin typeface="Corbel" pitchFamily="34" charset="0"/>
                <a:sym typeface="+mn-ea"/>
              </a:rPr>
              <a:t>使用属性的均值填充缺失值</a:t>
            </a:r>
            <a:endParaRPr lang="en-US" altLang="zh-CN" sz="2400" dirty="0">
              <a:latin typeface="Corbel" pitchFamily="34" charset="0"/>
            </a:endParaRPr>
          </a:p>
          <a:p>
            <a:pPr lvl="1" eaLnBrk="1" hangingPunct="1"/>
            <a:r>
              <a:rPr lang="zh-CN" altLang="en-US" sz="2400" dirty="0">
                <a:latin typeface="Corbel" pitchFamily="34" charset="0"/>
                <a:sym typeface="+mn-ea"/>
              </a:rPr>
              <a:t>使用与给定元组属同一类的所有样本你属性均值</a:t>
            </a:r>
            <a:endParaRPr lang="en-US" altLang="zh-CN" sz="2400" dirty="0">
              <a:latin typeface="Corbel" pitchFamily="34" charset="0"/>
            </a:endParaRPr>
          </a:p>
          <a:p>
            <a:pPr lvl="1" eaLnBrk="1" hangingPunct="1"/>
            <a:r>
              <a:rPr lang="zh-CN" altLang="en-US" sz="2400" dirty="0">
                <a:latin typeface="Corbel" pitchFamily="34" charset="0"/>
                <a:sym typeface="+mn-ea"/>
              </a:rPr>
              <a:t>使用最可能的值填充缺失值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608965" y="224790"/>
            <a:ext cx="10515600" cy="707390"/>
          </a:xfrm>
        </p:spPr>
        <p:txBody>
          <a:bodyPr vert="horz" wrap="square" lIns="90488" tIns="44450" rIns="90488" bIns="44450" anchor="b"/>
          <a:p>
            <a:pPr algn="ctr" eaLnBrk="1" hangingPunct="1"/>
            <a:r>
              <a:rPr lang="zh-CN" altLang="en-US" dirty="0">
                <a:latin typeface="Consolas" pitchFamily="49" charset="0"/>
                <a:ea typeface="华文楷体" pitchFamily="2" charset="-122"/>
              </a:rPr>
              <a:t>如何处理缺失数据？</a:t>
            </a:r>
            <a:endParaRPr lang="zh-CN" altLang="en-US" dirty="0">
              <a:latin typeface="Consolas" pitchFamily="49" charset="0"/>
              <a:ea typeface="华文楷体" pitchFamily="2" charset="-122"/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1314133" y="1172528"/>
            <a:ext cx="8785225" cy="5329237"/>
          </a:xfrm>
        </p:spPr>
        <p:txBody>
          <a:bodyPr vert="horz" wrap="square" lIns="90488" tIns="44450" rIns="90488" bIns="44450" anchor="t"/>
          <a:p>
            <a:pPr eaLnBrk="1" hangingPunct="1"/>
            <a:r>
              <a:rPr lang="zh-CN" altLang="en-US" sz="2400" dirty="0">
                <a:latin typeface="Corbel" pitchFamily="34" charset="0"/>
                <a:ea typeface="宋体" pitchFamily="2" charset="-122"/>
              </a:rPr>
              <a:t>自动填充</a:t>
            </a:r>
            <a:endParaRPr lang="en-US" altLang="zh-CN" sz="2400" dirty="0">
              <a:latin typeface="Corbel" pitchFamily="34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Corbel" pitchFamily="34" charset="0"/>
              </a:rPr>
              <a:t>使用一个全局常量填充缺失值</a:t>
            </a:r>
            <a:endParaRPr lang="en-US" altLang="zh-CN" dirty="0">
              <a:latin typeface="Corbel" pitchFamily="34" charset="0"/>
            </a:endParaRPr>
          </a:p>
          <a:p>
            <a:pPr lvl="2" eaLnBrk="1" hangingPunct="1"/>
            <a:r>
              <a:rPr lang="zh-CN" altLang="en-US" dirty="0">
                <a:latin typeface="Corbel" pitchFamily="34" charset="0"/>
              </a:rPr>
              <a:t>将缺失的属性值用同一个常数，如</a:t>
            </a:r>
            <a:r>
              <a:rPr lang="en-US" altLang="zh-CN" dirty="0">
                <a:latin typeface="Corbel" pitchFamily="34" charset="0"/>
              </a:rPr>
              <a:t>unknown,</a:t>
            </a:r>
            <a:r>
              <a:rPr lang="zh-CN" altLang="en-US" dirty="0">
                <a:latin typeface="Corbel" pitchFamily="34" charset="0"/>
              </a:rPr>
              <a:t>或</a:t>
            </a:r>
            <a:r>
              <a:rPr lang="en-US" altLang="zh-CN" dirty="0">
                <a:latin typeface="Corbel" pitchFamily="34" charset="0"/>
              </a:rPr>
              <a:t>-</a:t>
            </a:r>
            <a:r>
              <a:rPr lang="zh-CN" altLang="en-US" dirty="0">
                <a:latin typeface="Corbel" pitchFamily="34" charset="0"/>
              </a:rPr>
              <a:t>∞。</a:t>
            </a:r>
            <a:endParaRPr lang="en-US" altLang="zh-CN" dirty="0">
              <a:latin typeface="Corbel" pitchFamily="34" charset="0"/>
            </a:endParaRPr>
          </a:p>
          <a:p>
            <a:pPr lvl="2" eaLnBrk="1" hangingPunct="1"/>
            <a:r>
              <a:rPr lang="zh-CN" altLang="en-US" dirty="0">
                <a:latin typeface="Corbel" pitchFamily="34" charset="0"/>
              </a:rPr>
              <a:t>可能会形成一个新的</a:t>
            </a:r>
            <a:r>
              <a:rPr lang="en-US" altLang="zh-CN" dirty="0">
                <a:latin typeface="Corbel" pitchFamily="34" charset="0"/>
              </a:rPr>
              <a:t>class</a:t>
            </a:r>
            <a:r>
              <a:rPr lang="zh-CN" altLang="en-US" dirty="0">
                <a:latin typeface="Corbel" pitchFamily="34" charset="0"/>
              </a:rPr>
              <a:t>，这个新</a:t>
            </a:r>
            <a:r>
              <a:rPr lang="en-US" altLang="zh-CN" dirty="0">
                <a:latin typeface="Corbel" pitchFamily="34" charset="0"/>
              </a:rPr>
              <a:t>class</a:t>
            </a:r>
            <a:r>
              <a:rPr lang="zh-CN" altLang="en-US" dirty="0">
                <a:latin typeface="Corbel" pitchFamily="34" charset="0"/>
              </a:rPr>
              <a:t>具有相同的填充常数值；</a:t>
            </a:r>
            <a:endParaRPr lang="en-US" altLang="zh-CN" dirty="0">
              <a:latin typeface="Corbel" pitchFamily="34" charset="0"/>
            </a:endParaRPr>
          </a:p>
          <a:p>
            <a:pPr lvl="2" eaLnBrk="1" hangingPunct="1"/>
            <a:r>
              <a:rPr lang="zh-CN" altLang="en-US" dirty="0">
                <a:solidFill>
                  <a:srgbClr val="FF0000"/>
                </a:solidFill>
                <a:latin typeface="Corbel" pitchFamily="34" charset="0"/>
              </a:rPr>
              <a:t>虽然简单，却不可靠；</a:t>
            </a:r>
            <a:endParaRPr lang="en-US" altLang="zh-CN" dirty="0">
              <a:solidFill>
                <a:srgbClr val="FF0000"/>
              </a:solidFill>
              <a:latin typeface="Corbel" pitchFamily="34" charset="0"/>
            </a:endParaRPr>
          </a:p>
          <a:p>
            <a:pPr lvl="1" eaLnBrk="1" hangingPunct="1"/>
            <a:r>
              <a:rPr lang="zh-CN" altLang="en-US" dirty="0">
                <a:latin typeface="Corbel" pitchFamily="34" charset="0"/>
              </a:rPr>
              <a:t>使用属性的均值填充缺失值</a:t>
            </a:r>
            <a:endParaRPr lang="en-US" altLang="zh-CN" dirty="0">
              <a:latin typeface="Corbel" pitchFamily="34" charset="0"/>
            </a:endParaRPr>
          </a:p>
          <a:p>
            <a:pPr lvl="2" eaLnBrk="1" hangingPunct="1"/>
            <a:r>
              <a:rPr lang="zh-CN" altLang="en-US" dirty="0">
                <a:latin typeface="Corbel" pitchFamily="34" charset="0"/>
              </a:rPr>
              <a:t>例如用平均薪水值填写 某个元组缺失的</a:t>
            </a:r>
            <a:r>
              <a:rPr lang="en-US" altLang="zh-CN" dirty="0">
                <a:latin typeface="Corbel" pitchFamily="34" charset="0"/>
              </a:rPr>
              <a:t>salary</a:t>
            </a:r>
            <a:r>
              <a:rPr lang="zh-CN" altLang="en-US" dirty="0">
                <a:latin typeface="Corbel" pitchFamily="34" charset="0"/>
              </a:rPr>
              <a:t>属性值；</a:t>
            </a:r>
            <a:endParaRPr lang="en-US" altLang="zh-CN" dirty="0">
              <a:latin typeface="Corbel" pitchFamily="34" charset="0"/>
            </a:endParaRPr>
          </a:p>
          <a:p>
            <a:pPr lvl="1" eaLnBrk="1" hangingPunct="1"/>
            <a:r>
              <a:rPr lang="zh-CN" altLang="en-US" dirty="0">
                <a:latin typeface="Corbel" pitchFamily="34" charset="0"/>
              </a:rPr>
              <a:t>使用与给定元组属同一类的所有样本的属性均值</a:t>
            </a:r>
            <a:endParaRPr lang="en-US" altLang="zh-CN" dirty="0">
              <a:latin typeface="Corbel" pitchFamily="34" charset="0"/>
            </a:endParaRPr>
          </a:p>
          <a:p>
            <a:pPr lvl="2" eaLnBrk="1" hangingPunct="1"/>
            <a:r>
              <a:rPr lang="zh-CN" altLang="en-US" dirty="0">
                <a:latin typeface="Corbel" pitchFamily="34" charset="0"/>
              </a:rPr>
              <a:t>先给元组分类，用不同类别的均值填充缺失的本类属性值；</a:t>
            </a:r>
            <a:r>
              <a:rPr lang="en-US" altLang="zh-CN" dirty="0">
                <a:solidFill>
                  <a:srgbClr val="FF0000"/>
                </a:solidFill>
                <a:latin typeface="Corbel" pitchFamily="34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Corbel" pitchFamily="34" charset="0"/>
              </a:rPr>
              <a:t>妙极了！</a:t>
            </a:r>
            <a:endParaRPr lang="en-US" altLang="zh-CN" dirty="0">
              <a:solidFill>
                <a:srgbClr val="FF0000"/>
              </a:solidFill>
              <a:latin typeface="Corbel" pitchFamily="34" charset="0"/>
            </a:endParaRPr>
          </a:p>
          <a:p>
            <a:pPr lvl="1" eaLnBrk="1" hangingPunct="1"/>
            <a:r>
              <a:rPr lang="zh-CN" altLang="en-US" dirty="0">
                <a:latin typeface="Corbel" pitchFamily="34" charset="0"/>
              </a:rPr>
              <a:t>使用最可能的值填充缺失值</a:t>
            </a:r>
            <a:endParaRPr lang="en-US" altLang="zh-CN" dirty="0">
              <a:latin typeface="Corbel" pitchFamily="34" charset="0"/>
            </a:endParaRPr>
          </a:p>
          <a:p>
            <a:pPr lvl="2" eaLnBrk="1" hangingPunct="1"/>
            <a:r>
              <a:rPr lang="zh-CN" altLang="en-US" dirty="0">
                <a:latin typeface="Corbel" pitchFamily="34" charset="0"/>
              </a:rPr>
              <a:t>基于推理的方法，如</a:t>
            </a:r>
            <a:r>
              <a:rPr lang="en-US" altLang="zh-CN" dirty="0">
                <a:latin typeface="Corbel" pitchFamily="34" charset="0"/>
              </a:rPr>
              <a:t>Bayes</a:t>
            </a:r>
            <a:r>
              <a:rPr lang="zh-CN" altLang="en-US" dirty="0">
                <a:latin typeface="Corbel" pitchFamily="34" charset="0"/>
              </a:rPr>
              <a:t>，回归，决策树等推理预测；</a:t>
            </a:r>
            <a:endParaRPr lang="zh-CN" altLang="en-US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0" y="-128905"/>
            <a:ext cx="10515600" cy="1325563"/>
          </a:xfrm>
        </p:spPr>
        <p:txBody>
          <a:bodyPr vert="horz" wrap="square" lIns="90488" tIns="44450" rIns="90488" bIns="44450" anchor="b"/>
          <a:p>
            <a:pPr algn="ctr" eaLnBrk="1" hangingPunct="1"/>
            <a:r>
              <a:rPr lang="zh-CN" altLang="en-US" dirty="0">
                <a:latin typeface="Consolas" pitchFamily="49" charset="0"/>
                <a:ea typeface="华文楷体" pitchFamily="2" charset="-122"/>
              </a:rPr>
              <a:t>冗余数据的处理</a:t>
            </a:r>
            <a:endParaRPr lang="zh-CN" altLang="en-US" dirty="0">
              <a:latin typeface="Consolas" pitchFamily="49" charset="0"/>
              <a:ea typeface="华文楷体" pitchFamily="2" charset="-122"/>
            </a:endParaRPr>
          </a:p>
        </p:txBody>
      </p:sp>
      <p:pic>
        <p:nvPicPr>
          <p:cNvPr id="8192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188" y="1196975"/>
            <a:ext cx="7153275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8" y="3716338"/>
            <a:ext cx="7096125" cy="71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129540" y="0"/>
            <a:ext cx="10515600" cy="1325563"/>
          </a:xfrm>
        </p:spPr>
        <p:txBody>
          <a:bodyPr vert="horz" wrap="square" lIns="90488" tIns="44450" rIns="90488" bIns="44450" anchor="b"/>
          <a:p>
            <a:pPr algn="ctr" eaLnBrk="1" hangingPunct="1"/>
            <a:r>
              <a:rPr lang="zh-CN" altLang="en-US" dirty="0">
                <a:latin typeface="Consolas" pitchFamily="49" charset="0"/>
                <a:ea typeface="华文楷体" pitchFamily="2" charset="-122"/>
              </a:rPr>
              <a:t>检测冗余数据：相关分析</a:t>
            </a:r>
            <a:endParaRPr lang="zh-CN" altLang="en-US" dirty="0">
              <a:latin typeface="Consolas" pitchFamily="49" charset="0"/>
              <a:ea typeface="华文楷体" pitchFamily="2" charset="-122"/>
            </a:endParaRPr>
          </a:p>
        </p:txBody>
      </p:sp>
      <p:pic>
        <p:nvPicPr>
          <p:cNvPr id="8294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313" y="1196975"/>
            <a:ext cx="5924550" cy="125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4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565400"/>
            <a:ext cx="7353300" cy="329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8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>
            <a:normAutofit fontScale="90000"/>
          </a:bodyPr>
          <a:p>
            <a:r>
              <a:rPr lang="zh-CN" altLang="en-US" dirty="0">
                <a:ea typeface="宋体" pitchFamily="2" charset="-122"/>
              </a:rPr>
              <a:t>什么是数据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4579" name="Rectangle 9"/>
          <p:cNvSpPr>
            <a:spLocks noGrp="1"/>
          </p:cNvSpPr>
          <p:nvPr>
            <p:ph type="body" sz="half" idx="1"/>
          </p:nvPr>
        </p:nvSpPr>
        <p:spPr/>
        <p:txBody>
          <a:bodyPr vert="horz" wrap="square" lIns="90488" tIns="44450" rIns="90488" bIns="44450" anchor="t"/>
          <a:p>
            <a:r>
              <a:rPr lang="zh-CN" altLang="en-US" sz="2000" dirty="0">
                <a:ea typeface="宋体" pitchFamily="2" charset="-122"/>
              </a:rPr>
              <a:t>数据对象及其属性的集合</a:t>
            </a:r>
            <a:endParaRPr lang="en-US" altLang="zh-CN" sz="2000" dirty="0">
              <a:solidFill>
                <a:srgbClr val="0000CC"/>
              </a:solidFill>
              <a:ea typeface="宋体" pitchFamily="2" charset="-122"/>
            </a:endParaRPr>
          </a:p>
          <a:p>
            <a:endParaRPr lang="en-US" altLang="zh-CN" sz="1600" dirty="0">
              <a:ea typeface="宋体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属性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attribute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指的是数据对象的特征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zh-CN" altLang="en-US" sz="1800" dirty="0">
                <a:ea typeface="宋体" pitchFamily="2" charset="-122"/>
              </a:rPr>
              <a:t>例如</a:t>
            </a:r>
            <a:r>
              <a:rPr lang="en-US" altLang="zh-CN" sz="1800" dirty="0">
                <a:ea typeface="宋体" pitchFamily="2" charset="-122"/>
              </a:rPr>
              <a:t>:</a:t>
            </a:r>
            <a:r>
              <a:rPr lang="zh-CN" altLang="en-US" sz="1800" dirty="0">
                <a:ea typeface="宋体" pitchFamily="2" charset="-122"/>
              </a:rPr>
              <a:t>眼睛颜色，温度等</a:t>
            </a:r>
            <a:endParaRPr lang="zh-CN" altLang="en-US" sz="1800" dirty="0">
              <a:ea typeface="宋体" pitchFamily="2" charset="-122"/>
            </a:endParaRPr>
          </a:p>
          <a:p>
            <a:pPr lvl="1"/>
            <a:r>
              <a:rPr lang="zh-CN" altLang="en-US" sz="1800" dirty="0">
                <a:ea typeface="宋体" pitchFamily="2" charset="-122"/>
              </a:rPr>
              <a:t>属性又可以称为变量、特征或字段</a:t>
            </a:r>
            <a:endParaRPr lang="zh-CN" altLang="en-US" sz="1800" dirty="0">
              <a:ea typeface="宋体" pitchFamily="2" charset="-122"/>
            </a:endParaRPr>
          </a:p>
          <a:p>
            <a:pPr lvl="1"/>
            <a:r>
              <a:rPr lang="zh-CN" altLang="en-US" sz="1800" dirty="0">
                <a:ea typeface="宋体" pitchFamily="2" charset="-122"/>
              </a:rPr>
              <a:t>属性又可以分为数值和符号</a:t>
            </a:r>
            <a:endParaRPr lang="zh-CN" altLang="en-US" sz="1800" dirty="0">
              <a:ea typeface="宋体" pitchFamily="2" charset="-122"/>
            </a:endParaRPr>
          </a:p>
          <a:p>
            <a:pPr lvl="1"/>
            <a:r>
              <a:rPr lang="zh-CN" altLang="en-US" sz="1800" dirty="0">
                <a:ea typeface="宋体" pitchFamily="2" charset="-122"/>
              </a:rPr>
              <a:t>符号通常被维，数值通常被称为事实</a:t>
            </a:r>
            <a:endParaRPr lang="zh-CN" altLang="en-US" sz="1800" dirty="0">
              <a:ea typeface="宋体" pitchFamily="2" charset="-122"/>
            </a:endParaRPr>
          </a:p>
          <a:p>
            <a:pPr lvl="1"/>
            <a:endParaRPr lang="en-US" altLang="zh-CN" sz="1800" dirty="0">
              <a:ea typeface="宋体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属性用来描述一个数据对象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zh-CN" altLang="en-US" sz="1800" dirty="0">
                <a:ea typeface="宋体" pitchFamily="2" charset="-122"/>
              </a:rPr>
              <a:t>数据对象又被称为记录、点、案例、例子、实体或实例等</a:t>
            </a:r>
            <a:endParaRPr lang="en-US" altLang="zh-CN" sz="1800" b="1" dirty="0">
              <a:ea typeface="宋体" pitchFamily="2" charset="-122"/>
            </a:endParaRPr>
          </a:p>
          <a:p>
            <a:pPr lvl="4"/>
            <a:endParaRPr lang="en-US" altLang="zh-CN" sz="1600" dirty="0">
              <a:ea typeface="宋体" pitchFamily="2" charset="-122"/>
            </a:endParaRPr>
          </a:p>
        </p:txBody>
      </p:sp>
      <p:grpSp>
        <p:nvGrpSpPr>
          <p:cNvPr id="24580" name="Group 16"/>
          <p:cNvGrpSpPr/>
          <p:nvPr/>
        </p:nvGrpSpPr>
        <p:grpSpPr>
          <a:xfrm>
            <a:off x="7162800" y="1752600"/>
            <a:ext cx="3513138" cy="4191000"/>
            <a:chOff x="3403" y="1104"/>
            <a:chExt cx="2213" cy="2640"/>
          </a:xfrm>
        </p:grpSpPr>
        <p:graphicFrame>
          <p:nvGraphicFramePr>
            <p:cNvPr id="24584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5405755" imgH="5779135" progId="Word.Document.8">
                    <p:embed/>
                  </p:oleObj>
                </mc:Choice>
                <mc:Fallback>
                  <p:oleObj name="" r:id="rId1" imgW="5405755" imgH="5779135" progId="Word.Document.8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AutoShape 12"/>
            <p:cNvSpPr/>
            <p:nvPr/>
          </p:nvSpPr>
          <p:spPr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  <a:ea typeface="MS PGothic" pitchFamily="34" charset="-128"/>
              </a:endParaRPr>
            </a:p>
          </p:txBody>
        </p:sp>
      </p:grpSp>
      <p:sp>
        <p:nvSpPr>
          <p:cNvPr id="24581" name="Text Box 14"/>
          <p:cNvSpPr txBox="1"/>
          <p:nvPr/>
        </p:nvSpPr>
        <p:spPr>
          <a:xfrm>
            <a:off x="8324215" y="1143000"/>
            <a:ext cx="1447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属性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4582" name="AutoShape 15"/>
          <p:cNvSpPr/>
          <p:nvPr/>
        </p:nvSpPr>
        <p:spPr>
          <a:xfrm>
            <a:off x="6781800" y="2667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24583" name="Text Box 17"/>
          <p:cNvSpPr txBox="1"/>
          <p:nvPr/>
        </p:nvSpPr>
        <p:spPr>
          <a:xfrm>
            <a:off x="5715000" y="4038600"/>
            <a:ext cx="1143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对象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60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375" y="404813"/>
            <a:ext cx="240982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1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8" y="1341438"/>
            <a:ext cx="7162800" cy="981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3" y="2852738"/>
            <a:ext cx="5057775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70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975" y="476250"/>
            <a:ext cx="5143500" cy="36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04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8" y="1176338"/>
            <a:ext cx="8588375" cy="5046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80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7213" y="228600"/>
            <a:ext cx="4124325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6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123950"/>
            <a:ext cx="7791450" cy="461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909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613" y="152400"/>
            <a:ext cx="5991225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09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8" y="1249363"/>
            <a:ext cx="7515225" cy="477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01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975" y="152400"/>
            <a:ext cx="5210175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8" y="1204913"/>
            <a:ext cx="7515225" cy="444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en-US" altLang="zh-CN" dirty="0">
                <a:ea typeface="宋体" pitchFamily="2" charset="-122"/>
              </a:rPr>
              <a:t>2.3 Data Preprocessing </a:t>
            </a:r>
            <a:r>
              <a:rPr lang="zh-CN" altLang="en-US" dirty="0">
                <a:ea typeface="宋体" pitchFamily="2" charset="-122"/>
              </a:rPr>
              <a:t>数据预处理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1139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/>
          <a:p>
            <a:r>
              <a:rPr lang="en-US" altLang="zh-CN" dirty="0">
                <a:ea typeface="宋体" pitchFamily="2" charset="-122"/>
              </a:rPr>
              <a:t>Aggregation </a:t>
            </a:r>
            <a:r>
              <a:rPr lang="zh-CN" altLang="en-US" dirty="0">
                <a:ea typeface="宋体" pitchFamily="2" charset="-122"/>
              </a:rPr>
              <a:t>聚集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Sampling </a:t>
            </a:r>
            <a:r>
              <a:rPr lang="zh-CN" altLang="en-US" dirty="0">
                <a:ea typeface="宋体" pitchFamily="2" charset="-122"/>
              </a:rPr>
              <a:t>抽样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Dimensionality Reduction </a:t>
            </a:r>
            <a:r>
              <a:rPr lang="zh-CN" altLang="en-US" dirty="0">
                <a:ea typeface="宋体" pitchFamily="2" charset="-122"/>
              </a:rPr>
              <a:t>维度归约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Feature subset selection </a:t>
            </a:r>
            <a:r>
              <a:rPr lang="zh-CN" altLang="en-US" dirty="0">
                <a:ea typeface="宋体" pitchFamily="2" charset="-122"/>
              </a:rPr>
              <a:t>特征子集选择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Feature creation </a:t>
            </a:r>
            <a:r>
              <a:rPr lang="zh-CN" altLang="en-US" dirty="0">
                <a:ea typeface="宋体" pitchFamily="2" charset="-122"/>
              </a:rPr>
              <a:t>特征创建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Discretization and Binarization </a:t>
            </a:r>
            <a:r>
              <a:rPr lang="zh-CN" altLang="en-US" dirty="0">
                <a:ea typeface="宋体" pitchFamily="2" charset="-122"/>
              </a:rPr>
              <a:t>离散和二元化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Attribute/variable Transformation </a:t>
            </a:r>
            <a:r>
              <a:rPr lang="zh-CN" altLang="en-US" dirty="0">
                <a:ea typeface="宋体" pitchFamily="2" charset="-122"/>
              </a:rPr>
              <a:t>变量变换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xfrm>
            <a:off x="838200" y="474345"/>
            <a:ext cx="10515600" cy="946785"/>
          </a:xfrm>
        </p:spPr>
        <p:txBody>
          <a:bodyPr vert="horz" wrap="square" lIns="90488" tIns="44450" rIns="90488" bIns="44450" anchor="b"/>
          <a:p>
            <a:r>
              <a:rPr lang="en-US" altLang="zh-CN" dirty="0">
                <a:ea typeface="宋体" pitchFamily="2" charset="-122"/>
              </a:rPr>
              <a:t>Aggregation </a:t>
            </a:r>
            <a:r>
              <a:rPr lang="zh-CN" altLang="en-US" dirty="0">
                <a:ea typeface="宋体" pitchFamily="2" charset="-122"/>
              </a:rPr>
              <a:t>聚集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>
            <a:normAutofit lnSpcReduction="10000"/>
          </a:bodyPr>
          <a:p>
            <a:r>
              <a:rPr lang="zh-CN" altLang="en-US" dirty="0">
                <a:ea typeface="宋体" pitchFamily="2" charset="-122"/>
              </a:rPr>
              <a:t>少就是多，聚集将两个或多个对象合并成单个对象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目的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减少数据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减少属性或者记录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改变规模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城市聚集到地区、省和国家等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更稳定的数据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聚集数据减少挥发性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缺点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丢弃了有价值的信息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/>
          </p:cNvSpPr>
          <p:nvPr>
            <p:ph type="title"/>
          </p:nvPr>
        </p:nvSpPr>
        <p:spPr>
          <a:xfrm>
            <a:off x="768350" y="0"/>
            <a:ext cx="10515600" cy="1325563"/>
          </a:xfrm>
        </p:spPr>
        <p:txBody>
          <a:bodyPr vert="horz" wrap="square" lIns="90488" tIns="44450" rIns="90488" bIns="44450" anchor="b"/>
          <a:p>
            <a:r>
              <a:rPr lang="en-US" altLang="zh-CN" dirty="0">
                <a:ea typeface="宋体" pitchFamily="2" charset="-122"/>
              </a:rPr>
              <a:t>Aggregation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3187" name="Text Box 4"/>
          <p:cNvSpPr txBox="1"/>
          <p:nvPr/>
        </p:nvSpPr>
        <p:spPr>
          <a:xfrm>
            <a:off x="3200400" y="3657600"/>
            <a:ext cx="16002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zh-CN" sz="1400" b="1" dirty="0">
              <a:ea typeface="宋体" pitchFamily="2" charset="-122"/>
            </a:endParaRPr>
          </a:p>
        </p:txBody>
      </p:sp>
      <p:sp>
        <p:nvSpPr>
          <p:cNvPr id="93188" name="Text Box 5"/>
          <p:cNvSpPr txBox="1"/>
          <p:nvPr/>
        </p:nvSpPr>
        <p:spPr>
          <a:xfrm>
            <a:off x="2362200" y="5654675"/>
            <a:ext cx="2895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1400" b="1" dirty="0">
                <a:ea typeface="宋体" pitchFamily="2" charset="-122"/>
              </a:rPr>
              <a:t>Standard Deviation of Average 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Monthly</a:t>
            </a:r>
            <a:r>
              <a:rPr lang="en-US" altLang="zh-CN" sz="1400" b="1" dirty="0">
                <a:ea typeface="宋体" pitchFamily="2" charset="-122"/>
              </a:rPr>
              <a:t> Precipitation</a:t>
            </a:r>
            <a:endParaRPr lang="en-US" altLang="zh-CN" sz="1400" b="1" dirty="0">
              <a:ea typeface="宋体" pitchFamily="2" charset="-122"/>
            </a:endParaRPr>
          </a:p>
        </p:txBody>
      </p:sp>
      <p:sp>
        <p:nvSpPr>
          <p:cNvPr id="93189" name="Rectangle 6"/>
          <p:cNvSpPr/>
          <p:nvPr/>
        </p:nvSpPr>
        <p:spPr>
          <a:xfrm>
            <a:off x="3241675" y="5984875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93190" name="Text Box 7"/>
          <p:cNvSpPr txBox="1"/>
          <p:nvPr/>
        </p:nvSpPr>
        <p:spPr>
          <a:xfrm>
            <a:off x="6934200" y="5654675"/>
            <a:ext cx="2895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1400" b="1" dirty="0">
                <a:ea typeface="宋体" pitchFamily="2" charset="-122"/>
              </a:rPr>
              <a:t>Standard Deviation of Average 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Yearly </a:t>
            </a:r>
            <a:r>
              <a:rPr lang="en-US" altLang="zh-CN" sz="1400" b="1" dirty="0">
                <a:ea typeface="宋体" pitchFamily="2" charset="-122"/>
              </a:rPr>
              <a:t>Precipitation</a:t>
            </a:r>
            <a:endParaRPr lang="en-US" altLang="zh-CN" sz="1400" b="1" dirty="0">
              <a:ea typeface="宋体" pitchFamily="2" charset="-122"/>
            </a:endParaRPr>
          </a:p>
        </p:txBody>
      </p:sp>
      <p:pic>
        <p:nvPicPr>
          <p:cNvPr id="93191" name="Picture 8"/>
          <p:cNvPicPr>
            <a:picLocks noChangeAspect="1"/>
          </p:cNvPicPr>
          <p:nvPr/>
        </p:nvPicPr>
        <p:blipFill>
          <a:blip r:embed="rId1"/>
          <a:srcRect l="2975" r="18164"/>
          <a:stretch>
            <a:fillRect/>
          </a:stretch>
        </p:blipFill>
        <p:spPr>
          <a:xfrm>
            <a:off x="1676400" y="1768475"/>
            <a:ext cx="4038600" cy="3840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2" name="Picture 9"/>
          <p:cNvPicPr>
            <a:picLocks noChangeAspect="1"/>
          </p:cNvPicPr>
          <p:nvPr/>
        </p:nvPicPr>
        <p:blipFill>
          <a:blip r:embed="rId2"/>
          <a:srcRect l="7861" r="5850"/>
          <a:stretch>
            <a:fillRect/>
          </a:stretch>
        </p:blipFill>
        <p:spPr>
          <a:xfrm>
            <a:off x="6172200" y="1768475"/>
            <a:ext cx="4495800" cy="3840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93" name="Text Box 10"/>
          <p:cNvSpPr txBox="1"/>
          <p:nvPr/>
        </p:nvSpPr>
        <p:spPr>
          <a:xfrm>
            <a:off x="2057400" y="1143000"/>
            <a:ext cx="4800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2000" b="1" dirty="0">
                <a:ea typeface="宋体" pitchFamily="2" charset="-122"/>
              </a:rPr>
              <a:t>Variation of Precipitation in Australia</a:t>
            </a:r>
            <a:endParaRPr lang="en-US" altLang="zh-CN" sz="20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1574800" y="304800"/>
            <a:ext cx="8585200" cy="685800"/>
          </a:xfrm>
        </p:spPr>
        <p:txBody>
          <a:bodyPr vert="horz" wrap="square" lIns="90488" tIns="44450" rIns="90488" bIns="44450" anchor="b">
            <a:normAutofit fontScale="90000"/>
          </a:bodyPr>
          <a:p>
            <a:r>
              <a:rPr lang="en-US" altLang="zh-CN" dirty="0">
                <a:ea typeface="宋体" pitchFamily="2" charset="-122"/>
              </a:rPr>
              <a:t>Sampling </a:t>
            </a:r>
            <a:r>
              <a:rPr lang="zh-CN" altLang="en-US" dirty="0">
                <a:ea typeface="宋体" pitchFamily="2" charset="-122"/>
              </a:rPr>
              <a:t>抽样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892175" y="1339215"/>
            <a:ext cx="10541000" cy="4321175"/>
          </a:xfrm>
        </p:spPr>
        <p:txBody>
          <a:bodyPr vert="horz" wrap="square" lIns="90488" tIns="44450" rIns="90488" bIns="44450" anchor="t"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anose="02020503050405090304" pitchFamily="18" charset="0"/>
                <a:ea typeface="MS Mincho" pitchFamily="49" charset="-128"/>
              </a:rPr>
              <a:t>Sampling </a:t>
            </a:r>
            <a:r>
              <a:rPr lang="zh-CN" altLang="en-US" sz="2400" b="1" dirty="0">
                <a:latin typeface="Times New Roman" panose="02020503050405090304" pitchFamily="18" charset="0"/>
                <a:ea typeface="MS Mincho" pitchFamily="49" charset="-128"/>
              </a:rPr>
              <a:t>是一种选择数据对象子集进行分析的常用方法</a:t>
            </a:r>
            <a:r>
              <a:rPr lang="en-US" altLang="zh-CN" sz="2400" b="1" dirty="0">
                <a:latin typeface="Times New Roman" panose="02020503050405090304" pitchFamily="18" charset="0"/>
                <a:ea typeface="MS Mincho" pitchFamily="49" charset="-128"/>
              </a:rPr>
              <a:t>.</a:t>
            </a:r>
            <a:endParaRPr lang="en-US" altLang="zh-CN" sz="2400" b="1" dirty="0">
              <a:latin typeface="Times New Roman" panose="02020503050405090304" pitchFamily="18" charset="0"/>
              <a:ea typeface="MS Mincho" pitchFamily="49" charset="-128"/>
            </a:endParaRPr>
          </a:p>
          <a:p>
            <a:pPr lvl="1" algn="just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altLang="zh-CN" sz="2000" b="1" dirty="0">
                <a:latin typeface="Times New Roman" panose="02020503050405090304" pitchFamily="18" charset="0"/>
                <a:ea typeface="MS Mincho" pitchFamily="49" charset="-128"/>
              </a:rPr>
              <a:t> </a:t>
            </a:r>
            <a:endParaRPr lang="en-US" altLang="zh-CN" sz="2000" b="1" dirty="0">
              <a:latin typeface="Times New Roman" panose="02020503050405090304" pitchFamily="18" charset="0"/>
              <a:ea typeface="宋体" pitchFamily="2" charset="-122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anose="02020503050405090304" pitchFamily="18" charset="0"/>
                <a:ea typeface="宋体" pitchFamily="2" charset="-122"/>
              </a:rPr>
              <a:t>数据量太大，处理不可能或者太耗时等原因</a:t>
            </a:r>
            <a:endParaRPr lang="zh-CN" altLang="en-US" sz="2400" b="1" dirty="0">
              <a:latin typeface="Times New Roman" panose="02020503050405090304" pitchFamily="18" charset="0"/>
              <a:ea typeface="宋体" pitchFamily="2" charset="-122"/>
            </a:endParaRPr>
          </a:p>
          <a:p>
            <a:pPr marL="457200" lvl="2" indent="-285750" algn="just">
              <a:lnSpc>
                <a:spcPct val="95000"/>
              </a:lnSpc>
              <a:spcBef>
                <a:spcPct val="20000"/>
              </a:spcBef>
            </a:pPr>
            <a:r>
              <a:rPr lang="zh-CN" altLang="en-US" sz="1710" dirty="0">
                <a:ea typeface="宋体" pitchFamily="2" charset="-122"/>
                <a:sym typeface="+mn-ea"/>
              </a:rPr>
              <a:t>样本具有代表性，前提是它近似地具有与原有数据集相同的（感兴趣）的性质。</a:t>
            </a:r>
            <a:endParaRPr lang="en-US" altLang="zh-CN" sz="1710" dirty="0">
              <a:ea typeface="宋体" pitchFamily="2" charset="-122"/>
            </a:endParaRPr>
          </a:p>
          <a:p>
            <a:pPr marL="742950" lvl="1" indent="-285750" algn="just">
              <a:lnSpc>
                <a:spcPct val="95000"/>
              </a:lnSpc>
              <a:spcBef>
                <a:spcPct val="20000"/>
              </a:spcBef>
            </a:pPr>
            <a:endParaRPr lang="en-US" altLang="zh-CN" sz="2400" b="1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zh-CN" altLang="en-US" dirty="0">
                <a:ea typeface="宋体" pitchFamily="2" charset="-122"/>
              </a:rPr>
              <a:t>抽样类型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9331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>
            <a:normAutofit lnSpcReduction="10000"/>
          </a:bodyPr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Simple Random Sampling </a:t>
            </a:r>
            <a:r>
              <a:rPr lang="zh-CN" altLang="en-US" sz="2400" dirty="0">
                <a:ea typeface="宋体" pitchFamily="2" charset="-122"/>
              </a:rPr>
              <a:t>简单随机抽样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ea typeface="宋体" pitchFamily="2" charset="-122"/>
              </a:rPr>
              <a:t>选取任何特定项的概率相同</a:t>
            </a: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Sampling without replacement </a:t>
            </a:r>
            <a:r>
              <a:rPr lang="zh-CN" altLang="en-US" sz="2400" dirty="0">
                <a:ea typeface="宋体" pitchFamily="2" charset="-122"/>
              </a:rPr>
              <a:t>无放回抽样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As each item is selected, it is removed from the population</a:t>
            </a:r>
            <a:endParaRPr lang="en-US" altLang="zh-CN" sz="2000" dirty="0">
              <a:ea typeface="宋体" pitchFamily="2" charset="-122"/>
            </a:endParaRPr>
          </a:p>
          <a:p>
            <a:pPr lvl="4">
              <a:lnSpc>
                <a:spcPct val="90000"/>
              </a:lnSpc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Sampling with replacement </a:t>
            </a:r>
            <a:r>
              <a:rPr lang="zh-CN" altLang="en-US" sz="2400" dirty="0">
                <a:ea typeface="宋体" pitchFamily="2" charset="-122"/>
              </a:rPr>
              <a:t>有放回抽样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Objects are not removed from the population as they are selected for the sample.   </a:t>
            </a:r>
            <a:endParaRPr lang="en-US" altLang="zh-CN" sz="20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  In sampling with replacement, the same object can be picked up more than once</a:t>
            </a: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Stratified sampling </a:t>
            </a:r>
            <a:r>
              <a:rPr lang="zh-CN" altLang="en-US" sz="2400" dirty="0">
                <a:ea typeface="宋体" pitchFamily="2" charset="-122"/>
              </a:rPr>
              <a:t>分层抽样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当总体由不同的对象组成，每种类型的对象数量差别很大时，简单随机抽样不能充分代表不太频繁出现的对象类型。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Split the data into several partitions; then draw random samples from each partition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zh-CN" altLang="en-US" dirty="0">
                <a:ea typeface="宋体" pitchFamily="2" charset="-122"/>
              </a:rPr>
              <a:t>属性类型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675" name="Rectangle 10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/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属性的类型</a:t>
            </a:r>
            <a:endParaRPr lang="en-US" altLang="zh-CN" dirty="0">
              <a:ea typeface="宋体" pitchFamily="2" charset="-122"/>
            </a:endParaRPr>
          </a:p>
          <a:p>
            <a:pPr marL="749300"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Nominal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（标称）</a:t>
            </a:r>
            <a:endParaRPr lang="en-US" altLang="zh-CN" dirty="0">
              <a:ea typeface="宋体" pitchFamily="2" charset="-122"/>
            </a:endParaRPr>
          </a:p>
          <a:p>
            <a:pPr marL="1257300" lvl="2" indent="-393700"/>
            <a:r>
              <a:rPr lang="zh-CN" altLang="en-US" dirty="0">
                <a:ea typeface="宋体" pitchFamily="2" charset="-122"/>
              </a:rPr>
              <a:t>例如</a:t>
            </a:r>
            <a:r>
              <a:rPr lang="en-US" altLang="zh-CN" dirty="0">
                <a:ea typeface="宋体" pitchFamily="2" charset="-122"/>
              </a:rPr>
              <a:t>: ID, </a:t>
            </a:r>
            <a:r>
              <a:rPr lang="zh-CN" altLang="en-US" dirty="0">
                <a:ea typeface="宋体" pitchFamily="2" charset="-122"/>
              </a:rPr>
              <a:t>眼睛颜色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邮政编码</a:t>
            </a:r>
            <a:endParaRPr lang="en-US" altLang="zh-CN" dirty="0">
              <a:ea typeface="宋体" pitchFamily="2" charset="-122"/>
            </a:endParaRPr>
          </a:p>
          <a:p>
            <a:pPr marL="749300"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Ordinal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（序数）</a:t>
            </a:r>
            <a:endParaRPr lang="en-US" altLang="zh-CN" dirty="0">
              <a:ea typeface="宋体" pitchFamily="2" charset="-122"/>
            </a:endParaRPr>
          </a:p>
          <a:p>
            <a:pPr marL="1257300" lvl="2" indent="-393700"/>
            <a:r>
              <a:rPr lang="zh-CN" altLang="en-US" dirty="0">
                <a:ea typeface="宋体" pitchFamily="2" charset="-122"/>
              </a:rPr>
              <a:t>例如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排序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等级</a:t>
            </a:r>
            <a:endParaRPr lang="en-US" altLang="zh-CN" dirty="0">
              <a:ea typeface="宋体" pitchFamily="2" charset="-122"/>
            </a:endParaRPr>
          </a:p>
          <a:p>
            <a:pPr marL="749300"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Interval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（区间）</a:t>
            </a:r>
            <a:endParaRPr lang="en-US" altLang="zh-CN" dirty="0">
              <a:ea typeface="宋体" pitchFamily="2" charset="-122"/>
            </a:endParaRPr>
          </a:p>
          <a:p>
            <a:pPr marL="1257300" lvl="2" indent="-393700"/>
            <a:r>
              <a:rPr lang="zh-CN" altLang="en-US" dirty="0">
                <a:ea typeface="宋体" pitchFamily="2" charset="-122"/>
              </a:rPr>
              <a:t>例如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日历日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温度，销售量，时间，长度</a:t>
            </a:r>
            <a:endParaRPr lang="en-US" altLang="zh-CN" dirty="0">
              <a:ea typeface="宋体" pitchFamily="2" charset="-122"/>
            </a:endParaRPr>
          </a:p>
          <a:p>
            <a:pPr marL="749300"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Ratio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（比率）</a:t>
            </a:r>
            <a:endParaRPr lang="en-US" altLang="zh-CN" dirty="0">
              <a:ea typeface="宋体" pitchFamily="2" charset="-122"/>
            </a:endParaRPr>
          </a:p>
          <a:p>
            <a:pPr marL="1257300" lvl="2" indent="-393700"/>
            <a:r>
              <a:rPr lang="zh-CN" altLang="en-US" dirty="0">
                <a:ea typeface="宋体" pitchFamily="2" charset="-122"/>
              </a:rPr>
              <a:t>例如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资产负债率、流动比、速动比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 marL="749300" lvl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9"/>
          <p:cNvSpPr>
            <a:spLocks noGrp="1"/>
          </p:cNvSpPr>
          <p:nvPr>
            <p:ph type="title"/>
          </p:nvPr>
        </p:nvSpPr>
        <p:spPr>
          <a:xfrm>
            <a:off x="548005" y="372110"/>
            <a:ext cx="11040533" cy="533400"/>
          </a:xfrm>
        </p:spPr>
        <p:txBody>
          <a:bodyPr vert="horz" wrap="square" lIns="90488" tIns="44450" rIns="90488" bIns="44450" anchor="b">
            <a:normAutofit fontScale="90000"/>
          </a:bodyPr>
          <a:p>
            <a:r>
              <a:rPr lang="en-US" altLang="zh-CN" dirty="0">
                <a:ea typeface="宋体" pitchFamily="2" charset="-122"/>
              </a:rPr>
              <a:t>Curse of Dimensionality </a:t>
            </a:r>
            <a:r>
              <a:rPr lang="zh-CN" altLang="en-US" dirty="0">
                <a:ea typeface="宋体" pitchFamily="2" charset="-122"/>
              </a:rPr>
              <a:t>维度灾难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6499" name="Rectangle 10"/>
          <p:cNvSpPr>
            <a:spLocks noGrp="1"/>
          </p:cNvSpPr>
          <p:nvPr>
            <p:ph type="body" sz="half" idx="1"/>
          </p:nvPr>
        </p:nvSpPr>
        <p:spPr/>
        <p:txBody>
          <a:bodyPr vert="horz" wrap="square" lIns="90488" tIns="44450" rIns="90488" bIns="44450" anchor="t"/>
          <a:p>
            <a:r>
              <a:rPr lang="zh-CN" altLang="en-US" sz="2400" dirty="0">
                <a:ea typeface="宋体" pitchFamily="2" charset="-122"/>
              </a:rPr>
              <a:t>当数据维度的增加时，数据在所占据的空间中越来越稀疏；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对于分类，则可能意味着没有足够的数据对象来创建差异性模型；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对于聚类，点之间的密度和距离（对于聚类非常重要）都将失去意义。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106500" name="Text Box 4"/>
          <p:cNvSpPr txBox="1"/>
          <p:nvPr/>
        </p:nvSpPr>
        <p:spPr>
          <a:xfrm>
            <a:off x="3200400" y="3657600"/>
            <a:ext cx="16002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zh-CN" sz="1400" b="1" dirty="0">
              <a:ea typeface="宋体" pitchFamily="2" charset="-122"/>
            </a:endParaRPr>
          </a:p>
        </p:txBody>
      </p:sp>
      <p:sp>
        <p:nvSpPr>
          <p:cNvPr id="106501" name="Rectangle 5"/>
          <p:cNvSpPr/>
          <p:nvPr/>
        </p:nvSpPr>
        <p:spPr>
          <a:xfrm>
            <a:off x="3241675" y="5984875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90204" pitchFamily="34" charset="0"/>
              <a:ea typeface="MS PGothic" pitchFamily="34" charset="-128"/>
            </a:endParaRPr>
          </a:p>
        </p:txBody>
      </p:sp>
      <p:pic>
        <p:nvPicPr>
          <p:cNvPr id="106502" name="Picture 11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0" y="1447800"/>
            <a:ext cx="4572000" cy="3429000"/>
          </a:xfrm>
        </p:spPr>
      </p:pic>
      <p:sp>
        <p:nvSpPr>
          <p:cNvPr id="106503" name="Text Box 13"/>
          <p:cNvSpPr txBox="1"/>
          <p:nvPr/>
        </p:nvSpPr>
        <p:spPr>
          <a:xfrm>
            <a:off x="6172200" y="5181600"/>
            <a:ext cx="4038600" cy="845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114300" lvl="0" indent="-114300">
              <a:spcBef>
                <a:spcPct val="50000"/>
              </a:spcBef>
              <a:spcAft>
                <a:spcPct val="0"/>
              </a:spcAft>
              <a:buClrTx/>
              <a:buSzPct val="100000"/>
              <a:buChar char="•"/>
            </a:pPr>
            <a:r>
              <a:rPr lang="en-US" altLang="zh-CN" sz="1400" b="1" dirty="0">
                <a:ea typeface="宋体" pitchFamily="2" charset="-122"/>
              </a:rPr>
              <a:t>Randomly generate 500 points</a:t>
            </a:r>
            <a:endParaRPr lang="en-US" altLang="zh-CN" sz="1400" b="1" dirty="0">
              <a:ea typeface="宋体" pitchFamily="2" charset="-122"/>
            </a:endParaRPr>
          </a:p>
          <a:p>
            <a:pPr marL="114300" lvl="0" indent="-114300">
              <a:spcBef>
                <a:spcPct val="50000"/>
              </a:spcBef>
              <a:spcAft>
                <a:spcPct val="0"/>
              </a:spcAft>
              <a:buClrTx/>
              <a:buSzPct val="100000"/>
              <a:buChar char="•"/>
            </a:pPr>
            <a:r>
              <a:rPr lang="en-US" altLang="zh-CN" sz="1400" b="1" dirty="0">
                <a:ea typeface="宋体" pitchFamily="2" charset="-122"/>
              </a:rPr>
              <a:t>Compute difference between max and min distance between any pair of points</a:t>
            </a:r>
            <a:endParaRPr lang="en-US" altLang="zh-CN" sz="14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zh-CN" altLang="en-US" dirty="0">
                <a:ea typeface="宋体" pitchFamily="2" charset="-122"/>
              </a:rPr>
              <a:t>降维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>
            <a:normAutofit lnSpcReduction="10000"/>
          </a:bodyPr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目标</a:t>
            </a:r>
            <a:r>
              <a:rPr lang="en-US" altLang="zh-CN" dirty="0"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避免维度灾难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降低机器学习算法时间和所需内存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使数据更容易可视化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去掉无关的属性或者降低噪音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技术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Principle Component Analysis </a:t>
            </a:r>
            <a:r>
              <a:rPr lang="zh-CN" altLang="en-US" dirty="0">
                <a:ea typeface="宋体" pitchFamily="2" charset="-122"/>
              </a:rPr>
              <a:t>主成成分析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Singular Value Decomposition </a:t>
            </a:r>
            <a:r>
              <a:rPr lang="zh-CN" altLang="en-US" dirty="0">
                <a:ea typeface="宋体" pitchFamily="2" charset="-122"/>
              </a:rPr>
              <a:t>奇异值分解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Others: supervised and non-linear techniques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32"/>
          <p:cNvSpPr>
            <a:spLocks noGrp="1"/>
          </p:cNvSpPr>
          <p:nvPr>
            <p:ph type="title"/>
          </p:nvPr>
        </p:nvSpPr>
        <p:spPr>
          <a:xfrm>
            <a:off x="1021715" y="541655"/>
            <a:ext cx="8509000" cy="533400"/>
          </a:xfrm>
        </p:spPr>
        <p:txBody>
          <a:bodyPr vert="horz" wrap="square" lIns="90488" tIns="44450" rIns="90488" bIns="44450" anchor="b"/>
          <a:p>
            <a:r>
              <a:rPr lang="en-US" altLang="zh-CN" sz="2800" dirty="0">
                <a:ea typeface="宋体" pitchFamily="2" charset="-122"/>
              </a:rPr>
              <a:t>PCA </a:t>
            </a:r>
            <a:r>
              <a:rPr lang="zh-CN" altLang="en-US" sz="2800" dirty="0">
                <a:ea typeface="宋体" pitchFamily="2" charset="-122"/>
              </a:rPr>
              <a:t>主成成分分析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9571" name="Rectangle 3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/>
          <a:p>
            <a:r>
              <a:rPr lang="zh-CN" altLang="en-US" dirty="0">
                <a:ea typeface="宋体" pitchFamily="2" charset="-122"/>
              </a:rPr>
              <a:t>适用于连续属性的线性代数技术，它找出新的属性（主成分），这些属性是原属性的线性组合，是相互正交的，并且捕获了数据的最大变异。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找出特征向量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重新组织向量空间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CA" dirty="0">
                <a:ea typeface="宋体" pitchFamily="2" charset="-122"/>
                <a:sym typeface="+mn-ea"/>
              </a:rPr>
              <a:t>其他</a:t>
            </a:r>
            <a:endParaRPr lang="zh-CN" altLang="en-CA" dirty="0">
              <a:ea typeface="宋体" pitchFamily="2" charset="-122"/>
              <a:sym typeface="+mn-ea"/>
            </a:endParaRPr>
          </a:p>
          <a:p>
            <a:pPr lvl="1"/>
            <a:r>
              <a:rPr lang="en-CA" altLang="zh-CN" dirty="0">
                <a:ea typeface="宋体" pitchFamily="2" charset="-122"/>
                <a:sym typeface="+mn-ea"/>
              </a:rPr>
              <a:t>ISOMAP</a:t>
            </a:r>
            <a:r>
              <a:rPr lang="zh-CN" altLang="en-CA" dirty="0">
                <a:ea typeface="宋体" pitchFamily="2" charset="-122"/>
                <a:sym typeface="+mn-ea"/>
              </a:rPr>
              <a:t>（等度量映射）</a:t>
            </a:r>
            <a:endParaRPr lang="zh-CN" altLang="en-CA" dirty="0">
              <a:ea typeface="宋体" pitchFamily="2" charset="-122"/>
              <a:sym typeface="+mn-ea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LLE（局部线性嵌入）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9572" name="Line 35"/>
          <p:cNvSpPr/>
          <p:nvPr/>
        </p:nvSpPr>
        <p:spPr>
          <a:xfrm flipV="1">
            <a:off x="4413250" y="2641600"/>
            <a:ext cx="0" cy="2628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9573" name="Line 36"/>
          <p:cNvSpPr/>
          <p:nvPr/>
        </p:nvSpPr>
        <p:spPr>
          <a:xfrm>
            <a:off x="4413250" y="5270500"/>
            <a:ext cx="2717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9574" name="Line 37"/>
          <p:cNvSpPr/>
          <p:nvPr/>
        </p:nvSpPr>
        <p:spPr>
          <a:xfrm flipV="1">
            <a:off x="4425950" y="3856038"/>
            <a:ext cx="2590800" cy="1400175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9575" name="Oval 39"/>
          <p:cNvSpPr/>
          <p:nvPr/>
        </p:nvSpPr>
        <p:spPr>
          <a:xfrm>
            <a:off x="4959350" y="4676775"/>
            <a:ext cx="74613" cy="7778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76" name="Oval 40"/>
          <p:cNvSpPr/>
          <p:nvPr/>
        </p:nvSpPr>
        <p:spPr>
          <a:xfrm>
            <a:off x="5238750" y="4452938"/>
            <a:ext cx="74613" cy="777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77" name="Oval 41"/>
          <p:cNvSpPr/>
          <p:nvPr/>
        </p:nvSpPr>
        <p:spPr>
          <a:xfrm>
            <a:off x="4768850" y="4967288"/>
            <a:ext cx="74613" cy="777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78" name="Oval 42"/>
          <p:cNvSpPr/>
          <p:nvPr/>
        </p:nvSpPr>
        <p:spPr>
          <a:xfrm>
            <a:off x="5378450" y="4559300"/>
            <a:ext cx="74613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79" name="Oval 43"/>
          <p:cNvSpPr/>
          <p:nvPr/>
        </p:nvSpPr>
        <p:spPr>
          <a:xfrm>
            <a:off x="5226050" y="4664075"/>
            <a:ext cx="74613" cy="7778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0" name="Oval 44"/>
          <p:cNvSpPr/>
          <p:nvPr/>
        </p:nvSpPr>
        <p:spPr>
          <a:xfrm>
            <a:off x="5797550" y="4651375"/>
            <a:ext cx="74613" cy="7778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1" name="Oval 45"/>
          <p:cNvSpPr/>
          <p:nvPr/>
        </p:nvSpPr>
        <p:spPr>
          <a:xfrm>
            <a:off x="5670550" y="4981575"/>
            <a:ext cx="74613" cy="7778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2" name="Oval 46"/>
          <p:cNvSpPr/>
          <p:nvPr/>
        </p:nvSpPr>
        <p:spPr>
          <a:xfrm>
            <a:off x="5441950" y="4875213"/>
            <a:ext cx="74613" cy="777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3" name="Oval 47"/>
          <p:cNvSpPr/>
          <p:nvPr/>
        </p:nvSpPr>
        <p:spPr>
          <a:xfrm>
            <a:off x="5632450" y="4333875"/>
            <a:ext cx="74613" cy="7778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4" name="Oval 48"/>
          <p:cNvSpPr/>
          <p:nvPr/>
        </p:nvSpPr>
        <p:spPr>
          <a:xfrm>
            <a:off x="6229350" y="4452938"/>
            <a:ext cx="74613" cy="777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5" name="Oval 49"/>
          <p:cNvSpPr/>
          <p:nvPr/>
        </p:nvSpPr>
        <p:spPr>
          <a:xfrm>
            <a:off x="6610350" y="3937000"/>
            <a:ext cx="74613" cy="7778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6" name="Oval 50"/>
          <p:cNvSpPr/>
          <p:nvPr/>
        </p:nvSpPr>
        <p:spPr>
          <a:xfrm>
            <a:off x="5073650" y="5006975"/>
            <a:ext cx="74613" cy="7778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7" name="Oval 51"/>
          <p:cNvSpPr/>
          <p:nvPr/>
        </p:nvSpPr>
        <p:spPr>
          <a:xfrm>
            <a:off x="5899150" y="4306888"/>
            <a:ext cx="74613" cy="777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8" name="Oval 52"/>
          <p:cNvSpPr/>
          <p:nvPr/>
        </p:nvSpPr>
        <p:spPr>
          <a:xfrm>
            <a:off x="6178550" y="4016375"/>
            <a:ext cx="74613" cy="7778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89" name="Oval 53"/>
          <p:cNvSpPr/>
          <p:nvPr/>
        </p:nvSpPr>
        <p:spPr>
          <a:xfrm>
            <a:off x="5416550" y="4346575"/>
            <a:ext cx="74613" cy="7778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90" name="Oval 54"/>
          <p:cNvSpPr/>
          <p:nvPr/>
        </p:nvSpPr>
        <p:spPr>
          <a:xfrm>
            <a:off x="6026150" y="4149725"/>
            <a:ext cx="74613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91" name="Oval 55"/>
          <p:cNvSpPr/>
          <p:nvPr/>
        </p:nvSpPr>
        <p:spPr>
          <a:xfrm>
            <a:off x="6140450" y="4691063"/>
            <a:ext cx="74613" cy="777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92" name="Freeform 56"/>
          <p:cNvSpPr/>
          <p:nvPr/>
        </p:nvSpPr>
        <p:spPr>
          <a:xfrm>
            <a:off x="4584700" y="3824288"/>
            <a:ext cx="2312988" cy="1597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9593" name="Oval 57"/>
          <p:cNvSpPr/>
          <p:nvPr/>
        </p:nvSpPr>
        <p:spPr>
          <a:xfrm>
            <a:off x="4895850" y="5192713"/>
            <a:ext cx="74613" cy="777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  <a:ea typeface="MS PGothic" pitchFamily="34" charset="-128"/>
            </a:endParaRPr>
          </a:p>
        </p:txBody>
      </p:sp>
      <p:sp>
        <p:nvSpPr>
          <p:cNvPr id="109594" name="Text Box 61"/>
          <p:cNvSpPr txBox="1"/>
          <p:nvPr/>
        </p:nvSpPr>
        <p:spPr>
          <a:xfrm>
            <a:off x="3903980" y="2589213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en-US" altLang="zh-CN" sz="2400" baseline="-25000" dirty="0">
                <a:latin typeface="Times New Roman" panose="02020503050405090304" pitchFamily="18" charset="0"/>
                <a:ea typeface="宋体" pitchFamily="2" charset="-122"/>
              </a:rPr>
              <a:t>2</a:t>
            </a:r>
            <a:endParaRPr lang="en-US" altLang="zh-CN" sz="2400" baseline="-250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09595" name="Text Box 62"/>
          <p:cNvSpPr txBox="1"/>
          <p:nvPr/>
        </p:nvSpPr>
        <p:spPr>
          <a:xfrm>
            <a:off x="7012305" y="5332413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en-US" altLang="zh-CN" sz="2400" baseline="-25000" dirty="0">
                <a:latin typeface="Times New Roman" panose="02020503050405090304" pitchFamily="18" charset="0"/>
                <a:ea typeface="宋体" pitchFamily="2" charset="-122"/>
              </a:rPr>
              <a:t>1</a:t>
            </a:r>
            <a:endParaRPr lang="en-US" altLang="zh-CN" sz="2400" baseline="-250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09596" name="Text Box 63"/>
          <p:cNvSpPr txBox="1"/>
          <p:nvPr/>
        </p:nvSpPr>
        <p:spPr>
          <a:xfrm>
            <a:off x="7087077" y="3503613"/>
            <a:ext cx="3181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9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ea typeface="MS PGothic" pitchFamily="34" charset="-128"/>
              </a:defRPr>
            </a:lvl5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e</a:t>
            </a:r>
            <a:endParaRPr lang="en-US" altLang="zh-CN" sz="2400" baseline="-250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zh-CN" altLang="en-US" dirty="0">
                <a:ea typeface="宋体" pitchFamily="2" charset="-122"/>
              </a:rPr>
              <a:t>离散与连续属性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4819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>
            <a:normAutofit lnSpcReduction="10000"/>
          </a:bodyPr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ea typeface="宋体" pitchFamily="2" charset="-122"/>
              </a:rPr>
              <a:t>离散属性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有限可数值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例如</a:t>
            </a:r>
            <a:r>
              <a:rPr lang="en-US" altLang="zh-CN" sz="2000" dirty="0">
                <a:ea typeface="宋体" pitchFamily="2" charset="-122"/>
              </a:rPr>
              <a:t>: </a:t>
            </a:r>
            <a:r>
              <a:rPr lang="zh-CN" altLang="en-US" sz="2000" dirty="0">
                <a:ea typeface="宋体" pitchFamily="2" charset="-122"/>
              </a:rPr>
              <a:t>邮政编码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zh-CN" altLang="en-US" sz="2000" dirty="0">
                <a:ea typeface="宋体" pitchFamily="2" charset="-122"/>
              </a:rPr>
              <a:t>计数，日期</a:t>
            </a:r>
            <a:r>
              <a:rPr lang="en-US" altLang="zh-CN" sz="2000" dirty="0">
                <a:ea typeface="宋体" pitchFamily="2" charset="-122"/>
              </a:rPr>
              <a:t>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都表示为整数值</a:t>
            </a:r>
            <a:r>
              <a:rPr lang="en-US" altLang="zh-CN" sz="2000" dirty="0">
                <a:ea typeface="宋体" pitchFamily="2" charset="-122"/>
              </a:rPr>
              <a:t>  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注意</a:t>
            </a:r>
            <a:r>
              <a:rPr lang="en-US" altLang="zh-CN" sz="2000" dirty="0">
                <a:ea typeface="宋体" pitchFamily="2" charset="-122"/>
              </a:rPr>
              <a:t>: </a:t>
            </a:r>
            <a:r>
              <a:rPr lang="zh-CN" altLang="en-US" sz="2000" dirty="0">
                <a:ea typeface="宋体" pitchFamily="2" charset="-122"/>
              </a:rPr>
              <a:t>二元属性是离散值的特殊情况</a:t>
            </a:r>
            <a:endParaRPr lang="en-US" altLang="zh-CN" sz="2000" dirty="0">
              <a:ea typeface="宋体" pitchFamily="2" charset="-122"/>
            </a:endParaRPr>
          </a:p>
          <a:p>
            <a:pPr lvl="4">
              <a:lnSpc>
                <a:spcPct val="90000"/>
              </a:lnSpc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ea typeface="宋体" pitchFamily="2" charset="-122"/>
              </a:rPr>
              <a:t>连续属性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属性值为实数（无限不可数集合）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例如</a:t>
            </a:r>
            <a:r>
              <a:rPr lang="en-US" altLang="zh-CN" sz="2000" dirty="0">
                <a:ea typeface="宋体" pitchFamily="2" charset="-122"/>
              </a:rPr>
              <a:t>: </a:t>
            </a:r>
            <a:r>
              <a:rPr lang="zh-CN" altLang="en-US" sz="2000" dirty="0">
                <a:ea typeface="宋体" pitchFamily="2" charset="-122"/>
              </a:rPr>
              <a:t>温度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zh-CN" altLang="en-US" sz="2000" dirty="0">
                <a:ea typeface="宋体" pitchFamily="2" charset="-122"/>
              </a:rPr>
              <a:t>重量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zh-CN" altLang="en-US" sz="2000" dirty="0">
                <a:ea typeface="宋体" pitchFamily="2" charset="-122"/>
              </a:rPr>
              <a:t>销售量，库存</a:t>
            </a:r>
            <a:r>
              <a:rPr lang="en-US" altLang="zh-CN" sz="2000" dirty="0">
                <a:ea typeface="宋体" pitchFamily="2" charset="-122"/>
              </a:rPr>
              <a:t> 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连续值都可以表示为浮点数</a:t>
            </a:r>
            <a:endParaRPr lang="en-US" altLang="zh-CN" sz="1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1026"/>
          <p:cNvSpPr>
            <a:spLocks noGrp="1"/>
          </p:cNvSpPr>
          <p:nvPr>
            <p:ph type="title"/>
          </p:nvPr>
        </p:nvSpPr>
        <p:spPr>
          <a:xfrm>
            <a:off x="491490" y="304800"/>
            <a:ext cx="8585200" cy="685800"/>
          </a:xfrm>
        </p:spPr>
        <p:txBody>
          <a:bodyPr vert="horz" wrap="square" lIns="90488" tIns="44450" rIns="90488" bIns="44450" anchor="b">
            <a:normAutofit fontScale="90000"/>
          </a:bodyPr>
          <a:p>
            <a:r>
              <a:rPr lang="zh-CN" altLang="en-US" dirty="0">
                <a:ea typeface="宋体" pitchFamily="2" charset="-122"/>
              </a:rPr>
              <a:t>数据集类型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7891" name="Rectangle 1027"/>
          <p:cNvSpPr>
            <a:spLocks noGrp="1"/>
          </p:cNvSpPr>
          <p:nvPr>
            <p:ph idx="1"/>
          </p:nvPr>
        </p:nvSpPr>
        <p:spPr>
          <a:xfrm>
            <a:off x="761365" y="1270000"/>
            <a:ext cx="8394700" cy="5029200"/>
          </a:xfrm>
        </p:spPr>
        <p:txBody>
          <a:bodyPr vert="horz" wrap="square" lIns="90488" tIns="44450" rIns="90488" bIns="44450" anchor="t"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zh-CN" sz="2600" b="1" dirty="0">
                <a:cs typeface="Times New Roman" panose="02020503050405090304" pitchFamily="18" charset="0"/>
              </a:rPr>
              <a:t>Record </a:t>
            </a:r>
            <a:r>
              <a:rPr lang="zh-CN" altLang="en-US" sz="2600" b="1" dirty="0">
                <a:ea typeface="宋体" pitchFamily="2" charset="-122"/>
              </a:rPr>
              <a:t>记录数据</a:t>
            </a:r>
            <a:endParaRPr lang="en-US" altLang="zh-CN" sz="2600" b="1" dirty="0">
              <a:cs typeface="Times New Roman" panose="02020503050405090304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zh-CN" altLang="en-US" sz="1600" b="1" dirty="0">
                <a:cs typeface="Times New Roman" panose="02020503050405090304" pitchFamily="18" charset="0"/>
              </a:rPr>
              <a:t>矩阵数据</a:t>
            </a:r>
            <a:endParaRPr lang="zh-CN" altLang="en-US" sz="1600" b="1" dirty="0">
              <a:cs typeface="Times New Roman" panose="02020503050405090304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zh-CN" altLang="en-US" sz="1600" b="1" dirty="0">
                <a:cs typeface="Times New Roman" panose="02020503050405090304" pitchFamily="18" charset="0"/>
              </a:rPr>
              <a:t>文档数据</a:t>
            </a:r>
            <a:endParaRPr lang="zh-CN" altLang="en-US" sz="1600" b="1" dirty="0">
              <a:cs typeface="Times New Roman" panose="02020503050405090304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zh-CN" altLang="en-US" sz="1600" b="1" dirty="0">
                <a:cs typeface="Times New Roman" panose="02020503050405090304" pitchFamily="18" charset="0"/>
              </a:rPr>
              <a:t>交易数据（事务数据</a:t>
            </a:r>
            <a:r>
              <a:rPr lang="en-US" altLang="zh-CN" sz="1600" b="1" dirty="0">
                <a:cs typeface="Times New Roman" panose="02020503050405090304" pitchFamily="18" charset="0"/>
              </a:rPr>
              <a:t>Transaction</a:t>
            </a:r>
            <a:r>
              <a:rPr lang="zh-CN" altLang="en-US" sz="1600" b="1" dirty="0">
                <a:cs typeface="Times New Roman" panose="02020503050405090304" pitchFamily="18" charset="0"/>
              </a:rPr>
              <a:t>）</a:t>
            </a:r>
            <a:endParaRPr lang="en-US" altLang="zh-CN" sz="1800" b="1" dirty="0">
              <a:ea typeface="宋体" pitchFamily="2" charset="-122"/>
            </a:endParaRPr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zh-CN" sz="2600" b="1" dirty="0">
                <a:ea typeface="宋体" pitchFamily="2" charset="-122"/>
              </a:rPr>
              <a:t>Graph </a:t>
            </a:r>
            <a:r>
              <a:rPr lang="zh-CN" altLang="en-US" sz="2600" b="1" dirty="0">
                <a:ea typeface="宋体" pitchFamily="2" charset="-122"/>
              </a:rPr>
              <a:t>基于图形的数据</a:t>
            </a:r>
            <a:endParaRPr lang="en-US" altLang="zh-CN" sz="2600" b="1" dirty="0">
              <a:ea typeface="宋体" pitchFamily="2" charset="-122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zh-CN" altLang="en-US" sz="1600" b="1" dirty="0">
                <a:ea typeface="宋体" pitchFamily="2" charset="-122"/>
              </a:rPr>
              <a:t>互联网</a:t>
            </a:r>
            <a:endParaRPr lang="en-US" altLang="zh-CN" sz="1600" b="1" dirty="0">
              <a:ea typeface="宋体" pitchFamily="2" charset="-122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zh-CN" altLang="en-US" sz="1600" b="1" dirty="0">
                <a:ea typeface="宋体" pitchFamily="2" charset="-122"/>
              </a:rPr>
              <a:t>笨分子式</a:t>
            </a:r>
            <a:endParaRPr lang="en-US" altLang="zh-CN" sz="1600" b="1" dirty="0">
              <a:ea typeface="宋体" pitchFamily="2" charset="-122"/>
            </a:endParaRPr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zh-CN" sz="2600" b="1" dirty="0">
                <a:ea typeface="宋体" pitchFamily="2" charset="-122"/>
              </a:rPr>
              <a:t>Ordered </a:t>
            </a:r>
            <a:r>
              <a:rPr lang="zh-CN" altLang="en-US" sz="2600" b="1" dirty="0">
                <a:ea typeface="宋体" pitchFamily="2" charset="-122"/>
              </a:rPr>
              <a:t>有序的数据</a:t>
            </a:r>
            <a:endParaRPr lang="en-US" altLang="zh-CN" sz="2600" b="1" dirty="0">
              <a:ea typeface="宋体" pitchFamily="2" charset="-122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zh-CN" altLang="en-US" sz="1600" b="1" dirty="0">
                <a:ea typeface="宋体" pitchFamily="2" charset="-122"/>
              </a:rPr>
              <a:t>空间数据</a:t>
            </a:r>
            <a:endParaRPr lang="zh-CN" altLang="en-US" sz="1600" b="1" dirty="0">
              <a:ea typeface="宋体" pitchFamily="2" charset="-122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zh-CN" altLang="en-US" sz="1600" b="1" dirty="0">
                <a:ea typeface="宋体" pitchFamily="2" charset="-122"/>
              </a:rPr>
              <a:t>时间数据</a:t>
            </a:r>
            <a:endParaRPr lang="zh-CN" altLang="en-US" sz="1600" b="1" dirty="0">
              <a:ea typeface="宋体" pitchFamily="2" charset="-122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zh-CN" altLang="en-US" sz="1600" b="1" dirty="0">
                <a:ea typeface="宋体" pitchFamily="2" charset="-122"/>
              </a:rPr>
              <a:t>序列数据</a:t>
            </a:r>
            <a:endParaRPr lang="zh-CN" altLang="en-US" sz="1600" b="1" dirty="0">
              <a:ea typeface="宋体" pitchFamily="2" charset="-122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zh-CN" altLang="en-US" sz="1600" b="1" dirty="0">
                <a:ea typeface="宋体" pitchFamily="2" charset="-122"/>
              </a:rPr>
              <a:t>基因序列数据</a:t>
            </a:r>
            <a:endParaRPr lang="en-US" altLang="zh-CN" sz="1600" b="1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524510" y="409575"/>
            <a:ext cx="8763000" cy="685800"/>
          </a:xfrm>
        </p:spPr>
        <p:txBody>
          <a:bodyPr vert="horz" wrap="square" lIns="90488" tIns="44450" rIns="90488" bIns="44450" anchor="b"/>
          <a:p>
            <a:r>
              <a:rPr lang="zh-CN" altLang="en-US" sz="2800" dirty="0">
                <a:ea typeface="宋体" pitchFamily="2" charset="-122"/>
              </a:rPr>
              <a:t>结构化数据性质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524510" y="1229995"/>
            <a:ext cx="11404600" cy="4322445"/>
          </a:xfrm>
        </p:spPr>
        <p:txBody>
          <a:bodyPr vert="horz" wrap="square" lIns="90488" tIns="44450" rIns="90488" bIns="44450" anchor="t">
            <a:normAutofit lnSpcReduction="10000"/>
          </a:bodyPr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zh-CN" b="1" dirty="0">
                <a:ea typeface="宋体" pitchFamily="2" charset="-122"/>
              </a:rPr>
              <a:t>Dimensionality</a:t>
            </a:r>
            <a:r>
              <a:rPr lang="zh-CN" altLang="en-US" b="1" dirty="0">
                <a:ea typeface="宋体" pitchFamily="2" charset="-122"/>
              </a:rPr>
              <a:t>（维度）</a:t>
            </a:r>
            <a:endParaRPr lang="en-US" altLang="zh-CN" b="1" dirty="0">
              <a:ea typeface="宋体" pitchFamily="2" charset="-122"/>
            </a:endParaRP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zh-CN" altLang="en-US" b="1" dirty="0">
                <a:ea typeface="宋体" pitchFamily="2" charset="-122"/>
              </a:rPr>
              <a:t>是数据集中的对象具有的属性的个数</a:t>
            </a:r>
            <a:endParaRPr lang="en-US" altLang="zh-CN" b="1" dirty="0">
              <a:ea typeface="宋体" pitchFamily="2" charset="-122"/>
            </a:endParaRP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zh-CN" altLang="en-US" b="1" dirty="0">
                <a:ea typeface="宋体" pitchFamily="2" charset="-122"/>
              </a:rPr>
              <a:t>低维度数据往往与中、高维度数据有质的不同</a:t>
            </a:r>
            <a:r>
              <a:rPr lang="en-US" altLang="zh-CN" b="1" dirty="0">
                <a:ea typeface="宋体" pitchFamily="2" charset="-122"/>
              </a:rPr>
              <a:t> </a:t>
            </a:r>
            <a:endParaRPr lang="en-US" altLang="zh-CN" b="1" dirty="0">
              <a:ea typeface="宋体" pitchFamily="2" charset="-122"/>
            </a:endParaRP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altLang="zh-CN" b="1" dirty="0">
                <a:ea typeface="宋体" pitchFamily="2" charset="-122"/>
              </a:rPr>
              <a:t>Curse of Dimensionality</a:t>
            </a:r>
            <a:r>
              <a:rPr lang="zh-CN" altLang="en-US" b="1" dirty="0">
                <a:ea typeface="宋体" pitchFamily="2" charset="-122"/>
              </a:rPr>
              <a:t>（维度灾难）使得维度归约（</a:t>
            </a:r>
            <a:r>
              <a:rPr lang="en-US" altLang="zh-CN" b="1" dirty="0">
                <a:ea typeface="宋体" pitchFamily="2" charset="-122"/>
              </a:rPr>
              <a:t>dimensionality reduction</a:t>
            </a:r>
            <a:r>
              <a:rPr lang="zh-CN" altLang="en-US" b="1" dirty="0">
                <a:ea typeface="宋体" pitchFamily="2" charset="-122"/>
              </a:rPr>
              <a:t>）是必不可少的。</a:t>
            </a:r>
            <a:endParaRPr lang="en-US" altLang="zh-CN" b="1" dirty="0">
              <a:ea typeface="宋体" pitchFamily="2" charset="-122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zh-CN" b="1" dirty="0">
                <a:ea typeface="宋体" pitchFamily="2" charset="-122"/>
              </a:rPr>
              <a:t>Sparsity</a:t>
            </a:r>
            <a:r>
              <a:rPr lang="zh-CN" altLang="en-US" b="1" dirty="0">
                <a:ea typeface="宋体" pitchFamily="2" charset="-122"/>
              </a:rPr>
              <a:t>（稀疏性）</a:t>
            </a:r>
            <a:endParaRPr lang="en-US" altLang="zh-CN" b="1" dirty="0">
              <a:ea typeface="宋体" pitchFamily="2" charset="-122"/>
            </a:endParaRP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zh-CN" altLang="en-US" b="1" dirty="0">
                <a:ea typeface="宋体" pitchFamily="2" charset="-122"/>
              </a:rPr>
              <a:t>对于具有非对称特征的数据集，一个对象的大部分属性上的值都为</a:t>
            </a:r>
            <a:r>
              <a:rPr lang="en-US" altLang="zh-CN" b="1" dirty="0">
                <a:ea typeface="宋体" pitchFamily="2" charset="-122"/>
              </a:rPr>
              <a:t>0</a:t>
            </a:r>
            <a:r>
              <a:rPr lang="zh-CN" altLang="en-US" b="1" dirty="0">
                <a:ea typeface="宋体" pitchFamily="2" charset="-122"/>
              </a:rPr>
              <a:t>，如非零项少于</a:t>
            </a:r>
            <a:r>
              <a:rPr lang="en-US" altLang="zh-CN" b="1" dirty="0">
                <a:ea typeface="宋体" pitchFamily="2" charset="-122"/>
              </a:rPr>
              <a:t>1%</a:t>
            </a:r>
            <a:r>
              <a:rPr lang="zh-CN" altLang="en-US" b="1" dirty="0">
                <a:ea typeface="宋体" pitchFamily="2" charset="-122"/>
              </a:rPr>
              <a:t>。</a:t>
            </a:r>
            <a:endParaRPr lang="en-US" altLang="zh-CN" b="1" dirty="0">
              <a:ea typeface="宋体" pitchFamily="2" charset="-122"/>
            </a:endParaRP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zh-CN" altLang="en-US" b="1" dirty="0">
                <a:ea typeface="宋体" pitchFamily="2" charset="-122"/>
              </a:rPr>
              <a:t>稀疏性对于存储和处理都是非常有利的</a:t>
            </a:r>
            <a:r>
              <a:rPr lang="en-US" altLang="zh-CN" b="1" dirty="0">
                <a:ea typeface="宋体" pitchFamily="2" charset="-122"/>
              </a:rPr>
              <a:t> </a:t>
            </a:r>
            <a:endParaRPr lang="en-US" altLang="zh-CN" b="1" dirty="0">
              <a:ea typeface="宋体" pitchFamily="2" charset="-122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zh-CN" b="1" dirty="0">
                <a:ea typeface="宋体" pitchFamily="2" charset="-122"/>
              </a:rPr>
              <a:t>Resolution </a:t>
            </a:r>
            <a:r>
              <a:rPr lang="zh-CN" altLang="en-US" b="1" dirty="0">
                <a:ea typeface="宋体" pitchFamily="2" charset="-122"/>
              </a:rPr>
              <a:t>（分辨率）</a:t>
            </a:r>
            <a:endParaRPr lang="en-US" altLang="zh-CN" b="1" dirty="0">
              <a:ea typeface="宋体" pitchFamily="2" charset="-122"/>
            </a:endParaRP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zh-CN" altLang="en-US" b="1" dirty="0">
                <a:ea typeface="宋体" pitchFamily="2" charset="-122"/>
              </a:rPr>
              <a:t>可以在不同的分辨率下得到数据，并且在不同分辨率下数据的性质也不同。</a:t>
            </a:r>
            <a:endParaRPr lang="en-US" altLang="zh-CN" b="1" dirty="0">
              <a:ea typeface="宋体" pitchFamily="2" charset="-122"/>
            </a:endParaRP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数据的模式依赖于分辨率，如果分辨率太高，模式可能看不出来，或者淹没在噪声中，如果分辨率太低，模式可能不出现。</a:t>
            </a:r>
            <a:endParaRPr lang="en-US" altLang="zh-CN" b="1" dirty="0">
              <a:ea typeface="宋体" pitchFamily="2" charset="-122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zh-CN" sz="20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5"/>
          <p:cNvSpPr>
            <a:spLocks noGrp="1"/>
          </p:cNvSpPr>
          <p:nvPr>
            <p:ph type="title"/>
          </p:nvPr>
        </p:nvSpPr>
        <p:spPr>
          <a:xfrm>
            <a:off x="533400" y="325120"/>
            <a:ext cx="10515600" cy="784860"/>
          </a:xfrm>
        </p:spPr>
        <p:txBody>
          <a:bodyPr vert="horz" wrap="square" lIns="90488" tIns="44450" rIns="90488" bIns="44450" anchor="b"/>
          <a:p>
            <a:r>
              <a:rPr lang="en-US" altLang="zh-CN" dirty="0">
                <a:ea typeface="宋体" pitchFamily="2" charset="-122"/>
              </a:rPr>
              <a:t>Data Matrix </a:t>
            </a:r>
            <a:r>
              <a:rPr lang="zh-CN" altLang="en-US" dirty="0">
                <a:ea typeface="宋体" pitchFamily="2" charset="-122"/>
              </a:rPr>
              <a:t>数据矩阵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6083" name="Rectangle 6"/>
          <p:cNvSpPr>
            <a:spLocks noGrp="1"/>
          </p:cNvSpPr>
          <p:nvPr>
            <p:ph idx="1"/>
          </p:nvPr>
        </p:nvSpPr>
        <p:spPr>
          <a:xfrm>
            <a:off x="1935163" y="1143000"/>
            <a:ext cx="8318500" cy="3124200"/>
          </a:xfrm>
        </p:spPr>
        <p:txBody>
          <a:bodyPr vert="horz" wrap="square" lIns="90488" tIns="44450" rIns="90488" bIns="44450" anchor="t"/>
          <a:p>
            <a:r>
              <a:rPr lang="zh-CN" altLang="en-US" sz="2400" dirty="0">
                <a:ea typeface="宋体" pitchFamily="2" charset="-122"/>
              </a:rPr>
              <a:t>如果数据集中所有的数据对象具有相同的数值型属性集，则数据对象可以看作多维空间中的点（向量），其中每维代表对象的一个不同的属性。</a:t>
            </a:r>
            <a:r>
              <a:rPr lang="en-US" altLang="zh-CN" sz="2400" dirty="0">
                <a:ea typeface="宋体" pitchFamily="2" charset="-122"/>
              </a:rPr>
              <a:t> </a:t>
            </a:r>
            <a:endParaRPr lang="en-US" altLang="zh-CN" sz="2400" dirty="0">
              <a:ea typeface="宋体" pitchFamily="2" charset="-122"/>
            </a:endParaRPr>
          </a:p>
          <a:p>
            <a:pPr lvl="4"/>
            <a:endParaRPr lang="en-US" altLang="zh-CN" sz="18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数据对象集可以用一个</a:t>
            </a:r>
            <a:r>
              <a:rPr lang="en-US" altLang="zh-CN" sz="2400" dirty="0">
                <a:ea typeface="宋体" pitchFamily="2" charset="-122"/>
              </a:rPr>
              <a:t>m×n</a:t>
            </a:r>
            <a:r>
              <a:rPr lang="zh-CN" altLang="en-US" sz="2400" dirty="0">
                <a:ea typeface="宋体" pitchFamily="2" charset="-122"/>
              </a:rPr>
              <a:t>的矩阵表示，一行一个对象，一列一个属性。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可以使用标准的矩阵操作对数据进行变换和处理</a:t>
            </a: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438400" y="4343400"/>
          <a:ext cx="67056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706110" imgH="1480820" progId="Visio.Drawing.6">
                  <p:embed/>
                </p:oleObj>
              </mc:Choice>
              <mc:Fallback>
                <p:oleObj name="" r:id="rId1" imgW="5706110" imgH="148082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4343400"/>
                        <a:ext cx="6705600" cy="173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en-US" altLang="zh-CN" dirty="0">
                <a:ea typeface="宋体" pitchFamily="2" charset="-122"/>
              </a:rPr>
              <a:t>Transaction Data </a:t>
            </a:r>
            <a:r>
              <a:rPr lang="zh-CN" altLang="en-US" dirty="0">
                <a:ea typeface="宋体" pitchFamily="2" charset="-122"/>
              </a:rPr>
              <a:t>事务数据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0179" name="Rectangle 7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/>
          <a:p>
            <a:r>
              <a:rPr lang="zh-CN" altLang="en-US" dirty="0">
                <a:ea typeface="宋体" pitchFamily="2" charset="-122"/>
              </a:rPr>
              <a:t>一种特殊类型的记录数据，其中：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每个记录</a:t>
            </a:r>
            <a:r>
              <a:rPr lang="en-US" altLang="zh-CN" dirty="0">
                <a:ea typeface="宋体" pitchFamily="2" charset="-122"/>
              </a:rPr>
              <a:t> (transaction)</a:t>
            </a:r>
            <a:r>
              <a:rPr lang="zh-CN" altLang="en-US" dirty="0">
                <a:ea typeface="宋体" pitchFamily="2" charset="-122"/>
              </a:rPr>
              <a:t>涉及一系列项（</a:t>
            </a:r>
            <a:r>
              <a:rPr lang="en-US" altLang="zh-CN" dirty="0">
                <a:ea typeface="宋体" pitchFamily="2" charset="-122"/>
              </a:rPr>
              <a:t>items</a:t>
            </a:r>
            <a:r>
              <a:rPr lang="zh-CN" altLang="en-US" dirty="0">
                <a:ea typeface="宋体" pitchFamily="2" charset="-122"/>
              </a:rPr>
              <a:t>）</a:t>
            </a:r>
            <a:r>
              <a:rPr lang="en-US" altLang="zh-CN" dirty="0">
                <a:ea typeface="宋体" pitchFamily="2" charset="-122"/>
              </a:rPr>
              <a:t>.  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例如，购物篮数据（</a:t>
            </a:r>
            <a:r>
              <a:rPr lang="en-US" altLang="zh-CN" dirty="0">
                <a:ea typeface="宋体" pitchFamily="2" charset="-122"/>
              </a:rPr>
              <a:t>market basket data</a:t>
            </a:r>
            <a:r>
              <a:rPr lang="zh-CN" altLang="en-US" dirty="0">
                <a:ea typeface="宋体" pitchFamily="2" charset="-122"/>
              </a:rPr>
              <a:t>），顾客一次购物所购买的商品的集合就构成一个事务，购买的商品是项（</a:t>
            </a:r>
            <a:r>
              <a:rPr lang="en-US" altLang="zh-CN" dirty="0">
                <a:ea typeface="宋体" pitchFamily="2" charset="-122"/>
              </a:rPr>
              <a:t>item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记录的字段是非对称的属性，常常也是二元的，指出商品是否已买，可以是离散 的或连续的。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0180" name="Object 5"/>
          <p:cNvGraphicFramePr>
            <a:graphicFrameLocks noChangeAspect="1"/>
          </p:cNvGraphicFramePr>
          <p:nvPr/>
        </p:nvGraphicFramePr>
        <p:xfrm>
          <a:off x="3276600" y="4202113"/>
          <a:ext cx="44958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23970" imgH="1999615" progId="Word.Document.8">
                  <p:embed/>
                </p:oleObj>
              </mc:Choice>
              <mc:Fallback>
                <p:oleObj name="" r:id="rId1" imgW="3823970" imgH="199961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4202113"/>
                        <a:ext cx="4495800" cy="2351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b"/>
          <a:p>
            <a:r>
              <a:rPr lang="en-US" altLang="zh-CN" dirty="0">
                <a:ea typeface="宋体" pitchFamily="2" charset="-122"/>
              </a:rPr>
              <a:t>3. Graph Data </a:t>
            </a:r>
            <a:r>
              <a:rPr lang="zh-CN" altLang="en-US" dirty="0">
                <a:ea typeface="宋体" pitchFamily="2" charset="-122"/>
              </a:rPr>
              <a:t>基于图形的数据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2227" name="Rectangle 8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/>
          <a:p>
            <a:r>
              <a:rPr lang="en-US" altLang="zh-CN" dirty="0">
                <a:ea typeface="宋体" pitchFamily="2" charset="-122"/>
              </a:rPr>
              <a:t>HTML</a:t>
            </a:r>
            <a:r>
              <a:rPr lang="zh-CN" altLang="en-US" dirty="0">
                <a:ea typeface="宋体" pitchFamily="2" charset="-122"/>
              </a:rPr>
              <a:t>连接图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  <a:sym typeface="+mn-ea"/>
              </a:rPr>
              <a:t>Benzene Molecule</a:t>
            </a:r>
            <a:r>
              <a:rPr lang="zh-CN" altLang="en-US" dirty="0">
                <a:ea typeface="宋体" pitchFamily="2" charset="-122"/>
                <a:sym typeface="+mn-ea"/>
              </a:rPr>
              <a:t>苯分子</a:t>
            </a:r>
            <a:r>
              <a:rPr lang="en-US" altLang="zh-CN" dirty="0">
                <a:ea typeface="宋体" pitchFamily="2" charset="-122"/>
                <a:sym typeface="+mn-ea"/>
              </a:rPr>
              <a:t>: C</a:t>
            </a:r>
            <a:r>
              <a:rPr lang="en-US" altLang="zh-CN" baseline="-25000" dirty="0">
                <a:ea typeface="宋体" pitchFamily="2" charset="-122"/>
                <a:sym typeface="+mn-ea"/>
              </a:rPr>
              <a:t>6</a:t>
            </a:r>
            <a:r>
              <a:rPr lang="en-US" altLang="zh-CN" dirty="0">
                <a:ea typeface="宋体" pitchFamily="2" charset="-122"/>
                <a:sym typeface="+mn-ea"/>
              </a:rPr>
              <a:t>H</a:t>
            </a:r>
            <a:r>
              <a:rPr lang="en-US" altLang="zh-CN" baseline="-25000" dirty="0">
                <a:ea typeface="宋体" pitchFamily="2" charset="-122"/>
                <a:sym typeface="+mn-ea"/>
              </a:rPr>
              <a:t>6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2228" name="Object 5"/>
          <p:cNvGraphicFramePr>
            <a:graphicFrameLocks noChangeAspect="1"/>
          </p:cNvGraphicFramePr>
          <p:nvPr/>
        </p:nvGraphicFramePr>
        <p:xfrm>
          <a:off x="1656080" y="3312795"/>
          <a:ext cx="35560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39470" imgH="646430" progId="Visio.Drawing.6">
                  <p:embed/>
                </p:oleObj>
              </mc:Choice>
              <mc:Fallback>
                <p:oleObj name="" r:id="rId1" imgW="839470" imgH="646430" progId="Visio.Drawing.6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6080" y="3312795"/>
                        <a:ext cx="3556000" cy="273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6"/>
          <p:cNvGraphicFramePr>
            <a:graphicFrameLocks noChangeAspect="1"/>
          </p:cNvGraphicFramePr>
          <p:nvPr/>
        </p:nvGraphicFramePr>
        <p:xfrm>
          <a:off x="5984240" y="2511108"/>
          <a:ext cx="45720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4229100" imgH="2180590" progId="Visio.Drawing.6">
                  <p:embed/>
                </p:oleObj>
              </mc:Choice>
              <mc:Fallback>
                <p:oleObj name="" r:id="rId3" imgW="4229100" imgH="2180590" progId="Visio.Drawing.6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4240" y="2511108"/>
                        <a:ext cx="457200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6"/>
          <p:cNvGraphicFramePr>
            <a:graphicFrameLocks noChangeAspect="1"/>
          </p:cNvGraphicFramePr>
          <p:nvPr/>
        </p:nvGraphicFramePr>
        <p:xfrm>
          <a:off x="7848600" y="2849880"/>
          <a:ext cx="392112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792470" imgH="5411470" progId="Visio.Drawing.6">
                  <p:embed/>
                </p:oleObj>
              </mc:Choice>
              <mc:Fallback>
                <p:oleObj name="" r:id="rId5" imgW="5792470" imgH="5411470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8600" y="2849880"/>
                        <a:ext cx="3921125" cy="365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3476</Words>
  <Application>WPS 表格</Application>
  <PresentationFormat>宽屏</PresentationFormat>
  <Paragraphs>252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68" baseType="lpstr">
      <vt:lpstr>Arial</vt:lpstr>
      <vt:lpstr>方正书宋_GBK</vt:lpstr>
      <vt:lpstr>Wingdings</vt:lpstr>
      <vt:lpstr>宋体</vt:lpstr>
      <vt:lpstr>汉仪书宋二KW</vt:lpstr>
      <vt:lpstr>MS PGothic</vt:lpstr>
      <vt:lpstr>Monotype Sorts</vt:lpstr>
      <vt:lpstr>MS PGothic</vt:lpstr>
      <vt:lpstr>Times New Roman</vt:lpstr>
      <vt:lpstr>Songti SC Regular</vt:lpstr>
      <vt:lpstr>Symbol</vt:lpstr>
      <vt:lpstr>MS Mincho</vt:lpstr>
      <vt:lpstr>Hiragino Sans</vt:lpstr>
      <vt:lpstr>Thonburi</vt:lpstr>
      <vt:lpstr>冬青黑体简体中文</vt:lpstr>
      <vt:lpstr>苹方-简</vt:lpstr>
      <vt:lpstr>Consolas</vt:lpstr>
      <vt:lpstr>华文楷体</vt:lpstr>
      <vt:lpstr>Corbel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Kingsoft Sign</vt:lpstr>
      <vt:lpstr>华文宋体</vt:lpstr>
      <vt:lpstr>Office 主题</vt:lpstr>
      <vt:lpstr>Word.Document.8</vt:lpstr>
      <vt:lpstr>Visio.Drawing.6</vt:lpstr>
      <vt:lpstr>Word.Document.8</vt:lpstr>
      <vt:lpstr>Visio.Drawing.6</vt:lpstr>
      <vt:lpstr>Visio.Drawing.6</vt:lpstr>
      <vt:lpstr>Visio.Drawing.6</vt:lpstr>
      <vt:lpstr>人工智能原理</vt:lpstr>
      <vt:lpstr>什么是数据</vt:lpstr>
      <vt:lpstr>属性类型</vt:lpstr>
      <vt:lpstr>离散与连续属性</vt:lpstr>
      <vt:lpstr>数据集类型</vt:lpstr>
      <vt:lpstr>结构化数据性质</vt:lpstr>
      <vt:lpstr>Data Matrix 数据矩阵 </vt:lpstr>
      <vt:lpstr>Transaction Data 事务数据</vt:lpstr>
      <vt:lpstr>3. Graph Data 基于图形的数据 </vt:lpstr>
      <vt:lpstr>4. Ordered Data 有序数据 </vt:lpstr>
      <vt:lpstr>时空数据</vt:lpstr>
      <vt:lpstr>数据质量 </vt:lpstr>
      <vt:lpstr>数据预处理的流程</vt:lpstr>
      <vt:lpstr>Outliers 离群点</vt:lpstr>
      <vt:lpstr>去噪技术</vt:lpstr>
      <vt:lpstr>Missing Values 缺失值</vt:lpstr>
      <vt:lpstr>如何处理缺失数据？</vt:lpstr>
      <vt:lpstr>冗余数据的处理</vt:lpstr>
      <vt:lpstr>检测冗余数据：相关分析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Data Preprocessing 数据预处理</vt:lpstr>
      <vt:lpstr>2.3.1 Aggregation 聚集</vt:lpstr>
      <vt:lpstr>Aggregation</vt:lpstr>
      <vt:lpstr>2.3.2 Sampling 抽样 </vt:lpstr>
      <vt:lpstr>1. Types of Sampling</vt:lpstr>
      <vt:lpstr>1. Curse of Dimensionality 维度灾难</vt:lpstr>
      <vt:lpstr>Dimensionality Reduction</vt:lpstr>
      <vt:lpstr>Dimensionality Reduction: PCA 主成成分分析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bigpan</dc:creator>
  <cp:lastModifiedBy>bigpan</cp:lastModifiedBy>
  <cp:revision>20</cp:revision>
  <dcterms:created xsi:type="dcterms:W3CDTF">2021-10-31T04:07:15Z</dcterms:created>
  <dcterms:modified xsi:type="dcterms:W3CDTF">2021-10-31T04:07:15Z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