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356" r:id="rId4"/>
    <p:sldId id="357" r:id="rId5"/>
    <p:sldId id="358" r:id="rId6"/>
    <p:sldId id="359" r:id="rId7"/>
    <p:sldId id="257" r:id="rId8"/>
    <p:sldId id="259" r:id="rId9"/>
    <p:sldId id="260" r:id="rId10"/>
    <p:sldId id="261" r:id="rId11"/>
    <p:sldId id="360" r:id="rId12"/>
    <p:sldId id="263" r:id="rId13"/>
    <p:sldId id="265" r:id="rId14"/>
    <p:sldId id="266" r:id="rId15"/>
    <p:sldId id="267" r:id="rId16"/>
    <p:sldId id="268" r:id="rId17"/>
    <p:sldId id="361" r:id="rId18"/>
    <p:sldId id="362" r:id="rId19"/>
    <p:sldId id="363" r:id="rId20"/>
    <p:sldId id="364" r:id="rId21"/>
    <p:sldId id="274" r:id="rId22"/>
    <p:sldId id="277" r:id="rId23"/>
    <p:sldId id="278" r:id="rId24"/>
    <p:sldId id="279" r:id="rId25"/>
    <p:sldId id="281" r:id="rId26"/>
    <p:sldId id="321" r:id="rId27"/>
    <p:sldId id="285" r:id="rId28"/>
    <p:sldId id="286" r:id="rId29"/>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 id="302" r:id="rId45"/>
    <p:sldId id="303" r:id="rId46"/>
    <p:sldId id="304" r:id="rId47"/>
    <p:sldId id="305" r:id="rId48"/>
    <p:sldId id="306" r:id="rId49"/>
    <p:sldId id="366" r:id="rId50"/>
    <p:sldId id="310" r:id="rId51"/>
    <p:sldId id="311" r:id="rId52"/>
    <p:sldId id="312" r:id="rId53"/>
    <p:sldId id="313" r:id="rId54"/>
    <p:sldId id="314" r:id="rId55"/>
    <p:sldId id="315" r:id="rId56"/>
    <p:sldId id="316" r:id="rId57"/>
    <p:sldId id="317" r:id="rId58"/>
    <p:sldId id="318" r:id="rId59"/>
    <p:sldId id="319" r:id="rId6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3.wmf"/><Relationship Id="rId2" Type="http://schemas.openxmlformats.org/officeDocument/2006/relationships/image" Target="../media/image26.wmf"/><Relationship Id="rId10" Type="http://schemas.openxmlformats.org/officeDocument/2006/relationships/image" Target="../media/image32.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407342-9679-46C0-89F2-52AFB04D0ACB}" type="slidenum">
              <a:rPr lang="en-US" altLang="zh-CN"/>
            </a:fld>
            <a:endParaRPr lang="en-US" altLang="zh-CN"/>
          </a:p>
        </p:txBody>
      </p:sp>
      <p:sp>
        <p:nvSpPr>
          <p:cNvPr id="697346" name="Rectangle 2"/>
          <p:cNvSpPr>
            <a:spLocks noGrp="1" noRot="1" noChangeAspect="1" noChangeArrowheads="1" noTextEdit="1"/>
          </p:cNvSpPr>
          <p:nvPr>
            <p:ph type="sldImg"/>
          </p:nvPr>
        </p:nvSpPr>
        <p:spPr/>
      </p:sp>
      <p:sp>
        <p:nvSpPr>
          <p:cNvPr id="697347" name="Rectangle 3"/>
          <p:cNvSpPr>
            <a:spLocks noGrp="1" noChangeArrowheads="1"/>
          </p:cNvSpPr>
          <p:nvPr>
            <p:ph type="body" idx="1"/>
          </p:nvPr>
        </p:nvSpPr>
        <p:spPr/>
        <p:txBody>
          <a:bodyPr/>
          <a:lstStyle/>
          <a:p>
            <a:r>
              <a:rPr lang="zh-CN" altLang="en-US"/>
              <a:t>概率学习机可以用一个概率公式表示。</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D45048-4955-43D8-82AF-D9614CBFC399}" type="slidenum">
              <a:rPr lang="en-US" altLang="zh-CN"/>
            </a:fld>
            <a:endParaRPr lang="en-US" altLang="zh-CN"/>
          </a:p>
        </p:txBody>
      </p:sp>
      <p:sp>
        <p:nvSpPr>
          <p:cNvPr id="716802" name="Rectangle 2"/>
          <p:cNvSpPr>
            <a:spLocks noGrp="1" noRot="1" noChangeAspect="1" noChangeArrowheads="1" noTextEdit="1"/>
          </p:cNvSpPr>
          <p:nvPr>
            <p:ph type="sldImg"/>
          </p:nvPr>
        </p:nvSpPr>
        <p:spPr/>
      </p:sp>
      <p:sp>
        <p:nvSpPr>
          <p:cNvPr id="716803" name="Rectangle 3"/>
          <p:cNvSpPr>
            <a:spLocks noGrp="1" noChangeArrowheads="1"/>
          </p:cNvSpPr>
          <p:nvPr>
            <p:ph type="body" idx="1"/>
          </p:nvPr>
        </p:nvSpPr>
        <p:spPr/>
        <p:txBody>
          <a:bodyPr/>
          <a:lstStyle/>
          <a:p>
            <a:r>
              <a:rPr lang="zh-CN" altLang="en-US" b="1"/>
              <a:t>概率用于机器学习的三个要素：</a:t>
            </a:r>
            <a:endParaRPr lang="zh-CN" altLang="en-US" b="1"/>
          </a:p>
          <a:p>
            <a:r>
              <a:rPr lang="en-US" altLang="zh-CN" b="1"/>
              <a:t>1</a:t>
            </a:r>
            <a:r>
              <a:rPr lang="zh-CN" altLang="en-US" b="1"/>
              <a:t>）假设的先验概率</a:t>
            </a:r>
            <a:endParaRPr lang="zh-CN" altLang="en-US" b="1"/>
          </a:p>
          <a:p>
            <a:r>
              <a:rPr lang="en-US" altLang="zh-CN" b="1"/>
              <a:t>2</a:t>
            </a:r>
            <a:r>
              <a:rPr lang="zh-CN" altLang="en-US" b="1"/>
              <a:t>）观察</a:t>
            </a:r>
            <a:r>
              <a:rPr lang="en-US" altLang="zh-CN" b="1"/>
              <a:t>D</a:t>
            </a:r>
            <a:r>
              <a:rPr lang="zh-CN" altLang="en-US" b="1"/>
              <a:t>及其概率</a:t>
            </a:r>
            <a:endParaRPr lang="zh-CN" altLang="en-US" b="1"/>
          </a:p>
          <a:p>
            <a:r>
              <a:rPr lang="en-US" altLang="zh-CN" b="1"/>
              <a:t>3</a:t>
            </a:r>
            <a:r>
              <a:rPr lang="zh-CN" altLang="en-US" b="1"/>
              <a:t>）给定假设下观察数据的概率</a:t>
            </a:r>
            <a:endParaRPr lang="zh-CN" altLang="en-US" b="1"/>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6000" y="122238"/>
            <a:ext cx="9652000" cy="1020762"/>
          </a:xfrm>
        </p:spPr>
        <p:txBody>
          <a:bodyPr>
            <a:normAutofit/>
          </a:bodyPr>
          <a:lstStyle>
            <a:lvl1pPr>
              <a:defRPr sz="4000"/>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09600" y="1719263"/>
            <a:ext cx="5384800" cy="4411662"/>
          </a:xfrm>
        </p:spPr>
        <p:txBody>
          <a:bodyPr/>
          <a:lstStyle>
            <a:lvl1pPr marL="274320" indent="-274320">
              <a:buFont typeface="Wingdings" panose="05000000000000000000" pitchFamily="2" charset="2"/>
              <a:buChar char="Ø"/>
              <a:defRPr b="1">
                <a:latin typeface="楷体" panose="02010609060101010101" pitchFamily="49" charset="-122"/>
                <a:ea typeface="楷体" panose="02010609060101010101" pitchFamily="49" charset="-122"/>
              </a:defRPr>
            </a:lvl1pPr>
            <a:lvl2pPr>
              <a:defRPr b="1">
                <a:latin typeface="楷体" panose="02010609060101010101" pitchFamily="49" charset="-122"/>
                <a:ea typeface="楷体" panose="02010609060101010101" pitchFamily="49" charset="-122"/>
              </a:defRPr>
            </a:lvl2pPr>
            <a:lvl3pPr>
              <a:defRPr b="1">
                <a:latin typeface="楷体" panose="02010609060101010101" pitchFamily="49" charset="-122"/>
                <a:ea typeface="楷体" panose="02010609060101010101" pitchFamily="49" charset="-122"/>
              </a:defRPr>
            </a:lvl3pPr>
            <a:lvl4pPr>
              <a:defRPr b="1">
                <a:latin typeface="楷体" panose="02010609060101010101" pitchFamily="49" charset="-122"/>
                <a:ea typeface="楷体" panose="02010609060101010101" pitchFamily="49" charset="-122"/>
              </a:defRPr>
            </a:lvl4pPr>
            <a:lvl5pPr>
              <a:defRPr b="1">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1719263"/>
            <a:ext cx="53848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6373649C-83BD-4A38-B3E4-481762FD68F5}"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2.wmf"/><Relationship Id="rId7" Type="http://schemas.openxmlformats.org/officeDocument/2006/relationships/oleObject" Target="../embeddings/oleObject6.bin"/><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emf"/><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8.bin"/><Relationship Id="rId2" Type="http://schemas.openxmlformats.org/officeDocument/2006/relationships/image" Target="../media/image13.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1.wmf"/><Relationship Id="rId7" Type="http://schemas.openxmlformats.org/officeDocument/2006/relationships/oleObject" Target="../embeddings/oleObject12.bin"/><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 Id="rId3" Type="http://schemas.openxmlformats.org/officeDocument/2006/relationships/oleObject" Target="../embeddings/oleObject10.bin"/><Relationship Id="rId2" Type="http://schemas.openxmlformats.org/officeDocument/2006/relationships/image" Target="../media/image18.wmf"/><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image" Target="../media/image22.wmf"/><Relationship Id="rId1"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5.bin"/><Relationship Id="rId2" Type="http://schemas.openxmlformats.org/officeDocument/2006/relationships/image" Target="../media/image23.wmf"/><Relationship Id="rId1"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7.wmf"/><Relationship Id="rId7" Type="http://schemas.openxmlformats.org/officeDocument/2006/relationships/oleObject" Target="../embeddings/oleObject19.bin"/><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6.wmf"/><Relationship Id="rId3" Type="http://schemas.openxmlformats.org/officeDocument/2006/relationships/oleObject" Target="../embeddings/oleObject17.bin"/><Relationship Id="rId22" Type="http://schemas.openxmlformats.org/officeDocument/2006/relationships/vmlDrawing" Target="../drawings/vmlDrawing7.vml"/><Relationship Id="rId21" Type="http://schemas.openxmlformats.org/officeDocument/2006/relationships/slideLayout" Target="../slideLayouts/slideLayout11.xml"/><Relationship Id="rId20" Type="http://schemas.openxmlformats.org/officeDocument/2006/relationships/image" Target="../media/image32.wmf"/><Relationship Id="rId2" Type="http://schemas.openxmlformats.org/officeDocument/2006/relationships/image" Target="../media/image25.wmf"/><Relationship Id="rId19" Type="http://schemas.openxmlformats.org/officeDocument/2006/relationships/oleObject" Target="../embeddings/oleObject25.bin"/><Relationship Id="rId18" Type="http://schemas.openxmlformats.org/officeDocument/2006/relationships/image" Target="../media/image31.wmf"/><Relationship Id="rId17" Type="http://schemas.openxmlformats.org/officeDocument/2006/relationships/oleObject" Target="../embeddings/oleObject24.bin"/><Relationship Id="rId16" Type="http://schemas.openxmlformats.org/officeDocument/2006/relationships/image" Target="../media/image30.wmf"/><Relationship Id="rId15" Type="http://schemas.openxmlformats.org/officeDocument/2006/relationships/oleObject" Target="../embeddings/oleObject23.bin"/><Relationship Id="rId14" Type="http://schemas.openxmlformats.org/officeDocument/2006/relationships/image" Target="../media/image29.wmf"/><Relationship Id="rId13" Type="http://schemas.openxmlformats.org/officeDocument/2006/relationships/oleObject" Target="../embeddings/oleObject22.bin"/><Relationship Id="rId12" Type="http://schemas.openxmlformats.org/officeDocument/2006/relationships/image" Target="../media/image24.wmf"/><Relationship Id="rId11" Type="http://schemas.openxmlformats.org/officeDocument/2006/relationships/oleObject" Target="../embeddings/oleObject21.bin"/><Relationship Id="rId10" Type="http://schemas.openxmlformats.org/officeDocument/2006/relationships/image" Target="../media/image28.wmf"/><Relationship Id="rId1"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7.bin"/><Relationship Id="rId2" Type="http://schemas.openxmlformats.org/officeDocument/2006/relationships/image" Target="../media/image33.wmf"/><Relationship Id="rId1"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1.xml"/><Relationship Id="rId4" Type="http://schemas.openxmlformats.org/officeDocument/2006/relationships/image" Target="../media/image36.wmf"/><Relationship Id="rId3" Type="http://schemas.openxmlformats.org/officeDocument/2006/relationships/oleObject" Target="../embeddings/oleObject29.bin"/><Relationship Id="rId2" Type="http://schemas.openxmlformats.org/officeDocument/2006/relationships/image" Target="../media/image35.wmf"/><Relationship Id="rId1"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31.bin"/><Relationship Id="rId2" Type="http://schemas.openxmlformats.org/officeDocument/2006/relationships/image" Target="../media/image37.wmf"/><Relationship Id="rId1" Type="http://schemas.openxmlformats.org/officeDocument/2006/relationships/oleObject" Target="../embeddings/oleObject30.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40.wmf"/><Relationship Id="rId3" Type="http://schemas.openxmlformats.org/officeDocument/2006/relationships/oleObject" Target="../embeddings/oleObject33.bin"/><Relationship Id="rId2" Type="http://schemas.openxmlformats.org/officeDocument/2006/relationships/image" Target="../media/image39.wmf"/><Relationship Id="rId1" Type="http://schemas.openxmlformats.org/officeDocument/2006/relationships/oleObject" Target="../embeddings/oleObject32.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1.xml"/><Relationship Id="rId4" Type="http://schemas.openxmlformats.org/officeDocument/2006/relationships/image" Target="../media/image42.wmf"/><Relationship Id="rId3" Type="http://schemas.openxmlformats.org/officeDocument/2006/relationships/oleObject" Target="../embeddings/oleObject35.bin"/><Relationship Id="rId2" Type="http://schemas.openxmlformats.org/officeDocument/2006/relationships/image" Target="../media/image41.wmf"/><Relationship Id="rId1"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37.bin"/><Relationship Id="rId2" Type="http://schemas.openxmlformats.org/officeDocument/2006/relationships/image" Target="../media/image46.wmf"/><Relationship Id="rId1"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oleObject" Target="../embeddings/oleObject40.bin"/><Relationship Id="rId4" Type="http://schemas.openxmlformats.org/officeDocument/2006/relationships/image" Target="../media/image49.wmf"/><Relationship Id="rId3" Type="http://schemas.openxmlformats.org/officeDocument/2006/relationships/oleObject" Target="../embeddings/oleObject39.bin"/><Relationship Id="rId2" Type="http://schemas.openxmlformats.org/officeDocument/2006/relationships/image" Target="../media/image48.wmf"/><Relationship Id="rId1" Type="http://schemas.openxmlformats.org/officeDocument/2006/relationships/oleObject" Target="../embeddings/oleObject3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41.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1.xml"/><Relationship Id="rId2" Type="http://schemas.openxmlformats.org/officeDocument/2006/relationships/image" Target="../media/image52.wmf"/><Relationship Id="rId1" Type="http://schemas.openxmlformats.org/officeDocument/2006/relationships/oleObject" Target="../embeddings/oleObject42.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11.xml"/><Relationship Id="rId4" Type="http://schemas.openxmlformats.org/officeDocument/2006/relationships/image" Target="../media/image54.wmf"/><Relationship Id="rId3" Type="http://schemas.openxmlformats.org/officeDocument/2006/relationships/oleObject" Target="../embeddings/oleObject44.bin"/><Relationship Id="rId2" Type="http://schemas.openxmlformats.org/officeDocument/2006/relationships/image" Target="../media/image53.wmf"/><Relationship Id="rId1" Type="http://schemas.openxmlformats.org/officeDocument/2006/relationships/oleObject" Target="../embeddings/oleObject4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4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人工智能原理</a:t>
            </a:r>
            <a:endParaRPr lang="zh-CN" altLang="en-US"/>
          </a:p>
        </p:txBody>
      </p:sp>
      <p:sp>
        <p:nvSpPr>
          <p:cNvPr id="3" name="副标题 2"/>
          <p:cNvSpPr>
            <a:spLocks noGrp="1"/>
          </p:cNvSpPr>
          <p:nvPr>
            <p:ph type="subTitle" idx="1"/>
          </p:nvPr>
        </p:nvSpPr>
        <p:spPr>
          <a:xfrm>
            <a:off x="1524000" y="3602038"/>
            <a:ext cx="9144000" cy="1655762"/>
          </a:xfrm>
        </p:spPr>
        <p:txBody>
          <a:bodyPr/>
          <a:p>
            <a:r>
              <a:rPr lang="zh-CN" altLang="en-US"/>
              <a:t>机器学习部分</a:t>
            </a:r>
            <a:r>
              <a:rPr lang="en-US" altLang="zh-CN"/>
              <a:t>--</a:t>
            </a:r>
            <a:r>
              <a:rPr lang="zh-CN" altLang="en-US"/>
              <a:t>分类</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33121"/>
          <p:cNvSpPr>
            <a:spLocks noGrp="1"/>
          </p:cNvSpPr>
          <p:nvPr>
            <p:ph type="title"/>
          </p:nvPr>
        </p:nvSpPr>
        <p:spPr>
          <a:xfrm>
            <a:off x="3048000" y="381000"/>
            <a:ext cx="5410200" cy="685800"/>
          </a:xfrm>
        </p:spPr>
        <p:txBody>
          <a:bodyPr anchor="ctr"/>
          <a:p>
            <a:r>
              <a:rPr lang="zh-CN" altLang="en-US" sz="4000"/>
              <a:t>属性选择的统计度量</a:t>
            </a:r>
            <a:endParaRPr lang="zh-CN" altLang="en-US" sz="4000" i="1">
              <a:solidFill>
                <a:srgbClr val="CC0000"/>
              </a:solidFill>
            </a:endParaRPr>
          </a:p>
        </p:txBody>
      </p:sp>
      <p:sp>
        <p:nvSpPr>
          <p:cNvPr id="133122" name="文本占位符 133122"/>
          <p:cNvSpPr>
            <a:spLocks noGrp="1"/>
          </p:cNvSpPr>
          <p:nvPr>
            <p:ph idx="1"/>
          </p:nvPr>
        </p:nvSpPr>
        <p:spPr>
          <a:xfrm>
            <a:off x="1809750" y="1600200"/>
            <a:ext cx="8629650" cy="4892675"/>
          </a:xfrm>
        </p:spPr>
        <p:txBody>
          <a:bodyPr anchor="t"/>
          <a:p>
            <a:r>
              <a:rPr lang="zh-CN" altLang="en-US" sz="2800" dirty="0">
                <a:solidFill>
                  <a:srgbClr val="EA550A"/>
                </a:solidFill>
              </a:rPr>
              <a:t>决策树算法的关键是度量出来每一个特征（属性）先进行分类会得到更好的效果</a:t>
            </a:r>
            <a:endParaRPr lang="zh-CN" altLang="en-US" sz="2800" dirty="0">
              <a:solidFill>
                <a:srgbClr val="EA550A"/>
              </a:solidFill>
            </a:endParaRPr>
          </a:p>
          <a:p>
            <a:pPr lvl="1"/>
            <a:r>
              <a:rPr lang="zh-CN" altLang="en-US" sz="2400" dirty="0">
                <a:solidFill>
                  <a:srgbClr val="EA550A"/>
                </a:solidFill>
              </a:rPr>
              <a:t>信息增益</a:t>
            </a:r>
            <a:r>
              <a:rPr lang="zh-CN" altLang="en-US" sz="2400" dirty="0">
                <a:solidFill>
                  <a:srgbClr val="EA550A"/>
                </a:solidFill>
                <a:latin typeface="Tahoma" panose="020B0604030504040204" pitchFamily="2" charset="0"/>
              </a:rPr>
              <a:t>——</a:t>
            </a:r>
            <a:r>
              <a:rPr lang="en-US" altLang="x-none" sz="2400" dirty="0">
                <a:solidFill>
                  <a:srgbClr val="EA550A"/>
                </a:solidFill>
              </a:rPr>
              <a:t>Information gain</a:t>
            </a:r>
            <a:r>
              <a:rPr lang="en-US" altLang="x-none" sz="2400" dirty="0"/>
              <a:t> (ID3/C4.5,C5)</a:t>
            </a:r>
            <a:endParaRPr lang="en-US" altLang="x-none" sz="2400" dirty="0"/>
          </a:p>
          <a:p>
            <a:pPr lvl="2"/>
            <a:r>
              <a:rPr lang="zh-CN" altLang="en-US" sz="2000" dirty="0"/>
              <a:t>所有属性假设都是种类字段，经过修改之后可以适用于数值字段</a:t>
            </a:r>
            <a:endParaRPr lang="zh-CN" altLang="en-US" sz="2000" dirty="0"/>
          </a:p>
          <a:p>
            <a:pPr lvl="2"/>
            <a:endParaRPr lang="zh-CN" altLang="en-US" sz="2000" dirty="0"/>
          </a:p>
          <a:p>
            <a:pPr lvl="1"/>
            <a:r>
              <a:rPr lang="zh-CN" altLang="en-US" sz="2400" dirty="0">
                <a:solidFill>
                  <a:srgbClr val="EA550A"/>
                </a:solidFill>
              </a:rPr>
              <a:t>基尼指数</a:t>
            </a:r>
            <a:r>
              <a:rPr lang="zh-CN" altLang="en-US" sz="2400" dirty="0">
                <a:solidFill>
                  <a:srgbClr val="EA550A"/>
                </a:solidFill>
                <a:latin typeface="Tahoma" panose="020B0604030504040204" pitchFamily="2" charset="0"/>
              </a:rPr>
              <a:t>——</a:t>
            </a:r>
            <a:r>
              <a:rPr lang="en-US" altLang="x-none" sz="2400" dirty="0">
                <a:solidFill>
                  <a:srgbClr val="EA550A"/>
                </a:solidFill>
              </a:rPr>
              <a:t>Gini index</a:t>
            </a:r>
            <a:r>
              <a:rPr lang="en-US" altLang="x-none" sz="2400" dirty="0">
                <a:solidFill>
                  <a:schemeClr val="hlink"/>
                </a:solidFill>
              </a:rPr>
              <a:t> </a:t>
            </a:r>
            <a:r>
              <a:rPr lang="en-US" altLang="x-none" sz="2400" dirty="0"/>
              <a:t>(IBM IntelligentMiner)</a:t>
            </a:r>
            <a:endParaRPr lang="en-US" altLang="x-none" sz="2400" dirty="0">
              <a:solidFill>
                <a:schemeClr val="hlink"/>
              </a:solidFill>
            </a:endParaRPr>
          </a:p>
          <a:p>
            <a:pPr lvl="2"/>
            <a:r>
              <a:rPr lang="zh-CN" altLang="en-US" sz="2000" dirty="0"/>
              <a:t>能够适用于种类和数值字段</a:t>
            </a:r>
            <a:endParaRPr lang="zh-CN" altLang="en-US" sz="2000" dirty="0"/>
          </a:p>
          <a:p>
            <a:pPr lvl="0"/>
            <a:r>
              <a:rPr lang="zh-CN" altLang="en-US" sz="2800" dirty="0"/>
              <a:t>信息</a:t>
            </a:r>
            <a:endParaRPr lang="zh-CN" altLang="en-US" sz="2800" dirty="0"/>
          </a:p>
          <a:p>
            <a:pPr lvl="1"/>
            <a:r>
              <a:rPr lang="zh-CN" altLang="en-US" sz="2400" dirty="0"/>
              <a:t>如果类型的集合</a:t>
            </a:r>
            <a:r>
              <a:rPr lang="en-US" altLang="zh-CN" sz="2400" dirty="0"/>
              <a:t>C</a:t>
            </a:r>
            <a:r>
              <a:rPr lang="zh-CN" altLang="en-US" sz="2400" dirty="0"/>
              <a:t>只有一个元素，也就是说只有一个类别。所有的样本都属于同一个类别。信息量最小，确定的。</a:t>
            </a:r>
            <a:endParaRPr lang="zh-CN" altLang="en-US" sz="2400" dirty="0"/>
          </a:p>
        </p:txBody>
      </p:sp>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34145"/>
          <p:cNvSpPr>
            <a:spLocks noGrp="1"/>
          </p:cNvSpPr>
          <p:nvPr>
            <p:ph type="title"/>
          </p:nvPr>
        </p:nvSpPr>
        <p:spPr>
          <a:xfrm>
            <a:off x="1082675" y="609600"/>
            <a:ext cx="7772400" cy="1143000"/>
          </a:xfrm>
        </p:spPr>
        <p:txBody>
          <a:bodyPr anchor="ctr"/>
          <a:p>
            <a:r>
              <a:rPr lang="zh-CN" altLang="en-US" dirty="0"/>
              <a:t>信息增益度度量(</a:t>
            </a:r>
            <a:r>
              <a:rPr lang="en-US" altLang="x-none" dirty="0"/>
              <a:t>ID3</a:t>
            </a:r>
            <a:r>
              <a:rPr lang="en-US" altLang="x-none" b="1" dirty="0"/>
              <a:t>/</a:t>
            </a:r>
            <a:r>
              <a:rPr lang="en-US" altLang="x-none" dirty="0"/>
              <a:t>C4.5)</a:t>
            </a:r>
            <a:endParaRPr lang="en-US" altLang="x-none" dirty="0"/>
          </a:p>
        </p:txBody>
      </p:sp>
      <p:sp>
        <p:nvSpPr>
          <p:cNvPr id="134146" name="文本占位符 134146"/>
          <p:cNvSpPr>
            <a:spLocks noGrp="1"/>
          </p:cNvSpPr>
          <p:nvPr>
            <p:ph idx="1"/>
          </p:nvPr>
        </p:nvSpPr>
        <p:spPr>
          <a:xfrm>
            <a:off x="972820" y="1752600"/>
            <a:ext cx="7772400" cy="4800600"/>
          </a:xfrm>
        </p:spPr>
        <p:txBody>
          <a:bodyPr anchor="t"/>
          <a:p>
            <a:r>
              <a:rPr lang="zh-CN" altLang="en-US" dirty="0"/>
              <a:t>任意样本分类的期望信息：</a:t>
            </a:r>
            <a:endParaRPr lang="zh-CN" altLang="en-US" dirty="0"/>
          </a:p>
          <a:p>
            <a:pPr lvl="1"/>
            <a:r>
              <a:rPr lang="en-US" altLang="x-none" dirty="0"/>
              <a:t>I(s</a:t>
            </a:r>
            <a:r>
              <a:rPr lang="en-US" altLang="x-none" sz="1600" dirty="0"/>
              <a:t>1</a:t>
            </a:r>
            <a:r>
              <a:rPr lang="en-US" altLang="x-none" dirty="0"/>
              <a:t>,s</a:t>
            </a:r>
            <a:r>
              <a:rPr lang="en-US" altLang="x-none" sz="1800" dirty="0"/>
              <a:t>2</a:t>
            </a:r>
            <a:r>
              <a:rPr lang="en-US" altLang="x-none" dirty="0"/>
              <a:t>,……,s</a:t>
            </a:r>
            <a:r>
              <a:rPr lang="en-US" altLang="x-none" sz="1800" dirty="0"/>
              <a:t>m</a:t>
            </a:r>
            <a:r>
              <a:rPr lang="en-US" altLang="x-none" dirty="0"/>
              <a:t>)=－∑P</a:t>
            </a:r>
            <a:r>
              <a:rPr lang="en-US" altLang="x-none" sz="2000" dirty="0"/>
              <a:t>i </a:t>
            </a:r>
            <a:r>
              <a:rPr lang="en-US" altLang="x-none" dirty="0"/>
              <a:t>log</a:t>
            </a:r>
            <a:r>
              <a:rPr lang="en-US" altLang="x-none" sz="1800" dirty="0"/>
              <a:t>2</a:t>
            </a:r>
            <a:r>
              <a:rPr lang="en-US" altLang="x-none" dirty="0"/>
              <a:t>(p</a:t>
            </a:r>
            <a:r>
              <a:rPr lang="en-US" altLang="x-none" sz="2000" dirty="0"/>
              <a:t>i</a:t>
            </a:r>
            <a:r>
              <a:rPr lang="en-US" altLang="x-none" dirty="0"/>
              <a:t>)    (i=1..m)</a:t>
            </a:r>
            <a:endParaRPr lang="en-US" altLang="x-none" dirty="0"/>
          </a:p>
          <a:p>
            <a:pPr lvl="2"/>
            <a:r>
              <a:rPr lang="zh-CN" altLang="en-US" dirty="0"/>
              <a:t>其中，数据集为</a:t>
            </a:r>
            <a:r>
              <a:rPr lang="en-US" altLang="x-none" dirty="0"/>
              <a:t>S，m</a:t>
            </a:r>
            <a:r>
              <a:rPr lang="zh-CN" altLang="en-US" dirty="0"/>
              <a:t>为</a:t>
            </a:r>
            <a:r>
              <a:rPr lang="en-US" altLang="x-none" dirty="0"/>
              <a:t>S</a:t>
            </a:r>
            <a:r>
              <a:rPr lang="zh-CN" altLang="en-US" dirty="0"/>
              <a:t>的分类数目， </a:t>
            </a:r>
            <a:r>
              <a:rPr lang="en-US" altLang="x-none" dirty="0"/>
              <a:t>P</a:t>
            </a:r>
            <a:r>
              <a:rPr lang="en-US" altLang="x-none" sz="1800" dirty="0"/>
              <a:t>i</a:t>
            </a:r>
            <a:endParaRPr lang="en-US" altLang="x-none" sz="1800" dirty="0"/>
          </a:p>
          <a:p>
            <a:pPr lvl="2"/>
            <a:endParaRPr lang="en-US" altLang="x-none" dirty="0"/>
          </a:p>
          <a:p>
            <a:pPr lvl="2"/>
            <a:r>
              <a:rPr lang="en-US" altLang="x-none" dirty="0"/>
              <a:t>Ci</a:t>
            </a:r>
            <a:r>
              <a:rPr lang="zh-CN" altLang="en-US" dirty="0"/>
              <a:t>为某分类标号，</a:t>
            </a:r>
            <a:r>
              <a:rPr lang="en-US" altLang="x-none" dirty="0"/>
              <a:t>P</a:t>
            </a:r>
            <a:r>
              <a:rPr lang="en-US" altLang="x-none" sz="1800" dirty="0"/>
              <a:t>i</a:t>
            </a:r>
            <a:r>
              <a:rPr lang="zh-CN" altLang="en-US" dirty="0"/>
              <a:t>为任意样本属于</a:t>
            </a:r>
            <a:r>
              <a:rPr lang="en-US" altLang="x-none" dirty="0"/>
              <a:t>Ci</a:t>
            </a:r>
            <a:r>
              <a:rPr lang="zh-CN" altLang="en-US" dirty="0"/>
              <a:t>的概率， </a:t>
            </a:r>
            <a:r>
              <a:rPr lang="en-US" altLang="x-none" sz="2800" dirty="0"/>
              <a:t>si</a:t>
            </a:r>
            <a:r>
              <a:rPr lang="zh-CN" altLang="en-US" dirty="0"/>
              <a:t>为分类</a:t>
            </a:r>
            <a:r>
              <a:rPr lang="en-US" altLang="x-none" dirty="0"/>
              <a:t>Ci</a:t>
            </a:r>
            <a:r>
              <a:rPr lang="zh-CN" altLang="en-US" dirty="0"/>
              <a:t>上的样本数</a:t>
            </a:r>
            <a:endParaRPr lang="zh-CN" altLang="en-US" dirty="0"/>
          </a:p>
          <a:p>
            <a:pPr lvl="1"/>
            <a:r>
              <a:rPr lang="zh-CN" altLang="en-US" dirty="0"/>
              <a:t>由</a:t>
            </a:r>
            <a:r>
              <a:rPr lang="en-US" altLang="x-none" dirty="0"/>
              <a:t>A</a:t>
            </a:r>
            <a:r>
              <a:rPr lang="zh-CN" altLang="en-US" dirty="0"/>
              <a:t>划分为子集的熵：</a:t>
            </a:r>
            <a:endParaRPr lang="zh-CN" altLang="en-US" dirty="0"/>
          </a:p>
          <a:p>
            <a:pPr lvl="2"/>
            <a:r>
              <a:rPr lang="en-US" altLang="x-none" dirty="0"/>
              <a:t>E(A)= ∑(</a:t>
            </a:r>
            <a:r>
              <a:rPr lang="en-US" altLang="x-none" sz="2800" dirty="0"/>
              <a:t>s</a:t>
            </a:r>
            <a:r>
              <a:rPr lang="en-US" altLang="x-none" sz="1800" dirty="0"/>
              <a:t>1j</a:t>
            </a:r>
            <a:r>
              <a:rPr lang="en-US" altLang="x-none" dirty="0"/>
              <a:t>+ ……+</a:t>
            </a:r>
            <a:r>
              <a:rPr lang="en-US" altLang="x-none" sz="2800" dirty="0"/>
              <a:t>s</a:t>
            </a:r>
            <a:r>
              <a:rPr lang="en-US" altLang="x-none" sz="1800" dirty="0"/>
              <a:t>mj</a:t>
            </a:r>
            <a:r>
              <a:rPr lang="en-US" altLang="x-none" dirty="0"/>
              <a:t>)/</a:t>
            </a:r>
            <a:r>
              <a:rPr lang="en-US" altLang="x-none" sz="2800" dirty="0"/>
              <a:t>s * </a:t>
            </a:r>
            <a:r>
              <a:rPr lang="en-US" altLang="x-none" dirty="0"/>
              <a:t>I(</a:t>
            </a:r>
            <a:r>
              <a:rPr lang="en-US" altLang="x-none" sz="2800" dirty="0"/>
              <a:t>s</a:t>
            </a:r>
            <a:r>
              <a:rPr lang="en-US" altLang="x-none" sz="1800" dirty="0"/>
              <a:t>1j</a:t>
            </a:r>
            <a:r>
              <a:rPr lang="en-US" altLang="x-none" dirty="0"/>
              <a:t>+ ……+</a:t>
            </a:r>
            <a:r>
              <a:rPr lang="en-US" altLang="x-none" sz="2800" dirty="0"/>
              <a:t>s</a:t>
            </a:r>
            <a:r>
              <a:rPr lang="en-US" altLang="x-none" sz="1800" dirty="0"/>
              <a:t>mj</a:t>
            </a:r>
            <a:r>
              <a:rPr lang="en-US" altLang="x-none" dirty="0"/>
              <a:t>)</a:t>
            </a:r>
            <a:endParaRPr lang="en-US" altLang="x-none" dirty="0"/>
          </a:p>
          <a:p>
            <a:pPr lvl="2"/>
            <a:r>
              <a:rPr lang="en-US" altLang="x-none" dirty="0"/>
              <a:t>A</a:t>
            </a:r>
            <a:r>
              <a:rPr lang="zh-CN" altLang="en-US" dirty="0"/>
              <a:t>为属性，具有</a:t>
            </a:r>
            <a:r>
              <a:rPr lang="en-US" altLang="x-none" dirty="0"/>
              <a:t>V</a:t>
            </a:r>
            <a:r>
              <a:rPr lang="zh-CN" altLang="en-US" dirty="0"/>
              <a:t>个不同的取值</a:t>
            </a:r>
            <a:endParaRPr lang="zh-CN" altLang="en-US" dirty="0"/>
          </a:p>
          <a:p>
            <a:pPr lvl="2"/>
            <a:r>
              <a:rPr lang="zh-CN" altLang="en-US" dirty="0"/>
              <a:t>信息增益：</a:t>
            </a:r>
            <a:r>
              <a:rPr lang="en-US" altLang="x-none" dirty="0"/>
              <a:t>Gain(A)= I(s1,s2,……,sm) － E(A)</a:t>
            </a:r>
            <a:endParaRPr lang="en-US" altLang="x-none" dirty="0"/>
          </a:p>
          <a:p>
            <a:pPr lvl="2">
              <a:buNone/>
            </a:pPr>
            <a:endParaRPr lang="zh-CN" altLang="en-US" dirty="0"/>
          </a:p>
        </p:txBody>
      </p:sp>
      <p:graphicFrame>
        <p:nvGraphicFramePr>
          <p:cNvPr id="134147" name="对象 134147"/>
          <p:cNvGraphicFramePr>
            <a:graphicFrameLocks noChangeAspect="1"/>
          </p:cNvGraphicFramePr>
          <p:nvPr/>
        </p:nvGraphicFramePr>
        <p:xfrm>
          <a:off x="9448800" y="2514600"/>
          <a:ext cx="990600" cy="1066800"/>
        </p:xfrm>
        <a:graphic>
          <a:graphicData uri="http://schemas.openxmlformats.org/presentationml/2006/ole">
            <mc:AlternateContent xmlns:mc="http://schemas.openxmlformats.org/markup-compatibility/2006">
              <mc:Choice xmlns:v="urn:schemas-microsoft-com:vml" Requires="v">
                <p:oleObj spid="_x0000_s3112" name="" r:id="rId1" imgW="419735" imgH="419735" progId="Equation.3">
                  <p:embed/>
                </p:oleObj>
              </mc:Choice>
              <mc:Fallback>
                <p:oleObj name="" r:id="rId1" imgW="419735" imgH="419735" progId="Equation.3">
                  <p:embed/>
                  <p:pic>
                    <p:nvPicPr>
                      <p:cNvPr id="0" name="图片 3111"/>
                      <p:cNvPicPr/>
                      <p:nvPr/>
                    </p:nvPicPr>
                    <p:blipFill>
                      <a:blip r:embed="rId2"/>
                      <a:stretch>
                        <a:fillRect/>
                      </a:stretch>
                    </p:blipFill>
                    <p:spPr>
                      <a:xfrm>
                        <a:off x="9448800" y="2514600"/>
                        <a:ext cx="990600" cy="1066800"/>
                      </a:xfrm>
                      <a:prstGeom prst="rect">
                        <a:avLst/>
                      </a:prstGeom>
                      <a:noFill/>
                      <a:ln w="38100">
                        <a:noFill/>
                        <a:miter/>
                      </a:ln>
                    </p:spPr>
                  </p:pic>
                </p:oleObj>
              </mc:Fallback>
            </mc:AlternateContent>
          </a:graphicData>
        </a:graphic>
      </p:graphicFrame>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36193"/>
          <p:cNvSpPr>
            <a:spLocks noGrp="1"/>
          </p:cNvSpPr>
          <p:nvPr>
            <p:ph type="title"/>
          </p:nvPr>
        </p:nvSpPr>
        <p:spPr/>
        <p:txBody>
          <a:bodyPr anchor="ctr"/>
          <a:p>
            <a:r>
              <a:rPr lang="zh-CN" altLang="en-US"/>
              <a:t>使用信息增益进行属性选择</a:t>
            </a:r>
            <a:endParaRPr lang="zh-CN" altLang="en-US"/>
          </a:p>
        </p:txBody>
      </p:sp>
      <p:sp>
        <p:nvSpPr>
          <p:cNvPr id="136194" name="文本占位符 136194"/>
          <p:cNvSpPr>
            <a:spLocks noGrp="1"/>
          </p:cNvSpPr>
          <p:nvPr>
            <p:ph sz="half" idx="1"/>
          </p:nvPr>
        </p:nvSpPr>
        <p:spPr>
          <a:xfrm>
            <a:off x="2209800" y="1981200"/>
            <a:ext cx="3816350" cy="4114800"/>
          </a:xfrm>
        </p:spPr>
        <p:txBody>
          <a:bodyPr anchor="t"/>
          <a:p>
            <a:pPr marL="457200" indent="-457200">
              <a:lnSpc>
                <a:spcPct val="110000"/>
              </a:lnSpc>
              <a:spcBef>
                <a:spcPct val="30000"/>
              </a:spcBef>
              <a:buSzPct val="80000"/>
              <a:buFont typeface="Marlett" pitchFamily="2" charset="2"/>
              <a:buChar char="g"/>
            </a:pPr>
            <a:r>
              <a:rPr lang="en-US" altLang="x-none" sz="2400" dirty="0">
                <a:solidFill>
                  <a:srgbClr val="121328"/>
                </a:solidFill>
              </a:rPr>
              <a:t>Class P: buys_computer = “yes”</a:t>
            </a:r>
            <a:endParaRPr lang="en-US" altLang="x-none" sz="2400" dirty="0">
              <a:solidFill>
                <a:srgbClr val="121328"/>
              </a:solidFill>
            </a:endParaRPr>
          </a:p>
          <a:p>
            <a:pPr marL="457200" indent="-457200">
              <a:lnSpc>
                <a:spcPct val="110000"/>
              </a:lnSpc>
              <a:spcBef>
                <a:spcPct val="30000"/>
              </a:spcBef>
              <a:buSzPct val="80000"/>
              <a:buFont typeface="Marlett" pitchFamily="2" charset="2"/>
              <a:buChar char="g"/>
            </a:pPr>
            <a:r>
              <a:rPr lang="en-US" altLang="x-none" sz="2400" dirty="0">
                <a:solidFill>
                  <a:srgbClr val="121328"/>
                </a:solidFill>
              </a:rPr>
              <a:t>Class N: buys_computer = “no”</a:t>
            </a:r>
            <a:endParaRPr lang="en-US" altLang="x-none" sz="2400" dirty="0">
              <a:solidFill>
                <a:srgbClr val="121328"/>
              </a:solidFill>
            </a:endParaRPr>
          </a:p>
          <a:p>
            <a:pPr marL="457200" indent="-457200">
              <a:lnSpc>
                <a:spcPct val="110000"/>
              </a:lnSpc>
              <a:spcBef>
                <a:spcPct val="30000"/>
              </a:spcBef>
              <a:buSzPct val="80000"/>
              <a:buFont typeface="Marlett" pitchFamily="2" charset="2"/>
              <a:buChar char="g"/>
            </a:pPr>
            <a:r>
              <a:rPr lang="en-US" altLang="x-none" sz="2400" dirty="0">
                <a:solidFill>
                  <a:srgbClr val="121328"/>
                </a:solidFill>
              </a:rPr>
              <a:t>I(p, n) = I(9, 5) =0.940</a:t>
            </a:r>
            <a:endParaRPr lang="en-US" altLang="x-none" sz="2400" dirty="0">
              <a:solidFill>
                <a:srgbClr val="121328"/>
              </a:solidFill>
            </a:endParaRPr>
          </a:p>
          <a:p>
            <a:pPr marL="457200" indent="-457200">
              <a:lnSpc>
                <a:spcPct val="110000"/>
              </a:lnSpc>
              <a:spcBef>
                <a:spcPct val="30000"/>
              </a:spcBef>
              <a:buSzPct val="80000"/>
              <a:buFont typeface="Marlett" pitchFamily="2" charset="2"/>
              <a:buChar char="g"/>
            </a:pPr>
            <a:r>
              <a:rPr lang="en-US" altLang="x-none" sz="2400" dirty="0">
                <a:solidFill>
                  <a:srgbClr val="121328"/>
                </a:solidFill>
              </a:rPr>
              <a:t>Compute the entropy for </a:t>
            </a:r>
            <a:r>
              <a:rPr lang="en-US" altLang="x-none" sz="2400" i="1" dirty="0">
                <a:solidFill>
                  <a:srgbClr val="121328"/>
                </a:solidFill>
              </a:rPr>
              <a:t>age</a:t>
            </a:r>
            <a:r>
              <a:rPr lang="en-US" altLang="x-none" sz="2400" dirty="0">
                <a:solidFill>
                  <a:srgbClr val="121328"/>
                </a:solidFill>
              </a:rPr>
              <a:t>:</a:t>
            </a:r>
            <a:endParaRPr lang="en-US" altLang="x-none" sz="2400" dirty="0">
              <a:solidFill>
                <a:srgbClr val="121328"/>
              </a:solidFill>
            </a:endParaRPr>
          </a:p>
          <a:p>
            <a:pPr marL="1027430" lvl="1" indent="-455930">
              <a:lnSpc>
                <a:spcPct val="110000"/>
              </a:lnSpc>
              <a:spcBef>
                <a:spcPct val="30000"/>
              </a:spcBef>
              <a:buSzPct val="80000"/>
              <a:buFont typeface="Marlett" pitchFamily="2" charset="2"/>
              <a:buChar char="g"/>
            </a:pPr>
            <a:endParaRPr lang="en-US" altLang="x-none" sz="2000" dirty="0"/>
          </a:p>
          <a:p>
            <a:pPr marL="1027430" lvl="1" indent="-455930"/>
            <a:endParaRPr lang="en-US" altLang="x-none" sz="2400" dirty="0"/>
          </a:p>
          <a:p>
            <a:pPr marL="1027430" lvl="1" indent="-455930"/>
            <a:endParaRPr lang="en-US" altLang="x-none" sz="2400" dirty="0"/>
          </a:p>
          <a:p>
            <a:pPr marL="1027430" lvl="1" indent="-455930"/>
            <a:endParaRPr lang="en-US" altLang="x-none" sz="2400" dirty="0"/>
          </a:p>
          <a:p>
            <a:pPr marL="457200" indent="-457200"/>
            <a:endParaRPr lang="zh-CN" altLang="en-US" sz="2800" dirty="0"/>
          </a:p>
        </p:txBody>
      </p:sp>
      <p:sp>
        <p:nvSpPr>
          <p:cNvPr id="136195" name="文本占位符 136195"/>
          <p:cNvSpPr>
            <a:spLocks noGrp="1"/>
          </p:cNvSpPr>
          <p:nvPr>
            <p:ph sz="half" idx="2"/>
          </p:nvPr>
        </p:nvSpPr>
        <p:spPr>
          <a:xfrm>
            <a:off x="6321425" y="1600200"/>
            <a:ext cx="3965575" cy="4876800"/>
          </a:xfrm>
        </p:spPr>
        <p:txBody>
          <a:bodyPr anchor="t"/>
          <a:p>
            <a:endParaRPr lang="zh-CN" altLang="en-US" sz="2400" dirty="0"/>
          </a:p>
          <a:p>
            <a:endParaRPr lang="zh-CN" altLang="en-US" sz="2400" dirty="0"/>
          </a:p>
          <a:p>
            <a:endParaRPr lang="zh-CN" altLang="en-US" sz="2400" dirty="0"/>
          </a:p>
          <a:p>
            <a:pPr>
              <a:buNone/>
            </a:pPr>
            <a:endParaRPr lang="zh-CN" altLang="en-US" sz="2400" dirty="0"/>
          </a:p>
          <a:p>
            <a:pPr>
              <a:buClr>
                <a:schemeClr val="accent1"/>
              </a:buClr>
              <a:buFont typeface="Wingdings 2" panose="05020102010507070707" pitchFamily="2" charset="2"/>
              <a:buNone/>
            </a:pPr>
            <a:r>
              <a:rPr lang="en-US" altLang="x-none" sz="2400" dirty="0">
                <a:solidFill>
                  <a:srgbClr val="121328"/>
                </a:solidFill>
              </a:rPr>
              <a:t>Hence</a:t>
            </a:r>
            <a:endParaRPr lang="en-US" altLang="x-none" sz="2400" dirty="0">
              <a:solidFill>
                <a:srgbClr val="121328"/>
              </a:solidFill>
            </a:endParaRPr>
          </a:p>
          <a:p>
            <a:pPr>
              <a:buClr>
                <a:schemeClr val="accent1"/>
              </a:buClr>
              <a:buFont typeface="Wingdings 2" panose="05020102010507070707" pitchFamily="2" charset="2"/>
              <a:buNone/>
            </a:pPr>
            <a:endParaRPr lang="en-US" altLang="x-none" sz="2400" dirty="0"/>
          </a:p>
          <a:p>
            <a:pPr>
              <a:buClr>
                <a:schemeClr val="accent1"/>
              </a:buClr>
              <a:buFont typeface="Wingdings 2" panose="05020102010507070707" pitchFamily="2" charset="2"/>
              <a:buNone/>
            </a:pPr>
            <a:endParaRPr lang="en-US" altLang="x-none" sz="2400" dirty="0"/>
          </a:p>
          <a:p>
            <a:pPr>
              <a:buClr>
                <a:schemeClr val="accent1"/>
              </a:buClr>
              <a:buFont typeface="Wingdings 2" panose="05020102010507070707" pitchFamily="2" charset="2"/>
              <a:buNone/>
            </a:pPr>
            <a:r>
              <a:rPr lang="en-US" altLang="x-none" sz="2400" dirty="0">
                <a:solidFill>
                  <a:srgbClr val="121328"/>
                </a:solidFill>
              </a:rPr>
              <a:t>Similarly</a:t>
            </a:r>
            <a:endParaRPr lang="en-US" altLang="x-none" sz="2400" dirty="0">
              <a:solidFill>
                <a:srgbClr val="121328"/>
              </a:solidFill>
            </a:endParaRPr>
          </a:p>
        </p:txBody>
      </p:sp>
      <p:graphicFrame>
        <p:nvGraphicFramePr>
          <p:cNvPr id="136196" name="对象 136196"/>
          <p:cNvGraphicFramePr>
            <a:graphicFrameLocks noChangeAspect="1"/>
          </p:cNvGraphicFramePr>
          <p:nvPr/>
        </p:nvGraphicFramePr>
        <p:xfrm>
          <a:off x="2438400" y="5341938"/>
          <a:ext cx="3354388" cy="1439862"/>
        </p:xfrm>
        <a:graphic>
          <a:graphicData uri="http://schemas.openxmlformats.org/presentationml/2006/ole">
            <mc:AlternateContent xmlns:mc="http://schemas.openxmlformats.org/markup-compatibility/2006">
              <mc:Choice xmlns:v="urn:schemas-microsoft-com:vml" Requires="v">
                <p:oleObj spid="_x0000_s3114" name="" r:id="rId1" imgW="3352800" imgH="1438275" progId="Excel.Sheet.8">
                  <p:embed/>
                </p:oleObj>
              </mc:Choice>
              <mc:Fallback>
                <p:oleObj name="" r:id="rId1" imgW="3352800" imgH="1438275" progId="Excel.Sheet.8">
                  <p:embed/>
                  <p:pic>
                    <p:nvPicPr>
                      <p:cNvPr id="0" name="图片 3113"/>
                      <p:cNvPicPr/>
                      <p:nvPr/>
                    </p:nvPicPr>
                    <p:blipFill>
                      <a:blip r:embed="rId2"/>
                      <a:stretch>
                        <a:fillRect/>
                      </a:stretch>
                    </p:blipFill>
                    <p:spPr>
                      <a:xfrm>
                        <a:off x="2438400" y="5341938"/>
                        <a:ext cx="3354388" cy="1439862"/>
                      </a:xfrm>
                      <a:prstGeom prst="rect">
                        <a:avLst/>
                      </a:prstGeom>
                      <a:noFill/>
                      <a:ln w="38100">
                        <a:noFill/>
                        <a:miter/>
                      </a:ln>
                    </p:spPr>
                  </p:pic>
                </p:oleObj>
              </mc:Fallback>
            </mc:AlternateContent>
          </a:graphicData>
        </a:graphic>
      </p:graphicFrame>
      <p:graphicFrame>
        <p:nvGraphicFramePr>
          <p:cNvPr id="136197" name="对象 136197"/>
          <p:cNvGraphicFramePr>
            <a:graphicFrameLocks noChangeAspect="1"/>
          </p:cNvGraphicFramePr>
          <p:nvPr/>
        </p:nvGraphicFramePr>
        <p:xfrm>
          <a:off x="6400800" y="2095500"/>
          <a:ext cx="3619500" cy="1295400"/>
        </p:xfrm>
        <a:graphic>
          <a:graphicData uri="http://schemas.openxmlformats.org/presentationml/2006/ole">
            <mc:AlternateContent xmlns:mc="http://schemas.openxmlformats.org/markup-compatibility/2006">
              <mc:Choice xmlns:v="urn:schemas-microsoft-com:vml" Requires="v">
                <p:oleObj spid="_x0000_s3115" name="" r:id="rId3" imgW="3619500" imgH="1498600" progId="Equation.3">
                  <p:embed/>
                </p:oleObj>
              </mc:Choice>
              <mc:Fallback>
                <p:oleObj name="" r:id="rId3" imgW="3619500" imgH="1498600" progId="Equation.3">
                  <p:embed/>
                  <p:pic>
                    <p:nvPicPr>
                      <p:cNvPr id="0" name="图片 3114"/>
                      <p:cNvPicPr/>
                      <p:nvPr/>
                    </p:nvPicPr>
                    <p:blipFill>
                      <a:blip r:embed="rId4"/>
                      <a:stretch>
                        <a:fillRect/>
                      </a:stretch>
                    </p:blipFill>
                    <p:spPr>
                      <a:xfrm>
                        <a:off x="6400800" y="2095500"/>
                        <a:ext cx="3619500" cy="1295400"/>
                      </a:xfrm>
                      <a:prstGeom prst="rect">
                        <a:avLst/>
                      </a:prstGeom>
                      <a:noFill/>
                      <a:ln w="38100">
                        <a:noFill/>
                        <a:miter/>
                      </a:ln>
                    </p:spPr>
                  </p:pic>
                </p:oleObj>
              </mc:Fallback>
            </mc:AlternateContent>
          </a:graphicData>
        </a:graphic>
      </p:graphicFrame>
      <p:graphicFrame>
        <p:nvGraphicFramePr>
          <p:cNvPr id="136198" name="对象 136198"/>
          <p:cNvGraphicFramePr>
            <a:graphicFrameLocks noChangeAspect="1"/>
          </p:cNvGraphicFramePr>
          <p:nvPr/>
        </p:nvGraphicFramePr>
        <p:xfrm>
          <a:off x="6381750" y="5334000"/>
          <a:ext cx="3594100" cy="1193800"/>
        </p:xfrm>
        <a:graphic>
          <a:graphicData uri="http://schemas.openxmlformats.org/presentationml/2006/ole">
            <mc:AlternateContent xmlns:mc="http://schemas.openxmlformats.org/markup-compatibility/2006">
              <mc:Choice xmlns:v="urn:schemas-microsoft-com:vml" Requires="v">
                <p:oleObj spid="_x0000_s3116" name="" r:id="rId5" imgW="3594100" imgH="1193800" progId="Equation.3">
                  <p:embed/>
                </p:oleObj>
              </mc:Choice>
              <mc:Fallback>
                <p:oleObj name="" r:id="rId5" imgW="3594100" imgH="1193800" progId="Equation.3">
                  <p:embed/>
                  <p:pic>
                    <p:nvPicPr>
                      <p:cNvPr id="0" name="图片 3115"/>
                      <p:cNvPicPr/>
                      <p:nvPr/>
                    </p:nvPicPr>
                    <p:blipFill>
                      <a:blip r:embed="rId6"/>
                      <a:stretch>
                        <a:fillRect/>
                      </a:stretch>
                    </p:blipFill>
                    <p:spPr>
                      <a:xfrm>
                        <a:off x="6381750" y="5334000"/>
                        <a:ext cx="3594100" cy="1193800"/>
                      </a:xfrm>
                      <a:prstGeom prst="rect">
                        <a:avLst/>
                      </a:prstGeom>
                      <a:noFill/>
                      <a:ln w="38100">
                        <a:noFill/>
                        <a:miter/>
                      </a:ln>
                    </p:spPr>
                  </p:pic>
                </p:oleObj>
              </mc:Fallback>
            </mc:AlternateContent>
          </a:graphicData>
        </a:graphic>
      </p:graphicFrame>
      <p:graphicFrame>
        <p:nvGraphicFramePr>
          <p:cNvPr id="136199" name="对象 136199"/>
          <p:cNvGraphicFramePr>
            <a:graphicFrameLocks noChangeAspect="1"/>
          </p:cNvGraphicFramePr>
          <p:nvPr/>
        </p:nvGraphicFramePr>
        <p:xfrm>
          <a:off x="6381750" y="4000500"/>
          <a:ext cx="4038600" cy="387350"/>
        </p:xfrm>
        <a:graphic>
          <a:graphicData uri="http://schemas.openxmlformats.org/presentationml/2006/ole">
            <mc:AlternateContent xmlns:mc="http://schemas.openxmlformats.org/markup-compatibility/2006">
              <mc:Choice xmlns:v="urn:schemas-microsoft-com:vml" Requires="v">
                <p:oleObj spid="_x0000_s3117" name="" r:id="rId7" imgW="3580130" imgH="342900" progId="Equation.3">
                  <p:embed/>
                </p:oleObj>
              </mc:Choice>
              <mc:Fallback>
                <p:oleObj name="" r:id="rId7" imgW="3580130" imgH="342900" progId="Equation.3">
                  <p:embed/>
                  <p:pic>
                    <p:nvPicPr>
                      <p:cNvPr id="0" name="图片 3116"/>
                      <p:cNvPicPr/>
                      <p:nvPr/>
                    </p:nvPicPr>
                    <p:blipFill>
                      <a:blip r:embed="rId8"/>
                      <a:stretch>
                        <a:fillRect/>
                      </a:stretch>
                    </p:blipFill>
                    <p:spPr>
                      <a:xfrm>
                        <a:off x="6381750" y="4000500"/>
                        <a:ext cx="4038600" cy="387350"/>
                      </a:xfrm>
                      <a:prstGeom prst="rect">
                        <a:avLst/>
                      </a:prstGeom>
                      <a:noFill/>
                      <a:ln w="38100">
                        <a:noFill/>
                        <a:miter/>
                      </a:ln>
                    </p:spPr>
                  </p:pic>
                </p:oleObj>
              </mc:Fallback>
            </mc:AlternateContent>
          </a:graphicData>
        </a:graphic>
      </p:graphicFrame>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37217"/>
          <p:cNvSpPr>
            <a:spLocks noGrp="1"/>
          </p:cNvSpPr>
          <p:nvPr>
            <p:ph type="title"/>
          </p:nvPr>
        </p:nvSpPr>
        <p:spPr>
          <a:xfrm>
            <a:off x="2667000" y="381000"/>
            <a:ext cx="7793038" cy="609600"/>
          </a:xfrm>
        </p:spPr>
        <p:txBody>
          <a:bodyPr vert="horz" wrap="square" lIns="92075" tIns="46038" rIns="92075" bIns="46038" anchor="b">
            <a:normAutofit fontScale="90000"/>
          </a:bodyPr>
          <a:p>
            <a:r>
              <a:rPr lang="en-US" altLang="x-none" sz="3600" b="1" dirty="0">
                <a:solidFill>
                  <a:srgbClr val="170981"/>
                </a:solidFill>
              </a:rPr>
              <a:t>Decision Tree (</a:t>
            </a:r>
            <a:r>
              <a:rPr lang="zh-CN" altLang="en-US" sz="3600" b="1" dirty="0">
                <a:solidFill>
                  <a:srgbClr val="170981"/>
                </a:solidFill>
              </a:rPr>
              <a:t>结果输出)</a:t>
            </a:r>
            <a:endParaRPr lang="zh-CN" altLang="en-US" sz="3600" b="1" i="1" dirty="0">
              <a:solidFill>
                <a:srgbClr val="170981"/>
              </a:solidFill>
            </a:endParaRPr>
          </a:p>
        </p:txBody>
      </p:sp>
      <p:sp>
        <p:nvSpPr>
          <p:cNvPr id="137218" name="矩形 137218"/>
          <p:cNvSpPr/>
          <p:nvPr/>
        </p:nvSpPr>
        <p:spPr>
          <a:xfrm>
            <a:off x="5126832" y="1901825"/>
            <a:ext cx="6032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age?</a:t>
            </a:r>
            <a:endParaRPr lang="en-US" altLang="x-none" dirty="0">
              <a:latin typeface="Times New Roman" panose="02020503050405090304" pitchFamily="2" charset="0"/>
            </a:endParaRPr>
          </a:p>
        </p:txBody>
      </p:sp>
      <p:sp>
        <p:nvSpPr>
          <p:cNvPr id="137219" name="矩形 137219"/>
          <p:cNvSpPr/>
          <p:nvPr/>
        </p:nvSpPr>
        <p:spPr>
          <a:xfrm>
            <a:off x="4952207" y="2876550"/>
            <a:ext cx="946150" cy="368300"/>
          </a:xfrm>
          <a:prstGeom prst="rect">
            <a:avLst/>
          </a:prstGeom>
          <a:no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overcast</a:t>
            </a:r>
            <a:endParaRPr lang="en-US" altLang="x-none" dirty="0">
              <a:latin typeface="Times New Roman" panose="02020503050405090304" pitchFamily="2" charset="0"/>
            </a:endParaRPr>
          </a:p>
        </p:txBody>
      </p:sp>
      <p:sp>
        <p:nvSpPr>
          <p:cNvPr id="137220" name="矩形 137220"/>
          <p:cNvSpPr/>
          <p:nvPr/>
        </p:nvSpPr>
        <p:spPr>
          <a:xfrm>
            <a:off x="3345657" y="3790950"/>
            <a:ext cx="946150" cy="368300"/>
          </a:xfrm>
          <a:prstGeom prst="rect">
            <a:avLst/>
          </a:prstGeom>
          <a:solidFill>
            <a:srgbClr val="00FFCC"/>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student?</a:t>
            </a:r>
            <a:endParaRPr lang="en-US" altLang="x-none" dirty="0">
              <a:latin typeface="Times New Roman" panose="02020503050405090304" pitchFamily="2" charset="0"/>
            </a:endParaRPr>
          </a:p>
        </p:txBody>
      </p:sp>
      <p:sp>
        <p:nvSpPr>
          <p:cNvPr id="137221" name="矩形 137221"/>
          <p:cNvSpPr/>
          <p:nvPr/>
        </p:nvSpPr>
        <p:spPr>
          <a:xfrm>
            <a:off x="6916738" y="3790950"/>
            <a:ext cx="1397000" cy="368300"/>
          </a:xfrm>
          <a:prstGeom prst="rect">
            <a:avLst/>
          </a:prstGeom>
          <a:solidFill>
            <a:srgbClr val="99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credit rating?</a:t>
            </a:r>
            <a:endParaRPr lang="en-US" altLang="x-none" dirty="0">
              <a:latin typeface="Times New Roman" panose="02020503050405090304" pitchFamily="2" charset="0"/>
            </a:endParaRPr>
          </a:p>
        </p:txBody>
      </p:sp>
      <p:sp>
        <p:nvSpPr>
          <p:cNvPr id="137222" name="矩形 137222"/>
          <p:cNvSpPr/>
          <p:nvPr/>
        </p:nvSpPr>
        <p:spPr>
          <a:xfrm>
            <a:off x="2749550" y="4757738"/>
            <a:ext cx="412750" cy="368300"/>
          </a:xfrm>
          <a:prstGeom prst="rect">
            <a:avLst/>
          </a:prstGeom>
          <a:no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no</a:t>
            </a:r>
            <a:endParaRPr lang="en-US" altLang="x-none" dirty="0">
              <a:latin typeface="Times New Roman" panose="02020503050405090304" pitchFamily="2" charset="0"/>
            </a:endParaRPr>
          </a:p>
        </p:txBody>
      </p:sp>
      <p:sp>
        <p:nvSpPr>
          <p:cNvPr id="137223" name="矩形 137223"/>
          <p:cNvSpPr/>
          <p:nvPr/>
        </p:nvSpPr>
        <p:spPr>
          <a:xfrm>
            <a:off x="4325938" y="4757738"/>
            <a:ext cx="488950" cy="368300"/>
          </a:xfrm>
          <a:prstGeom prst="rect">
            <a:avLst/>
          </a:prstGeom>
          <a:no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yes</a:t>
            </a:r>
            <a:endParaRPr lang="en-US" altLang="x-none" dirty="0">
              <a:latin typeface="Times New Roman" panose="02020503050405090304" pitchFamily="2" charset="0"/>
            </a:endParaRPr>
          </a:p>
        </p:txBody>
      </p:sp>
      <p:sp>
        <p:nvSpPr>
          <p:cNvPr id="137224" name="矩形 137224"/>
          <p:cNvSpPr/>
          <p:nvPr/>
        </p:nvSpPr>
        <p:spPr>
          <a:xfrm>
            <a:off x="8089901" y="4772025"/>
            <a:ext cx="501650" cy="368300"/>
          </a:xfrm>
          <a:prstGeom prst="rect">
            <a:avLst/>
          </a:prstGeom>
          <a:no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fair</a:t>
            </a:r>
            <a:endParaRPr lang="en-US" altLang="x-none" dirty="0">
              <a:latin typeface="Times New Roman" panose="02020503050405090304" pitchFamily="2" charset="0"/>
            </a:endParaRPr>
          </a:p>
        </p:txBody>
      </p:sp>
      <p:sp>
        <p:nvSpPr>
          <p:cNvPr id="137225" name="矩形 137225"/>
          <p:cNvSpPr/>
          <p:nvPr/>
        </p:nvSpPr>
        <p:spPr>
          <a:xfrm>
            <a:off x="6539707" y="4786313"/>
            <a:ext cx="1009650" cy="368300"/>
          </a:xfrm>
          <a:prstGeom prst="rect">
            <a:avLst/>
          </a:prstGeom>
          <a:no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excellent</a:t>
            </a:r>
            <a:endParaRPr lang="en-US" altLang="x-none" dirty="0">
              <a:latin typeface="Times New Roman" panose="02020503050405090304" pitchFamily="2" charset="0"/>
            </a:endParaRPr>
          </a:p>
        </p:txBody>
      </p:sp>
      <p:sp>
        <p:nvSpPr>
          <p:cNvPr id="137226" name="直接连接符 137226"/>
          <p:cNvSpPr/>
          <p:nvPr/>
        </p:nvSpPr>
        <p:spPr>
          <a:xfrm flipH="1">
            <a:off x="3832225" y="2393950"/>
            <a:ext cx="992188" cy="1323975"/>
          </a:xfrm>
          <a:prstGeom prst="line">
            <a:avLst/>
          </a:prstGeom>
          <a:ln w="12700" cap="flat" cmpd="sng">
            <a:solidFill>
              <a:srgbClr val="000000"/>
            </a:solidFill>
            <a:prstDash val="solid"/>
            <a:round/>
            <a:headEnd type="none" w="med" len="med"/>
            <a:tailEnd type="none" w="med" len="med"/>
          </a:ln>
        </p:spPr>
      </p:sp>
      <p:sp>
        <p:nvSpPr>
          <p:cNvPr id="137227" name="直接连接符 137227"/>
          <p:cNvSpPr/>
          <p:nvPr/>
        </p:nvSpPr>
        <p:spPr>
          <a:xfrm flipH="1">
            <a:off x="5424488" y="2439988"/>
            <a:ext cx="1587" cy="546100"/>
          </a:xfrm>
          <a:prstGeom prst="line">
            <a:avLst/>
          </a:prstGeom>
          <a:ln w="12700" cap="flat" cmpd="sng">
            <a:solidFill>
              <a:srgbClr val="000000"/>
            </a:solidFill>
            <a:prstDash val="solid"/>
            <a:round/>
            <a:headEnd type="none" w="med" len="med"/>
            <a:tailEnd type="none" w="med" len="med"/>
          </a:ln>
        </p:spPr>
      </p:sp>
      <p:sp>
        <p:nvSpPr>
          <p:cNvPr id="137228" name="直接连接符 137228"/>
          <p:cNvSpPr/>
          <p:nvPr/>
        </p:nvSpPr>
        <p:spPr>
          <a:xfrm>
            <a:off x="6089650" y="2470150"/>
            <a:ext cx="1489075" cy="1309688"/>
          </a:xfrm>
          <a:prstGeom prst="line">
            <a:avLst/>
          </a:prstGeom>
          <a:ln w="12700" cap="flat" cmpd="sng">
            <a:solidFill>
              <a:srgbClr val="000000"/>
            </a:solidFill>
            <a:prstDash val="solid"/>
            <a:round/>
            <a:headEnd type="none" w="med" len="med"/>
            <a:tailEnd type="none" w="med" len="med"/>
          </a:ln>
        </p:spPr>
      </p:sp>
      <p:sp>
        <p:nvSpPr>
          <p:cNvPr id="137229" name="矩形 137229"/>
          <p:cNvSpPr/>
          <p:nvPr/>
        </p:nvSpPr>
        <p:spPr>
          <a:xfrm>
            <a:off x="3751263" y="2819400"/>
            <a:ext cx="673100" cy="368300"/>
          </a:xfrm>
          <a:prstGeom prst="rect">
            <a:avLst/>
          </a:prstGeom>
          <a:solidFill>
            <a:srgbClr val="FFFF00"/>
          </a:solidFill>
          <a:ln w="12700" cap="flat" cmpd="sng">
            <a:solidFill>
              <a:schemeClr val="bg1"/>
            </a:solidFill>
            <a:prstDash val="solid"/>
            <a:miter/>
            <a:headEnd type="none" w="med" len="med"/>
            <a:tailEnd type="none" w="med" len="med"/>
          </a:ln>
        </p:spPr>
        <p:txBody>
          <a:bodyPr wrap="none" lIns="92075" tIns="46038" rIns="92075" bIns="46038" anchor="t">
            <a:spAutoFit/>
          </a:bodyPr>
          <a:p>
            <a:pPr indent="0" algn="ctr" eaLnBrk="0" hangingPunct="0"/>
            <a:r>
              <a:rPr lang="zh-CN" altLang="en-US" b="1" dirty="0">
                <a:latin typeface="Times New Roman" panose="02020503050405090304" pitchFamily="2" charset="0"/>
              </a:rPr>
              <a:t>&lt;=30</a:t>
            </a:r>
            <a:endParaRPr lang="zh-CN" altLang="en-US" dirty="0">
              <a:latin typeface="Times New Roman" panose="02020503050405090304" pitchFamily="2" charset="0"/>
            </a:endParaRPr>
          </a:p>
        </p:txBody>
      </p:sp>
      <p:sp>
        <p:nvSpPr>
          <p:cNvPr id="137230" name="矩形 137230"/>
          <p:cNvSpPr/>
          <p:nvPr/>
        </p:nvSpPr>
        <p:spPr>
          <a:xfrm>
            <a:off x="6661944" y="2936875"/>
            <a:ext cx="542925" cy="368300"/>
          </a:xfrm>
          <a:prstGeom prst="rect">
            <a:avLst/>
          </a:prstGeom>
          <a:solidFill>
            <a:srgbClr val="FFFF00"/>
          </a:solidFill>
          <a:ln w="9525">
            <a:noFill/>
          </a:ln>
        </p:spPr>
        <p:txBody>
          <a:bodyPr wrap="none" lIns="92075" tIns="46038" rIns="92075" bIns="46038" anchor="t">
            <a:spAutoFit/>
          </a:bodyPr>
          <a:p>
            <a:pPr indent="0" algn="ctr" eaLnBrk="0" hangingPunct="0"/>
            <a:r>
              <a:rPr lang="zh-CN" altLang="en-US" b="1" dirty="0">
                <a:latin typeface="Times New Roman" panose="02020503050405090304" pitchFamily="2" charset="0"/>
              </a:rPr>
              <a:t>&gt;40</a:t>
            </a:r>
            <a:endParaRPr lang="zh-CN" altLang="en-US" dirty="0">
              <a:latin typeface="Times New Roman" panose="02020503050405090304" pitchFamily="2" charset="0"/>
            </a:endParaRPr>
          </a:p>
        </p:txBody>
      </p:sp>
      <p:sp>
        <p:nvSpPr>
          <p:cNvPr id="137231" name="直接连接符 137231"/>
          <p:cNvSpPr/>
          <p:nvPr/>
        </p:nvSpPr>
        <p:spPr>
          <a:xfrm flipH="1">
            <a:off x="3003550" y="4344988"/>
            <a:ext cx="493713" cy="515937"/>
          </a:xfrm>
          <a:prstGeom prst="line">
            <a:avLst/>
          </a:prstGeom>
          <a:ln w="12700" cap="flat" cmpd="sng">
            <a:solidFill>
              <a:srgbClr val="000000"/>
            </a:solidFill>
            <a:prstDash val="solid"/>
            <a:round/>
            <a:headEnd type="none" w="med" len="med"/>
            <a:tailEnd type="none" w="med" len="med"/>
          </a:ln>
        </p:spPr>
      </p:sp>
      <p:sp>
        <p:nvSpPr>
          <p:cNvPr id="137232" name="直接连接符 137232"/>
          <p:cNvSpPr/>
          <p:nvPr/>
        </p:nvSpPr>
        <p:spPr>
          <a:xfrm>
            <a:off x="4132263" y="4391025"/>
            <a:ext cx="420687" cy="423863"/>
          </a:xfrm>
          <a:prstGeom prst="line">
            <a:avLst/>
          </a:prstGeom>
          <a:ln w="12700" cap="flat" cmpd="sng">
            <a:solidFill>
              <a:srgbClr val="000000"/>
            </a:solidFill>
            <a:prstDash val="solid"/>
            <a:round/>
            <a:headEnd type="none" w="med" len="med"/>
            <a:tailEnd type="none" w="med" len="med"/>
          </a:ln>
        </p:spPr>
      </p:sp>
      <p:sp>
        <p:nvSpPr>
          <p:cNvPr id="137233" name="直接连接符 137233"/>
          <p:cNvSpPr/>
          <p:nvPr/>
        </p:nvSpPr>
        <p:spPr>
          <a:xfrm flipH="1">
            <a:off x="6978650" y="4391025"/>
            <a:ext cx="344488" cy="455613"/>
          </a:xfrm>
          <a:prstGeom prst="line">
            <a:avLst/>
          </a:prstGeom>
          <a:ln w="12700" cap="flat" cmpd="sng">
            <a:solidFill>
              <a:srgbClr val="000000"/>
            </a:solidFill>
            <a:prstDash val="solid"/>
            <a:round/>
            <a:headEnd type="none" w="med" len="med"/>
            <a:tailEnd type="none" w="med" len="med"/>
          </a:ln>
        </p:spPr>
      </p:sp>
      <p:sp>
        <p:nvSpPr>
          <p:cNvPr id="137234" name="直接连接符 137234"/>
          <p:cNvSpPr/>
          <p:nvPr/>
        </p:nvSpPr>
        <p:spPr>
          <a:xfrm>
            <a:off x="7958138" y="4405313"/>
            <a:ext cx="328612" cy="395287"/>
          </a:xfrm>
          <a:prstGeom prst="line">
            <a:avLst/>
          </a:prstGeom>
          <a:ln w="12700" cap="flat" cmpd="sng">
            <a:solidFill>
              <a:srgbClr val="000000"/>
            </a:solidFill>
            <a:prstDash val="solid"/>
            <a:round/>
            <a:headEnd type="none" w="med" len="med"/>
            <a:tailEnd type="none" w="med" len="med"/>
          </a:ln>
        </p:spPr>
      </p:sp>
      <p:sp>
        <p:nvSpPr>
          <p:cNvPr id="137235" name="直接连接符 137235"/>
          <p:cNvSpPr/>
          <p:nvPr/>
        </p:nvSpPr>
        <p:spPr>
          <a:xfrm>
            <a:off x="2954338" y="5229225"/>
            <a:ext cx="0" cy="439738"/>
          </a:xfrm>
          <a:prstGeom prst="line">
            <a:avLst/>
          </a:prstGeom>
          <a:ln w="12700" cap="flat" cmpd="sng">
            <a:solidFill>
              <a:srgbClr val="000000"/>
            </a:solidFill>
            <a:prstDash val="solid"/>
            <a:round/>
            <a:headEnd type="none" w="med" len="med"/>
            <a:tailEnd type="none" w="med" len="med"/>
          </a:ln>
        </p:spPr>
      </p:sp>
      <p:sp>
        <p:nvSpPr>
          <p:cNvPr id="137236" name="直接连接符 137236"/>
          <p:cNvSpPr/>
          <p:nvPr/>
        </p:nvSpPr>
        <p:spPr>
          <a:xfrm>
            <a:off x="8339138" y="5183188"/>
            <a:ext cx="0" cy="439737"/>
          </a:xfrm>
          <a:prstGeom prst="line">
            <a:avLst/>
          </a:prstGeom>
          <a:ln w="12700" cap="flat" cmpd="sng">
            <a:solidFill>
              <a:srgbClr val="000000"/>
            </a:solidFill>
            <a:prstDash val="solid"/>
            <a:round/>
            <a:headEnd type="none" w="med" len="med"/>
            <a:tailEnd type="none" w="med" len="med"/>
          </a:ln>
        </p:spPr>
      </p:sp>
      <p:sp>
        <p:nvSpPr>
          <p:cNvPr id="137237" name="直接连接符 137237"/>
          <p:cNvSpPr/>
          <p:nvPr/>
        </p:nvSpPr>
        <p:spPr>
          <a:xfrm>
            <a:off x="7040563" y="5199063"/>
            <a:ext cx="0" cy="439737"/>
          </a:xfrm>
          <a:prstGeom prst="line">
            <a:avLst/>
          </a:prstGeom>
          <a:ln w="12700" cap="flat" cmpd="sng">
            <a:solidFill>
              <a:srgbClr val="000000"/>
            </a:solidFill>
            <a:prstDash val="solid"/>
            <a:round/>
            <a:headEnd type="none" w="med" len="med"/>
            <a:tailEnd type="none" w="med" len="med"/>
          </a:ln>
        </p:spPr>
      </p:sp>
      <p:sp>
        <p:nvSpPr>
          <p:cNvPr id="137238" name="直接连接符 137238"/>
          <p:cNvSpPr/>
          <p:nvPr/>
        </p:nvSpPr>
        <p:spPr>
          <a:xfrm>
            <a:off x="4568825" y="5199063"/>
            <a:ext cx="0" cy="439737"/>
          </a:xfrm>
          <a:prstGeom prst="line">
            <a:avLst/>
          </a:prstGeom>
          <a:ln w="12700" cap="flat" cmpd="sng">
            <a:solidFill>
              <a:srgbClr val="000000"/>
            </a:solidFill>
            <a:prstDash val="solid"/>
            <a:round/>
            <a:headEnd type="none" w="med" len="med"/>
            <a:tailEnd type="none" w="med" len="med"/>
          </a:ln>
        </p:spPr>
      </p:sp>
      <p:sp>
        <p:nvSpPr>
          <p:cNvPr id="137239" name="直接连接符 137239"/>
          <p:cNvSpPr/>
          <p:nvPr/>
        </p:nvSpPr>
        <p:spPr>
          <a:xfrm>
            <a:off x="5426075" y="3294063"/>
            <a:ext cx="0" cy="439737"/>
          </a:xfrm>
          <a:prstGeom prst="line">
            <a:avLst/>
          </a:prstGeom>
          <a:ln w="12700" cap="flat" cmpd="sng">
            <a:solidFill>
              <a:srgbClr val="000000"/>
            </a:solidFill>
            <a:prstDash val="solid"/>
            <a:round/>
            <a:headEnd type="none" w="med" len="med"/>
            <a:tailEnd type="none" w="med" len="med"/>
          </a:ln>
        </p:spPr>
      </p:sp>
      <p:sp>
        <p:nvSpPr>
          <p:cNvPr id="137240" name="矩形 137240"/>
          <p:cNvSpPr/>
          <p:nvPr/>
        </p:nvSpPr>
        <p:spPr>
          <a:xfrm>
            <a:off x="2747963" y="5634038"/>
            <a:ext cx="412750" cy="368300"/>
          </a:xfrm>
          <a:prstGeom prst="rect">
            <a:avLst/>
          </a:prstGeom>
          <a:solidFill>
            <a:srgbClr val="FFCC99"/>
          </a:solid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no</a:t>
            </a:r>
            <a:endParaRPr lang="en-US" altLang="x-none" dirty="0">
              <a:latin typeface="Times New Roman" panose="02020503050405090304" pitchFamily="2" charset="0"/>
            </a:endParaRPr>
          </a:p>
        </p:txBody>
      </p:sp>
      <p:sp>
        <p:nvSpPr>
          <p:cNvPr id="137241" name="矩形 137241"/>
          <p:cNvSpPr/>
          <p:nvPr/>
        </p:nvSpPr>
        <p:spPr>
          <a:xfrm>
            <a:off x="6832600" y="5634038"/>
            <a:ext cx="412750" cy="368300"/>
          </a:xfrm>
          <a:prstGeom prst="rect">
            <a:avLst/>
          </a:prstGeom>
          <a:solidFill>
            <a:srgbClr val="FFCC99"/>
          </a:solid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no</a:t>
            </a:r>
            <a:endParaRPr lang="en-US" altLang="x-none" dirty="0">
              <a:latin typeface="Times New Roman" panose="02020503050405090304" pitchFamily="2" charset="0"/>
            </a:endParaRPr>
          </a:p>
        </p:txBody>
      </p:sp>
      <p:sp>
        <p:nvSpPr>
          <p:cNvPr id="137242" name="矩形 137242"/>
          <p:cNvSpPr/>
          <p:nvPr/>
        </p:nvSpPr>
        <p:spPr>
          <a:xfrm>
            <a:off x="4322763" y="5634038"/>
            <a:ext cx="488950" cy="368300"/>
          </a:xfrm>
          <a:prstGeom prst="rect">
            <a:avLst/>
          </a:prstGeom>
          <a:solidFill>
            <a:srgbClr val="00FF00"/>
          </a:solid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yes</a:t>
            </a:r>
            <a:endParaRPr lang="en-US" altLang="x-none" dirty="0">
              <a:latin typeface="Times New Roman" panose="02020503050405090304" pitchFamily="2" charset="0"/>
            </a:endParaRPr>
          </a:p>
        </p:txBody>
      </p:sp>
      <p:sp>
        <p:nvSpPr>
          <p:cNvPr id="137243" name="矩形 137243"/>
          <p:cNvSpPr/>
          <p:nvPr/>
        </p:nvSpPr>
        <p:spPr>
          <a:xfrm>
            <a:off x="8094663" y="5634038"/>
            <a:ext cx="488950" cy="368300"/>
          </a:xfrm>
          <a:prstGeom prst="rect">
            <a:avLst/>
          </a:prstGeom>
          <a:solidFill>
            <a:srgbClr val="00FF00"/>
          </a:solid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yes</a:t>
            </a:r>
            <a:endParaRPr lang="en-US" altLang="x-none" dirty="0">
              <a:latin typeface="Times New Roman" panose="02020503050405090304" pitchFamily="2" charset="0"/>
            </a:endParaRPr>
          </a:p>
        </p:txBody>
      </p:sp>
      <p:sp>
        <p:nvSpPr>
          <p:cNvPr id="137244" name="矩形 137244"/>
          <p:cNvSpPr/>
          <p:nvPr/>
        </p:nvSpPr>
        <p:spPr>
          <a:xfrm>
            <a:off x="5181600" y="3794125"/>
            <a:ext cx="488950" cy="368300"/>
          </a:xfrm>
          <a:prstGeom prst="rect">
            <a:avLst/>
          </a:prstGeom>
          <a:solidFill>
            <a:srgbClr val="00FF00"/>
          </a:solidFill>
          <a:ln w="9525">
            <a:noFill/>
          </a:ln>
        </p:spPr>
        <p:txBody>
          <a:bodyPr wrap="none" lIns="92075" tIns="46038" rIns="92075" bIns="46038" anchor="t">
            <a:spAutoFit/>
          </a:bodyPr>
          <a:p>
            <a:pPr indent="0" algn="ctr" eaLnBrk="0" hangingPunct="0"/>
            <a:r>
              <a:rPr lang="en-US" altLang="x-none" dirty="0">
                <a:latin typeface="Times New Roman" panose="02020503050405090304" pitchFamily="2" charset="0"/>
              </a:rPr>
              <a:t>yes</a:t>
            </a:r>
            <a:endParaRPr lang="en-US" altLang="x-none" dirty="0">
              <a:latin typeface="Times New Roman" panose="02020503050405090304" pitchFamily="2" charset="0"/>
            </a:endParaRPr>
          </a:p>
        </p:txBody>
      </p:sp>
      <p:sp>
        <p:nvSpPr>
          <p:cNvPr id="137245" name="矩形 137245"/>
          <p:cNvSpPr/>
          <p:nvPr/>
        </p:nvSpPr>
        <p:spPr>
          <a:xfrm>
            <a:off x="4876800" y="2971800"/>
            <a:ext cx="106680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30..40</a:t>
            </a:r>
            <a:endParaRPr lang="zh-CN" altLang="en-US" sz="1800" dirty="0">
              <a:latin typeface="Times New Roman" panose="02020503050405090304" pitchFamily="2" charset="0"/>
            </a:endParaRP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38241"/>
          <p:cNvSpPr>
            <a:spLocks noGrp="1"/>
          </p:cNvSpPr>
          <p:nvPr>
            <p:ph type="title"/>
          </p:nvPr>
        </p:nvSpPr>
        <p:spPr>
          <a:xfrm>
            <a:off x="2667000" y="381000"/>
            <a:ext cx="7793038" cy="609600"/>
          </a:xfrm>
        </p:spPr>
        <p:txBody>
          <a:bodyPr anchor="ctr">
            <a:normAutofit fontScale="90000"/>
          </a:bodyPr>
          <a:p>
            <a:r>
              <a:rPr lang="zh-CN" altLang="en-US" sz="4000"/>
              <a:t>从树中生成分类规则</a:t>
            </a:r>
            <a:endParaRPr lang="zh-CN" altLang="en-US" sz="4000"/>
          </a:p>
        </p:txBody>
      </p:sp>
      <p:sp>
        <p:nvSpPr>
          <p:cNvPr id="138242" name="文本占位符 138242"/>
          <p:cNvSpPr>
            <a:spLocks noGrp="1"/>
          </p:cNvSpPr>
          <p:nvPr>
            <p:ph idx="1"/>
          </p:nvPr>
        </p:nvSpPr>
        <p:spPr>
          <a:xfrm>
            <a:off x="1981200" y="1752600"/>
            <a:ext cx="8305800" cy="4724400"/>
          </a:xfrm>
        </p:spPr>
        <p:txBody>
          <a:bodyPr anchor="t"/>
          <a:p>
            <a:pPr>
              <a:lnSpc>
                <a:spcPct val="90000"/>
              </a:lnSpc>
            </a:pPr>
            <a:r>
              <a:rPr lang="zh-CN" altLang="en-US" sz="2400" dirty="0"/>
              <a:t>用 </a:t>
            </a:r>
            <a:r>
              <a:rPr lang="en-US" altLang="x-none" sz="2400" dirty="0">
                <a:solidFill>
                  <a:schemeClr val="hlink"/>
                </a:solidFill>
              </a:rPr>
              <a:t>IF-THEN</a:t>
            </a:r>
            <a:r>
              <a:rPr lang="en-US" altLang="x-none" sz="2400" dirty="0"/>
              <a:t> </a:t>
            </a:r>
            <a:r>
              <a:rPr lang="zh-CN" altLang="en-US" sz="2400" dirty="0"/>
              <a:t>这种形式来表现规则</a:t>
            </a:r>
            <a:endParaRPr lang="zh-CN" altLang="en-US" sz="2400" dirty="0"/>
          </a:p>
          <a:p>
            <a:pPr>
              <a:lnSpc>
                <a:spcPct val="90000"/>
              </a:lnSpc>
            </a:pPr>
            <a:r>
              <a:rPr lang="zh-CN" altLang="en-US" sz="2400" dirty="0"/>
              <a:t>每个叶子节点都创建一条规则</a:t>
            </a:r>
            <a:endParaRPr lang="zh-CN" altLang="en-US" sz="2400" dirty="0"/>
          </a:p>
          <a:p>
            <a:pPr>
              <a:lnSpc>
                <a:spcPct val="90000"/>
              </a:lnSpc>
            </a:pPr>
            <a:r>
              <a:rPr lang="zh-CN" altLang="en-US" sz="2400" dirty="0"/>
              <a:t>每个分割都成为一个规则中的一个条件</a:t>
            </a:r>
            <a:endParaRPr lang="en-US" altLang="x-none" sz="2400" dirty="0"/>
          </a:p>
          <a:p>
            <a:pPr>
              <a:lnSpc>
                <a:spcPct val="90000"/>
              </a:lnSpc>
            </a:pPr>
            <a:r>
              <a:rPr lang="zh-CN" altLang="en-US" sz="2400" dirty="0"/>
              <a:t>叶子节点中的类别就是</a:t>
            </a:r>
            <a:r>
              <a:rPr lang="en-US" altLang="x-none" sz="2400" dirty="0"/>
              <a:t>Then</a:t>
            </a:r>
            <a:r>
              <a:rPr lang="zh-CN" altLang="en-US" sz="2400" dirty="0"/>
              <a:t>的内容</a:t>
            </a:r>
            <a:endParaRPr lang="zh-CN" altLang="en-US" sz="2400" dirty="0"/>
          </a:p>
          <a:p>
            <a:pPr>
              <a:lnSpc>
                <a:spcPct val="90000"/>
              </a:lnSpc>
            </a:pPr>
            <a:r>
              <a:rPr lang="zh-CN" altLang="en-US" sz="2400" dirty="0"/>
              <a:t>规则对于人来说更容易理解</a:t>
            </a:r>
            <a:endParaRPr lang="zh-CN" altLang="en-US" sz="2400" dirty="0"/>
          </a:p>
          <a:p>
            <a:pPr>
              <a:lnSpc>
                <a:spcPct val="90000"/>
              </a:lnSpc>
            </a:pPr>
            <a:r>
              <a:rPr lang="zh-CN" altLang="en-US" sz="2400" dirty="0"/>
              <a:t>例子</a:t>
            </a:r>
            <a:endParaRPr lang="zh-CN" altLang="en-US" sz="2400" dirty="0"/>
          </a:p>
          <a:p>
            <a:pPr lvl="1">
              <a:spcBef>
                <a:spcPct val="40000"/>
              </a:spcBef>
              <a:buNone/>
            </a:pPr>
            <a:r>
              <a:rPr lang="en-US" altLang="x-none" sz="1800" dirty="0"/>
              <a:t>IF </a:t>
            </a:r>
            <a:r>
              <a:rPr lang="en-US" altLang="x-none" sz="1800" i="1" dirty="0"/>
              <a:t>age</a:t>
            </a:r>
            <a:r>
              <a:rPr lang="en-US" altLang="x-none" sz="1800" dirty="0"/>
              <a:t> = “&lt;=30” AND </a:t>
            </a:r>
            <a:r>
              <a:rPr lang="en-US" altLang="x-none" sz="1800" i="1" dirty="0"/>
              <a:t>student</a:t>
            </a:r>
            <a:r>
              <a:rPr lang="en-US" altLang="x-none" sz="1800" dirty="0"/>
              <a:t> = “</a:t>
            </a:r>
            <a:r>
              <a:rPr lang="en-US" altLang="x-none" sz="1800" i="1" dirty="0"/>
              <a:t>no</a:t>
            </a:r>
            <a:r>
              <a:rPr lang="en-US" altLang="x-none" sz="1800" dirty="0"/>
              <a:t>”   THEN </a:t>
            </a:r>
            <a:r>
              <a:rPr lang="en-US" altLang="x-none" sz="1800" i="1" dirty="0"/>
              <a:t>buys_computer</a:t>
            </a:r>
            <a:r>
              <a:rPr lang="en-US" altLang="x-none" sz="1800" dirty="0"/>
              <a:t> = “</a:t>
            </a:r>
            <a:r>
              <a:rPr lang="en-US" altLang="x-none" sz="1800" i="1" dirty="0"/>
              <a:t>no</a:t>
            </a:r>
            <a:r>
              <a:rPr lang="en-US" altLang="x-none" sz="1800" dirty="0"/>
              <a:t>”</a:t>
            </a:r>
            <a:endParaRPr lang="en-US" altLang="x-none" sz="1800" dirty="0"/>
          </a:p>
          <a:p>
            <a:pPr lvl="1">
              <a:buNone/>
            </a:pPr>
            <a:r>
              <a:rPr lang="en-US" altLang="x-none" sz="1800" dirty="0"/>
              <a:t>IF </a:t>
            </a:r>
            <a:r>
              <a:rPr lang="en-US" altLang="x-none" sz="1800" i="1" dirty="0"/>
              <a:t>age</a:t>
            </a:r>
            <a:r>
              <a:rPr lang="en-US" altLang="x-none" sz="1800" dirty="0"/>
              <a:t> = “&lt;=30” AND </a:t>
            </a:r>
            <a:r>
              <a:rPr lang="en-US" altLang="x-none" sz="1800" i="1" dirty="0"/>
              <a:t>student</a:t>
            </a:r>
            <a:r>
              <a:rPr lang="en-US" altLang="x-none" sz="1800" dirty="0"/>
              <a:t> = “</a:t>
            </a:r>
            <a:r>
              <a:rPr lang="en-US" altLang="x-none" sz="1800" i="1" dirty="0"/>
              <a:t>yes</a:t>
            </a:r>
            <a:r>
              <a:rPr lang="en-US" altLang="x-none" sz="1800" dirty="0"/>
              <a:t>”  THEN </a:t>
            </a:r>
            <a:r>
              <a:rPr lang="en-US" altLang="x-none" sz="1800" i="1" dirty="0"/>
              <a:t>buys_computer</a:t>
            </a:r>
            <a:r>
              <a:rPr lang="en-US" altLang="x-none" sz="1800" dirty="0"/>
              <a:t> = “</a:t>
            </a:r>
            <a:r>
              <a:rPr lang="en-US" altLang="x-none" sz="1800" i="1" dirty="0"/>
              <a:t>yes</a:t>
            </a:r>
            <a:r>
              <a:rPr lang="en-US" altLang="x-none" sz="1800" dirty="0"/>
              <a:t>”</a:t>
            </a:r>
            <a:endParaRPr lang="en-US" altLang="x-none" sz="1800" dirty="0"/>
          </a:p>
          <a:p>
            <a:pPr lvl="1">
              <a:buNone/>
            </a:pPr>
            <a:r>
              <a:rPr lang="en-US" altLang="x-none" sz="1800" dirty="0"/>
              <a:t>IF </a:t>
            </a:r>
            <a:r>
              <a:rPr lang="en-US" altLang="x-none" sz="1800" i="1" dirty="0"/>
              <a:t>age</a:t>
            </a:r>
            <a:r>
              <a:rPr lang="en-US" altLang="x-none" sz="1800" dirty="0"/>
              <a:t> = “31</a:t>
            </a:r>
            <a:r>
              <a:rPr lang="en-US" altLang="x-none" sz="1800" dirty="0">
                <a:latin typeface="Tahoma" panose="020B0604030504040204" pitchFamily="2" charset="0"/>
              </a:rPr>
              <a:t>…</a:t>
            </a:r>
            <a:r>
              <a:rPr lang="en-US" altLang="x-none" sz="1800" dirty="0"/>
              <a:t>40” 			THEN </a:t>
            </a:r>
            <a:r>
              <a:rPr lang="en-US" altLang="x-none" sz="1800" i="1" dirty="0"/>
              <a:t>buys_computer</a:t>
            </a:r>
            <a:r>
              <a:rPr lang="en-US" altLang="x-none" sz="1800" dirty="0"/>
              <a:t> = “</a:t>
            </a:r>
            <a:r>
              <a:rPr lang="en-US" altLang="x-none" sz="1800" i="1" dirty="0"/>
              <a:t>yes</a:t>
            </a:r>
            <a:r>
              <a:rPr lang="en-US" altLang="x-none" sz="1800" dirty="0"/>
              <a:t>”</a:t>
            </a:r>
            <a:endParaRPr lang="en-US" altLang="x-none" sz="1800" dirty="0"/>
          </a:p>
          <a:p>
            <a:pPr lvl="1">
              <a:buNone/>
            </a:pPr>
            <a:r>
              <a:rPr lang="en-US" altLang="x-none" sz="1800" dirty="0"/>
              <a:t>IF </a:t>
            </a:r>
            <a:r>
              <a:rPr lang="en-US" altLang="x-none" sz="1800" i="1" dirty="0"/>
              <a:t>age</a:t>
            </a:r>
            <a:r>
              <a:rPr lang="en-US" altLang="x-none" sz="1800" dirty="0"/>
              <a:t> = “&gt;40”   AND </a:t>
            </a:r>
            <a:r>
              <a:rPr lang="en-US" altLang="x-none" sz="1800" i="1" dirty="0"/>
              <a:t>credit_rating</a:t>
            </a:r>
            <a:r>
              <a:rPr lang="en-US" altLang="x-none" sz="1800" dirty="0"/>
              <a:t> = “</a:t>
            </a:r>
            <a:r>
              <a:rPr lang="en-US" altLang="x-none" sz="1800" i="1" dirty="0"/>
              <a:t>excellent</a:t>
            </a:r>
            <a:r>
              <a:rPr lang="en-US" altLang="x-none" sz="1800" dirty="0"/>
              <a:t>”   THEN </a:t>
            </a:r>
            <a:r>
              <a:rPr lang="en-US" altLang="x-none" sz="1800" i="1" dirty="0"/>
              <a:t>buys_computer </a:t>
            </a:r>
            <a:r>
              <a:rPr lang="en-US" altLang="x-none" sz="1800" dirty="0"/>
              <a:t>= “</a:t>
            </a:r>
            <a:r>
              <a:rPr lang="en-US" altLang="x-none" sz="1800" i="1" dirty="0"/>
              <a:t>yes</a:t>
            </a:r>
            <a:r>
              <a:rPr lang="en-US" altLang="x-none" sz="1800" dirty="0"/>
              <a:t>”</a:t>
            </a:r>
            <a:endParaRPr lang="en-US" altLang="x-none" sz="1800" dirty="0"/>
          </a:p>
          <a:p>
            <a:pPr lvl="1">
              <a:buNone/>
            </a:pPr>
            <a:r>
              <a:rPr lang="en-US" altLang="x-none" sz="1800" dirty="0"/>
              <a:t>IF </a:t>
            </a:r>
            <a:r>
              <a:rPr lang="en-US" altLang="x-none" sz="1800" i="1" dirty="0"/>
              <a:t>age</a:t>
            </a:r>
            <a:r>
              <a:rPr lang="en-US" altLang="x-none" sz="1800" dirty="0"/>
              <a:t> = “&lt;=30” AND </a:t>
            </a:r>
            <a:r>
              <a:rPr lang="en-US" altLang="x-none" sz="1800" i="1" dirty="0"/>
              <a:t>credit_rating</a:t>
            </a:r>
            <a:r>
              <a:rPr lang="en-US" altLang="x-none" sz="1800" dirty="0"/>
              <a:t> = “</a:t>
            </a:r>
            <a:r>
              <a:rPr lang="en-US" altLang="x-none" sz="1800" i="1" dirty="0"/>
              <a:t>fair</a:t>
            </a:r>
            <a:r>
              <a:rPr lang="en-US" altLang="x-none" sz="1800" dirty="0"/>
              <a:t>”  THEN </a:t>
            </a:r>
            <a:r>
              <a:rPr lang="en-US" altLang="x-none" sz="1800" i="1" dirty="0"/>
              <a:t>buys_computer</a:t>
            </a:r>
            <a:r>
              <a:rPr lang="en-US" altLang="x-none" sz="1800" dirty="0"/>
              <a:t> = “</a:t>
            </a:r>
            <a:r>
              <a:rPr lang="en-US" altLang="x-none" sz="1800" i="1" dirty="0"/>
              <a:t>no</a:t>
            </a:r>
            <a:r>
              <a:rPr lang="en-US" altLang="x-none" sz="1800" dirty="0"/>
              <a:t>”</a:t>
            </a:r>
            <a:endParaRPr lang="en-US" altLang="x-none" sz="1800" dirty="0"/>
          </a:p>
        </p:txBody>
      </p:sp>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39265"/>
          <p:cNvSpPr>
            <a:spLocks noGrp="1"/>
          </p:cNvSpPr>
          <p:nvPr>
            <p:ph type="title"/>
          </p:nvPr>
        </p:nvSpPr>
        <p:spPr>
          <a:xfrm>
            <a:off x="2895600" y="533400"/>
            <a:ext cx="6858000" cy="1371600"/>
          </a:xfrm>
        </p:spPr>
        <p:txBody>
          <a:bodyPr vert="horz" wrap="square" lIns="92075" tIns="46038" rIns="92075" bIns="46038" anchor="b"/>
          <a:p>
            <a:r>
              <a:rPr lang="zh-CN" altLang="en-US" i="1" dirty="0"/>
              <a:t>基尼指数  </a:t>
            </a:r>
            <a:r>
              <a:rPr lang="en-US" altLang="x-none" i="1" dirty="0"/>
              <a:t>Gini</a:t>
            </a:r>
            <a:r>
              <a:rPr lang="en-US" altLang="x-none" dirty="0"/>
              <a:t> Index (IBM IntelligentMiner)</a:t>
            </a:r>
            <a:endParaRPr lang="en-US" altLang="x-none" dirty="0"/>
          </a:p>
        </p:txBody>
      </p:sp>
      <p:sp>
        <p:nvSpPr>
          <p:cNvPr id="139266" name="文本占位符 139266"/>
          <p:cNvSpPr>
            <a:spLocks noGrp="1"/>
          </p:cNvSpPr>
          <p:nvPr>
            <p:ph idx="1"/>
          </p:nvPr>
        </p:nvSpPr>
        <p:spPr>
          <a:xfrm>
            <a:off x="1733550" y="1981200"/>
            <a:ext cx="8705850" cy="4602163"/>
          </a:xfrm>
        </p:spPr>
        <p:txBody>
          <a:bodyPr vert="horz" wrap="square" lIns="92075" tIns="46038" rIns="92075" bIns="46038" anchor="t"/>
          <a:p>
            <a:pPr>
              <a:spcBef>
                <a:spcPct val="0"/>
              </a:spcBef>
            </a:pPr>
            <a:r>
              <a:rPr lang="zh-CN" altLang="en-US" sz="2800" dirty="0"/>
              <a:t>集合</a:t>
            </a:r>
            <a:r>
              <a:rPr lang="en-US" altLang="x-none" sz="2800" dirty="0"/>
              <a:t>T</a:t>
            </a:r>
            <a:r>
              <a:rPr lang="zh-CN" altLang="en-US" sz="2800" dirty="0"/>
              <a:t>包含</a:t>
            </a:r>
            <a:r>
              <a:rPr lang="en-US" altLang="x-none" sz="2800" dirty="0"/>
              <a:t>N</a:t>
            </a:r>
            <a:r>
              <a:rPr lang="zh-CN" altLang="en-US" sz="2800" dirty="0"/>
              <a:t>个类别的记录，那么其</a:t>
            </a:r>
            <a:r>
              <a:rPr lang="en-US" altLang="x-none" sz="2800" dirty="0"/>
              <a:t>Gini</a:t>
            </a:r>
            <a:r>
              <a:rPr lang="zh-CN" altLang="en-US" sz="2800" dirty="0"/>
              <a:t>指标就是</a:t>
            </a:r>
            <a:endParaRPr lang="zh-CN" altLang="en-US" sz="2800" dirty="0"/>
          </a:p>
          <a:p>
            <a:pPr>
              <a:spcBef>
                <a:spcPct val="0"/>
              </a:spcBef>
            </a:pPr>
            <a:endParaRPr lang="zh-CN" altLang="en-US" sz="2800" dirty="0"/>
          </a:p>
          <a:p>
            <a:pPr>
              <a:spcBef>
                <a:spcPct val="0"/>
              </a:spcBef>
              <a:buNone/>
            </a:pPr>
            <a:r>
              <a:rPr lang="zh-CN" altLang="en-US" sz="2800" i="1" dirty="0"/>
              <a:t>	</a:t>
            </a:r>
            <a:r>
              <a:rPr lang="en-US" altLang="x-none" sz="2800" i="1" dirty="0"/>
              <a:t>p</a:t>
            </a:r>
            <a:r>
              <a:rPr lang="en-US" altLang="x-none" sz="2800" i="1" baseline="-25000" dirty="0"/>
              <a:t>j</a:t>
            </a:r>
            <a:r>
              <a:rPr lang="en-US" altLang="x-none" sz="2800" dirty="0"/>
              <a:t> </a:t>
            </a:r>
            <a:r>
              <a:rPr lang="zh-CN" altLang="en-US" sz="2800" dirty="0"/>
              <a:t>类别</a:t>
            </a:r>
            <a:r>
              <a:rPr lang="en-US" altLang="x-none" sz="2800" dirty="0"/>
              <a:t>j</a:t>
            </a:r>
            <a:r>
              <a:rPr lang="zh-CN" altLang="en-US" sz="2800" dirty="0"/>
              <a:t>出现的频率</a:t>
            </a:r>
            <a:endParaRPr lang="zh-CN" altLang="en-US" sz="2800" i="1" dirty="0"/>
          </a:p>
          <a:p>
            <a:pPr>
              <a:spcBef>
                <a:spcPct val="0"/>
              </a:spcBef>
            </a:pPr>
            <a:r>
              <a:rPr lang="zh-CN" altLang="en-US" sz="2800" dirty="0"/>
              <a:t>如果集合</a:t>
            </a:r>
            <a:r>
              <a:rPr lang="en-US" altLang="x-none" sz="2800" dirty="0"/>
              <a:t>T</a:t>
            </a:r>
            <a:r>
              <a:rPr lang="zh-CN" altLang="en-US" sz="2800" dirty="0"/>
              <a:t>分成两部分 </a:t>
            </a:r>
            <a:r>
              <a:rPr lang="en-US" altLang="x-none" sz="2800" i="1" dirty="0"/>
              <a:t>N</a:t>
            </a:r>
            <a:r>
              <a:rPr lang="en-US" altLang="x-none" sz="2800" i="1" baseline="-25000" dirty="0"/>
              <a:t>1</a:t>
            </a:r>
            <a:r>
              <a:rPr lang="en-US" altLang="x-none" sz="2800" dirty="0"/>
              <a:t> and </a:t>
            </a:r>
            <a:r>
              <a:rPr lang="en-US" altLang="x-none" sz="2800" i="1" dirty="0"/>
              <a:t>N</a:t>
            </a:r>
            <a:r>
              <a:rPr lang="en-US" altLang="x-none" sz="2800" i="1" baseline="-25000" dirty="0"/>
              <a:t>2</a:t>
            </a:r>
            <a:r>
              <a:rPr lang="en-US" altLang="x-none" sz="2800" dirty="0"/>
              <a:t> 。</a:t>
            </a:r>
            <a:r>
              <a:rPr lang="zh-CN" altLang="en-US" sz="2800" dirty="0"/>
              <a:t>那么这个分割的</a:t>
            </a:r>
            <a:r>
              <a:rPr lang="en-US" altLang="x-none" sz="2800" dirty="0"/>
              <a:t>Gini</a:t>
            </a:r>
            <a:r>
              <a:rPr lang="zh-CN" altLang="en-US" sz="2800" dirty="0"/>
              <a:t>就是</a:t>
            </a:r>
            <a:endParaRPr lang="zh-CN" altLang="en-US" sz="2800" dirty="0"/>
          </a:p>
          <a:p>
            <a:pPr>
              <a:spcBef>
                <a:spcPct val="0"/>
              </a:spcBef>
            </a:pPr>
            <a:endParaRPr lang="zh-CN" altLang="en-US" sz="2800" dirty="0"/>
          </a:p>
          <a:p>
            <a:pPr>
              <a:spcBef>
                <a:spcPct val="0"/>
              </a:spcBef>
            </a:pPr>
            <a:endParaRPr lang="zh-CN" altLang="en-US" sz="2800" dirty="0"/>
          </a:p>
          <a:p>
            <a:pPr>
              <a:spcBef>
                <a:spcPct val="0"/>
              </a:spcBef>
            </a:pPr>
            <a:r>
              <a:rPr lang="zh-CN" altLang="en-US" sz="2800" dirty="0"/>
              <a:t>提供最小</a:t>
            </a:r>
            <a:r>
              <a:rPr lang="en-US" altLang="x-none" sz="2800" dirty="0"/>
              <a:t>Gini</a:t>
            </a:r>
            <a:r>
              <a:rPr lang="en-US" altLang="x-none" sz="2800" baseline="-25000" dirty="0"/>
              <a:t>split</a:t>
            </a:r>
            <a:r>
              <a:rPr lang="en-US" altLang="x-none" sz="2800" dirty="0"/>
              <a:t> </a:t>
            </a:r>
            <a:r>
              <a:rPr lang="zh-CN" altLang="en-US" sz="2800" dirty="0"/>
              <a:t>就被选择作为分割的标准(</a:t>
            </a:r>
            <a:r>
              <a:rPr lang="zh-CN" altLang="en-US" sz="2800" i="1" dirty="0">
                <a:solidFill>
                  <a:srgbClr val="CC0000"/>
                </a:solidFill>
              </a:rPr>
              <a:t>对于每个属性都要遍历所有可以的分割方法</a:t>
            </a:r>
            <a:r>
              <a:rPr lang="zh-CN" altLang="en-US" sz="2800" dirty="0"/>
              <a:t>).</a:t>
            </a:r>
            <a:endParaRPr lang="zh-CN" altLang="en-US" sz="2800" dirty="0"/>
          </a:p>
        </p:txBody>
      </p:sp>
      <p:graphicFrame>
        <p:nvGraphicFramePr>
          <p:cNvPr id="139267" name="对象 139267"/>
          <p:cNvGraphicFramePr/>
          <p:nvPr/>
        </p:nvGraphicFramePr>
        <p:xfrm>
          <a:off x="5943600" y="2362200"/>
          <a:ext cx="3048000" cy="914400"/>
        </p:xfrm>
        <a:graphic>
          <a:graphicData uri="http://schemas.openxmlformats.org/presentationml/2006/ole">
            <mc:AlternateContent xmlns:mc="http://schemas.openxmlformats.org/markup-compatibility/2006">
              <mc:Choice xmlns:v="urn:schemas-microsoft-com:vml" Requires="v">
                <p:oleObj spid="_x0000_s3125" name="" r:id="rId1" imgW="1739265" imgH="761365" progId="Equation.3">
                  <p:embed/>
                </p:oleObj>
              </mc:Choice>
              <mc:Fallback>
                <p:oleObj name="" r:id="rId1" imgW="1739265" imgH="761365" progId="Equation.3">
                  <p:embed/>
                  <p:pic>
                    <p:nvPicPr>
                      <p:cNvPr id="0" name="图片 3124"/>
                      <p:cNvPicPr/>
                      <p:nvPr/>
                    </p:nvPicPr>
                    <p:blipFill>
                      <a:blip r:embed="rId2"/>
                      <a:stretch>
                        <a:fillRect/>
                      </a:stretch>
                    </p:blipFill>
                    <p:spPr>
                      <a:xfrm>
                        <a:off x="5943600" y="2362200"/>
                        <a:ext cx="3048000" cy="914400"/>
                      </a:xfrm>
                      <a:prstGeom prst="rect">
                        <a:avLst/>
                      </a:prstGeom>
                      <a:noFill/>
                      <a:ln w="38100">
                        <a:noFill/>
                        <a:miter/>
                      </a:ln>
                    </p:spPr>
                  </p:pic>
                </p:oleObj>
              </mc:Fallback>
            </mc:AlternateContent>
          </a:graphicData>
        </a:graphic>
      </p:graphicFrame>
      <p:graphicFrame>
        <p:nvGraphicFramePr>
          <p:cNvPr id="139268" name="对象 139268"/>
          <p:cNvGraphicFramePr>
            <a:graphicFrameLocks noChangeAspect="1"/>
          </p:cNvGraphicFramePr>
          <p:nvPr/>
        </p:nvGraphicFramePr>
        <p:xfrm>
          <a:off x="3886200" y="3733800"/>
          <a:ext cx="6443663" cy="914400"/>
        </p:xfrm>
        <a:graphic>
          <a:graphicData uri="http://schemas.openxmlformats.org/presentationml/2006/ole">
            <mc:AlternateContent xmlns:mc="http://schemas.openxmlformats.org/markup-compatibility/2006">
              <mc:Choice xmlns:v="urn:schemas-microsoft-com:vml" Requires="v">
                <p:oleObj spid="_x0000_s3126" name="" r:id="rId3" imgW="3403600" imgH="558800" progId="Equation.3">
                  <p:embed/>
                </p:oleObj>
              </mc:Choice>
              <mc:Fallback>
                <p:oleObj name="" r:id="rId3" imgW="3403600" imgH="558800" progId="Equation.3">
                  <p:embed/>
                  <p:pic>
                    <p:nvPicPr>
                      <p:cNvPr id="0" name="图片 3125"/>
                      <p:cNvPicPr/>
                      <p:nvPr/>
                    </p:nvPicPr>
                    <p:blipFill>
                      <a:blip r:embed="rId4"/>
                      <a:stretch>
                        <a:fillRect/>
                      </a:stretch>
                    </p:blipFill>
                    <p:spPr>
                      <a:xfrm>
                        <a:off x="3886200" y="3733800"/>
                        <a:ext cx="6443663" cy="914400"/>
                      </a:xfrm>
                      <a:prstGeom prst="rect">
                        <a:avLst/>
                      </a:prstGeom>
                      <a:solidFill>
                        <a:srgbClr val="CCFFFF"/>
                      </a:solidFill>
                      <a:ln w="38100">
                        <a:noFill/>
                        <a:miter/>
                      </a:ln>
                    </p:spPr>
                  </p:pic>
                </p:oleObj>
              </mc:Fallback>
            </mc:AlternateContent>
          </a:graphicData>
        </a:graphic>
      </p:graphicFrame>
    </p:spTree>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40289"/>
          <p:cNvSpPr>
            <a:spLocks noGrp="1"/>
          </p:cNvSpPr>
          <p:nvPr>
            <p:ph type="title"/>
          </p:nvPr>
        </p:nvSpPr>
        <p:spPr/>
        <p:txBody>
          <a:bodyPr anchor="ctr"/>
          <a:p>
            <a:r>
              <a:rPr lang="zh-CN" altLang="en-US" dirty="0"/>
              <a:t>两种剪枝方法</a:t>
            </a:r>
            <a:endParaRPr lang="zh-CN" altLang="en-US" dirty="0"/>
          </a:p>
        </p:txBody>
      </p:sp>
      <p:sp>
        <p:nvSpPr>
          <p:cNvPr id="140290" name="文本占位符 140290"/>
          <p:cNvSpPr>
            <a:spLocks noGrp="1"/>
          </p:cNvSpPr>
          <p:nvPr>
            <p:ph idx="1"/>
          </p:nvPr>
        </p:nvSpPr>
        <p:spPr/>
        <p:txBody>
          <a:bodyPr anchor="t">
            <a:normAutofit fontScale="70000"/>
          </a:bodyPr>
          <a:p>
            <a:r>
              <a:rPr lang="zh-CN" altLang="en-US" dirty="0"/>
              <a:t>目的：</a:t>
            </a:r>
            <a:endParaRPr lang="zh-CN" altLang="en-US" dirty="0"/>
          </a:p>
          <a:p>
            <a:pPr lvl="1"/>
            <a:r>
              <a:rPr lang="zh-CN" altLang="en-US" dirty="0"/>
              <a:t>消除决策树的过适应(</a:t>
            </a:r>
            <a:r>
              <a:rPr lang="en-US" altLang="x-none" dirty="0"/>
              <a:t>OverFitting)</a:t>
            </a:r>
            <a:r>
              <a:rPr lang="zh-CN" altLang="en-US" dirty="0"/>
              <a:t>问题</a:t>
            </a:r>
            <a:endParaRPr lang="zh-CN" altLang="en-US" dirty="0"/>
          </a:p>
          <a:p>
            <a:pPr lvl="1"/>
            <a:r>
              <a:rPr lang="zh-CN" altLang="en-US" dirty="0"/>
              <a:t>实质：消除训练集中的异常和噪声</a:t>
            </a:r>
            <a:r>
              <a:rPr lang="en-US" altLang="x-none" dirty="0"/>
              <a:t>:</a:t>
            </a:r>
            <a:endParaRPr lang="en-US" altLang="x-none" dirty="0"/>
          </a:p>
          <a:p>
            <a:r>
              <a:rPr lang="zh-CN" altLang="en-US" dirty="0"/>
              <a:t>两种方法：</a:t>
            </a:r>
            <a:endParaRPr lang="zh-CN" altLang="en-US" dirty="0"/>
          </a:p>
          <a:p>
            <a:pPr lvl="1"/>
            <a:r>
              <a:rPr lang="zh-CN" altLang="en-US" dirty="0"/>
              <a:t>先剪枝法(</a:t>
            </a:r>
            <a:r>
              <a:rPr lang="en-US" altLang="x-none" dirty="0"/>
              <a:t>Public </a:t>
            </a:r>
            <a:r>
              <a:rPr lang="zh-CN" altLang="en-US" dirty="0"/>
              <a:t>算法)：就是在完全正确分类训练集之前，停止树的生长。</a:t>
            </a:r>
            <a:endParaRPr lang="zh-CN" altLang="en-US" dirty="0"/>
          </a:p>
          <a:p>
            <a:pPr lvl="2"/>
            <a:r>
              <a:rPr lang="zh-CN" altLang="en-US" dirty="0">
                <a:sym typeface="+mn-ea"/>
              </a:rPr>
              <a:t>最简单的方法是在决策树到达一定高度的情况下就停止树的生长。</a:t>
            </a:r>
            <a:endParaRPr lang="zh-CN" altLang="en-US" dirty="0">
              <a:sym typeface="+mn-ea"/>
            </a:endParaRPr>
          </a:p>
          <a:p>
            <a:pPr lvl="2"/>
            <a:r>
              <a:rPr lang="zh-CN" altLang="en-US" dirty="0">
                <a:sym typeface="+mn-ea"/>
              </a:rPr>
              <a:t>到达此节点的实例数量小于某一个阈值也可停止树的生长。</a:t>
            </a:r>
            <a:endParaRPr lang="zh-CN" altLang="en-US" dirty="0">
              <a:sym typeface="+mn-ea"/>
            </a:endParaRPr>
          </a:p>
          <a:p>
            <a:pPr lvl="2"/>
            <a:r>
              <a:rPr lang="zh-CN" altLang="en-US" dirty="0">
                <a:sym typeface="+mn-ea"/>
              </a:rPr>
              <a:t>计算每次扩张对系统性能的增益，如果这个增益值小于某个阈值则不进行扩展。</a:t>
            </a:r>
            <a:endParaRPr lang="zh-CN" altLang="en-US" dirty="0">
              <a:sym typeface="+mn-ea"/>
            </a:endParaRPr>
          </a:p>
          <a:p>
            <a:pPr lvl="2"/>
            <a:endParaRPr lang="zh-CN" altLang="en-US" dirty="0">
              <a:sym typeface="+mn-ea"/>
            </a:endParaRPr>
          </a:p>
          <a:p>
            <a:pPr lvl="2"/>
            <a:r>
              <a:rPr lang="zh-CN" altLang="en-US" dirty="0"/>
              <a:t>何时停止树的增长是相当困难的</a:t>
            </a:r>
            <a:endParaRPr lang="zh-CN" altLang="en-US" dirty="0"/>
          </a:p>
          <a:p>
            <a:pPr lvl="1"/>
            <a:r>
              <a:rPr lang="zh-CN" altLang="en-US" dirty="0"/>
              <a:t>后剪枝法(</a:t>
            </a:r>
            <a:r>
              <a:rPr lang="en-US" altLang="x-none" dirty="0"/>
              <a:t>Sprint  </a:t>
            </a:r>
            <a:r>
              <a:rPr lang="zh-CN" altLang="en-US" dirty="0"/>
              <a:t>算法)：建造好决策树后，进行剪枝</a:t>
            </a:r>
            <a:endParaRPr lang="zh-CN" altLang="en-US" dirty="0"/>
          </a:p>
          <a:p>
            <a:pPr lvl="2"/>
            <a:r>
              <a:rPr lang="zh-CN" altLang="en-US" dirty="0"/>
              <a:t>REP-Reduced Error Pruning</a:t>
            </a:r>
            <a:endParaRPr lang="zh-CN" altLang="en-US" dirty="0"/>
          </a:p>
          <a:p>
            <a:pPr lvl="2"/>
            <a:r>
              <a:rPr lang="zh-CN" altLang="en-US" dirty="0"/>
              <a:t>PEP-Pessimistic Error Pruning</a:t>
            </a:r>
            <a:endParaRPr lang="zh-CN" altLang="en-US" dirty="0"/>
          </a:p>
          <a:p>
            <a:pPr lvl="2"/>
            <a:r>
              <a:rPr lang="zh-CN" altLang="en-US" dirty="0"/>
              <a:t>CCP-Cost-Complexity Pruning</a:t>
            </a:r>
            <a:endParaRPr lang="zh-CN" altLang="en-US" dirty="0"/>
          </a:p>
          <a:p>
            <a:pPr lvl="2"/>
            <a:r>
              <a:rPr lang="zh-CN" altLang="en-US" dirty="0"/>
              <a:t>MEP-Minimum Error Pruning</a:t>
            </a:r>
            <a:endParaRPr lang="zh-CN" altLang="en-US" dirty="0"/>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REP-Reduced Error Pruning</a:t>
            </a:r>
            <a:endParaRPr lang="zh-CN" altLang="en-US"/>
          </a:p>
        </p:txBody>
      </p:sp>
      <p:sp>
        <p:nvSpPr>
          <p:cNvPr id="3" name="内容占位符 2"/>
          <p:cNvSpPr>
            <a:spLocks noGrp="1"/>
          </p:cNvSpPr>
          <p:nvPr>
            <p:ph idx="1"/>
          </p:nvPr>
        </p:nvSpPr>
        <p:spPr/>
        <p:txBody>
          <a:bodyPr>
            <a:normAutofit lnSpcReduction="10000"/>
          </a:bodyPr>
          <a:p>
            <a:r>
              <a:rPr lang="zh-CN" altLang="en-US"/>
              <a:t>方法</a:t>
            </a:r>
            <a:endParaRPr lang="zh-CN" altLang="en-US"/>
          </a:p>
          <a:p>
            <a:pPr lvl="1"/>
            <a:r>
              <a:rPr lang="zh-CN" altLang="en-US"/>
              <a:t>对于决策树T 的每棵非叶子树S , 用叶子替代这棵子树. 如果 S 被叶子替代后形成的新树关于D 的误差等于或小于S 关于 D 所产生的误差, 则用叶子替代子树S。</a:t>
            </a:r>
            <a:endParaRPr lang="zh-CN" altLang="en-US"/>
          </a:p>
          <a:p>
            <a:pPr lvl="1"/>
            <a:r>
              <a:rPr lang="zh-CN" altLang="en-US"/>
              <a:t>叶子节点的类别选择这个叶子节点上最多的类别</a:t>
            </a:r>
            <a:endParaRPr lang="zh-CN" altLang="en-US"/>
          </a:p>
          <a:p>
            <a:pPr lvl="0"/>
            <a:r>
              <a:rPr lang="zh-CN" altLang="en-US"/>
              <a:t>优缺点</a:t>
            </a:r>
            <a:endParaRPr lang="zh-CN" altLang="en-US"/>
          </a:p>
          <a:p>
            <a:pPr lvl="1"/>
            <a:r>
              <a:rPr lang="zh-CN" altLang="en-US"/>
              <a:t>REP 是当前最简单的事后剪枝方法之一。</a:t>
            </a:r>
            <a:endParaRPr lang="zh-CN" altLang="en-US"/>
          </a:p>
          <a:p>
            <a:pPr lvl="1"/>
            <a:r>
              <a:rPr lang="zh-CN" altLang="en-US"/>
              <a:t>它的计算复杂性是线性的。</a:t>
            </a:r>
            <a:endParaRPr lang="zh-CN" altLang="en-US"/>
          </a:p>
          <a:p>
            <a:pPr lvl="1"/>
            <a:r>
              <a:rPr lang="zh-CN" altLang="en-US"/>
              <a:t>和原始决策树相比，修剪后的决策树对未来新事例的预测偏差有一定的提高。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CCP-Cost-Complexity Pruning</a:t>
            </a:r>
            <a:endParaRPr lang="zh-CN" altLang="en-US"/>
          </a:p>
        </p:txBody>
      </p:sp>
      <p:sp>
        <p:nvSpPr>
          <p:cNvPr id="3" name="内容占位符 2"/>
          <p:cNvSpPr>
            <a:spLocks noGrp="1"/>
          </p:cNvSpPr>
          <p:nvPr>
            <p:ph idx="1"/>
          </p:nvPr>
        </p:nvSpPr>
        <p:spPr/>
        <p:txBody>
          <a:bodyPr>
            <a:normAutofit lnSpcReduction="10000"/>
          </a:bodyPr>
          <a:p>
            <a:r>
              <a:rPr lang="zh-CN" altLang="en-US"/>
              <a:t>决策树的剪枝往是通过最小化决策树整体的损失函数或者代价函数来实现</a:t>
            </a:r>
            <a:endParaRPr lang="zh-CN" altLang="en-US"/>
          </a:p>
          <a:p>
            <a:r>
              <a:rPr lang="zh-CN" altLang="en-US"/>
              <a:t>假设已建造好的决策树</a:t>
            </a:r>
            <a:r>
              <a:rPr lang="en-US" altLang="zh-CN"/>
              <a:t>T</a:t>
            </a:r>
            <a:r>
              <a:rPr lang="zh-CN" altLang="en-US"/>
              <a:t>有</a:t>
            </a:r>
            <a:r>
              <a:rPr lang="en-US" altLang="zh-CN"/>
              <a:t>|T|</a:t>
            </a:r>
            <a:r>
              <a:rPr lang="zh-CN" altLang="en-US"/>
              <a:t>个叶子节点，</a:t>
            </a:r>
            <a:r>
              <a:rPr lang="en-US" altLang="zh-CN"/>
              <a:t>t</a:t>
            </a:r>
            <a:r>
              <a:rPr lang="zh-CN" altLang="en-US"/>
              <a:t>是决策树</a:t>
            </a:r>
            <a:r>
              <a:rPr lang="en-US" altLang="zh-CN"/>
              <a:t>T</a:t>
            </a:r>
            <a:r>
              <a:rPr lang="zh-CN" altLang="en-US"/>
              <a:t>的一个叶子节点</a:t>
            </a:r>
            <a:r>
              <a:rPr lang="en-US" altLang="zh-CN"/>
              <a:t>Nt</a:t>
            </a:r>
            <a:r>
              <a:rPr lang="zh-CN" altLang="en-US"/>
              <a:t>表示</a:t>
            </a:r>
            <a:r>
              <a:rPr lang="en-US" altLang="zh-CN"/>
              <a:t>t</a:t>
            </a:r>
            <a:r>
              <a:rPr lang="zh-CN" altLang="en-US"/>
              <a:t>节点所包含的样本数，</a:t>
            </a:r>
            <a:r>
              <a:rPr lang="en-US" altLang="zh-CN"/>
              <a:t>Nkt</a:t>
            </a:r>
            <a:r>
              <a:rPr lang="zh-CN" altLang="en-US"/>
              <a:t>表示类别</a:t>
            </a:r>
            <a:r>
              <a:rPr lang="en-US" altLang="zh-CN"/>
              <a:t>k</a:t>
            </a:r>
            <a:r>
              <a:rPr lang="zh-CN" altLang="en-US"/>
              <a:t>在叶子节点</a:t>
            </a:r>
            <a:r>
              <a:rPr lang="en-US" altLang="zh-CN"/>
              <a:t>t</a:t>
            </a:r>
            <a:r>
              <a:rPr lang="zh-CN" altLang="en-US"/>
              <a:t>的样本数。</a:t>
            </a:r>
            <a:endParaRPr lang="zh-CN" altLang="en-US"/>
          </a:p>
          <a:p>
            <a:r>
              <a:rPr lang="en-US" altLang="zh-CN"/>
              <a:t>t</a:t>
            </a:r>
            <a:r>
              <a:rPr lang="zh-CN" altLang="en-US"/>
              <a:t>节点的经验熵</a:t>
            </a:r>
            <a:endParaRPr lang="zh-CN" altLang="en-US"/>
          </a:p>
          <a:p>
            <a:r>
              <a:rPr lang="zh-CN" altLang="en-US"/>
              <a:t>令</a:t>
            </a:r>
            <a:endParaRPr lang="zh-CN" altLang="en-US"/>
          </a:p>
          <a:p>
            <a:r>
              <a:rPr lang="zh-CN" altLang="en-US"/>
              <a:t>损失函数为：</a:t>
            </a:r>
            <a:endParaRPr lang="zh-CN" altLang="en-US"/>
          </a:p>
          <a:p>
            <a:r>
              <a:rPr lang="en-US" altLang="zh-CN"/>
              <a:t>C(T)</a:t>
            </a:r>
            <a:r>
              <a:rPr lang="zh-CN" altLang="en-US"/>
              <a:t>表示的是决策树对于样本的拟合程度，</a:t>
            </a:r>
            <a:r>
              <a:rPr lang="en-US" altLang="zh-CN"/>
              <a:t>|T|</a:t>
            </a:r>
            <a:r>
              <a:rPr lang="zh-CN" altLang="en-US"/>
              <a:t>表示决策树的复杂度，</a:t>
            </a:r>
            <a:r>
              <a:rPr lang="en-US" altLang="zh-CN"/>
              <a:t>a&gt;=0</a:t>
            </a:r>
            <a:r>
              <a:rPr lang="zh-CN" altLang="en-US"/>
              <a:t>表示是否考虑模型的复杂度</a:t>
            </a:r>
            <a:endParaRPr lang="zh-CN" altLang="en-US"/>
          </a:p>
        </p:txBody>
      </p:sp>
      <p:pic>
        <p:nvPicPr>
          <p:cNvPr id="7" name="图片 6"/>
          <p:cNvPicPr>
            <a:picLocks noChangeAspect="1"/>
          </p:cNvPicPr>
          <p:nvPr/>
        </p:nvPicPr>
        <p:blipFill>
          <a:blip r:embed="rId1"/>
          <a:stretch>
            <a:fillRect/>
          </a:stretch>
        </p:blipFill>
        <p:spPr>
          <a:xfrm>
            <a:off x="3529965" y="3704590"/>
            <a:ext cx="2357120" cy="593725"/>
          </a:xfrm>
          <a:prstGeom prst="rect">
            <a:avLst/>
          </a:prstGeom>
        </p:spPr>
      </p:pic>
      <p:pic>
        <p:nvPicPr>
          <p:cNvPr id="8" name="图片 7"/>
          <p:cNvPicPr>
            <a:picLocks noChangeAspect="1"/>
          </p:cNvPicPr>
          <p:nvPr/>
        </p:nvPicPr>
        <p:blipFill>
          <a:blip r:embed="rId2"/>
          <a:stretch>
            <a:fillRect/>
          </a:stretch>
        </p:blipFill>
        <p:spPr>
          <a:xfrm>
            <a:off x="1585595" y="4084955"/>
            <a:ext cx="3446780" cy="630555"/>
          </a:xfrm>
          <a:prstGeom prst="rect">
            <a:avLst/>
          </a:prstGeom>
        </p:spPr>
      </p:pic>
      <p:pic>
        <p:nvPicPr>
          <p:cNvPr id="9" name="图片 8"/>
          <p:cNvPicPr>
            <a:picLocks noChangeAspect="1"/>
          </p:cNvPicPr>
          <p:nvPr/>
        </p:nvPicPr>
        <p:blipFill>
          <a:blip r:embed="rId3"/>
          <a:stretch>
            <a:fillRect/>
          </a:stretch>
        </p:blipFill>
        <p:spPr>
          <a:xfrm>
            <a:off x="3074670" y="4781550"/>
            <a:ext cx="1864995" cy="3162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剪枝算法</a:t>
            </a:r>
            <a:endParaRPr lang="zh-CN" altLang="en-US"/>
          </a:p>
        </p:txBody>
      </p:sp>
      <p:sp>
        <p:nvSpPr>
          <p:cNvPr id="3" name="内容占位符 2"/>
          <p:cNvSpPr>
            <a:spLocks noGrp="1"/>
          </p:cNvSpPr>
          <p:nvPr>
            <p:ph idx="1"/>
          </p:nvPr>
        </p:nvSpPr>
        <p:spPr/>
        <p:txBody>
          <a:bodyPr/>
          <a:p>
            <a:pPr marL="514350" indent="-514350">
              <a:buFont typeface="+mj-lt"/>
              <a:buAutoNum type="arabicPeriod"/>
            </a:pPr>
            <a:r>
              <a:rPr lang="zh-CN" altLang="en-US"/>
              <a:t>输入决策树</a:t>
            </a:r>
            <a:r>
              <a:rPr lang="en-US" altLang="zh-CN"/>
              <a:t>T</a:t>
            </a:r>
            <a:r>
              <a:rPr lang="zh-CN" altLang="en-US"/>
              <a:t>和</a:t>
            </a:r>
            <a:r>
              <a:rPr lang="en-US" altLang="zh-CN"/>
              <a:t>a</a:t>
            </a:r>
            <a:r>
              <a:rPr lang="zh-CN" altLang="en-US"/>
              <a:t>值</a:t>
            </a:r>
            <a:endParaRPr lang="zh-CN" altLang="en-US"/>
          </a:p>
          <a:p>
            <a:pPr marL="514350" indent="-514350">
              <a:buFont typeface="+mj-lt"/>
              <a:buAutoNum type="arabicPeriod"/>
            </a:pPr>
            <a:r>
              <a:rPr lang="zh-CN" altLang="en-US"/>
              <a:t>计算损失函数</a:t>
            </a:r>
            <a:r>
              <a:rPr lang="en-US" altLang="zh-CN"/>
              <a:t>C(T)</a:t>
            </a:r>
            <a:r>
              <a:rPr lang="zh-CN" altLang="en-US"/>
              <a:t>，并修剪</a:t>
            </a:r>
            <a:r>
              <a:rPr lang="en-US" altLang="zh-CN"/>
              <a:t>T</a:t>
            </a:r>
            <a:r>
              <a:rPr lang="zh-CN" altLang="en-US"/>
              <a:t>得到</a:t>
            </a:r>
            <a:r>
              <a:rPr lang="en-US" altLang="zh-CN"/>
              <a:t>TA</a:t>
            </a:r>
            <a:endParaRPr lang="en-US" altLang="zh-CN"/>
          </a:p>
          <a:p>
            <a:pPr marL="514350" indent="-514350">
              <a:buFont typeface="+mj-lt"/>
              <a:buAutoNum type="arabicPeriod"/>
            </a:pPr>
            <a:r>
              <a:rPr lang="zh-CN" altLang="en-US"/>
              <a:t>计算</a:t>
            </a:r>
            <a:r>
              <a:rPr lang="en-US" altLang="zh-CN"/>
              <a:t>C(TA),</a:t>
            </a:r>
            <a:r>
              <a:rPr lang="zh-CN" altLang="en-US"/>
              <a:t>如果</a:t>
            </a:r>
            <a:r>
              <a:rPr lang="en-US" altLang="zh-CN"/>
              <a:t>C(TA)&lt;=C(T)</a:t>
            </a:r>
            <a:r>
              <a:rPr lang="zh-CN" altLang="en-US"/>
              <a:t>，则剪枝</a:t>
            </a:r>
            <a:endParaRPr lang="zh-CN" altLang="en-US"/>
          </a:p>
          <a:p>
            <a:pPr marL="514350" indent="-514350">
              <a:buFont typeface="+mj-lt"/>
              <a:buAutoNum type="arabicPeriod"/>
            </a:pPr>
            <a:r>
              <a:rPr lang="zh-CN" altLang="en-US"/>
              <a:t>返回</a:t>
            </a:r>
            <a:r>
              <a:rPr lang="en-US" altLang="zh-CN"/>
              <a:t>2</a:t>
            </a:r>
            <a:r>
              <a:rPr lang="zh-CN" altLang="en-US"/>
              <a:t>继续，直到没有更小是损失函数为止</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什么是分类</a:t>
            </a:r>
            <a:endParaRPr lang="zh-CN" altLang="en-US"/>
          </a:p>
        </p:txBody>
      </p:sp>
      <p:sp>
        <p:nvSpPr>
          <p:cNvPr id="3" name="内容占位符 2"/>
          <p:cNvSpPr>
            <a:spLocks noGrp="1"/>
          </p:cNvSpPr>
          <p:nvPr>
            <p:ph idx="1"/>
          </p:nvPr>
        </p:nvSpPr>
        <p:spPr>
          <a:xfrm>
            <a:off x="838200" y="1825625"/>
            <a:ext cx="6412230" cy="3602355"/>
          </a:xfrm>
        </p:spPr>
        <p:txBody>
          <a:bodyPr>
            <a:normAutofit fontScale="50000"/>
          </a:bodyPr>
          <a:p>
            <a:r>
              <a:rPr lang="zh-CN" altLang="en-US"/>
              <a:t>分类定义：已知集合                                   和                                          ，确定一个映射</a:t>
            </a:r>
            <a:r>
              <a:rPr lang="en-US" altLang="zh-CN"/>
              <a:t>y=f(x) </a:t>
            </a:r>
            <a:r>
              <a:rPr lang="zh-CN" altLang="en-US"/>
              <a:t>使得任意        ，有且仅有一个          ，使得</a:t>
            </a:r>
            <a:r>
              <a:rPr lang="en-US" altLang="zh-CN"/>
              <a:t>	     </a:t>
            </a:r>
            <a:r>
              <a:rPr lang="zh-CN" altLang="en-US"/>
              <a:t>成立。</a:t>
            </a:r>
            <a:endParaRPr lang="zh-CN" altLang="en-US"/>
          </a:p>
          <a:p>
            <a:pPr lvl="1"/>
            <a:r>
              <a:rPr lang="en-US" altLang="zh-CN"/>
              <a:t>C</a:t>
            </a:r>
            <a:r>
              <a:rPr lang="zh-CN" altLang="en-US"/>
              <a:t>分类集合或者类集，</a:t>
            </a:r>
            <a:r>
              <a:rPr lang="en-US" altLang="zh-CN"/>
              <a:t>I</a:t>
            </a:r>
            <a:r>
              <a:rPr lang="zh-CN" altLang="en-US"/>
              <a:t>称为特征集合（项集），</a:t>
            </a:r>
            <a:r>
              <a:rPr lang="en-US" altLang="zh-CN"/>
              <a:t>f</a:t>
            </a:r>
            <a:r>
              <a:rPr lang="zh-CN" altLang="en-US"/>
              <a:t>被称为分类算法或者分类器。</a:t>
            </a:r>
            <a:endParaRPr lang="zh-CN" altLang="en-US"/>
          </a:p>
          <a:p>
            <a:pPr lvl="1"/>
            <a:r>
              <a:rPr lang="zh-CN" altLang="en-US"/>
              <a:t>学习的目的就是构造分类器</a:t>
            </a:r>
            <a:r>
              <a:rPr lang="en-US" altLang="zh-CN"/>
              <a:t>f</a:t>
            </a:r>
            <a:endParaRPr lang="zh-CN" altLang="en-US"/>
          </a:p>
          <a:p>
            <a:pPr lvl="0"/>
            <a:r>
              <a:rPr lang="zh-CN" altLang="en-US"/>
              <a:t>分类过程：</a:t>
            </a:r>
            <a:endParaRPr lang="zh-CN" altLang="en-US"/>
          </a:p>
          <a:p>
            <a:pPr lvl="1"/>
            <a:r>
              <a:rPr lang="zh-CN" altLang="en-US"/>
              <a:t>分类是识别、理解和将对象分组到预设类别或“子群”中的过程。</a:t>
            </a:r>
            <a:endParaRPr lang="zh-CN" altLang="en-US"/>
          </a:p>
          <a:p>
            <a:pPr lvl="1"/>
            <a:r>
              <a:rPr lang="zh-CN" altLang="en-US"/>
              <a:t>使用预先分类的训练数据集，机器学习程序使用各种算法将未来的数据集分类。</a:t>
            </a:r>
            <a:endParaRPr lang="zh-CN" altLang="en-US"/>
          </a:p>
          <a:p>
            <a:pPr lvl="1"/>
            <a:r>
              <a:rPr lang="zh-CN" altLang="en-US"/>
              <a:t>机器学习中的分类算法使用输入训练数据来预测后续数据属于预定类别之一的可能性。</a:t>
            </a:r>
            <a:endParaRPr lang="zh-CN" altLang="en-US"/>
          </a:p>
          <a:p>
            <a:r>
              <a:rPr lang="zh-CN" altLang="en-US"/>
              <a:t>常见的分类问题，随处可见：</a:t>
            </a:r>
            <a:endParaRPr lang="zh-CN" altLang="en-US"/>
          </a:p>
          <a:p>
            <a:pPr lvl="1"/>
            <a:r>
              <a:rPr lang="zh-CN" altLang="en-US"/>
              <a:t>分类最常见的用途之一是将电子邮件过滤为“垃圾邮件”或“非垃圾邮件”</a:t>
            </a:r>
            <a:endParaRPr lang="zh-CN" altLang="en-US"/>
          </a:p>
          <a:p>
            <a:pPr lvl="1"/>
            <a:r>
              <a:rPr lang="zh-CN" altLang="en-US"/>
              <a:t>见到一个人，判断是否是学生、判断是否为程序员，卖房子的等</a:t>
            </a:r>
            <a:endParaRPr lang="zh-CN" altLang="en-US"/>
          </a:p>
        </p:txBody>
      </p:sp>
      <p:pic>
        <p:nvPicPr>
          <p:cNvPr id="4" name="图片 3"/>
          <p:cNvPicPr>
            <a:picLocks noChangeAspect="1"/>
          </p:cNvPicPr>
          <p:nvPr/>
        </p:nvPicPr>
        <p:blipFill>
          <a:blip r:embed="rId1"/>
          <a:stretch>
            <a:fillRect/>
          </a:stretch>
        </p:blipFill>
        <p:spPr>
          <a:xfrm>
            <a:off x="7725410" y="1825625"/>
            <a:ext cx="3520440" cy="3601720"/>
          </a:xfrm>
          <a:prstGeom prst="rect">
            <a:avLst/>
          </a:prstGeom>
        </p:spPr>
      </p:pic>
      <p:pic>
        <p:nvPicPr>
          <p:cNvPr id="5" name="图片 4"/>
          <p:cNvPicPr>
            <a:picLocks noChangeAspect="1"/>
          </p:cNvPicPr>
          <p:nvPr/>
        </p:nvPicPr>
        <p:blipFill>
          <a:blip r:embed="rId2"/>
          <a:stretch>
            <a:fillRect/>
          </a:stretch>
        </p:blipFill>
        <p:spPr>
          <a:xfrm>
            <a:off x="2774950" y="1838325"/>
            <a:ext cx="1687830" cy="235585"/>
          </a:xfrm>
          <a:prstGeom prst="rect">
            <a:avLst/>
          </a:prstGeom>
        </p:spPr>
      </p:pic>
      <p:pic>
        <p:nvPicPr>
          <p:cNvPr id="6" name="图片 5"/>
          <p:cNvPicPr>
            <a:picLocks noChangeAspect="1"/>
          </p:cNvPicPr>
          <p:nvPr/>
        </p:nvPicPr>
        <p:blipFill>
          <a:blip r:embed="rId3"/>
          <a:stretch>
            <a:fillRect/>
          </a:stretch>
        </p:blipFill>
        <p:spPr>
          <a:xfrm>
            <a:off x="4653280" y="1838325"/>
            <a:ext cx="2072640" cy="233045"/>
          </a:xfrm>
          <a:prstGeom prst="rect">
            <a:avLst/>
          </a:prstGeom>
        </p:spPr>
      </p:pic>
      <p:pic>
        <p:nvPicPr>
          <p:cNvPr id="7" name="图片 6"/>
          <p:cNvPicPr>
            <a:picLocks noChangeAspect="1"/>
          </p:cNvPicPr>
          <p:nvPr/>
        </p:nvPicPr>
        <p:blipFill>
          <a:blip r:embed="rId4"/>
          <a:stretch>
            <a:fillRect/>
          </a:stretch>
        </p:blipFill>
        <p:spPr>
          <a:xfrm>
            <a:off x="3319145" y="2133600"/>
            <a:ext cx="262890" cy="154940"/>
          </a:xfrm>
          <a:prstGeom prst="rect">
            <a:avLst/>
          </a:prstGeom>
        </p:spPr>
      </p:pic>
      <p:pic>
        <p:nvPicPr>
          <p:cNvPr id="8" name="图片 7"/>
          <p:cNvPicPr>
            <a:picLocks noChangeAspect="1"/>
          </p:cNvPicPr>
          <p:nvPr/>
        </p:nvPicPr>
        <p:blipFill>
          <a:blip r:embed="rId5"/>
          <a:stretch>
            <a:fillRect/>
          </a:stretch>
        </p:blipFill>
        <p:spPr>
          <a:xfrm>
            <a:off x="4989195" y="2133600"/>
            <a:ext cx="278765" cy="150495"/>
          </a:xfrm>
          <a:prstGeom prst="rect">
            <a:avLst/>
          </a:prstGeom>
        </p:spPr>
      </p:pic>
      <p:pic>
        <p:nvPicPr>
          <p:cNvPr id="9" name="图片 8"/>
          <p:cNvPicPr>
            <a:picLocks noChangeAspect="1"/>
          </p:cNvPicPr>
          <p:nvPr/>
        </p:nvPicPr>
        <p:blipFill>
          <a:blip r:embed="rId6"/>
          <a:stretch>
            <a:fillRect/>
          </a:stretch>
        </p:blipFill>
        <p:spPr>
          <a:xfrm>
            <a:off x="5941060" y="2092325"/>
            <a:ext cx="655320" cy="2324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45409"/>
          <p:cNvSpPr>
            <a:spLocks noGrp="1"/>
          </p:cNvSpPr>
          <p:nvPr>
            <p:ph type="title"/>
          </p:nvPr>
        </p:nvSpPr>
        <p:spPr>
          <a:xfrm>
            <a:off x="2209800" y="609600"/>
            <a:ext cx="7772400" cy="838200"/>
          </a:xfrm>
        </p:spPr>
        <p:txBody>
          <a:bodyPr anchor="ctr"/>
          <a:p>
            <a:r>
              <a:rPr lang="zh-CN" altLang="en-US"/>
              <a:t>计算最小子树代价的伪代码</a:t>
            </a:r>
            <a:endParaRPr lang="zh-CN" altLang="en-US"/>
          </a:p>
        </p:txBody>
      </p:sp>
      <p:sp>
        <p:nvSpPr>
          <p:cNvPr id="145410" name="文本框 145410"/>
          <p:cNvSpPr txBox="1"/>
          <p:nvPr/>
        </p:nvSpPr>
        <p:spPr>
          <a:xfrm>
            <a:off x="2971800" y="1752600"/>
            <a:ext cx="7162800" cy="3830955"/>
          </a:xfrm>
          <a:prstGeom prst="rect">
            <a:avLst/>
          </a:prstGeom>
          <a:noFill/>
          <a:ln w="9525">
            <a:noFill/>
          </a:ln>
        </p:spPr>
        <p:txBody>
          <a:bodyPr anchor="t">
            <a:spAutoFit/>
          </a:bodyPr>
          <a:p>
            <a:pPr indent="0">
              <a:spcBef>
                <a:spcPct val="50000"/>
              </a:spcBef>
            </a:pPr>
            <a:r>
              <a:rPr lang="en-US" altLang="x-none" dirty="0">
                <a:latin typeface="Times New Roman" panose="02020503050405090304" pitchFamily="2" charset="0"/>
              </a:rPr>
              <a:t>Procedure ComputeCost&amp;Prune(Node N)</a:t>
            </a:r>
            <a:endParaRPr lang="en-US" altLang="x-none" dirty="0">
              <a:latin typeface="Times New Roman" panose="02020503050405090304" pitchFamily="2" charset="0"/>
            </a:endParaRPr>
          </a:p>
          <a:p>
            <a:pPr indent="0">
              <a:spcBef>
                <a:spcPct val="50000"/>
              </a:spcBef>
            </a:pPr>
            <a:r>
              <a:rPr lang="en-US" altLang="x-none" sz="1800" dirty="0">
                <a:latin typeface="Times New Roman" panose="02020503050405090304" pitchFamily="2" charset="0"/>
              </a:rPr>
              <a:t>     </a:t>
            </a:r>
            <a:r>
              <a:rPr lang="en-US" altLang="x-none" sz="2000" dirty="0">
                <a:latin typeface="Times New Roman" panose="02020503050405090304" pitchFamily="2" charset="0"/>
              </a:rPr>
              <a:t>if N </a:t>
            </a:r>
            <a:r>
              <a:rPr lang="zh-CN" altLang="en-US" sz="2000" dirty="0">
                <a:latin typeface="Times New Roman" panose="02020503050405090304" pitchFamily="2" charset="0"/>
              </a:rPr>
              <a:t>是叶子节点，</a:t>
            </a:r>
            <a:r>
              <a:rPr lang="en-US" altLang="x-none" sz="2000" dirty="0">
                <a:latin typeface="Times New Roman" panose="02020503050405090304" pitchFamily="2" charset="0"/>
              </a:rPr>
              <a:t>return (C(S)+1)</a:t>
            </a:r>
            <a:endParaRPr lang="en-US" altLang="x-none" sz="2000" dirty="0">
              <a:latin typeface="Times New Roman" panose="02020503050405090304" pitchFamily="2" charset="0"/>
            </a:endParaRPr>
          </a:p>
          <a:p>
            <a:pPr indent="0">
              <a:spcBef>
                <a:spcPct val="50000"/>
              </a:spcBef>
            </a:pPr>
            <a:r>
              <a:rPr lang="en-US" altLang="x-none" sz="2000" dirty="0">
                <a:latin typeface="Times New Roman" panose="02020503050405090304" pitchFamily="2" charset="0"/>
              </a:rPr>
              <a:t>     minCost1= </a:t>
            </a:r>
            <a:r>
              <a:rPr lang="en-US" altLang="x-none" dirty="0">
                <a:latin typeface="Times New Roman" panose="02020503050405090304" pitchFamily="2" charset="0"/>
              </a:rPr>
              <a:t>Compute&amp;Prune(Node N1)</a:t>
            </a:r>
            <a:endParaRPr lang="en-US" altLang="x-none" dirty="0">
              <a:latin typeface="Times New Roman" panose="02020503050405090304" pitchFamily="2" charset="0"/>
            </a:endParaRPr>
          </a:p>
          <a:p>
            <a:pPr indent="0">
              <a:spcBef>
                <a:spcPct val="50000"/>
              </a:spcBef>
            </a:pPr>
            <a:r>
              <a:rPr lang="en-US" altLang="x-none" sz="2000" dirty="0">
                <a:latin typeface="Times New Roman" panose="02020503050405090304" pitchFamily="2" charset="0"/>
              </a:rPr>
              <a:t>     minCost2= </a:t>
            </a:r>
            <a:r>
              <a:rPr lang="en-US" altLang="x-none" dirty="0">
                <a:latin typeface="Times New Roman" panose="02020503050405090304" pitchFamily="2" charset="0"/>
              </a:rPr>
              <a:t>Compute&amp;Prune(Node N2)</a:t>
            </a:r>
            <a:endParaRPr lang="en-US" altLang="x-none" dirty="0">
              <a:latin typeface="Times New Roman" panose="02020503050405090304" pitchFamily="2" charset="0"/>
            </a:endParaRPr>
          </a:p>
          <a:p>
            <a:pPr indent="0">
              <a:spcBef>
                <a:spcPct val="50000"/>
              </a:spcBef>
            </a:pPr>
            <a:r>
              <a:rPr lang="en-US" altLang="x-none" dirty="0">
                <a:latin typeface="Times New Roman" panose="02020503050405090304" pitchFamily="2" charset="0"/>
              </a:rPr>
              <a:t>     minCostN=min{C(S)+1,Csplit(N)+1+minCost1</a:t>
            </a:r>
            <a:endParaRPr lang="en-US" altLang="x-none" dirty="0">
              <a:latin typeface="Times New Roman" panose="02020503050405090304" pitchFamily="2" charset="0"/>
            </a:endParaRPr>
          </a:p>
          <a:p>
            <a:pPr indent="0">
              <a:spcBef>
                <a:spcPct val="50000"/>
              </a:spcBef>
            </a:pPr>
            <a:r>
              <a:rPr lang="en-US" altLang="x-none" dirty="0">
                <a:latin typeface="Times New Roman" panose="02020503050405090304" pitchFamily="2" charset="0"/>
              </a:rPr>
              <a:t>                        +minCost2}</a:t>
            </a:r>
            <a:endParaRPr lang="en-US" altLang="x-none" dirty="0">
              <a:latin typeface="Times New Roman" panose="02020503050405090304" pitchFamily="2" charset="0"/>
            </a:endParaRPr>
          </a:p>
          <a:p>
            <a:pPr indent="0">
              <a:spcBef>
                <a:spcPct val="50000"/>
              </a:spcBef>
            </a:pPr>
            <a:r>
              <a:rPr lang="en-US" altLang="x-none" dirty="0">
                <a:latin typeface="Times New Roman" panose="02020503050405090304" pitchFamily="2" charset="0"/>
              </a:rPr>
              <a:t>     if minCostN=C(S)+1 Prune child nodes N1 and N2</a:t>
            </a:r>
            <a:endParaRPr lang="en-US" altLang="x-none" dirty="0">
              <a:latin typeface="Times New Roman" panose="02020503050405090304" pitchFamily="2" charset="0"/>
            </a:endParaRPr>
          </a:p>
          <a:p>
            <a:pPr indent="0">
              <a:spcBef>
                <a:spcPct val="50000"/>
              </a:spcBef>
            </a:pPr>
            <a:r>
              <a:rPr lang="en-US" altLang="x-none" dirty="0">
                <a:latin typeface="Times New Roman" panose="02020503050405090304" pitchFamily="2" charset="0"/>
              </a:rPr>
              <a:t>     return minCostN</a:t>
            </a:r>
            <a:endParaRPr lang="en-US" altLang="x-none" dirty="0">
              <a:latin typeface="Times New Roman" panose="02020503050405090304" pitchFamily="2" charset="0"/>
            </a:endParaRPr>
          </a:p>
          <a:p>
            <a:pPr indent="0">
              <a:spcBef>
                <a:spcPct val="50000"/>
              </a:spcBef>
            </a:pPr>
            <a:endParaRPr lang="zh-CN" altLang="en-US" dirty="0">
              <a:latin typeface="Times New Roman" panose="02020503050405090304" pitchFamily="2" charset="0"/>
            </a:endParaRPr>
          </a:p>
        </p:txBody>
      </p:sp>
    </p:spTree>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48481"/>
          <p:cNvSpPr>
            <a:spLocks noGrp="1"/>
          </p:cNvSpPr>
          <p:nvPr>
            <p:ph type="title"/>
          </p:nvPr>
        </p:nvSpPr>
        <p:spPr>
          <a:xfrm>
            <a:off x="1649730" y="431165"/>
            <a:ext cx="7239000" cy="914400"/>
          </a:xfrm>
        </p:spPr>
        <p:txBody>
          <a:bodyPr vert="horz" wrap="square" lIns="92075" tIns="46038" rIns="92075" bIns="46038" anchor="b">
            <a:normAutofit fontScale="90000"/>
          </a:bodyPr>
          <a:p>
            <a:r>
              <a:rPr lang="zh-CN" altLang="en-US" sz="4000">
                <a:solidFill>
                  <a:srgbClr val="170981"/>
                </a:solidFill>
              </a:rPr>
              <a:t>关于分类和预测的一些问题 </a:t>
            </a:r>
            <a:r>
              <a:rPr lang="en-US" altLang="zh-CN" sz="4000">
                <a:solidFill>
                  <a:srgbClr val="170981"/>
                </a:solidFill>
              </a:rPr>
              <a:t>(1): </a:t>
            </a:r>
            <a:r>
              <a:rPr lang="zh-CN" altLang="en-US" sz="4000">
                <a:solidFill>
                  <a:srgbClr val="170981"/>
                </a:solidFill>
              </a:rPr>
              <a:t>数据准备</a:t>
            </a:r>
            <a:endParaRPr lang="zh-CN" altLang="en-US" sz="4000">
              <a:solidFill>
                <a:srgbClr val="170981"/>
              </a:solidFill>
            </a:endParaRPr>
          </a:p>
        </p:txBody>
      </p:sp>
      <p:sp>
        <p:nvSpPr>
          <p:cNvPr id="148482" name="文本占位符 148482"/>
          <p:cNvSpPr>
            <a:spLocks noGrp="1"/>
          </p:cNvSpPr>
          <p:nvPr>
            <p:ph idx="1"/>
          </p:nvPr>
        </p:nvSpPr>
        <p:spPr>
          <a:xfrm>
            <a:off x="2133600" y="1828800"/>
            <a:ext cx="8229600" cy="4114800"/>
          </a:xfrm>
        </p:spPr>
        <p:txBody>
          <a:bodyPr vert="horz" wrap="square" lIns="92075" tIns="46038" rIns="92075" bIns="46038" anchor="t"/>
          <a:p>
            <a:pPr>
              <a:lnSpc>
                <a:spcPct val="110000"/>
              </a:lnSpc>
            </a:pPr>
            <a:r>
              <a:rPr lang="zh-CN" altLang="en-US" sz="2800" dirty="0"/>
              <a:t>数据清洗</a:t>
            </a:r>
            <a:endParaRPr lang="zh-CN" altLang="en-US" sz="2800" dirty="0"/>
          </a:p>
          <a:p>
            <a:pPr lvl="1">
              <a:lnSpc>
                <a:spcPct val="110000"/>
              </a:lnSpc>
            </a:pPr>
            <a:r>
              <a:rPr lang="zh-CN" altLang="en-US" sz="2400" dirty="0"/>
              <a:t>对数据进行预处理，消除噪音和丢失值。</a:t>
            </a:r>
            <a:endParaRPr lang="zh-CN" altLang="en-US" sz="2400" dirty="0"/>
          </a:p>
          <a:p>
            <a:pPr>
              <a:lnSpc>
                <a:spcPct val="110000"/>
              </a:lnSpc>
            </a:pPr>
            <a:r>
              <a:rPr lang="zh-CN" altLang="en-US" sz="2800" dirty="0"/>
              <a:t>相关性分析 (属性选择)</a:t>
            </a:r>
            <a:endParaRPr lang="zh-CN" altLang="en-US" sz="2800" dirty="0"/>
          </a:p>
          <a:p>
            <a:pPr lvl="1">
              <a:lnSpc>
                <a:spcPct val="110000"/>
              </a:lnSpc>
            </a:pPr>
            <a:r>
              <a:rPr lang="zh-CN" altLang="en-US" sz="2400" dirty="0"/>
              <a:t>去掉不相关或者冗余的属性</a:t>
            </a:r>
            <a:endParaRPr lang="zh-CN" altLang="en-US" sz="2400" dirty="0"/>
          </a:p>
          <a:p>
            <a:pPr lvl="1">
              <a:lnSpc>
                <a:spcPct val="110000"/>
              </a:lnSpc>
            </a:pPr>
            <a:r>
              <a:rPr lang="en-US" altLang="x-none" sz="2400" dirty="0"/>
              <a:t>PCA=K-L</a:t>
            </a:r>
            <a:endParaRPr lang="en-US" altLang="x-none" sz="2400" dirty="0"/>
          </a:p>
          <a:p>
            <a:pPr lvl="1">
              <a:lnSpc>
                <a:spcPct val="110000"/>
              </a:lnSpc>
            </a:pPr>
            <a:r>
              <a:rPr lang="zh-CN" altLang="en-US" sz="2400" dirty="0"/>
              <a:t>众数，峰值</a:t>
            </a:r>
            <a:endParaRPr lang="zh-CN" altLang="en-US" sz="2400" dirty="0"/>
          </a:p>
          <a:p>
            <a:pPr>
              <a:lnSpc>
                <a:spcPct val="110000"/>
              </a:lnSpc>
            </a:pPr>
            <a:r>
              <a:rPr lang="zh-CN" altLang="en-US" sz="2800" dirty="0"/>
              <a:t>数据转换</a:t>
            </a:r>
            <a:endParaRPr lang="zh-CN" altLang="en-US" sz="2800" dirty="0"/>
          </a:p>
          <a:p>
            <a:pPr lvl="1">
              <a:lnSpc>
                <a:spcPct val="110000"/>
              </a:lnSpc>
            </a:pPr>
            <a:r>
              <a:rPr lang="zh-CN" altLang="en-US" sz="2400" dirty="0"/>
              <a:t>泛化或者对数据进行标准化</a:t>
            </a:r>
            <a:endParaRPr lang="zh-CN" altLang="en-US" sz="2400" dirty="0"/>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149505"/>
          <p:cNvSpPr>
            <a:spLocks noGrp="1"/>
          </p:cNvSpPr>
          <p:nvPr>
            <p:ph type="title"/>
          </p:nvPr>
        </p:nvSpPr>
        <p:spPr>
          <a:xfrm>
            <a:off x="2590800" y="381000"/>
            <a:ext cx="7772400" cy="838200"/>
          </a:xfrm>
        </p:spPr>
        <p:txBody>
          <a:bodyPr vert="horz" wrap="square" lIns="92075" tIns="46038" rIns="92075" bIns="46038" anchor="b">
            <a:normAutofit fontScale="90000"/>
          </a:bodyPr>
          <a:p>
            <a:r>
              <a:rPr lang="zh-CN" altLang="en-US" sz="3600">
                <a:solidFill>
                  <a:srgbClr val="170981"/>
                </a:solidFill>
              </a:rPr>
              <a:t>关于分类和预测的问题 </a:t>
            </a:r>
            <a:r>
              <a:rPr lang="en-US" altLang="zh-CN" sz="3600">
                <a:solidFill>
                  <a:srgbClr val="170981"/>
                </a:solidFill>
              </a:rPr>
              <a:t>(2): </a:t>
            </a:r>
            <a:r>
              <a:rPr lang="zh-CN" altLang="en-US" sz="3600">
                <a:solidFill>
                  <a:srgbClr val="170981"/>
                </a:solidFill>
              </a:rPr>
              <a:t>评估分类方法</a:t>
            </a:r>
            <a:endParaRPr lang="zh-CN" altLang="en-US" sz="3600">
              <a:solidFill>
                <a:srgbClr val="170981"/>
              </a:solidFill>
            </a:endParaRPr>
          </a:p>
        </p:txBody>
      </p:sp>
      <p:sp>
        <p:nvSpPr>
          <p:cNvPr id="149506" name="文本占位符 149506"/>
          <p:cNvSpPr>
            <a:spLocks noGrp="1"/>
          </p:cNvSpPr>
          <p:nvPr>
            <p:ph idx="1"/>
          </p:nvPr>
        </p:nvSpPr>
        <p:spPr>
          <a:xfrm>
            <a:off x="2209800" y="1600200"/>
            <a:ext cx="8001000" cy="4724400"/>
          </a:xfrm>
        </p:spPr>
        <p:txBody>
          <a:bodyPr vert="horz" wrap="square" lIns="92075" tIns="46038" rIns="92075" bIns="46038" anchor="t">
            <a:normAutofit lnSpcReduction="20000"/>
          </a:bodyPr>
          <a:p>
            <a:pPr>
              <a:lnSpc>
                <a:spcPct val="80000"/>
              </a:lnSpc>
            </a:pPr>
            <a:r>
              <a:rPr lang="zh-CN" altLang="en-US" sz="2800" dirty="0"/>
              <a:t>预测准确率</a:t>
            </a:r>
            <a:endParaRPr lang="zh-CN" altLang="en-US" sz="2800" dirty="0"/>
          </a:p>
          <a:p>
            <a:pPr>
              <a:lnSpc>
                <a:spcPct val="80000"/>
              </a:lnSpc>
            </a:pPr>
            <a:r>
              <a:rPr lang="zh-CN" altLang="en-US" sz="2800" dirty="0"/>
              <a:t>速度</a:t>
            </a:r>
            <a:endParaRPr lang="zh-CN" altLang="en-US" sz="2800" dirty="0"/>
          </a:p>
          <a:p>
            <a:pPr lvl="1">
              <a:lnSpc>
                <a:spcPct val="80000"/>
              </a:lnSpc>
            </a:pPr>
            <a:r>
              <a:rPr lang="zh-CN" altLang="en-US" sz="2400" dirty="0"/>
              <a:t>创建速度</a:t>
            </a:r>
            <a:endParaRPr lang="zh-CN" altLang="en-US" sz="2400" dirty="0"/>
          </a:p>
          <a:p>
            <a:pPr lvl="1">
              <a:lnSpc>
                <a:spcPct val="80000"/>
              </a:lnSpc>
            </a:pPr>
            <a:r>
              <a:rPr lang="zh-CN" altLang="en-US" sz="2400" dirty="0"/>
              <a:t>使用速度</a:t>
            </a:r>
            <a:endParaRPr lang="zh-CN" altLang="en-US" sz="2400" dirty="0"/>
          </a:p>
          <a:p>
            <a:pPr>
              <a:lnSpc>
                <a:spcPct val="80000"/>
              </a:lnSpc>
            </a:pPr>
            <a:r>
              <a:rPr lang="zh-CN" altLang="en-US" sz="2800" dirty="0"/>
              <a:t>强壮性</a:t>
            </a:r>
            <a:endParaRPr lang="zh-CN" altLang="en-US" sz="2800" dirty="0"/>
          </a:p>
          <a:p>
            <a:pPr lvl="1">
              <a:lnSpc>
                <a:spcPct val="80000"/>
              </a:lnSpc>
            </a:pPr>
            <a:r>
              <a:rPr lang="zh-CN" altLang="en-US" sz="2400" dirty="0"/>
              <a:t>处理噪音和丢失值</a:t>
            </a:r>
            <a:endParaRPr lang="zh-CN" altLang="en-US" sz="2400" dirty="0"/>
          </a:p>
          <a:p>
            <a:pPr>
              <a:lnSpc>
                <a:spcPct val="80000"/>
              </a:lnSpc>
            </a:pPr>
            <a:r>
              <a:rPr lang="zh-CN" altLang="en-US" sz="2800" dirty="0"/>
              <a:t>伸缩性</a:t>
            </a:r>
            <a:endParaRPr lang="zh-CN" altLang="en-US" sz="2800" dirty="0"/>
          </a:p>
          <a:p>
            <a:pPr lvl="1">
              <a:lnSpc>
                <a:spcPct val="80000"/>
              </a:lnSpc>
            </a:pPr>
            <a:r>
              <a:rPr lang="zh-CN" altLang="en-US" sz="2400" dirty="0"/>
              <a:t>对磁盘驻留数据的处理能力</a:t>
            </a:r>
            <a:endParaRPr lang="zh-CN" altLang="en-US" sz="2400" dirty="0"/>
          </a:p>
          <a:p>
            <a:pPr>
              <a:lnSpc>
                <a:spcPct val="80000"/>
              </a:lnSpc>
            </a:pPr>
            <a:r>
              <a:rPr lang="zh-CN" altLang="en-US" sz="2800" dirty="0"/>
              <a:t>可解释性: </a:t>
            </a:r>
            <a:endParaRPr lang="zh-CN" altLang="en-US" sz="2800" dirty="0"/>
          </a:p>
          <a:p>
            <a:pPr lvl="1">
              <a:lnSpc>
                <a:spcPct val="80000"/>
              </a:lnSpc>
            </a:pPr>
            <a:r>
              <a:rPr lang="zh-CN" altLang="en-US" sz="2400" dirty="0"/>
              <a:t>对模型的可理解程度。</a:t>
            </a:r>
            <a:endParaRPr lang="zh-CN" altLang="en-US" sz="2400" dirty="0"/>
          </a:p>
          <a:p>
            <a:pPr>
              <a:lnSpc>
                <a:spcPct val="80000"/>
              </a:lnSpc>
            </a:pPr>
            <a:r>
              <a:rPr lang="zh-CN" altLang="en-US" sz="2800" dirty="0"/>
              <a:t>规则好坏的评价</a:t>
            </a:r>
            <a:endParaRPr lang="zh-CN" altLang="en-US" sz="2800" dirty="0"/>
          </a:p>
          <a:p>
            <a:pPr lvl="1">
              <a:lnSpc>
                <a:spcPct val="80000"/>
              </a:lnSpc>
            </a:pPr>
            <a:r>
              <a:rPr lang="zh-CN" altLang="en-US" sz="2400" dirty="0"/>
              <a:t>决策树的大小</a:t>
            </a:r>
            <a:endParaRPr lang="zh-CN" altLang="en-US" sz="2400" dirty="0"/>
          </a:p>
          <a:p>
            <a:pPr lvl="1">
              <a:lnSpc>
                <a:spcPct val="80000"/>
              </a:lnSpc>
            </a:pPr>
            <a:r>
              <a:rPr lang="zh-CN" altLang="en-US" sz="2400" dirty="0"/>
              <a:t>分类规则的简明性</a:t>
            </a:r>
            <a:endParaRPr lang="zh-CN" altLang="en-US" sz="2400" dirty="0"/>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50529"/>
          <p:cNvSpPr>
            <a:spLocks noGrp="1"/>
          </p:cNvSpPr>
          <p:nvPr>
            <p:ph type="title"/>
          </p:nvPr>
        </p:nvSpPr>
        <p:spPr>
          <a:xfrm>
            <a:off x="2971800" y="457200"/>
            <a:ext cx="7239000" cy="685800"/>
          </a:xfrm>
        </p:spPr>
        <p:txBody>
          <a:bodyPr vert="horz" wrap="square" lIns="92075" tIns="46038" rIns="92075" bIns="46038" anchor="ctr">
            <a:normAutofit fontScale="90000"/>
          </a:bodyPr>
          <a:p>
            <a:r>
              <a:rPr lang="zh-CN" altLang="en-US" dirty="0"/>
              <a:t>在分类中避免过度适应(</a:t>
            </a:r>
            <a:r>
              <a:rPr lang="en-US" altLang="x-none" dirty="0"/>
              <a:t>Overfit)</a:t>
            </a:r>
            <a:endParaRPr lang="en-US" altLang="x-none" sz="4000" dirty="0"/>
          </a:p>
        </p:txBody>
      </p:sp>
      <p:sp>
        <p:nvSpPr>
          <p:cNvPr id="150530" name="文本占位符 150530"/>
          <p:cNvSpPr>
            <a:spLocks noGrp="1"/>
          </p:cNvSpPr>
          <p:nvPr>
            <p:ph idx="1"/>
          </p:nvPr>
        </p:nvSpPr>
        <p:spPr>
          <a:xfrm>
            <a:off x="2209800" y="1600200"/>
            <a:ext cx="8077200" cy="4876800"/>
          </a:xfrm>
        </p:spPr>
        <p:txBody>
          <a:bodyPr vert="horz" wrap="square" lIns="92075" tIns="46038" rIns="92075" bIns="46038" anchor="t"/>
          <a:p>
            <a:r>
              <a:rPr lang="zh-CN" altLang="en-US" dirty="0"/>
              <a:t>在训练集中生成的会可能会 </a:t>
            </a:r>
            <a:r>
              <a:rPr lang="en-US" altLang="x-none" dirty="0"/>
              <a:t>Overfit</a:t>
            </a:r>
            <a:endParaRPr lang="en-US" altLang="x-none" sz="2800" dirty="0"/>
          </a:p>
          <a:p>
            <a:pPr lvl="1"/>
            <a:r>
              <a:rPr lang="zh-CN" altLang="en-US" dirty="0"/>
              <a:t>太多的分支, 有些可能是对异常例外的反映</a:t>
            </a:r>
            <a:endParaRPr lang="zh-CN" altLang="en-US" sz="3200" dirty="0"/>
          </a:p>
          <a:p>
            <a:pPr lvl="1"/>
            <a:r>
              <a:rPr lang="zh-CN" altLang="en-US" dirty="0"/>
              <a:t>在进行预测的时候准确率比较差</a:t>
            </a:r>
            <a:endParaRPr lang="zh-CN" altLang="en-US" dirty="0"/>
          </a:p>
          <a:p>
            <a:r>
              <a:rPr lang="zh-CN" altLang="en-US" dirty="0"/>
              <a:t>两种 </a:t>
            </a:r>
            <a:endParaRPr lang="zh-CN" altLang="en-US" dirty="0"/>
          </a:p>
          <a:p>
            <a:pPr lvl="1"/>
            <a:r>
              <a:rPr lang="zh-CN" altLang="en-US" dirty="0"/>
              <a:t>预修剪:</a:t>
            </a:r>
            <a:endParaRPr lang="en-US" altLang="x-none" dirty="0"/>
          </a:p>
          <a:p>
            <a:pPr lvl="2"/>
            <a:r>
              <a:rPr lang="zh-CN" altLang="en-US" sz="2800" dirty="0"/>
              <a:t>难点：选择一个域值比较困难</a:t>
            </a:r>
            <a:endParaRPr lang="zh-CN" altLang="en-US" sz="2800" dirty="0"/>
          </a:p>
          <a:p>
            <a:pPr lvl="1"/>
            <a:r>
              <a:rPr lang="zh-CN" altLang="en-US" dirty="0"/>
              <a:t>后修建: 先生成完整的树，然后进行修剪</a:t>
            </a:r>
            <a:endParaRPr lang="zh-CN" altLang="en-US" dirty="0"/>
          </a:p>
          <a:p>
            <a:pPr lvl="2"/>
            <a:r>
              <a:rPr lang="zh-CN" altLang="en-US" sz="2800" dirty="0"/>
              <a:t>使用另外一个的一个测试集来决定哪个树最好</a:t>
            </a:r>
            <a:endParaRPr lang="zh-CN" altLang="en-US" sz="2800" dirty="0"/>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152577"/>
          <p:cNvSpPr>
            <a:spLocks noGrp="1"/>
          </p:cNvSpPr>
          <p:nvPr>
            <p:ph type="title"/>
          </p:nvPr>
        </p:nvSpPr>
        <p:spPr>
          <a:xfrm>
            <a:off x="2808288" y="381000"/>
            <a:ext cx="7402512" cy="833438"/>
          </a:xfrm>
        </p:spPr>
        <p:txBody>
          <a:bodyPr vert="horz" wrap="square" lIns="92075" tIns="46038" rIns="92075" bIns="46038" anchor="ctr"/>
          <a:p>
            <a:r>
              <a:rPr lang="zh-CN" altLang="en-US"/>
              <a:t>对基本决策树的提高</a:t>
            </a:r>
            <a:endParaRPr lang="zh-CN" altLang="en-US"/>
          </a:p>
        </p:txBody>
      </p:sp>
      <p:sp>
        <p:nvSpPr>
          <p:cNvPr id="152579" name="文本占位符 152578"/>
          <p:cNvSpPr>
            <a:spLocks noGrp="1"/>
          </p:cNvSpPr>
          <p:nvPr>
            <p:ph idx="1"/>
          </p:nvPr>
        </p:nvSpPr>
        <p:spPr>
          <a:xfrm>
            <a:off x="1981200" y="1524000"/>
            <a:ext cx="8382000" cy="4953000"/>
          </a:xfrm>
          <a:prstGeom prst="flowChartProcess">
            <a:avLst/>
          </a:prstGeom>
        </p:spPr>
        <p:txBody>
          <a:bodyPr vert="horz" wrap="square" lIns="92075" tIns="46038" rIns="92075" bIns="46038" anchor="t"/>
          <a:p>
            <a:pPr fontAlgn="base">
              <a:lnSpc>
                <a:spcPct val="95000"/>
              </a:lnSpc>
              <a:spcBef>
                <a:spcPct val="25000"/>
              </a:spcBef>
            </a:pPr>
            <a:r>
              <a:rPr lang="zh-CN" altLang="en-US" strike="noStrike" noProof="1" dirty="0"/>
              <a:t>加入对连续字段的支持</a:t>
            </a:r>
            <a:endParaRPr lang="zh-CN" altLang="en-US" strike="noStrike" noProof="1" dirty="0"/>
          </a:p>
          <a:p>
            <a:pPr lvl="1" fontAlgn="base">
              <a:lnSpc>
                <a:spcPct val="95000"/>
              </a:lnSpc>
              <a:spcBef>
                <a:spcPct val="25000"/>
              </a:spcBef>
            </a:pPr>
            <a:r>
              <a:rPr lang="zh-CN" altLang="en-US" strike="noStrike" noProof="1" dirty="0"/>
              <a:t>采用 </a:t>
            </a:r>
            <a:r>
              <a:rPr lang="en-US" altLang="x-none" strike="noStrike" noProof="1" dirty="0"/>
              <a:t>A&lt;=V</a:t>
            </a:r>
            <a:r>
              <a:rPr lang="zh-CN" altLang="en-US" strike="noStrike" noProof="1" dirty="0"/>
              <a:t>的形式</a:t>
            </a:r>
            <a:endParaRPr lang="zh-CN" altLang="en-US" strike="noStrike" noProof="1" dirty="0"/>
          </a:p>
          <a:p>
            <a:pPr fontAlgn="base">
              <a:lnSpc>
                <a:spcPct val="95000"/>
              </a:lnSpc>
              <a:spcBef>
                <a:spcPct val="25000"/>
              </a:spcBef>
            </a:pPr>
            <a:r>
              <a:rPr lang="zh-CN" altLang="en-US" strike="noStrike" noProof="1" dirty="0"/>
              <a:t>处理空值</a:t>
            </a:r>
            <a:endParaRPr lang="zh-CN" altLang="en-US" strike="noStrike" noProof="1" dirty="0"/>
          </a:p>
          <a:p>
            <a:pPr lvl="1" fontAlgn="base">
              <a:lnSpc>
                <a:spcPct val="95000"/>
              </a:lnSpc>
              <a:spcBef>
                <a:spcPct val="25000"/>
              </a:spcBef>
            </a:pPr>
            <a:r>
              <a:rPr lang="zh-CN" altLang="en-US" strike="noStrike" noProof="1" dirty="0"/>
              <a:t>用最常见的值代替</a:t>
            </a:r>
            <a:endParaRPr lang="zh-CN" altLang="en-US" strike="noStrike" noProof="1" dirty="0"/>
          </a:p>
          <a:p>
            <a:pPr lvl="1" fontAlgn="base">
              <a:lnSpc>
                <a:spcPct val="95000"/>
              </a:lnSpc>
              <a:spcBef>
                <a:spcPct val="25000"/>
              </a:spcBef>
            </a:pPr>
            <a:r>
              <a:rPr lang="zh-CN" altLang="en-US" strike="noStrike" noProof="1" dirty="0"/>
              <a:t>每个可能的值都给一个概率</a:t>
            </a:r>
            <a:endParaRPr lang="zh-CN" altLang="en-US" strike="noStrike" noProof="1" dirty="0"/>
          </a:p>
          <a:p>
            <a:pPr fontAlgn="base">
              <a:lnSpc>
                <a:spcPct val="95000"/>
              </a:lnSpc>
              <a:spcBef>
                <a:spcPct val="25000"/>
              </a:spcBef>
            </a:pPr>
            <a:r>
              <a:rPr lang="zh-CN" altLang="en-US" strike="noStrike" noProof="1" dirty="0"/>
              <a:t>属性构造</a:t>
            </a:r>
            <a:endParaRPr lang="zh-CN" altLang="en-US" strike="noStrike" noProof="1" dirty="0"/>
          </a:p>
          <a:p>
            <a:pPr lvl="1" fontAlgn="base">
              <a:lnSpc>
                <a:spcPct val="95000"/>
              </a:lnSpc>
              <a:spcBef>
                <a:spcPct val="25000"/>
              </a:spcBef>
            </a:pPr>
            <a:r>
              <a:rPr lang="zh-CN" altLang="en-US" strike="noStrike" noProof="1" dirty="0"/>
              <a:t>在现有属性上创建新的属性,主要是针对一些稀疏属性</a:t>
            </a:r>
            <a:endParaRPr lang="zh-CN" altLang="en-US" strike="noStrike" noProof="1" dirty="0"/>
          </a:p>
          <a:p>
            <a:pPr lvl="1" fontAlgn="base">
              <a:lnSpc>
                <a:spcPct val="95000"/>
              </a:lnSpc>
              <a:spcBef>
                <a:spcPct val="25000"/>
              </a:spcBef>
            </a:pPr>
            <a:r>
              <a:rPr lang="zh-CN" altLang="en-US" strike="noStrike" noProof="1" dirty="0"/>
              <a:t>从而降低 </a:t>
            </a:r>
            <a:r>
              <a:rPr lang="en-US" altLang="x-none" strike="noStrike" noProof="1" dirty="0"/>
              <a:t>fragmentation, repetition, and replication</a:t>
            </a:r>
            <a:endParaRPr lang="en-US" altLang="x-none" strike="noStrike" noProof="1" dirty="0"/>
          </a:p>
        </p:txBody>
      </p:sp>
      <p:sp>
        <p:nvSpPr>
          <p:cNvPr id="2" name="流程图: 内部贮存 152579"/>
          <p:cNvSpPr/>
          <p:nvPr/>
        </p:nvSpPr>
        <p:spPr>
          <a:xfrm>
            <a:off x="3429000" y="3352800"/>
            <a:ext cx="76200" cy="76200"/>
          </a:xfrm>
          <a:prstGeom prst="flowChartInternalStorage">
            <a:avLst/>
          </a:prstGeom>
          <a:noFill/>
          <a:ln w="9525">
            <a:noFill/>
          </a:ln>
        </p:spPr>
        <p:txBody>
          <a:bodyPr anchor="t"/>
          <a:p>
            <a:pPr indent="0"/>
            <a:endParaRPr lang="zh-CN" altLang="en-US">
              <a:latin typeface="Times New Roman" panose="02020503050405090304" pitchFamily="2" charset="0"/>
            </a:endParaRPr>
          </a:p>
        </p:txBody>
      </p:sp>
      <p:sp>
        <p:nvSpPr>
          <p:cNvPr id="152580" name="直接连接符 152580"/>
          <p:cNvSpPr/>
          <p:nvPr/>
        </p:nvSpPr>
        <p:spPr>
          <a:xfrm>
            <a:off x="2514600" y="3581400"/>
            <a:ext cx="7086600" cy="0"/>
          </a:xfrm>
          <a:prstGeom prst="line">
            <a:avLst/>
          </a:prstGeom>
          <a:ln w="9525">
            <a:noFill/>
          </a:ln>
        </p:spPr>
      </p:sp>
      <p:sp>
        <p:nvSpPr>
          <p:cNvPr id="152581" name="直接连接符 152581"/>
          <p:cNvSpPr/>
          <p:nvPr/>
        </p:nvSpPr>
        <p:spPr>
          <a:xfrm>
            <a:off x="2514600" y="3505200"/>
            <a:ext cx="7162800" cy="0"/>
          </a:xfrm>
          <a:prstGeom prst="line">
            <a:avLst/>
          </a:prstGeom>
          <a:ln w="9525">
            <a:noFill/>
          </a:ln>
        </p:spPr>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a:t>贝叶斯法则</a:t>
            </a:r>
            <a:endParaRPr lang="zh-CN" altLang="en-US"/>
          </a:p>
        </p:txBody>
      </p:sp>
      <p:sp>
        <p:nvSpPr>
          <p:cNvPr id="712707" name="Rectangle 3"/>
          <p:cNvSpPr>
            <a:spLocks noGrp="1" noChangeArrowheads="1"/>
          </p:cNvSpPr>
          <p:nvPr>
            <p:ph idx="1"/>
          </p:nvPr>
        </p:nvSpPr>
        <p:spPr/>
        <p:txBody>
          <a:bodyPr>
            <a:normAutofit/>
          </a:bodyPr>
          <a:lstStyle/>
          <a:p>
            <a:r>
              <a:rPr lang="zh-CN" altLang="en-US"/>
              <a:t>贝叶斯推理提供了推理的一种概率手段</a:t>
            </a:r>
            <a:endParaRPr lang="zh-CN" altLang="en-US"/>
          </a:p>
          <a:p>
            <a:r>
              <a:rPr lang="zh-CN" altLang="en-US"/>
              <a:t>两个基本假设</a:t>
            </a:r>
            <a:endParaRPr lang="zh-CN" altLang="en-US"/>
          </a:p>
          <a:p>
            <a:pPr lvl="1"/>
            <a:r>
              <a:rPr lang="en-US" altLang="zh-CN"/>
              <a:t>a) </a:t>
            </a:r>
            <a:r>
              <a:rPr lang="zh-CN" altLang="en-US"/>
              <a:t>待考查的量遵循</a:t>
            </a:r>
            <a:r>
              <a:rPr lang="zh-CN" altLang="en-US">
                <a:solidFill>
                  <a:srgbClr val="F6332E"/>
                </a:solidFill>
              </a:rPr>
              <a:t>某概率分布</a:t>
            </a:r>
            <a:endParaRPr lang="zh-CN" altLang="en-US">
              <a:solidFill>
                <a:srgbClr val="F6332E"/>
              </a:solidFill>
            </a:endParaRPr>
          </a:p>
          <a:p>
            <a:pPr lvl="1"/>
            <a:r>
              <a:rPr lang="en-US" altLang="zh-CN"/>
              <a:t>b) </a:t>
            </a:r>
            <a:r>
              <a:rPr lang="zh-CN" altLang="en-US"/>
              <a:t>可根据这些概率及已</a:t>
            </a:r>
            <a:r>
              <a:rPr lang="zh-CN" altLang="en-US">
                <a:solidFill>
                  <a:srgbClr val="F6332E"/>
                </a:solidFill>
              </a:rPr>
              <a:t>观察到的数据</a:t>
            </a:r>
            <a:r>
              <a:rPr lang="zh-CN" altLang="en-US"/>
              <a:t>进行推理，以作出最优的决策</a:t>
            </a:r>
            <a:endParaRPr lang="zh-CN" altLang="en-US"/>
          </a:p>
          <a:p>
            <a:r>
              <a:rPr lang="zh-CN" altLang="en-US"/>
              <a:t>贝叶斯推理对机器学习十分重要</a:t>
            </a:r>
            <a:endParaRPr lang="zh-CN" altLang="en-US"/>
          </a:p>
          <a:p>
            <a:pPr lvl="1"/>
            <a:r>
              <a:rPr lang="zh-CN" altLang="en-US"/>
              <a:t>它为衡量多个假设的置信度提供了定量的方法</a:t>
            </a:r>
            <a:endParaRPr lang="zh-CN" altLang="en-US"/>
          </a:p>
          <a:p>
            <a:pPr lvl="2"/>
            <a:r>
              <a:rPr lang="zh-CN" altLang="en-US"/>
              <a:t>为直接操作概率的学习算法提供了基础</a:t>
            </a:r>
            <a:endParaRPr lang="zh-CN" altLang="en-US"/>
          </a:p>
          <a:p>
            <a:pPr lvl="2"/>
            <a:r>
              <a:rPr lang="zh-CN" altLang="en-US"/>
              <a:t>为其他算法的分析提供了理论框架 </a:t>
            </a:r>
            <a:endParaRPr lang="zh-CN" altLang="en-US"/>
          </a:p>
        </p:txBody>
      </p:sp>
      <p:sp>
        <p:nvSpPr>
          <p:cNvPr id="6" name="灯片编号占位符 5"/>
          <p:cNvSpPr>
            <a:spLocks noGrp="1"/>
          </p:cNvSpPr>
          <p:nvPr>
            <p:ph type="sldNum" sz="quarter" idx="12"/>
          </p:nvPr>
        </p:nvSpPr>
        <p:spPr/>
        <p:txBody>
          <a:bodyPr/>
          <a:lstStyle/>
          <a:p>
            <a:fld id="{CA6C0258-75C6-4BE4-86BB-DE1B376985C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 calcmode="lin" valueType="num">
                                      <p:cBhvr additive="base">
                                        <p:cTn id="7" dur="500" fill="hold"/>
                                        <p:tgtEl>
                                          <p:spTgt spid="71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2707">
                                            <p:txEl>
                                              <p:pRg st="1" end="1"/>
                                            </p:txEl>
                                          </p:spTgt>
                                        </p:tgtEl>
                                        <p:attrNameLst>
                                          <p:attrName>style.visibility</p:attrName>
                                        </p:attrNameLst>
                                      </p:cBhvr>
                                      <p:to>
                                        <p:strVal val="visible"/>
                                      </p:to>
                                    </p:set>
                                    <p:anim calcmode="lin" valueType="num">
                                      <p:cBhvr additive="base">
                                        <p:cTn id="13" dur="500" fill="hold"/>
                                        <p:tgtEl>
                                          <p:spTgt spid="71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2707">
                                            <p:txEl>
                                              <p:pRg st="2" end="2"/>
                                            </p:txEl>
                                          </p:spTgt>
                                        </p:tgtEl>
                                        <p:attrNameLst>
                                          <p:attrName>style.visibility</p:attrName>
                                        </p:attrNameLst>
                                      </p:cBhvr>
                                      <p:to>
                                        <p:strVal val="visible"/>
                                      </p:to>
                                    </p:set>
                                    <p:anim calcmode="lin" valueType="num">
                                      <p:cBhvr additive="base">
                                        <p:cTn id="19" dur="500" fill="hold"/>
                                        <p:tgtEl>
                                          <p:spTgt spid="71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2707">
                                            <p:txEl>
                                              <p:pRg st="3" end="3"/>
                                            </p:txEl>
                                          </p:spTgt>
                                        </p:tgtEl>
                                        <p:attrNameLst>
                                          <p:attrName>style.visibility</p:attrName>
                                        </p:attrNameLst>
                                      </p:cBhvr>
                                      <p:to>
                                        <p:strVal val="visible"/>
                                      </p:to>
                                    </p:set>
                                    <p:anim calcmode="lin" valueType="num">
                                      <p:cBhvr additive="base">
                                        <p:cTn id="25" dur="500" fill="hold"/>
                                        <p:tgtEl>
                                          <p:spTgt spid="712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2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2707">
                                            <p:txEl>
                                              <p:pRg st="4" end="4"/>
                                            </p:txEl>
                                          </p:spTgt>
                                        </p:tgtEl>
                                        <p:attrNameLst>
                                          <p:attrName>style.visibility</p:attrName>
                                        </p:attrNameLst>
                                      </p:cBhvr>
                                      <p:to>
                                        <p:strVal val="visible"/>
                                      </p:to>
                                    </p:set>
                                    <p:anim calcmode="lin" valueType="num">
                                      <p:cBhvr additive="base">
                                        <p:cTn id="31" dur="500" fill="hold"/>
                                        <p:tgtEl>
                                          <p:spTgt spid="712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2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2707">
                                            <p:txEl>
                                              <p:pRg st="5" end="5"/>
                                            </p:txEl>
                                          </p:spTgt>
                                        </p:tgtEl>
                                        <p:attrNameLst>
                                          <p:attrName>style.visibility</p:attrName>
                                        </p:attrNameLst>
                                      </p:cBhvr>
                                      <p:to>
                                        <p:strVal val="visible"/>
                                      </p:to>
                                    </p:set>
                                    <p:anim calcmode="lin" valueType="num">
                                      <p:cBhvr additive="base">
                                        <p:cTn id="37" dur="500" fill="hold"/>
                                        <p:tgtEl>
                                          <p:spTgt spid="7127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27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12707">
                                            <p:txEl>
                                              <p:pRg st="6" end="6"/>
                                            </p:txEl>
                                          </p:spTgt>
                                        </p:tgtEl>
                                        <p:attrNameLst>
                                          <p:attrName>style.visibility</p:attrName>
                                        </p:attrNameLst>
                                      </p:cBhvr>
                                      <p:to>
                                        <p:strVal val="visible"/>
                                      </p:to>
                                    </p:set>
                                    <p:anim calcmode="lin" valueType="num">
                                      <p:cBhvr additive="base">
                                        <p:cTn id="43" dur="500" fill="hold"/>
                                        <p:tgtEl>
                                          <p:spTgt spid="7127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27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12707">
                                            <p:txEl>
                                              <p:pRg st="7" end="7"/>
                                            </p:txEl>
                                          </p:spTgt>
                                        </p:tgtEl>
                                        <p:attrNameLst>
                                          <p:attrName>style.visibility</p:attrName>
                                        </p:attrNameLst>
                                      </p:cBhvr>
                                      <p:to>
                                        <p:strVal val="visible"/>
                                      </p:to>
                                    </p:set>
                                    <p:anim calcmode="lin" valueType="num">
                                      <p:cBhvr additive="base">
                                        <p:cTn id="49" dur="500" fill="hold"/>
                                        <p:tgtEl>
                                          <p:spTgt spid="7127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127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zh-CN" altLang="en-US"/>
              <a:t>概率学习框架</a:t>
            </a:r>
            <a:endParaRPr lang="zh-CN" altLang="en-US"/>
          </a:p>
        </p:txBody>
      </p:sp>
      <p:sp>
        <p:nvSpPr>
          <p:cNvPr id="16" name="灯片编号占位符 5"/>
          <p:cNvSpPr>
            <a:spLocks noGrp="1"/>
          </p:cNvSpPr>
          <p:nvPr>
            <p:ph type="sldNum" sz="quarter" idx="12"/>
          </p:nvPr>
        </p:nvSpPr>
        <p:spPr/>
        <p:txBody>
          <a:bodyPr/>
          <a:lstStyle/>
          <a:p>
            <a:fld id="{B4F18DD1-D53B-4BD8-A2B2-9A0E2F18FB28}" type="slidenum">
              <a:rPr lang="en-US" altLang="zh-CN"/>
            </a:fld>
            <a:endParaRPr lang="en-US" altLang="zh-CN"/>
          </a:p>
        </p:txBody>
      </p:sp>
      <p:grpSp>
        <p:nvGrpSpPr>
          <p:cNvPr id="696334" name="Group 14"/>
          <p:cNvGrpSpPr/>
          <p:nvPr/>
        </p:nvGrpSpPr>
        <p:grpSpPr bwMode="auto">
          <a:xfrm>
            <a:off x="1932297" y="2032012"/>
            <a:ext cx="7861300" cy="2952750"/>
            <a:chOff x="240" y="1615"/>
            <a:chExt cx="4952" cy="1860"/>
          </a:xfrm>
        </p:grpSpPr>
        <p:sp>
          <p:nvSpPr>
            <p:cNvPr id="696325" name="Oval 5"/>
            <p:cNvSpPr>
              <a:spLocks noChangeArrowheads="1"/>
            </p:cNvSpPr>
            <p:nvPr/>
          </p:nvSpPr>
          <p:spPr bwMode="auto">
            <a:xfrm>
              <a:off x="240" y="1732"/>
              <a:ext cx="1240" cy="75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latin typeface="Tahoma" panose="020B0604030504040204" pitchFamily="2" charset="0"/>
                </a:rPr>
                <a:t>各种量的</a:t>
              </a:r>
              <a:endParaRPr lang="zh-CN" altLang="en-US" b="1" dirty="0">
                <a:solidFill>
                  <a:srgbClr val="FFFF00"/>
                </a:solidFill>
                <a:latin typeface="Tahoma" panose="020B0604030504040204" pitchFamily="2" charset="0"/>
              </a:endParaRPr>
            </a:p>
            <a:p>
              <a:pPr algn="ctr"/>
              <a:r>
                <a:rPr lang="zh-CN" altLang="en-US" b="1" dirty="0">
                  <a:solidFill>
                    <a:srgbClr val="FFFF00"/>
                  </a:solidFill>
                  <a:latin typeface="Tahoma" panose="020B0604030504040204" pitchFamily="2" charset="0"/>
                </a:rPr>
                <a:t>概率分布</a:t>
              </a:r>
              <a:endParaRPr lang="zh-CN" altLang="en-US" b="1" dirty="0">
                <a:solidFill>
                  <a:srgbClr val="FFFF00"/>
                </a:solidFill>
                <a:latin typeface="Tahoma" panose="020B0604030504040204" pitchFamily="2" charset="0"/>
              </a:endParaRPr>
            </a:p>
          </p:txBody>
        </p:sp>
        <p:sp>
          <p:nvSpPr>
            <p:cNvPr id="696326" name="Oval 6"/>
            <p:cNvSpPr>
              <a:spLocks noChangeArrowheads="1"/>
            </p:cNvSpPr>
            <p:nvPr/>
          </p:nvSpPr>
          <p:spPr bwMode="auto">
            <a:xfrm>
              <a:off x="2253" y="3010"/>
              <a:ext cx="876" cy="46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00"/>
                  </a:solidFill>
                  <a:latin typeface="Tahoma" panose="020B0604030504040204" pitchFamily="2" charset="0"/>
                </a:rPr>
                <a:t>观察数据</a:t>
              </a:r>
              <a:endParaRPr lang="zh-CN" altLang="en-US" b="1">
                <a:solidFill>
                  <a:srgbClr val="FFFF00"/>
                </a:solidFill>
                <a:latin typeface="Tahoma" panose="020B0604030504040204" pitchFamily="2" charset="0"/>
              </a:endParaRPr>
            </a:p>
          </p:txBody>
        </p:sp>
        <p:sp>
          <p:nvSpPr>
            <p:cNvPr id="696327" name="Rectangle 7"/>
            <p:cNvSpPr>
              <a:spLocks noChangeArrowheads="1"/>
            </p:cNvSpPr>
            <p:nvPr/>
          </p:nvSpPr>
          <p:spPr bwMode="auto">
            <a:xfrm>
              <a:off x="2150" y="1732"/>
              <a:ext cx="1083" cy="639"/>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00"/>
                  </a:solidFill>
                  <a:latin typeface="Tahoma" panose="020B0604030504040204" pitchFamily="2" charset="0"/>
                </a:rPr>
                <a:t>概率学习机</a:t>
              </a:r>
              <a:endParaRPr lang="zh-CN" altLang="en-US" b="1">
                <a:solidFill>
                  <a:srgbClr val="FFFF00"/>
                </a:solidFill>
                <a:latin typeface="Tahoma" panose="020B0604030504040204" pitchFamily="2" charset="0"/>
              </a:endParaRPr>
            </a:p>
          </p:txBody>
        </p:sp>
        <p:sp>
          <p:nvSpPr>
            <p:cNvPr id="696328" name="Oval 8"/>
            <p:cNvSpPr>
              <a:spLocks noChangeArrowheads="1"/>
            </p:cNvSpPr>
            <p:nvPr/>
          </p:nvSpPr>
          <p:spPr bwMode="auto">
            <a:xfrm>
              <a:off x="3851" y="1615"/>
              <a:ext cx="1289" cy="8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00"/>
                  </a:solidFill>
                  <a:latin typeface="Tahoma" panose="020B0604030504040204" pitchFamily="2" charset="0"/>
                </a:rPr>
                <a:t>假设及概率</a:t>
              </a:r>
              <a:endParaRPr lang="zh-CN" altLang="en-US" b="1">
                <a:solidFill>
                  <a:srgbClr val="FFFF00"/>
                </a:solidFill>
                <a:latin typeface="Tahoma" panose="020B0604030504040204" pitchFamily="2" charset="0"/>
              </a:endParaRPr>
            </a:p>
          </p:txBody>
        </p:sp>
        <p:sp>
          <p:nvSpPr>
            <p:cNvPr id="696329" name="Line 9"/>
            <p:cNvSpPr>
              <a:spLocks noChangeShapeType="1"/>
            </p:cNvSpPr>
            <p:nvPr/>
          </p:nvSpPr>
          <p:spPr bwMode="auto">
            <a:xfrm>
              <a:off x="1480" y="2080"/>
              <a:ext cx="67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00"/>
                </a:solidFill>
              </a:endParaRPr>
            </a:p>
          </p:txBody>
        </p:sp>
        <p:sp>
          <p:nvSpPr>
            <p:cNvPr id="696330" name="Line 10"/>
            <p:cNvSpPr>
              <a:spLocks noChangeShapeType="1"/>
            </p:cNvSpPr>
            <p:nvPr/>
          </p:nvSpPr>
          <p:spPr bwMode="auto">
            <a:xfrm flipV="1">
              <a:off x="2666" y="2371"/>
              <a:ext cx="0" cy="63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00"/>
                </a:solidFill>
              </a:endParaRPr>
            </a:p>
          </p:txBody>
        </p:sp>
        <p:sp>
          <p:nvSpPr>
            <p:cNvPr id="696331" name="Line 11"/>
            <p:cNvSpPr>
              <a:spLocks noChangeShapeType="1"/>
            </p:cNvSpPr>
            <p:nvPr/>
          </p:nvSpPr>
          <p:spPr bwMode="auto">
            <a:xfrm>
              <a:off x="3233" y="2080"/>
              <a:ext cx="61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00"/>
                </a:solidFill>
              </a:endParaRPr>
            </a:p>
          </p:txBody>
        </p:sp>
        <p:sp>
          <p:nvSpPr>
            <p:cNvPr id="696332" name="Text Box 12"/>
            <p:cNvSpPr txBox="1">
              <a:spLocks noChangeArrowheads="1"/>
            </p:cNvSpPr>
            <p:nvPr/>
          </p:nvSpPr>
          <p:spPr bwMode="auto">
            <a:xfrm>
              <a:off x="4007" y="3125"/>
              <a:ext cx="1185"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Tahoma" panose="020B0604030504040204" pitchFamily="2" charset="0"/>
                </a:rPr>
                <a:t>极大后验假设</a:t>
              </a:r>
              <a:endParaRPr lang="zh-CN" altLang="en-US" b="1" dirty="0">
                <a:latin typeface="Tahoma" panose="020B0604030504040204" pitchFamily="2" charset="0"/>
              </a:endParaRPr>
            </a:p>
          </p:txBody>
        </p:sp>
        <p:sp>
          <p:nvSpPr>
            <p:cNvPr id="696333" name="Line 13"/>
            <p:cNvSpPr>
              <a:spLocks noChangeShapeType="1"/>
            </p:cNvSpPr>
            <p:nvPr/>
          </p:nvSpPr>
          <p:spPr bwMode="auto">
            <a:xfrm>
              <a:off x="4316" y="2371"/>
              <a:ext cx="102" cy="69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00"/>
                </a:solidFill>
              </a:endParaRPr>
            </a:p>
          </p:txBody>
        </p:sp>
      </p:grpSp>
      <p:sp>
        <p:nvSpPr>
          <p:cNvPr id="2" name="内容占位符 1"/>
          <p:cNvSpPr/>
          <p:nvPr>
            <p:ph idx="1"/>
          </p:nvPr>
        </p:nvSpPr>
        <p:spPr/>
        <p:txBody>
          <a:bodyPr/>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zh-CN" altLang="en-US" dirty="0"/>
              <a:t>贝叶斯法则</a:t>
            </a:r>
            <a:endParaRPr lang="zh-CN" altLang="en-US" dirty="0"/>
          </a:p>
        </p:txBody>
      </p:sp>
      <p:sp>
        <p:nvSpPr>
          <p:cNvPr id="698371" name="Rectangle 3"/>
          <p:cNvSpPr>
            <a:spLocks noGrp="1" noChangeArrowheads="1"/>
          </p:cNvSpPr>
          <p:nvPr>
            <p:ph idx="1"/>
          </p:nvPr>
        </p:nvSpPr>
        <p:spPr>
          <a:xfrm>
            <a:off x="1023620" y="1447800"/>
            <a:ext cx="10156825" cy="2365375"/>
          </a:xfrm>
        </p:spPr>
        <p:txBody>
          <a:bodyPr>
            <a:normAutofit lnSpcReduction="10000"/>
          </a:bodyPr>
          <a:lstStyle/>
          <a:p>
            <a:pPr>
              <a:lnSpc>
                <a:spcPct val="90000"/>
              </a:lnSpc>
            </a:pPr>
            <a:r>
              <a:rPr lang="zh-CN" altLang="en-US" sz="2600" dirty="0"/>
              <a:t>机器学习的任务：在给定训练数据</a:t>
            </a:r>
            <a:r>
              <a:rPr lang="en-US" altLang="zh-CN" sz="2600" dirty="0"/>
              <a:t>D</a:t>
            </a:r>
            <a:r>
              <a:rPr lang="zh-CN" altLang="en-US" sz="2600" dirty="0"/>
              <a:t>时，确定假设空间</a:t>
            </a:r>
            <a:r>
              <a:rPr lang="en-US" altLang="zh-CN" sz="2600" dirty="0"/>
              <a:t>H</a:t>
            </a:r>
            <a:r>
              <a:rPr lang="zh-CN" altLang="en-US" sz="2600" dirty="0"/>
              <a:t>中的最佳假设</a:t>
            </a:r>
            <a:endParaRPr lang="zh-CN" altLang="en-US" sz="2600" dirty="0"/>
          </a:p>
          <a:p>
            <a:pPr lvl="1">
              <a:lnSpc>
                <a:spcPct val="90000"/>
              </a:lnSpc>
            </a:pPr>
            <a:r>
              <a:rPr lang="zh-CN" altLang="en-US" sz="2400" dirty="0"/>
              <a:t>最佳假设：在给定数据</a:t>
            </a:r>
            <a:r>
              <a:rPr lang="en-US" altLang="zh-CN" sz="2400" dirty="0"/>
              <a:t>D</a:t>
            </a:r>
            <a:r>
              <a:rPr lang="zh-CN" altLang="en-US" sz="2400" dirty="0"/>
              <a:t>以及</a:t>
            </a:r>
            <a:r>
              <a:rPr lang="en-US" altLang="zh-CN" sz="2400" dirty="0"/>
              <a:t>H</a:t>
            </a:r>
            <a:r>
              <a:rPr lang="zh-CN" altLang="en-US" sz="2400" dirty="0"/>
              <a:t>中不同假设的先验概率的有关知识下的最可能假设</a:t>
            </a:r>
            <a:endParaRPr lang="zh-CN" altLang="en-US" sz="2400" dirty="0"/>
          </a:p>
          <a:p>
            <a:pPr>
              <a:lnSpc>
                <a:spcPct val="90000"/>
              </a:lnSpc>
            </a:pPr>
            <a:r>
              <a:rPr lang="zh-CN" altLang="en-US" sz="2600" dirty="0"/>
              <a:t>贝叶斯理论提供了一种基于假设的先验概率、以及观察到的数据本身计算假设概率的方法</a:t>
            </a:r>
            <a:endParaRPr lang="zh-CN" altLang="en-US" sz="2600" dirty="0"/>
          </a:p>
        </p:txBody>
      </p:sp>
      <p:sp>
        <p:nvSpPr>
          <p:cNvPr id="16" name="灯片编号占位符 5"/>
          <p:cNvSpPr>
            <a:spLocks noGrp="1"/>
          </p:cNvSpPr>
          <p:nvPr>
            <p:ph type="sldNum" sz="quarter" idx="12"/>
          </p:nvPr>
        </p:nvSpPr>
        <p:spPr/>
        <p:txBody>
          <a:bodyPr/>
          <a:lstStyle/>
          <a:p>
            <a:fld id="{F9D01E7D-6762-4BD2-9EF5-095944DBD7B5}" type="slidenum">
              <a:rPr lang="en-US" altLang="zh-CN"/>
            </a:fld>
            <a:endParaRPr lang="en-US" altLang="zh-CN"/>
          </a:p>
        </p:txBody>
      </p:sp>
      <p:grpSp>
        <p:nvGrpSpPr>
          <p:cNvPr id="698372" name="Group 4"/>
          <p:cNvGrpSpPr/>
          <p:nvPr/>
        </p:nvGrpSpPr>
        <p:grpSpPr bwMode="auto">
          <a:xfrm>
            <a:off x="4420462" y="4093961"/>
            <a:ext cx="5727700" cy="2361985"/>
            <a:chOff x="240" y="1615"/>
            <a:chExt cx="4952" cy="2078"/>
          </a:xfrm>
        </p:grpSpPr>
        <p:sp>
          <p:nvSpPr>
            <p:cNvPr id="698373" name="Oval 5"/>
            <p:cNvSpPr>
              <a:spLocks noChangeArrowheads="1"/>
            </p:cNvSpPr>
            <p:nvPr/>
          </p:nvSpPr>
          <p:spPr bwMode="auto">
            <a:xfrm>
              <a:off x="240" y="1732"/>
              <a:ext cx="1240" cy="75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latin typeface="Tahoma" panose="020B0604030504040204" pitchFamily="2" charset="0"/>
                </a:rPr>
                <a:t>各种量的</a:t>
              </a:r>
              <a:endParaRPr lang="zh-CN" altLang="en-US" b="1" dirty="0">
                <a:solidFill>
                  <a:srgbClr val="FFFF00"/>
                </a:solidFill>
                <a:latin typeface="Tahoma" panose="020B0604030504040204" pitchFamily="2" charset="0"/>
              </a:endParaRPr>
            </a:p>
            <a:p>
              <a:pPr algn="ctr"/>
              <a:r>
                <a:rPr lang="zh-CN" altLang="en-US" b="1" dirty="0">
                  <a:solidFill>
                    <a:srgbClr val="FFFF00"/>
                  </a:solidFill>
                  <a:latin typeface="Tahoma" panose="020B0604030504040204" pitchFamily="2" charset="0"/>
                </a:rPr>
                <a:t>概率分布</a:t>
              </a:r>
              <a:endParaRPr lang="zh-CN" altLang="en-US" b="1" dirty="0">
                <a:solidFill>
                  <a:srgbClr val="FFFF00"/>
                </a:solidFill>
                <a:latin typeface="Tahoma" panose="020B0604030504040204" pitchFamily="2" charset="0"/>
              </a:endParaRPr>
            </a:p>
          </p:txBody>
        </p:sp>
        <p:sp>
          <p:nvSpPr>
            <p:cNvPr id="698374" name="Oval 6"/>
            <p:cNvSpPr>
              <a:spLocks noChangeArrowheads="1"/>
            </p:cNvSpPr>
            <p:nvPr/>
          </p:nvSpPr>
          <p:spPr bwMode="auto">
            <a:xfrm>
              <a:off x="2253" y="3010"/>
              <a:ext cx="876" cy="46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latin typeface="Tahoma" panose="020B0604030504040204" pitchFamily="2" charset="0"/>
                </a:rPr>
                <a:t>观察数据</a:t>
              </a:r>
              <a:endParaRPr lang="zh-CN" altLang="en-US" b="1" dirty="0">
                <a:solidFill>
                  <a:srgbClr val="FFFF00"/>
                </a:solidFill>
                <a:latin typeface="Tahoma" panose="020B0604030504040204" pitchFamily="2" charset="0"/>
              </a:endParaRPr>
            </a:p>
          </p:txBody>
        </p:sp>
        <p:sp>
          <p:nvSpPr>
            <p:cNvPr id="698375" name="Rectangle 7"/>
            <p:cNvSpPr>
              <a:spLocks noChangeArrowheads="1"/>
            </p:cNvSpPr>
            <p:nvPr/>
          </p:nvSpPr>
          <p:spPr bwMode="auto">
            <a:xfrm>
              <a:off x="2150" y="1732"/>
              <a:ext cx="1083" cy="639"/>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latin typeface="Tahoma" panose="020B0604030504040204" pitchFamily="2" charset="0"/>
                </a:rPr>
                <a:t>概率学习机</a:t>
              </a:r>
              <a:endParaRPr lang="zh-CN" altLang="en-US" b="1" dirty="0">
                <a:solidFill>
                  <a:srgbClr val="FFFF00"/>
                </a:solidFill>
                <a:latin typeface="Tahoma" panose="020B0604030504040204" pitchFamily="2" charset="0"/>
              </a:endParaRPr>
            </a:p>
          </p:txBody>
        </p:sp>
        <p:sp>
          <p:nvSpPr>
            <p:cNvPr id="698376" name="Oval 8"/>
            <p:cNvSpPr>
              <a:spLocks noChangeArrowheads="1"/>
            </p:cNvSpPr>
            <p:nvPr/>
          </p:nvSpPr>
          <p:spPr bwMode="auto">
            <a:xfrm>
              <a:off x="3851" y="1615"/>
              <a:ext cx="1289" cy="87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latin typeface="Tahoma" panose="020B0604030504040204" pitchFamily="2" charset="0"/>
                </a:rPr>
                <a:t>假设及概率</a:t>
              </a:r>
              <a:endParaRPr lang="zh-CN" altLang="en-US" b="1" dirty="0">
                <a:solidFill>
                  <a:srgbClr val="FFFF00"/>
                </a:solidFill>
                <a:latin typeface="Tahoma" panose="020B0604030504040204" pitchFamily="2" charset="0"/>
              </a:endParaRPr>
            </a:p>
          </p:txBody>
        </p:sp>
        <p:sp>
          <p:nvSpPr>
            <p:cNvPr id="698377" name="Line 9"/>
            <p:cNvSpPr>
              <a:spLocks noChangeShapeType="1"/>
            </p:cNvSpPr>
            <p:nvPr/>
          </p:nvSpPr>
          <p:spPr bwMode="auto">
            <a:xfrm>
              <a:off x="1480" y="2080"/>
              <a:ext cx="67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8" name="Line 10"/>
            <p:cNvSpPr>
              <a:spLocks noChangeShapeType="1"/>
            </p:cNvSpPr>
            <p:nvPr/>
          </p:nvSpPr>
          <p:spPr bwMode="auto">
            <a:xfrm flipV="1">
              <a:off x="2666" y="2371"/>
              <a:ext cx="0" cy="63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9" name="Line 11"/>
            <p:cNvSpPr>
              <a:spLocks noChangeShapeType="1"/>
            </p:cNvSpPr>
            <p:nvPr/>
          </p:nvSpPr>
          <p:spPr bwMode="auto">
            <a:xfrm>
              <a:off x="3233" y="2080"/>
              <a:ext cx="61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80" name="Text Box 12"/>
            <p:cNvSpPr txBox="1">
              <a:spLocks noChangeArrowheads="1"/>
            </p:cNvSpPr>
            <p:nvPr/>
          </p:nvSpPr>
          <p:spPr bwMode="auto">
            <a:xfrm>
              <a:off x="4008" y="3125"/>
              <a:ext cx="1184"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ahoma" panose="020B0604030504040204" pitchFamily="2" charset="0"/>
                </a:rPr>
                <a:t>极大后验假设</a:t>
              </a:r>
              <a:endParaRPr lang="zh-CN" altLang="en-US" b="1">
                <a:latin typeface="Tahoma" panose="020B0604030504040204" pitchFamily="2" charset="0"/>
              </a:endParaRPr>
            </a:p>
          </p:txBody>
        </p:sp>
        <p:sp>
          <p:nvSpPr>
            <p:cNvPr id="698381" name="Line 13"/>
            <p:cNvSpPr>
              <a:spLocks noChangeShapeType="1"/>
            </p:cNvSpPr>
            <p:nvPr/>
          </p:nvSpPr>
          <p:spPr bwMode="auto">
            <a:xfrm>
              <a:off x="4316" y="2371"/>
              <a:ext cx="102" cy="69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 calcmode="lin" valueType="num">
                                      <p:cBhvr additive="base">
                                        <p:cTn id="7" dur="500" fill="hold"/>
                                        <p:tgtEl>
                                          <p:spTgt spid="69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8371">
                                            <p:txEl>
                                              <p:pRg st="1" end="1"/>
                                            </p:txEl>
                                          </p:spTgt>
                                        </p:tgtEl>
                                        <p:attrNameLst>
                                          <p:attrName>style.visibility</p:attrName>
                                        </p:attrNameLst>
                                      </p:cBhvr>
                                      <p:to>
                                        <p:strVal val="visible"/>
                                      </p:to>
                                    </p:set>
                                    <p:anim calcmode="lin" valueType="num">
                                      <p:cBhvr additive="base">
                                        <p:cTn id="13" dur="500" fill="hold"/>
                                        <p:tgtEl>
                                          <p:spTgt spid="69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8371">
                                            <p:txEl>
                                              <p:pRg st="2" end="2"/>
                                            </p:txEl>
                                          </p:spTgt>
                                        </p:tgtEl>
                                        <p:attrNameLst>
                                          <p:attrName>style.visibility</p:attrName>
                                        </p:attrNameLst>
                                      </p:cBhvr>
                                      <p:to>
                                        <p:strVal val="visible"/>
                                      </p:to>
                                    </p:set>
                                    <p:anim calcmode="lin" valueType="num">
                                      <p:cBhvr additive="base">
                                        <p:cTn id="19" dur="500" fill="hold"/>
                                        <p:tgtEl>
                                          <p:spTgt spid="69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8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zh-CN" altLang="en-US"/>
              <a:t>贝叶斯法则</a:t>
            </a:r>
            <a:endParaRPr lang="zh-CN" altLang="en-US"/>
          </a:p>
        </p:txBody>
      </p:sp>
      <p:sp>
        <p:nvSpPr>
          <p:cNvPr id="699395" name="Rectangle 3"/>
          <p:cNvSpPr>
            <a:spLocks noGrp="1" noChangeArrowheads="1"/>
          </p:cNvSpPr>
          <p:nvPr>
            <p:ph idx="1"/>
          </p:nvPr>
        </p:nvSpPr>
        <p:spPr>
          <a:xfrm>
            <a:off x="909320" y="1522095"/>
            <a:ext cx="9896475" cy="4575175"/>
          </a:xfrm>
        </p:spPr>
        <p:txBody>
          <a:bodyPr/>
          <a:lstStyle/>
          <a:p>
            <a:r>
              <a:rPr lang="zh-CN" altLang="en-US" sz="2600" dirty="0"/>
              <a:t>基本术语</a:t>
            </a:r>
            <a:endParaRPr lang="zh-CN" altLang="en-US" sz="2600" dirty="0"/>
          </a:p>
          <a:p>
            <a:pPr lvl="1"/>
            <a:r>
              <a:rPr lang="en-US" altLang="zh-CN" sz="2100" b="1" dirty="0"/>
              <a:t>D </a:t>
            </a:r>
            <a:r>
              <a:rPr lang="zh-CN" altLang="en-US" sz="2100" b="1" dirty="0"/>
              <a:t>：训练数据</a:t>
            </a:r>
            <a:endParaRPr lang="zh-CN" altLang="en-US" sz="2100" b="1" dirty="0"/>
          </a:p>
          <a:p>
            <a:pPr lvl="1"/>
            <a:r>
              <a:rPr lang="en-US" altLang="zh-CN" sz="2100" b="1" dirty="0"/>
              <a:t>H :  </a:t>
            </a:r>
            <a:r>
              <a:rPr lang="zh-CN" altLang="en-US" sz="2100" b="1" dirty="0"/>
              <a:t>假设空间</a:t>
            </a:r>
            <a:endParaRPr lang="zh-CN" altLang="en-US" sz="2100" b="1" dirty="0"/>
          </a:p>
          <a:p>
            <a:pPr lvl="1"/>
            <a:r>
              <a:rPr lang="en-US" altLang="zh-CN" sz="2100" b="1" dirty="0"/>
              <a:t>h :  </a:t>
            </a:r>
            <a:r>
              <a:rPr lang="zh-CN" altLang="en-US" sz="2100" b="1" dirty="0"/>
              <a:t>假设</a:t>
            </a:r>
            <a:endParaRPr lang="zh-CN" altLang="en-US" sz="2100" b="1" dirty="0"/>
          </a:p>
          <a:p>
            <a:pPr lvl="1"/>
            <a:r>
              <a:rPr lang="en-US" altLang="zh-CN" sz="2100" b="1" dirty="0"/>
              <a:t>P(h)</a:t>
            </a:r>
            <a:r>
              <a:rPr lang="zh-CN" altLang="en-US" sz="2100" b="1" dirty="0"/>
              <a:t>：假设</a:t>
            </a:r>
            <a:r>
              <a:rPr lang="en-US" altLang="zh-CN" sz="2100" b="1" dirty="0"/>
              <a:t>h</a:t>
            </a:r>
            <a:r>
              <a:rPr lang="zh-CN" altLang="en-US" sz="2100" b="1" dirty="0"/>
              <a:t>的先验概率</a:t>
            </a:r>
            <a:r>
              <a:rPr lang="en-US" altLang="zh-CN" sz="2100" b="1" dirty="0"/>
              <a:t>(Prior Probability)</a:t>
            </a:r>
            <a:endParaRPr lang="en-US" altLang="zh-CN" sz="2100" b="1" dirty="0"/>
          </a:p>
          <a:p>
            <a:pPr lvl="2"/>
            <a:r>
              <a:rPr lang="zh-CN" altLang="en-US" sz="2400" b="1" dirty="0"/>
              <a:t>即没有训练数据前假设</a:t>
            </a:r>
            <a:r>
              <a:rPr lang="en-US" altLang="zh-CN" sz="2400" b="1" dirty="0"/>
              <a:t>h</a:t>
            </a:r>
            <a:r>
              <a:rPr lang="zh-CN" altLang="en-US" sz="2400" b="1" dirty="0"/>
              <a:t>拥有的初始概率</a:t>
            </a:r>
            <a:endParaRPr lang="zh-CN" altLang="en-US" sz="2400" b="1" dirty="0"/>
          </a:p>
          <a:p>
            <a:pPr lvl="1"/>
            <a:r>
              <a:rPr lang="en-US" altLang="zh-CN" sz="2100" b="1" dirty="0"/>
              <a:t>P(D)</a:t>
            </a:r>
            <a:r>
              <a:rPr lang="zh-CN" altLang="en-US" sz="2100" b="1" dirty="0"/>
              <a:t>：训练数据的先验概率</a:t>
            </a:r>
            <a:endParaRPr lang="zh-CN" altLang="en-US" sz="2100" b="1" dirty="0"/>
          </a:p>
          <a:p>
            <a:pPr lvl="2"/>
            <a:r>
              <a:rPr lang="zh-CN" altLang="en-US" sz="2400" b="1" dirty="0"/>
              <a:t>即在没有确定某一假设成立时</a:t>
            </a:r>
            <a:r>
              <a:rPr lang="en-US" altLang="zh-CN" sz="2400" b="1" dirty="0"/>
              <a:t>D</a:t>
            </a:r>
            <a:r>
              <a:rPr lang="zh-CN" altLang="en-US" sz="2400" b="1" dirty="0"/>
              <a:t>的概率</a:t>
            </a:r>
            <a:endParaRPr lang="zh-CN" altLang="en-US" sz="2400" b="1" dirty="0"/>
          </a:p>
          <a:p>
            <a:pPr lvl="1"/>
            <a:r>
              <a:rPr lang="en-US" altLang="zh-CN" sz="2100" b="1" dirty="0"/>
              <a:t>P(</a:t>
            </a:r>
            <a:r>
              <a:rPr lang="en-US" altLang="zh-CN" sz="2100" b="1" dirty="0" err="1"/>
              <a:t>D|h</a:t>
            </a:r>
            <a:r>
              <a:rPr lang="en-US" altLang="zh-CN" sz="2100" b="1" dirty="0"/>
              <a:t>)</a:t>
            </a:r>
            <a:r>
              <a:rPr lang="zh-CN" altLang="en-US" sz="2100" b="1" dirty="0" smtClean="0"/>
              <a:t>：</a:t>
            </a:r>
            <a:r>
              <a:rPr lang="zh-CN" altLang="en-US" sz="2100" b="1" dirty="0" smtClean="0">
                <a:solidFill>
                  <a:srgbClr val="F6332E"/>
                </a:solidFill>
              </a:rPr>
              <a:t>似然度</a:t>
            </a:r>
            <a:r>
              <a:rPr lang="zh-CN" altLang="en-US" sz="2100" b="1" dirty="0" smtClean="0">
                <a:solidFill>
                  <a:srgbClr val="FF3300"/>
                </a:solidFill>
              </a:rPr>
              <a:t>，</a:t>
            </a:r>
            <a:r>
              <a:rPr lang="zh-CN" altLang="en-US" sz="2100" b="1" dirty="0"/>
              <a:t>在假设</a:t>
            </a:r>
            <a:r>
              <a:rPr lang="en-US" altLang="zh-CN" sz="2100" b="1" dirty="0"/>
              <a:t>h</a:t>
            </a:r>
            <a:r>
              <a:rPr lang="zh-CN" altLang="en-US" sz="2100" b="1" dirty="0"/>
              <a:t>成立的情况下，观察到</a:t>
            </a:r>
            <a:r>
              <a:rPr lang="en-US" altLang="zh-CN" sz="2100" b="1" dirty="0"/>
              <a:t>D</a:t>
            </a:r>
            <a:r>
              <a:rPr lang="zh-CN" altLang="en-US" sz="2100" b="1" dirty="0"/>
              <a:t>的概率</a:t>
            </a:r>
            <a:endParaRPr lang="zh-CN" altLang="en-US" sz="2100" b="1" dirty="0"/>
          </a:p>
          <a:p>
            <a:pPr lvl="1"/>
            <a:r>
              <a:rPr lang="en-US" altLang="zh-CN" sz="2100" b="1" dirty="0"/>
              <a:t>P(</a:t>
            </a:r>
            <a:r>
              <a:rPr lang="en-US" altLang="zh-CN" sz="2100" b="1" dirty="0" err="1"/>
              <a:t>h|D</a:t>
            </a:r>
            <a:r>
              <a:rPr lang="en-US" altLang="zh-CN" sz="2100" b="1" dirty="0"/>
              <a:t>)</a:t>
            </a:r>
            <a:r>
              <a:rPr lang="zh-CN" altLang="en-US" sz="2100" b="1" dirty="0"/>
              <a:t>：</a:t>
            </a:r>
            <a:r>
              <a:rPr lang="zh-CN" altLang="en-US" sz="2100" b="1" dirty="0">
                <a:solidFill>
                  <a:srgbClr val="FF3300"/>
                </a:solidFill>
              </a:rPr>
              <a:t>后验概率</a:t>
            </a:r>
            <a:r>
              <a:rPr lang="zh-CN" altLang="en-US" sz="2100" b="1" dirty="0"/>
              <a:t>，给定训练数据</a:t>
            </a:r>
            <a:r>
              <a:rPr lang="en-US" altLang="zh-CN" sz="2100" b="1" dirty="0"/>
              <a:t>D</a:t>
            </a:r>
            <a:r>
              <a:rPr lang="zh-CN" altLang="en-US" sz="2100" b="1" dirty="0"/>
              <a:t>时</a:t>
            </a:r>
            <a:r>
              <a:rPr lang="en-US" altLang="zh-CN" sz="2100" b="1" dirty="0"/>
              <a:t>h</a:t>
            </a:r>
            <a:r>
              <a:rPr lang="zh-CN" altLang="en-US" sz="2100" b="1" dirty="0"/>
              <a:t>成立的概率</a:t>
            </a:r>
            <a:endParaRPr lang="zh-CN" altLang="en-US" sz="2100" b="1" dirty="0"/>
          </a:p>
        </p:txBody>
      </p:sp>
      <p:sp>
        <p:nvSpPr>
          <p:cNvPr id="6" name="灯片编号占位符 5"/>
          <p:cNvSpPr>
            <a:spLocks noGrp="1"/>
          </p:cNvSpPr>
          <p:nvPr>
            <p:ph type="sldNum" sz="quarter" idx="12"/>
          </p:nvPr>
        </p:nvSpPr>
        <p:spPr/>
        <p:txBody>
          <a:bodyPr/>
          <a:lstStyle/>
          <a:p>
            <a:fld id="{2014306C-E6E3-4994-8F03-DC173DD5868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9395">
                                            <p:txEl>
                                              <p:pRg st="1" end="1"/>
                                            </p:txEl>
                                          </p:spTgt>
                                        </p:tgtEl>
                                        <p:attrNameLst>
                                          <p:attrName>style.visibility</p:attrName>
                                        </p:attrNameLst>
                                      </p:cBhvr>
                                      <p:to>
                                        <p:strVal val="visible"/>
                                      </p:to>
                                    </p:set>
                                    <p:anim calcmode="lin" valueType="num">
                                      <p:cBhvr additive="base">
                                        <p:cTn id="7" dur="500" fill="hold"/>
                                        <p:tgtEl>
                                          <p:spTgt spid="69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9395">
                                            <p:txEl>
                                              <p:pRg st="2" end="2"/>
                                            </p:txEl>
                                          </p:spTgt>
                                        </p:tgtEl>
                                        <p:attrNameLst>
                                          <p:attrName>style.visibility</p:attrName>
                                        </p:attrNameLst>
                                      </p:cBhvr>
                                      <p:to>
                                        <p:strVal val="visible"/>
                                      </p:to>
                                    </p:set>
                                    <p:anim calcmode="lin" valueType="num">
                                      <p:cBhvr additive="base">
                                        <p:cTn id="13" dur="500" fill="hold"/>
                                        <p:tgtEl>
                                          <p:spTgt spid="6993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9395">
                                            <p:txEl>
                                              <p:pRg st="3" end="3"/>
                                            </p:txEl>
                                          </p:spTgt>
                                        </p:tgtEl>
                                        <p:attrNameLst>
                                          <p:attrName>style.visibility</p:attrName>
                                        </p:attrNameLst>
                                      </p:cBhvr>
                                      <p:to>
                                        <p:strVal val="visible"/>
                                      </p:to>
                                    </p:set>
                                    <p:anim calcmode="lin" valueType="num">
                                      <p:cBhvr additive="base">
                                        <p:cTn id="19" dur="500" fill="hold"/>
                                        <p:tgtEl>
                                          <p:spTgt spid="6993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9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99395">
                                            <p:txEl>
                                              <p:pRg st="4" end="4"/>
                                            </p:txEl>
                                          </p:spTgt>
                                        </p:tgtEl>
                                        <p:attrNameLst>
                                          <p:attrName>style.visibility</p:attrName>
                                        </p:attrNameLst>
                                      </p:cBhvr>
                                      <p:to>
                                        <p:strVal val="visible"/>
                                      </p:to>
                                    </p:set>
                                    <p:anim calcmode="lin" valueType="num">
                                      <p:cBhvr additive="base">
                                        <p:cTn id="25" dur="500" fill="hold"/>
                                        <p:tgtEl>
                                          <p:spTgt spid="699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9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9395">
                                            <p:txEl>
                                              <p:pRg st="5" end="5"/>
                                            </p:txEl>
                                          </p:spTgt>
                                        </p:tgtEl>
                                        <p:attrNameLst>
                                          <p:attrName>style.visibility</p:attrName>
                                        </p:attrNameLst>
                                      </p:cBhvr>
                                      <p:to>
                                        <p:strVal val="visible"/>
                                      </p:to>
                                    </p:set>
                                    <p:anim calcmode="lin" valueType="num">
                                      <p:cBhvr additive="base">
                                        <p:cTn id="31" dur="500" fill="hold"/>
                                        <p:tgtEl>
                                          <p:spTgt spid="6993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9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9395">
                                            <p:txEl>
                                              <p:pRg st="6" end="6"/>
                                            </p:txEl>
                                          </p:spTgt>
                                        </p:tgtEl>
                                        <p:attrNameLst>
                                          <p:attrName>style.visibility</p:attrName>
                                        </p:attrNameLst>
                                      </p:cBhvr>
                                      <p:to>
                                        <p:strVal val="visible"/>
                                      </p:to>
                                    </p:set>
                                    <p:anim calcmode="lin" valueType="num">
                                      <p:cBhvr additive="base">
                                        <p:cTn id="37" dur="500" fill="hold"/>
                                        <p:tgtEl>
                                          <p:spTgt spid="69939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99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99395">
                                            <p:txEl>
                                              <p:pRg st="7" end="7"/>
                                            </p:txEl>
                                          </p:spTgt>
                                        </p:tgtEl>
                                        <p:attrNameLst>
                                          <p:attrName>style.visibility</p:attrName>
                                        </p:attrNameLst>
                                      </p:cBhvr>
                                      <p:to>
                                        <p:strVal val="visible"/>
                                      </p:to>
                                    </p:set>
                                    <p:anim calcmode="lin" valueType="num">
                                      <p:cBhvr additive="base">
                                        <p:cTn id="43" dur="500" fill="hold"/>
                                        <p:tgtEl>
                                          <p:spTgt spid="69939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993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99395">
                                            <p:txEl>
                                              <p:pRg st="8" end="8"/>
                                            </p:txEl>
                                          </p:spTgt>
                                        </p:tgtEl>
                                        <p:attrNameLst>
                                          <p:attrName>style.visibility</p:attrName>
                                        </p:attrNameLst>
                                      </p:cBhvr>
                                      <p:to>
                                        <p:strVal val="visible"/>
                                      </p:to>
                                    </p:set>
                                    <p:anim calcmode="lin" valueType="num">
                                      <p:cBhvr additive="base">
                                        <p:cTn id="49" dur="500" fill="hold"/>
                                        <p:tgtEl>
                                          <p:spTgt spid="69939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993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99395">
                                            <p:txEl>
                                              <p:pRg st="9" end="9"/>
                                            </p:txEl>
                                          </p:spTgt>
                                        </p:tgtEl>
                                        <p:attrNameLst>
                                          <p:attrName>style.visibility</p:attrName>
                                        </p:attrNameLst>
                                      </p:cBhvr>
                                      <p:to>
                                        <p:strVal val="visible"/>
                                      </p:to>
                                    </p:set>
                                    <p:anim calcmode="lin" valueType="num">
                                      <p:cBhvr additive="base">
                                        <p:cTn id="55" dur="500" fill="hold"/>
                                        <p:tgtEl>
                                          <p:spTgt spid="69939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993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主要的分类算法</a:t>
            </a:r>
            <a:endParaRPr lang="zh-CN" altLang="en-US"/>
          </a:p>
        </p:txBody>
      </p:sp>
      <p:sp>
        <p:nvSpPr>
          <p:cNvPr id="3" name="内容占位符 2"/>
          <p:cNvSpPr>
            <a:spLocks noGrp="1"/>
          </p:cNvSpPr>
          <p:nvPr>
            <p:ph idx="1"/>
          </p:nvPr>
        </p:nvSpPr>
        <p:spPr/>
        <p:txBody>
          <a:bodyPr/>
          <a:p>
            <a:r>
              <a:rPr lang="zh-CN" altLang="en-US">
                <a:sym typeface="+mn-ea"/>
              </a:rPr>
              <a:t>决策树（Decision Tree）</a:t>
            </a:r>
            <a:endParaRPr lang="zh-CN" altLang="en-US"/>
          </a:p>
          <a:p>
            <a:r>
              <a:rPr lang="zh-CN" altLang="en-US"/>
              <a:t>朴素贝叶斯（Naive Bayes）</a:t>
            </a:r>
            <a:endParaRPr lang="zh-CN" altLang="en-US"/>
          </a:p>
          <a:p>
            <a:r>
              <a:rPr lang="en-US" altLang="zh-CN"/>
              <a:t>K</a:t>
            </a:r>
            <a:r>
              <a:rPr lang="zh-CN" altLang="en-US"/>
              <a:t>近邻（K-nearest Neighbors）</a:t>
            </a:r>
            <a:endParaRPr lang="zh-CN" altLang="en-US"/>
          </a:p>
          <a:p>
            <a:r>
              <a:rPr lang="zh-CN" altLang="en-US"/>
              <a:t>支持向量机（Support Vector Machines）</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a:t>贝叶斯法则</a:t>
            </a:r>
            <a:endParaRPr lang="zh-CN" altLang="en-US"/>
          </a:p>
        </p:txBody>
      </p:sp>
      <p:sp>
        <p:nvSpPr>
          <p:cNvPr id="714755" name="Rectangle 3"/>
          <p:cNvSpPr>
            <a:spLocks noGrp="1" noChangeArrowheads="1"/>
          </p:cNvSpPr>
          <p:nvPr>
            <p:ph idx="1"/>
          </p:nvPr>
        </p:nvSpPr>
        <p:spPr>
          <a:xfrm>
            <a:off x="1823746" y="1552045"/>
            <a:ext cx="8229600" cy="4224337"/>
          </a:xfrm>
        </p:spPr>
        <p:txBody>
          <a:bodyPr/>
          <a:lstStyle/>
          <a:p>
            <a:r>
              <a:rPr lang="zh-CN" altLang="en-US" sz="2500" b="1" dirty="0"/>
              <a:t>贝叶斯定理</a:t>
            </a:r>
            <a:endParaRPr lang="zh-CN" altLang="en-US" sz="2500" b="1" dirty="0"/>
          </a:p>
          <a:p>
            <a:pPr>
              <a:buFont typeface="Wingdings" panose="05000000000000000000" pitchFamily="2" charset="2"/>
              <a:buNone/>
            </a:pPr>
            <a:r>
              <a:rPr lang="zh-CN" altLang="en-US" sz="2500" b="1" dirty="0"/>
              <a:t> </a:t>
            </a:r>
            <a:endParaRPr lang="zh-CN" altLang="en-US" sz="2500" b="1" dirty="0"/>
          </a:p>
          <a:p>
            <a:pPr lvl="1">
              <a:buFont typeface="Wingdings" panose="05000000000000000000" pitchFamily="2" charset="2"/>
              <a:buNone/>
            </a:pPr>
            <a:endParaRPr lang="zh-CN" altLang="en-US" sz="2100" b="1" dirty="0"/>
          </a:p>
          <a:p>
            <a:pPr lvl="1"/>
            <a:endParaRPr lang="zh-CN" altLang="en-US" sz="2100" b="1" dirty="0"/>
          </a:p>
          <a:p>
            <a:pPr lvl="1"/>
            <a:r>
              <a:rPr lang="zh-CN" altLang="en-US" sz="2100" b="1" dirty="0"/>
              <a:t>后验概率正比于</a:t>
            </a:r>
            <a:r>
              <a:rPr lang="en-US" altLang="zh-CN" sz="2100" b="1" dirty="0"/>
              <a:t>P(h)</a:t>
            </a:r>
            <a:r>
              <a:rPr lang="zh-CN" altLang="en-US" sz="2100" b="1" dirty="0"/>
              <a:t>和</a:t>
            </a:r>
            <a:r>
              <a:rPr lang="en-US" altLang="zh-CN" sz="2100" b="1" dirty="0"/>
              <a:t>P(</a:t>
            </a:r>
            <a:r>
              <a:rPr lang="en-US" altLang="zh-CN" sz="2100" b="1" dirty="0" err="1"/>
              <a:t>D|h</a:t>
            </a:r>
            <a:r>
              <a:rPr lang="en-US" altLang="zh-CN" sz="2100" b="1" dirty="0"/>
              <a:t>)</a:t>
            </a:r>
            <a:endParaRPr lang="en-US" altLang="zh-CN" sz="2100" b="1" dirty="0"/>
          </a:p>
          <a:p>
            <a:pPr lvl="1"/>
            <a:r>
              <a:rPr lang="zh-CN" altLang="en-US" sz="2100" b="1" dirty="0"/>
              <a:t>反比于</a:t>
            </a:r>
            <a:r>
              <a:rPr lang="en-US" altLang="zh-CN" sz="2100" b="1" dirty="0"/>
              <a:t>P(D) </a:t>
            </a:r>
            <a:endParaRPr lang="en-US" altLang="zh-CN" sz="2100" b="1" dirty="0"/>
          </a:p>
          <a:p>
            <a:pPr lvl="2"/>
            <a:r>
              <a:rPr lang="en-US" altLang="zh-CN" sz="2000" b="1" dirty="0"/>
              <a:t>D</a:t>
            </a:r>
            <a:r>
              <a:rPr lang="zh-CN" altLang="en-US" sz="2000" b="1" dirty="0"/>
              <a:t>独立于</a:t>
            </a:r>
            <a:r>
              <a:rPr lang="en-US" altLang="zh-CN" sz="2000" b="1" dirty="0"/>
              <a:t>h</a:t>
            </a:r>
            <a:r>
              <a:rPr lang="zh-CN" altLang="en-US" sz="2000" b="1" dirty="0"/>
              <a:t>出现的概率越大，则</a:t>
            </a:r>
            <a:r>
              <a:rPr lang="en-US" altLang="zh-CN" sz="2000" b="1" dirty="0"/>
              <a:t>D</a:t>
            </a:r>
            <a:r>
              <a:rPr lang="zh-CN" altLang="en-US" sz="2000" b="1" dirty="0"/>
              <a:t>对</a:t>
            </a:r>
            <a:r>
              <a:rPr lang="en-US" altLang="zh-CN" sz="2000" b="1" dirty="0"/>
              <a:t>h</a:t>
            </a:r>
            <a:r>
              <a:rPr lang="zh-CN" altLang="en-US" sz="2000" b="1" dirty="0"/>
              <a:t>的支持度越小</a:t>
            </a:r>
            <a:endParaRPr lang="zh-CN" altLang="en-US" sz="2000" b="1" dirty="0"/>
          </a:p>
          <a:p>
            <a:pPr lvl="2"/>
            <a:endParaRPr lang="zh-CN" altLang="en-US" sz="2000" b="1" dirty="0"/>
          </a:p>
          <a:p>
            <a:pPr lvl="1"/>
            <a:r>
              <a:rPr lang="zh-CN" altLang="en-US" sz="2100" b="1" dirty="0"/>
              <a:t>贝叶斯公式是贝叶斯学习的基础，它提供了根据先验概率</a:t>
            </a:r>
            <a:r>
              <a:rPr lang="en-US" altLang="zh-CN" sz="2100" b="1" dirty="0"/>
              <a:t>P(h)</a:t>
            </a:r>
            <a:r>
              <a:rPr lang="zh-CN" altLang="en-US" sz="2100" b="1" dirty="0"/>
              <a:t>、</a:t>
            </a:r>
            <a:r>
              <a:rPr lang="en-US" altLang="zh-CN" sz="2100" b="1" dirty="0"/>
              <a:t>P(D)</a:t>
            </a:r>
            <a:r>
              <a:rPr lang="zh-CN" altLang="en-US" sz="2100" b="1" dirty="0"/>
              <a:t>以及观察概率</a:t>
            </a:r>
            <a:r>
              <a:rPr lang="en-US" altLang="zh-CN" sz="2100" b="1" dirty="0"/>
              <a:t>P(</a:t>
            </a:r>
            <a:r>
              <a:rPr lang="en-US" altLang="zh-CN" sz="2100" b="1" dirty="0" err="1"/>
              <a:t>D|h</a:t>
            </a:r>
            <a:r>
              <a:rPr lang="en-US" altLang="zh-CN" sz="2100" b="1" dirty="0"/>
              <a:t>) </a:t>
            </a:r>
            <a:r>
              <a:rPr lang="zh-CN" altLang="en-US" sz="2100" b="1" dirty="0"/>
              <a:t>，计算后验概率</a:t>
            </a:r>
            <a:r>
              <a:rPr lang="en-US" altLang="zh-CN" sz="2200" dirty="0"/>
              <a:t>P(</a:t>
            </a:r>
            <a:r>
              <a:rPr lang="en-US" altLang="zh-CN" sz="2200" dirty="0" err="1"/>
              <a:t>h|D</a:t>
            </a:r>
            <a:r>
              <a:rPr lang="en-US" altLang="zh-CN" sz="2200" dirty="0"/>
              <a:t>)</a:t>
            </a:r>
            <a:r>
              <a:rPr lang="zh-CN" altLang="en-US" sz="2100" b="1" dirty="0"/>
              <a:t>的方法</a:t>
            </a:r>
            <a:endParaRPr lang="zh-CN" altLang="en-US" sz="2100" b="1" dirty="0"/>
          </a:p>
          <a:p>
            <a:pPr lvl="2"/>
            <a:endParaRPr lang="en-US" altLang="zh-CN" sz="2000" b="1" dirty="0"/>
          </a:p>
        </p:txBody>
      </p:sp>
      <p:sp>
        <p:nvSpPr>
          <p:cNvPr id="11" name="灯片编号占位符 5"/>
          <p:cNvSpPr>
            <a:spLocks noGrp="1"/>
          </p:cNvSpPr>
          <p:nvPr>
            <p:ph type="sldNum" sz="quarter" idx="12"/>
          </p:nvPr>
        </p:nvSpPr>
        <p:spPr/>
        <p:txBody>
          <a:bodyPr/>
          <a:lstStyle/>
          <a:p>
            <a:fld id="{BCA3B840-1BCE-44C8-A66F-69C1DBF06825}" type="slidenum">
              <a:rPr lang="en-US" altLang="zh-CN"/>
            </a:fld>
            <a:endParaRPr lang="en-US" altLang="zh-CN"/>
          </a:p>
        </p:txBody>
      </p:sp>
      <p:grpSp>
        <p:nvGrpSpPr>
          <p:cNvPr id="714756" name="Group 4"/>
          <p:cNvGrpSpPr/>
          <p:nvPr/>
        </p:nvGrpSpPr>
        <p:grpSpPr bwMode="auto">
          <a:xfrm>
            <a:off x="3891598" y="2118763"/>
            <a:ext cx="3600450" cy="920278"/>
            <a:chOff x="1429" y="1979"/>
            <a:chExt cx="2313" cy="681"/>
          </a:xfrm>
        </p:grpSpPr>
        <p:sp>
          <p:nvSpPr>
            <p:cNvPr id="714757" name="Text Box 5"/>
            <p:cNvSpPr txBox="1">
              <a:spLocks noChangeArrowheads="1"/>
            </p:cNvSpPr>
            <p:nvPr/>
          </p:nvSpPr>
          <p:spPr bwMode="auto">
            <a:xfrm>
              <a:off x="1429" y="2160"/>
              <a:ext cx="9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P(h|D) = </a:t>
              </a:r>
              <a:endParaRPr lang="en-US" altLang="zh-CN">
                <a:latin typeface="Tahoma" panose="020B0604030504040204" pitchFamily="2" charset="0"/>
              </a:endParaRPr>
            </a:p>
          </p:txBody>
        </p:sp>
        <p:sp>
          <p:nvSpPr>
            <p:cNvPr id="714758" name="Text Box 6"/>
            <p:cNvSpPr txBox="1">
              <a:spLocks noChangeArrowheads="1"/>
            </p:cNvSpPr>
            <p:nvPr/>
          </p:nvSpPr>
          <p:spPr bwMode="auto">
            <a:xfrm>
              <a:off x="2336" y="1979"/>
              <a:ext cx="113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Tahoma" panose="020B0604030504040204" pitchFamily="2" charset="0"/>
                </a:rPr>
                <a:t>P(</a:t>
              </a:r>
              <a:r>
                <a:rPr lang="en-US" altLang="zh-CN" dirty="0" err="1">
                  <a:latin typeface="Tahoma" panose="020B0604030504040204" pitchFamily="2" charset="0"/>
                </a:rPr>
                <a:t>D|h</a:t>
              </a:r>
              <a:r>
                <a:rPr lang="en-US" altLang="zh-CN" dirty="0">
                  <a:latin typeface="Tahoma" panose="020B0604030504040204" pitchFamily="2" charset="0"/>
                </a:rPr>
                <a:t>) P(h)</a:t>
              </a:r>
              <a:endParaRPr lang="en-US" altLang="zh-CN" dirty="0">
                <a:latin typeface="Tahoma" panose="020B0604030504040204" pitchFamily="2" charset="0"/>
              </a:endParaRPr>
            </a:p>
          </p:txBody>
        </p:sp>
        <p:sp>
          <p:nvSpPr>
            <p:cNvPr id="714759" name="Line 7"/>
            <p:cNvSpPr>
              <a:spLocks noChangeShapeType="1"/>
            </p:cNvSpPr>
            <p:nvPr/>
          </p:nvSpPr>
          <p:spPr bwMode="auto">
            <a:xfrm>
              <a:off x="2109" y="2296"/>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4760" name="Text Box 8"/>
            <p:cNvSpPr txBox="1">
              <a:spLocks noChangeArrowheads="1"/>
            </p:cNvSpPr>
            <p:nvPr/>
          </p:nvSpPr>
          <p:spPr bwMode="auto">
            <a:xfrm>
              <a:off x="2608" y="2387"/>
              <a:ext cx="113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P(D)</a:t>
              </a:r>
              <a:endParaRPr lang="en-US" altLang="zh-CN">
                <a:latin typeface="Tahoma" panose="020B06040305040402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 calcmode="lin" valueType="num">
                                      <p:cBhvr additive="base">
                                        <p:cTn id="7" dur="500" fill="hold"/>
                                        <p:tgtEl>
                                          <p:spTgt spid="71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4756"/>
                                        </p:tgtEl>
                                        <p:attrNameLst>
                                          <p:attrName>style.visibility</p:attrName>
                                        </p:attrNameLst>
                                      </p:cBhvr>
                                      <p:to>
                                        <p:strVal val="visible"/>
                                      </p:to>
                                    </p:set>
                                    <p:anim calcmode="lin" valueType="num">
                                      <p:cBhvr additive="base">
                                        <p:cTn id="13" dur="500" fill="hold"/>
                                        <p:tgtEl>
                                          <p:spTgt spid="714756"/>
                                        </p:tgtEl>
                                        <p:attrNameLst>
                                          <p:attrName>ppt_x</p:attrName>
                                        </p:attrNameLst>
                                      </p:cBhvr>
                                      <p:tavLst>
                                        <p:tav tm="0">
                                          <p:val>
                                            <p:strVal val="0-#ppt_w/2"/>
                                          </p:val>
                                        </p:tav>
                                        <p:tav tm="100000">
                                          <p:val>
                                            <p:strVal val="#ppt_x"/>
                                          </p:val>
                                        </p:tav>
                                      </p:tavLst>
                                    </p:anim>
                                    <p:anim calcmode="lin" valueType="num">
                                      <p:cBhvr additive="base">
                                        <p:cTn id="14" dur="500" fill="hold"/>
                                        <p:tgtEl>
                                          <p:spTgt spid="7147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4755">
                                            <p:txEl>
                                              <p:pRg st="4" end="4"/>
                                            </p:txEl>
                                          </p:spTgt>
                                        </p:tgtEl>
                                        <p:attrNameLst>
                                          <p:attrName>style.visibility</p:attrName>
                                        </p:attrNameLst>
                                      </p:cBhvr>
                                      <p:to>
                                        <p:strVal val="visible"/>
                                      </p:to>
                                    </p:set>
                                    <p:anim calcmode="lin" valueType="num">
                                      <p:cBhvr additive="base">
                                        <p:cTn id="19" dur="500" fill="hold"/>
                                        <p:tgtEl>
                                          <p:spTgt spid="71475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4755">
                                            <p:txEl>
                                              <p:pRg st="5" end="5"/>
                                            </p:txEl>
                                          </p:spTgt>
                                        </p:tgtEl>
                                        <p:attrNameLst>
                                          <p:attrName>style.visibility</p:attrName>
                                        </p:attrNameLst>
                                      </p:cBhvr>
                                      <p:to>
                                        <p:strVal val="visible"/>
                                      </p:to>
                                    </p:set>
                                    <p:anim calcmode="lin" valueType="num">
                                      <p:cBhvr additive="base">
                                        <p:cTn id="25" dur="500" fill="hold"/>
                                        <p:tgtEl>
                                          <p:spTgt spid="71475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4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4755">
                                            <p:txEl>
                                              <p:pRg st="6" end="6"/>
                                            </p:txEl>
                                          </p:spTgt>
                                        </p:tgtEl>
                                        <p:attrNameLst>
                                          <p:attrName>style.visibility</p:attrName>
                                        </p:attrNameLst>
                                      </p:cBhvr>
                                      <p:to>
                                        <p:strVal val="visible"/>
                                      </p:to>
                                    </p:set>
                                    <p:anim calcmode="lin" valueType="num">
                                      <p:cBhvr additive="base">
                                        <p:cTn id="31" dur="500" fill="hold"/>
                                        <p:tgtEl>
                                          <p:spTgt spid="71475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47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4755">
                                            <p:txEl>
                                              <p:pRg st="8" end="8"/>
                                            </p:txEl>
                                          </p:spTgt>
                                        </p:tgtEl>
                                        <p:attrNameLst>
                                          <p:attrName>style.visibility</p:attrName>
                                        </p:attrNameLst>
                                      </p:cBhvr>
                                      <p:to>
                                        <p:strVal val="visible"/>
                                      </p:to>
                                    </p:set>
                                    <p:anim calcmode="lin" valueType="num">
                                      <p:cBhvr additive="base">
                                        <p:cTn id="37" dur="500" fill="hold"/>
                                        <p:tgtEl>
                                          <p:spTgt spid="714755">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47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zh-CN" altLang="en-US"/>
              <a:t>贝叶斯法则</a:t>
            </a:r>
            <a:endParaRPr lang="zh-CN" altLang="en-US"/>
          </a:p>
        </p:txBody>
      </p:sp>
      <p:sp>
        <p:nvSpPr>
          <p:cNvPr id="715779" name="Rectangle 3"/>
          <p:cNvSpPr>
            <a:spLocks noGrp="1" noChangeArrowheads="1"/>
          </p:cNvSpPr>
          <p:nvPr>
            <p:ph idx="1"/>
          </p:nvPr>
        </p:nvSpPr>
        <p:spPr>
          <a:xfrm>
            <a:off x="2247741" y="1454356"/>
            <a:ext cx="8121650" cy="2429939"/>
          </a:xfrm>
        </p:spPr>
        <p:txBody>
          <a:bodyPr/>
          <a:lstStyle/>
          <a:p>
            <a:r>
              <a:rPr lang="zh-CN" altLang="en-US" sz="2800" b="1" dirty="0"/>
              <a:t>极大后验（</a:t>
            </a:r>
            <a:r>
              <a:rPr lang="en-US" altLang="zh-CN" sz="2800" b="1" dirty="0"/>
              <a:t>maximum a posteriori, MAP)</a:t>
            </a:r>
            <a:r>
              <a:rPr lang="zh-CN" altLang="en-US" sz="2800" b="1" dirty="0"/>
              <a:t>假设</a:t>
            </a:r>
            <a:endParaRPr lang="zh-CN" altLang="en-US" sz="2800" b="1" dirty="0"/>
          </a:p>
          <a:p>
            <a:pPr lvl="1"/>
            <a:r>
              <a:rPr lang="zh-CN" altLang="en-US" sz="2800" b="1" dirty="0"/>
              <a:t>给定数据</a:t>
            </a:r>
            <a:r>
              <a:rPr lang="en-US" altLang="zh-CN" sz="2800" b="1" dirty="0"/>
              <a:t>D</a:t>
            </a:r>
            <a:r>
              <a:rPr lang="zh-CN" altLang="en-US" sz="2800" b="1" dirty="0"/>
              <a:t>和</a:t>
            </a:r>
            <a:r>
              <a:rPr lang="en-US" altLang="zh-CN" sz="2800" b="1" dirty="0"/>
              <a:t>H</a:t>
            </a:r>
            <a:r>
              <a:rPr lang="zh-CN" altLang="en-US" sz="2800" b="1" dirty="0"/>
              <a:t>中假设的先验概率，具有最大后验概率的假设</a:t>
            </a:r>
            <a:r>
              <a:rPr lang="en-US" altLang="zh-CN" sz="2800" b="1" dirty="0"/>
              <a:t>h</a:t>
            </a:r>
            <a:endParaRPr lang="en-US" altLang="zh-CN" sz="2800" b="1" dirty="0"/>
          </a:p>
        </p:txBody>
      </p:sp>
      <p:sp>
        <p:nvSpPr>
          <p:cNvPr id="19" name="灯片编号占位符 5"/>
          <p:cNvSpPr>
            <a:spLocks noGrp="1"/>
          </p:cNvSpPr>
          <p:nvPr>
            <p:ph type="sldNum" sz="quarter" idx="12"/>
          </p:nvPr>
        </p:nvSpPr>
        <p:spPr/>
        <p:txBody>
          <a:bodyPr/>
          <a:lstStyle/>
          <a:p>
            <a:fld id="{85372431-0C8F-4941-969D-4D964BEE1FB3}" type="slidenum">
              <a:rPr lang="en-US" altLang="zh-CN"/>
            </a:fld>
            <a:endParaRPr lang="en-US" altLang="zh-CN"/>
          </a:p>
        </p:txBody>
      </p:sp>
      <p:grpSp>
        <p:nvGrpSpPr>
          <p:cNvPr id="715780" name="Group 4"/>
          <p:cNvGrpSpPr/>
          <p:nvPr/>
        </p:nvGrpSpPr>
        <p:grpSpPr bwMode="auto">
          <a:xfrm>
            <a:off x="4004310" y="3849370"/>
            <a:ext cx="4608513" cy="622108"/>
            <a:chOff x="1791" y="2069"/>
            <a:chExt cx="2903" cy="446"/>
          </a:xfrm>
        </p:grpSpPr>
        <p:sp>
          <p:nvSpPr>
            <p:cNvPr id="715781" name="Text Box 5"/>
            <p:cNvSpPr txBox="1">
              <a:spLocks noChangeArrowheads="1"/>
            </p:cNvSpPr>
            <p:nvPr/>
          </p:nvSpPr>
          <p:spPr bwMode="auto">
            <a:xfrm>
              <a:off x="1791" y="2069"/>
              <a:ext cx="2903"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baseline="-25000">
                  <a:latin typeface="Tahoma" panose="020B0604030504040204" pitchFamily="2" charset="0"/>
                </a:rPr>
                <a:t>MAP</a:t>
              </a:r>
              <a:r>
                <a:rPr lang="en-US" altLang="zh-CN">
                  <a:latin typeface="Tahoma" panose="020B0604030504040204" pitchFamily="2" charset="0"/>
                </a:rPr>
                <a:t> = argmax  P(h|D)</a:t>
              </a:r>
              <a:endParaRPr lang="en-US" altLang="zh-CN">
                <a:latin typeface="Tahoma" panose="020B0604030504040204" pitchFamily="2" charset="0"/>
              </a:endParaRPr>
            </a:p>
          </p:txBody>
        </p:sp>
        <p:sp>
          <p:nvSpPr>
            <p:cNvPr id="715782" name="Text Box 6"/>
            <p:cNvSpPr txBox="1">
              <a:spLocks noChangeArrowheads="1"/>
            </p:cNvSpPr>
            <p:nvPr/>
          </p:nvSpPr>
          <p:spPr bwMode="auto">
            <a:xfrm>
              <a:off x="2336" y="2251"/>
              <a:ext cx="54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err="1">
                  <a:latin typeface="Tahoma" panose="020B0604030504040204" pitchFamily="2" charset="0"/>
                </a:rPr>
                <a:t>h</a:t>
              </a:r>
              <a:r>
                <a:rPr lang="en-US" altLang="zh-CN" dirty="0" err="1">
                  <a:latin typeface="Tahoma" panose="020B0604030504040204" pitchFamily="2" charset="0"/>
                  <a:sym typeface="Symbol" pitchFamily="18" charset="2"/>
                </a:rPr>
                <a:t>H</a:t>
              </a:r>
              <a:endParaRPr lang="en-US" altLang="zh-CN" dirty="0">
                <a:latin typeface="Tahoma" panose="020B0604030504040204" pitchFamily="2" charset="0"/>
                <a:sym typeface="Symbol" pitchFamily="18" charset="2"/>
              </a:endParaRPr>
            </a:p>
          </p:txBody>
        </p:sp>
      </p:grpSp>
      <p:grpSp>
        <p:nvGrpSpPr>
          <p:cNvPr id="715783" name="Group 7"/>
          <p:cNvGrpSpPr/>
          <p:nvPr/>
        </p:nvGrpSpPr>
        <p:grpSpPr bwMode="auto">
          <a:xfrm>
            <a:off x="4075748" y="4425633"/>
            <a:ext cx="3095625" cy="873124"/>
            <a:chOff x="1474" y="2160"/>
            <a:chExt cx="1950" cy="550"/>
          </a:xfrm>
        </p:grpSpPr>
        <p:sp>
          <p:nvSpPr>
            <p:cNvPr id="715784" name="Text Box 8"/>
            <p:cNvSpPr txBox="1">
              <a:spLocks noChangeArrowheads="1"/>
            </p:cNvSpPr>
            <p:nvPr/>
          </p:nvSpPr>
          <p:spPr bwMode="auto">
            <a:xfrm>
              <a:off x="1474" y="2296"/>
              <a:ext cx="104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      = argmax </a:t>
              </a:r>
              <a:endParaRPr lang="en-US" altLang="zh-CN">
                <a:latin typeface="Tahoma" panose="020B0604030504040204" pitchFamily="2" charset="0"/>
              </a:endParaRPr>
            </a:p>
          </p:txBody>
        </p:sp>
        <p:sp>
          <p:nvSpPr>
            <p:cNvPr id="715785" name="Text Box 9"/>
            <p:cNvSpPr txBox="1">
              <a:spLocks noChangeArrowheads="1"/>
            </p:cNvSpPr>
            <p:nvPr/>
          </p:nvSpPr>
          <p:spPr bwMode="auto">
            <a:xfrm>
              <a:off x="2019" y="2478"/>
              <a:ext cx="5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a:latin typeface="Tahoma" panose="020B0604030504040204" pitchFamily="2" charset="0"/>
                  <a:sym typeface="Symbol" pitchFamily="18" charset="2"/>
                </a:rPr>
                <a:t>H</a:t>
              </a:r>
              <a:endParaRPr lang="en-US" altLang="zh-CN">
                <a:latin typeface="Tahoma" panose="020B0604030504040204" pitchFamily="2" charset="0"/>
                <a:sym typeface="Symbol" pitchFamily="18" charset="2"/>
              </a:endParaRPr>
            </a:p>
          </p:txBody>
        </p:sp>
        <p:sp>
          <p:nvSpPr>
            <p:cNvPr id="715786" name="Text Box 10"/>
            <p:cNvSpPr txBox="1">
              <a:spLocks noChangeArrowheads="1"/>
            </p:cNvSpPr>
            <p:nvPr/>
          </p:nvSpPr>
          <p:spPr bwMode="auto">
            <a:xfrm>
              <a:off x="2517" y="2160"/>
              <a:ext cx="90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P(D|h) P(h)</a:t>
              </a:r>
              <a:endParaRPr lang="en-US" altLang="zh-CN">
                <a:latin typeface="Tahoma" panose="020B0604030504040204" pitchFamily="2" charset="0"/>
              </a:endParaRPr>
            </a:p>
          </p:txBody>
        </p:sp>
        <p:sp>
          <p:nvSpPr>
            <p:cNvPr id="715787" name="Line 11"/>
            <p:cNvSpPr>
              <a:spLocks noChangeShapeType="1"/>
            </p:cNvSpPr>
            <p:nvPr/>
          </p:nvSpPr>
          <p:spPr bwMode="auto">
            <a:xfrm>
              <a:off x="2472" y="2432"/>
              <a:ext cx="9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88" name="Text Box 12"/>
            <p:cNvSpPr txBox="1">
              <a:spLocks noChangeArrowheads="1"/>
            </p:cNvSpPr>
            <p:nvPr/>
          </p:nvSpPr>
          <p:spPr bwMode="auto">
            <a:xfrm>
              <a:off x="2699" y="2478"/>
              <a:ext cx="43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P(D)</a:t>
              </a:r>
              <a:endParaRPr lang="en-US" altLang="zh-CN">
                <a:latin typeface="Tahoma" panose="020B0604030504040204" pitchFamily="2" charset="0"/>
              </a:endParaRPr>
            </a:p>
          </p:txBody>
        </p:sp>
      </p:grpSp>
      <p:grpSp>
        <p:nvGrpSpPr>
          <p:cNvPr id="715789" name="Group 13"/>
          <p:cNvGrpSpPr/>
          <p:nvPr/>
        </p:nvGrpSpPr>
        <p:grpSpPr bwMode="auto">
          <a:xfrm>
            <a:off x="4147185" y="5362258"/>
            <a:ext cx="3671888" cy="657224"/>
            <a:chOff x="1791" y="2069"/>
            <a:chExt cx="2903" cy="414"/>
          </a:xfrm>
        </p:grpSpPr>
        <p:sp>
          <p:nvSpPr>
            <p:cNvPr id="715790" name="Text Box 14"/>
            <p:cNvSpPr txBox="1">
              <a:spLocks noChangeArrowheads="1"/>
            </p:cNvSpPr>
            <p:nvPr/>
          </p:nvSpPr>
          <p:spPr bwMode="auto">
            <a:xfrm>
              <a:off x="1791" y="2069"/>
              <a:ext cx="290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Tahoma" panose="020B0604030504040204" pitchFamily="2" charset="0"/>
                </a:rPr>
                <a:t>    = </a:t>
              </a:r>
              <a:r>
                <a:rPr lang="en-US" altLang="zh-CN" dirty="0" err="1">
                  <a:latin typeface="Tahoma" panose="020B0604030504040204" pitchFamily="2" charset="0"/>
                </a:rPr>
                <a:t>argmax</a:t>
              </a:r>
              <a:r>
                <a:rPr lang="en-US" altLang="zh-CN" dirty="0">
                  <a:latin typeface="Tahoma" panose="020B0604030504040204" pitchFamily="2" charset="0"/>
                </a:rPr>
                <a:t>  P(</a:t>
              </a:r>
              <a:r>
                <a:rPr lang="en-US" altLang="zh-CN" dirty="0" err="1">
                  <a:latin typeface="Tahoma" panose="020B0604030504040204" pitchFamily="2" charset="0"/>
                </a:rPr>
                <a:t>D|h</a:t>
              </a:r>
              <a:r>
                <a:rPr lang="en-US" altLang="zh-CN" dirty="0">
                  <a:latin typeface="Tahoma" panose="020B0604030504040204" pitchFamily="2" charset="0"/>
                </a:rPr>
                <a:t>) P(h)</a:t>
              </a:r>
              <a:endParaRPr lang="en-US" altLang="zh-CN" dirty="0">
                <a:latin typeface="Tahoma" panose="020B0604030504040204" pitchFamily="2" charset="0"/>
              </a:endParaRPr>
            </a:p>
          </p:txBody>
        </p:sp>
        <p:sp>
          <p:nvSpPr>
            <p:cNvPr id="715791" name="Text Box 15"/>
            <p:cNvSpPr txBox="1">
              <a:spLocks noChangeArrowheads="1"/>
            </p:cNvSpPr>
            <p:nvPr/>
          </p:nvSpPr>
          <p:spPr bwMode="auto">
            <a:xfrm>
              <a:off x="2336" y="2251"/>
              <a:ext cx="5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a:latin typeface="Tahoma" panose="020B0604030504040204" pitchFamily="2" charset="0"/>
                  <a:sym typeface="Symbol" pitchFamily="18" charset="2"/>
                </a:rPr>
                <a:t>H</a:t>
              </a:r>
              <a:endParaRPr lang="en-US" altLang="zh-CN">
                <a:latin typeface="Tahoma" panose="020B0604030504040204" pitchFamily="2" charset="0"/>
                <a:sym typeface="Symbol" pitchFamily="18" charset="2"/>
              </a:endParaRPr>
            </a:p>
          </p:txBody>
        </p:sp>
      </p:grpSp>
      <p:sp>
        <p:nvSpPr>
          <p:cNvPr id="715792" name="AutoShape 16"/>
          <p:cNvSpPr/>
          <p:nvPr/>
        </p:nvSpPr>
        <p:spPr bwMode="auto">
          <a:xfrm>
            <a:off x="8179435" y="4019234"/>
            <a:ext cx="2103438" cy="773112"/>
          </a:xfrm>
          <a:prstGeom prst="borderCallout1">
            <a:avLst>
              <a:gd name="adj1" fmla="val 11903"/>
              <a:gd name="adj2" fmla="val -3620"/>
              <a:gd name="adj3" fmla="val 134460"/>
              <a:gd name="adj4" fmla="val -7489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rgbClr val="FFFF00"/>
                </a:solidFill>
                <a:latin typeface="Tahoma" panose="020B0604030504040204" pitchFamily="2" charset="0"/>
              </a:rPr>
              <a:t>不依赖假设</a:t>
            </a:r>
            <a:r>
              <a:rPr lang="en-US" altLang="zh-CN" sz="2000" b="1" dirty="0">
                <a:solidFill>
                  <a:srgbClr val="FFFF00"/>
                </a:solidFill>
                <a:latin typeface="Tahoma" panose="020B0604030504040204" pitchFamily="2" charset="0"/>
              </a:rPr>
              <a:t>h</a:t>
            </a:r>
            <a:endParaRPr lang="en-US" altLang="zh-CN" sz="2000" b="1" dirty="0">
              <a:solidFill>
                <a:srgbClr val="FFFF00"/>
              </a:solidFill>
              <a:latin typeface="Tahoma" panose="020B0604030504040204" pitchFamily="2" charset="0"/>
            </a:endParaRPr>
          </a:p>
          <a:p>
            <a:pPr algn="ctr"/>
            <a:r>
              <a:rPr lang="zh-CN" altLang="en-US" sz="2000" b="1" dirty="0">
                <a:solidFill>
                  <a:srgbClr val="FFFF00"/>
                </a:solidFill>
                <a:latin typeface="Tahoma" panose="020B0604030504040204" pitchFamily="2" charset="0"/>
              </a:rPr>
              <a:t>为一个常量</a:t>
            </a:r>
            <a:endParaRPr lang="zh-CN" altLang="en-US" sz="2000" b="1" dirty="0">
              <a:solidFill>
                <a:srgbClr val="FFFF00"/>
              </a:solidFill>
              <a:latin typeface="Tahoma" panose="020B060403050404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 calcmode="lin" valueType="num">
                                      <p:cBhvr additive="base">
                                        <p:cTn id="7" dur="500" fill="hold"/>
                                        <p:tgtEl>
                                          <p:spTgt spid="71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5779">
                                            <p:txEl>
                                              <p:pRg st="1" end="1"/>
                                            </p:txEl>
                                          </p:spTgt>
                                        </p:tgtEl>
                                        <p:attrNameLst>
                                          <p:attrName>style.visibility</p:attrName>
                                        </p:attrNameLst>
                                      </p:cBhvr>
                                      <p:to>
                                        <p:strVal val="visible"/>
                                      </p:to>
                                    </p:set>
                                    <p:anim calcmode="lin" valueType="num">
                                      <p:cBhvr additive="base">
                                        <p:cTn id="13" dur="500" fill="hold"/>
                                        <p:tgtEl>
                                          <p:spTgt spid="71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5780"/>
                                        </p:tgtEl>
                                        <p:attrNameLst>
                                          <p:attrName>style.visibility</p:attrName>
                                        </p:attrNameLst>
                                      </p:cBhvr>
                                      <p:to>
                                        <p:strVal val="visible"/>
                                      </p:to>
                                    </p:set>
                                    <p:anim calcmode="lin" valueType="num">
                                      <p:cBhvr additive="base">
                                        <p:cTn id="19" dur="500" fill="hold"/>
                                        <p:tgtEl>
                                          <p:spTgt spid="715780"/>
                                        </p:tgtEl>
                                        <p:attrNameLst>
                                          <p:attrName>ppt_x</p:attrName>
                                        </p:attrNameLst>
                                      </p:cBhvr>
                                      <p:tavLst>
                                        <p:tav tm="0">
                                          <p:val>
                                            <p:strVal val="0-#ppt_w/2"/>
                                          </p:val>
                                        </p:tav>
                                        <p:tav tm="100000">
                                          <p:val>
                                            <p:strVal val="#ppt_x"/>
                                          </p:val>
                                        </p:tav>
                                      </p:tavLst>
                                    </p:anim>
                                    <p:anim calcmode="lin" valueType="num">
                                      <p:cBhvr additive="base">
                                        <p:cTn id="20" dur="500" fill="hold"/>
                                        <p:tgtEl>
                                          <p:spTgt spid="7157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5783"/>
                                        </p:tgtEl>
                                        <p:attrNameLst>
                                          <p:attrName>style.visibility</p:attrName>
                                        </p:attrNameLst>
                                      </p:cBhvr>
                                      <p:to>
                                        <p:strVal val="visible"/>
                                      </p:to>
                                    </p:set>
                                    <p:anim calcmode="lin" valueType="num">
                                      <p:cBhvr additive="base">
                                        <p:cTn id="25" dur="500" fill="hold"/>
                                        <p:tgtEl>
                                          <p:spTgt spid="715783"/>
                                        </p:tgtEl>
                                        <p:attrNameLst>
                                          <p:attrName>ppt_x</p:attrName>
                                        </p:attrNameLst>
                                      </p:cBhvr>
                                      <p:tavLst>
                                        <p:tav tm="0">
                                          <p:val>
                                            <p:strVal val="0-#ppt_w/2"/>
                                          </p:val>
                                        </p:tav>
                                        <p:tav tm="100000">
                                          <p:val>
                                            <p:strVal val="#ppt_x"/>
                                          </p:val>
                                        </p:tav>
                                      </p:tavLst>
                                    </p:anim>
                                    <p:anim calcmode="lin" valueType="num">
                                      <p:cBhvr additive="base">
                                        <p:cTn id="26" dur="500" fill="hold"/>
                                        <p:tgtEl>
                                          <p:spTgt spid="71578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5792"/>
                                        </p:tgtEl>
                                        <p:attrNameLst>
                                          <p:attrName>style.visibility</p:attrName>
                                        </p:attrNameLst>
                                      </p:cBhvr>
                                      <p:to>
                                        <p:strVal val="visible"/>
                                      </p:to>
                                    </p:set>
                                    <p:anim calcmode="lin" valueType="num">
                                      <p:cBhvr additive="base">
                                        <p:cTn id="31" dur="500" fill="hold"/>
                                        <p:tgtEl>
                                          <p:spTgt spid="715792"/>
                                        </p:tgtEl>
                                        <p:attrNameLst>
                                          <p:attrName>ppt_x</p:attrName>
                                        </p:attrNameLst>
                                      </p:cBhvr>
                                      <p:tavLst>
                                        <p:tav tm="0">
                                          <p:val>
                                            <p:strVal val="0-#ppt_w/2"/>
                                          </p:val>
                                        </p:tav>
                                        <p:tav tm="100000">
                                          <p:val>
                                            <p:strVal val="#ppt_x"/>
                                          </p:val>
                                        </p:tav>
                                      </p:tavLst>
                                    </p:anim>
                                    <p:anim calcmode="lin" valueType="num">
                                      <p:cBhvr additive="base">
                                        <p:cTn id="32" dur="500" fill="hold"/>
                                        <p:tgtEl>
                                          <p:spTgt spid="71579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5789"/>
                                        </p:tgtEl>
                                        <p:attrNameLst>
                                          <p:attrName>style.visibility</p:attrName>
                                        </p:attrNameLst>
                                      </p:cBhvr>
                                      <p:to>
                                        <p:strVal val="visible"/>
                                      </p:to>
                                    </p:set>
                                    <p:anim calcmode="lin" valueType="num">
                                      <p:cBhvr additive="base">
                                        <p:cTn id="37" dur="500" fill="hold"/>
                                        <p:tgtEl>
                                          <p:spTgt spid="715789"/>
                                        </p:tgtEl>
                                        <p:attrNameLst>
                                          <p:attrName>ppt_x</p:attrName>
                                        </p:attrNameLst>
                                      </p:cBhvr>
                                      <p:tavLst>
                                        <p:tav tm="0">
                                          <p:val>
                                            <p:strVal val="0-#ppt_w/2"/>
                                          </p:val>
                                        </p:tav>
                                        <p:tav tm="100000">
                                          <p:val>
                                            <p:strVal val="#ppt_x"/>
                                          </p:val>
                                        </p:tav>
                                      </p:tavLst>
                                    </p:anim>
                                    <p:anim calcmode="lin" valueType="num">
                                      <p:cBhvr additive="base">
                                        <p:cTn id="38" dur="500" fill="hold"/>
                                        <p:tgtEl>
                                          <p:spTgt spid="715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9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a:t>贝叶斯法则</a:t>
            </a:r>
            <a:endParaRPr lang="zh-CN" altLang="en-US"/>
          </a:p>
        </p:txBody>
      </p:sp>
      <p:sp>
        <p:nvSpPr>
          <p:cNvPr id="717827" name="Rectangle 3"/>
          <p:cNvSpPr>
            <a:spLocks noGrp="1" noChangeArrowheads="1"/>
          </p:cNvSpPr>
          <p:nvPr>
            <p:ph idx="1"/>
          </p:nvPr>
        </p:nvSpPr>
        <p:spPr>
          <a:xfrm>
            <a:off x="1991201" y="1691005"/>
            <a:ext cx="8208963" cy="1600200"/>
          </a:xfrm>
        </p:spPr>
        <p:txBody>
          <a:bodyPr>
            <a:noAutofit/>
          </a:bodyPr>
          <a:lstStyle/>
          <a:p>
            <a:pPr>
              <a:lnSpc>
                <a:spcPct val="80000"/>
              </a:lnSpc>
            </a:pPr>
            <a:r>
              <a:rPr lang="zh-CN" altLang="en-US" sz="3200" b="1" dirty="0"/>
              <a:t>极大似然假设</a:t>
            </a:r>
            <a:r>
              <a:rPr lang="en-US" altLang="zh-CN" sz="3200" b="1" dirty="0"/>
              <a:t>(Maximum </a:t>
            </a:r>
            <a:r>
              <a:rPr lang="en-US" altLang="zh-CN" sz="3200" b="1" dirty="0" err="1"/>
              <a:t>Liklihood,ML</a:t>
            </a:r>
            <a:r>
              <a:rPr lang="en-US" altLang="zh-CN" sz="3200" b="1" dirty="0"/>
              <a:t>)</a:t>
            </a:r>
            <a:endParaRPr lang="en-US" altLang="zh-CN" sz="3200" b="1" dirty="0"/>
          </a:p>
          <a:p>
            <a:pPr lvl="1">
              <a:lnSpc>
                <a:spcPct val="80000"/>
              </a:lnSpc>
            </a:pPr>
            <a:r>
              <a:rPr lang="zh-CN" altLang="en-US" sz="2800" b="1" dirty="0"/>
              <a:t>当</a:t>
            </a:r>
            <a:r>
              <a:rPr lang="en-US" altLang="zh-CN" sz="2800" b="1" dirty="0"/>
              <a:t>H</a:t>
            </a:r>
            <a:r>
              <a:rPr lang="zh-CN" altLang="en-US" sz="2800" b="1" dirty="0"/>
              <a:t>中的假设具有相同的先验概率时，给定</a:t>
            </a:r>
            <a:r>
              <a:rPr lang="en-US" altLang="zh-CN" sz="2800" b="1" dirty="0"/>
              <a:t>h</a:t>
            </a:r>
            <a:r>
              <a:rPr lang="zh-CN" altLang="en-US" sz="2800" b="1" dirty="0"/>
              <a:t>，使</a:t>
            </a:r>
            <a:r>
              <a:rPr lang="en-US" altLang="zh-CN" sz="2800" b="1" dirty="0"/>
              <a:t>P(</a:t>
            </a:r>
            <a:r>
              <a:rPr lang="en-US" altLang="zh-CN" sz="2800" b="1" dirty="0" err="1"/>
              <a:t>D|h</a:t>
            </a:r>
            <a:r>
              <a:rPr lang="en-US" altLang="zh-CN" sz="2800" b="1" dirty="0"/>
              <a:t>)</a:t>
            </a:r>
            <a:r>
              <a:rPr lang="zh-CN" altLang="en-US" sz="2800" b="1" dirty="0"/>
              <a:t>最大的假设</a:t>
            </a:r>
            <a:r>
              <a:rPr lang="en-US" altLang="zh-CN" sz="2800" b="1" dirty="0" err="1"/>
              <a:t>h</a:t>
            </a:r>
            <a:r>
              <a:rPr lang="en-US" altLang="zh-CN" sz="2800" b="1" baseline="-25000" dirty="0" err="1"/>
              <a:t>ML</a:t>
            </a:r>
            <a:r>
              <a:rPr lang="zh-CN" altLang="en-US" sz="2800" b="1" dirty="0"/>
              <a:t>：</a:t>
            </a:r>
            <a:endParaRPr lang="zh-CN" altLang="en-US" sz="2800" b="1" dirty="0"/>
          </a:p>
          <a:p>
            <a:pPr>
              <a:lnSpc>
                <a:spcPct val="80000"/>
              </a:lnSpc>
              <a:buFont typeface="Wingdings" panose="05000000000000000000" pitchFamily="2" charset="2"/>
              <a:buNone/>
            </a:pPr>
            <a:endParaRPr lang="zh-CN" altLang="en-US" sz="2400" b="1" dirty="0"/>
          </a:p>
          <a:p>
            <a:pPr>
              <a:lnSpc>
                <a:spcPct val="80000"/>
              </a:lnSpc>
              <a:buFont typeface="Wingdings" panose="05000000000000000000" pitchFamily="2" charset="2"/>
              <a:buNone/>
            </a:pPr>
            <a:r>
              <a:rPr lang="zh-CN" altLang="en-US" sz="2000" b="1" dirty="0"/>
              <a:t> </a:t>
            </a:r>
            <a:endParaRPr lang="zh-CN" altLang="en-US" sz="2000" b="1" dirty="0"/>
          </a:p>
          <a:p>
            <a:pPr>
              <a:lnSpc>
                <a:spcPct val="80000"/>
              </a:lnSpc>
              <a:buFont typeface="Wingdings" panose="05000000000000000000" pitchFamily="2" charset="2"/>
              <a:buNone/>
            </a:pPr>
            <a:endParaRPr lang="en-US" altLang="zh-CN" sz="2000" b="1" dirty="0"/>
          </a:p>
        </p:txBody>
      </p:sp>
      <p:sp>
        <p:nvSpPr>
          <p:cNvPr id="22" name="灯片编号占位符 5"/>
          <p:cNvSpPr>
            <a:spLocks noGrp="1"/>
          </p:cNvSpPr>
          <p:nvPr>
            <p:ph type="sldNum" sz="quarter" idx="12"/>
          </p:nvPr>
        </p:nvSpPr>
        <p:spPr/>
        <p:txBody>
          <a:bodyPr/>
          <a:lstStyle/>
          <a:p>
            <a:fld id="{4C8CCB37-8B52-4CB4-B2AC-B9BC841A9DDB}" type="slidenum">
              <a:rPr lang="en-US" altLang="zh-CN"/>
            </a:fld>
            <a:endParaRPr lang="en-US" altLang="zh-CN"/>
          </a:p>
        </p:txBody>
      </p:sp>
      <p:grpSp>
        <p:nvGrpSpPr>
          <p:cNvPr id="717828" name="Group 4"/>
          <p:cNvGrpSpPr/>
          <p:nvPr/>
        </p:nvGrpSpPr>
        <p:grpSpPr bwMode="auto">
          <a:xfrm>
            <a:off x="3539808" y="5302568"/>
            <a:ext cx="4608512" cy="657224"/>
            <a:chOff x="1791" y="2069"/>
            <a:chExt cx="2903" cy="414"/>
          </a:xfrm>
        </p:grpSpPr>
        <p:sp>
          <p:nvSpPr>
            <p:cNvPr id="717829" name="Text Box 5"/>
            <p:cNvSpPr txBox="1">
              <a:spLocks noChangeArrowheads="1"/>
            </p:cNvSpPr>
            <p:nvPr/>
          </p:nvSpPr>
          <p:spPr bwMode="auto">
            <a:xfrm>
              <a:off x="1791" y="2069"/>
              <a:ext cx="290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     = argmax  P(D|h)</a:t>
              </a:r>
              <a:endParaRPr lang="en-US" altLang="zh-CN">
                <a:latin typeface="Tahoma" panose="020B0604030504040204" pitchFamily="2" charset="0"/>
              </a:endParaRPr>
            </a:p>
          </p:txBody>
        </p:sp>
        <p:sp>
          <p:nvSpPr>
            <p:cNvPr id="717830" name="Text Box 6"/>
            <p:cNvSpPr txBox="1">
              <a:spLocks noChangeArrowheads="1"/>
            </p:cNvSpPr>
            <p:nvPr/>
          </p:nvSpPr>
          <p:spPr bwMode="auto">
            <a:xfrm>
              <a:off x="2336" y="2251"/>
              <a:ext cx="5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a:latin typeface="Tahoma" panose="020B0604030504040204" pitchFamily="2" charset="0"/>
                  <a:sym typeface="Symbol" pitchFamily="18" charset="2"/>
                </a:rPr>
                <a:t>H</a:t>
              </a:r>
              <a:endParaRPr lang="en-US" altLang="zh-CN">
                <a:latin typeface="Tahoma" panose="020B0604030504040204" pitchFamily="2" charset="0"/>
                <a:sym typeface="Symbol" pitchFamily="18" charset="2"/>
              </a:endParaRPr>
            </a:p>
          </p:txBody>
        </p:sp>
      </p:grpSp>
      <p:grpSp>
        <p:nvGrpSpPr>
          <p:cNvPr id="717844" name="Group 20"/>
          <p:cNvGrpSpPr/>
          <p:nvPr/>
        </p:nvGrpSpPr>
        <p:grpSpPr bwMode="auto">
          <a:xfrm>
            <a:off x="3393758" y="3103880"/>
            <a:ext cx="4608512" cy="622301"/>
            <a:chOff x="1229" y="1898"/>
            <a:chExt cx="2903" cy="392"/>
          </a:xfrm>
        </p:grpSpPr>
        <p:sp>
          <p:nvSpPr>
            <p:cNvPr id="717832" name="Text Box 8"/>
            <p:cNvSpPr txBox="1">
              <a:spLocks noChangeArrowheads="1"/>
            </p:cNvSpPr>
            <p:nvPr/>
          </p:nvSpPr>
          <p:spPr bwMode="auto">
            <a:xfrm>
              <a:off x="1229" y="1898"/>
              <a:ext cx="290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baseline="-25000">
                  <a:latin typeface="Tahoma" panose="020B0604030504040204" pitchFamily="2" charset="0"/>
                </a:rPr>
                <a:t>ML</a:t>
              </a:r>
              <a:r>
                <a:rPr lang="en-US" altLang="zh-CN">
                  <a:latin typeface="Tahoma" panose="020B0604030504040204" pitchFamily="2" charset="0"/>
                </a:rPr>
                <a:t> = argmax  P(h|D)</a:t>
              </a:r>
              <a:endParaRPr lang="en-US" altLang="zh-CN">
                <a:latin typeface="Tahoma" panose="020B0604030504040204" pitchFamily="2" charset="0"/>
              </a:endParaRPr>
            </a:p>
          </p:txBody>
        </p:sp>
        <p:sp>
          <p:nvSpPr>
            <p:cNvPr id="717833" name="Text Box 9"/>
            <p:cNvSpPr txBox="1">
              <a:spLocks noChangeArrowheads="1"/>
            </p:cNvSpPr>
            <p:nvPr/>
          </p:nvSpPr>
          <p:spPr bwMode="auto">
            <a:xfrm>
              <a:off x="1774" y="2058"/>
              <a:ext cx="5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a:latin typeface="Tahoma" panose="020B0604030504040204" pitchFamily="2" charset="0"/>
                  <a:sym typeface="Symbol" pitchFamily="18" charset="2"/>
                </a:rPr>
                <a:t>H</a:t>
              </a:r>
              <a:endParaRPr lang="en-US" altLang="zh-CN">
                <a:latin typeface="Tahoma" panose="020B0604030504040204" pitchFamily="2" charset="0"/>
                <a:sym typeface="Symbol" pitchFamily="18" charset="2"/>
              </a:endParaRPr>
            </a:p>
          </p:txBody>
        </p:sp>
      </p:grpSp>
      <p:grpSp>
        <p:nvGrpSpPr>
          <p:cNvPr id="717834" name="Group 10"/>
          <p:cNvGrpSpPr/>
          <p:nvPr/>
        </p:nvGrpSpPr>
        <p:grpSpPr bwMode="auto">
          <a:xfrm>
            <a:off x="3465195" y="3680143"/>
            <a:ext cx="3095625" cy="873124"/>
            <a:chOff x="1474" y="2160"/>
            <a:chExt cx="1950" cy="550"/>
          </a:xfrm>
        </p:grpSpPr>
        <p:sp>
          <p:nvSpPr>
            <p:cNvPr id="717835" name="Text Box 11"/>
            <p:cNvSpPr txBox="1">
              <a:spLocks noChangeArrowheads="1"/>
            </p:cNvSpPr>
            <p:nvPr/>
          </p:nvSpPr>
          <p:spPr bwMode="auto">
            <a:xfrm>
              <a:off x="1474" y="2296"/>
              <a:ext cx="104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      = argmax </a:t>
              </a:r>
              <a:endParaRPr lang="en-US" altLang="zh-CN">
                <a:latin typeface="Tahoma" panose="020B0604030504040204" pitchFamily="2" charset="0"/>
              </a:endParaRPr>
            </a:p>
          </p:txBody>
        </p:sp>
        <p:sp>
          <p:nvSpPr>
            <p:cNvPr id="717836" name="Text Box 12"/>
            <p:cNvSpPr txBox="1">
              <a:spLocks noChangeArrowheads="1"/>
            </p:cNvSpPr>
            <p:nvPr/>
          </p:nvSpPr>
          <p:spPr bwMode="auto">
            <a:xfrm>
              <a:off x="2019" y="2478"/>
              <a:ext cx="5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a:latin typeface="Tahoma" panose="020B0604030504040204" pitchFamily="2" charset="0"/>
                  <a:sym typeface="Symbol" pitchFamily="18" charset="2"/>
                </a:rPr>
                <a:t>H</a:t>
              </a:r>
              <a:endParaRPr lang="en-US" altLang="zh-CN">
                <a:latin typeface="Tahoma" panose="020B0604030504040204" pitchFamily="2" charset="0"/>
                <a:sym typeface="Symbol" pitchFamily="18" charset="2"/>
              </a:endParaRPr>
            </a:p>
          </p:txBody>
        </p:sp>
        <p:sp>
          <p:nvSpPr>
            <p:cNvPr id="717837" name="Text Box 13"/>
            <p:cNvSpPr txBox="1">
              <a:spLocks noChangeArrowheads="1"/>
            </p:cNvSpPr>
            <p:nvPr/>
          </p:nvSpPr>
          <p:spPr bwMode="auto">
            <a:xfrm>
              <a:off x="2517" y="2160"/>
              <a:ext cx="90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P(D|h) P(h)</a:t>
              </a:r>
              <a:endParaRPr lang="en-US" altLang="zh-CN">
                <a:latin typeface="Tahoma" panose="020B0604030504040204" pitchFamily="2" charset="0"/>
              </a:endParaRPr>
            </a:p>
          </p:txBody>
        </p:sp>
        <p:sp>
          <p:nvSpPr>
            <p:cNvPr id="717838" name="Line 14"/>
            <p:cNvSpPr>
              <a:spLocks noChangeShapeType="1"/>
            </p:cNvSpPr>
            <p:nvPr/>
          </p:nvSpPr>
          <p:spPr bwMode="auto">
            <a:xfrm>
              <a:off x="2472" y="2432"/>
              <a:ext cx="9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839" name="Text Box 15"/>
            <p:cNvSpPr txBox="1">
              <a:spLocks noChangeArrowheads="1"/>
            </p:cNvSpPr>
            <p:nvPr/>
          </p:nvSpPr>
          <p:spPr bwMode="auto">
            <a:xfrm>
              <a:off x="2699" y="2478"/>
              <a:ext cx="43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P(D)</a:t>
              </a:r>
              <a:endParaRPr lang="en-US" altLang="zh-CN">
                <a:latin typeface="Tahoma" panose="020B0604030504040204" pitchFamily="2" charset="0"/>
              </a:endParaRPr>
            </a:p>
          </p:txBody>
        </p:sp>
      </p:grpSp>
      <p:grpSp>
        <p:nvGrpSpPr>
          <p:cNvPr id="717840" name="Group 16"/>
          <p:cNvGrpSpPr/>
          <p:nvPr/>
        </p:nvGrpSpPr>
        <p:grpSpPr bwMode="auto">
          <a:xfrm>
            <a:off x="3576320" y="4616768"/>
            <a:ext cx="3671888" cy="657224"/>
            <a:chOff x="1791" y="2069"/>
            <a:chExt cx="2903" cy="414"/>
          </a:xfrm>
        </p:grpSpPr>
        <p:sp>
          <p:nvSpPr>
            <p:cNvPr id="717841" name="Text Box 17"/>
            <p:cNvSpPr txBox="1">
              <a:spLocks noChangeArrowheads="1"/>
            </p:cNvSpPr>
            <p:nvPr/>
          </p:nvSpPr>
          <p:spPr bwMode="auto">
            <a:xfrm>
              <a:off x="1791" y="2069"/>
              <a:ext cx="290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    = argmax  P(D|h) P(h)</a:t>
              </a:r>
              <a:endParaRPr lang="en-US" altLang="zh-CN">
                <a:latin typeface="Tahoma" panose="020B0604030504040204" pitchFamily="2" charset="0"/>
              </a:endParaRPr>
            </a:p>
          </p:txBody>
        </p:sp>
        <p:sp>
          <p:nvSpPr>
            <p:cNvPr id="717842" name="Text Box 18"/>
            <p:cNvSpPr txBox="1">
              <a:spLocks noChangeArrowheads="1"/>
            </p:cNvSpPr>
            <p:nvPr/>
          </p:nvSpPr>
          <p:spPr bwMode="auto">
            <a:xfrm>
              <a:off x="2336" y="2251"/>
              <a:ext cx="5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2" charset="0"/>
                </a:rPr>
                <a:t>h</a:t>
              </a:r>
              <a:r>
                <a:rPr lang="en-US" altLang="zh-CN">
                  <a:latin typeface="Tahoma" panose="020B0604030504040204" pitchFamily="2" charset="0"/>
                  <a:sym typeface="Symbol" pitchFamily="18" charset="2"/>
                </a:rPr>
                <a:t>H</a:t>
              </a:r>
              <a:endParaRPr lang="en-US" altLang="zh-CN">
                <a:latin typeface="Tahoma" panose="020B0604030504040204" pitchFamily="2" charset="0"/>
                <a:sym typeface="Symbol" pitchFamily="18" charset="2"/>
              </a:endParaRPr>
            </a:p>
          </p:txBody>
        </p:sp>
      </p:grpSp>
      <p:sp>
        <p:nvSpPr>
          <p:cNvPr id="717843" name="AutoShape 19"/>
          <p:cNvSpPr/>
          <p:nvPr/>
        </p:nvSpPr>
        <p:spPr bwMode="auto">
          <a:xfrm>
            <a:off x="7568883" y="3273744"/>
            <a:ext cx="2103437" cy="773112"/>
          </a:xfrm>
          <a:prstGeom prst="borderCallout1">
            <a:avLst>
              <a:gd name="adj1" fmla="val 11903"/>
              <a:gd name="adj2" fmla="val -3620"/>
              <a:gd name="adj3" fmla="val 132695"/>
              <a:gd name="adj4" fmla="val -736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rgbClr val="FFFF00"/>
                </a:solidFill>
                <a:latin typeface="Tahoma" panose="020B0604030504040204" pitchFamily="2" charset="0"/>
              </a:rPr>
              <a:t>不依赖假设</a:t>
            </a:r>
            <a:r>
              <a:rPr lang="en-US" altLang="zh-CN" sz="2000" b="1" dirty="0">
                <a:solidFill>
                  <a:srgbClr val="FFFF00"/>
                </a:solidFill>
                <a:latin typeface="Tahoma" panose="020B0604030504040204" pitchFamily="2" charset="0"/>
              </a:rPr>
              <a:t>h</a:t>
            </a:r>
            <a:endParaRPr lang="en-US" altLang="zh-CN" sz="2000" b="1" dirty="0">
              <a:solidFill>
                <a:srgbClr val="FFFF00"/>
              </a:solidFill>
              <a:latin typeface="Tahoma" panose="020B0604030504040204" pitchFamily="2" charset="0"/>
            </a:endParaRPr>
          </a:p>
          <a:p>
            <a:pPr algn="ctr"/>
            <a:r>
              <a:rPr lang="zh-CN" altLang="en-US" sz="2000" b="1" dirty="0">
                <a:solidFill>
                  <a:srgbClr val="FFFF00"/>
                </a:solidFill>
                <a:latin typeface="Tahoma" panose="020B0604030504040204" pitchFamily="2" charset="0"/>
              </a:rPr>
              <a:t>为一个常量</a:t>
            </a:r>
            <a:endParaRPr lang="zh-CN" altLang="en-US" sz="2000" b="1" dirty="0">
              <a:solidFill>
                <a:srgbClr val="FFFF00"/>
              </a:solidFill>
              <a:latin typeface="Tahoma" panose="020B060403050404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 calcmode="lin" valueType="num">
                                      <p:cBhvr additive="base">
                                        <p:cTn id="7" dur="500" fill="hold"/>
                                        <p:tgtEl>
                                          <p:spTgt spid="71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7827">
                                            <p:txEl>
                                              <p:pRg st="1" end="1"/>
                                            </p:txEl>
                                          </p:spTgt>
                                        </p:tgtEl>
                                        <p:attrNameLst>
                                          <p:attrName>style.visibility</p:attrName>
                                        </p:attrNameLst>
                                      </p:cBhvr>
                                      <p:to>
                                        <p:strVal val="visible"/>
                                      </p:to>
                                    </p:set>
                                    <p:anim calcmode="lin" valueType="num">
                                      <p:cBhvr additive="base">
                                        <p:cTn id="13" dur="500" fill="hold"/>
                                        <p:tgtEl>
                                          <p:spTgt spid="71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7844"/>
                                        </p:tgtEl>
                                        <p:attrNameLst>
                                          <p:attrName>style.visibility</p:attrName>
                                        </p:attrNameLst>
                                      </p:cBhvr>
                                      <p:to>
                                        <p:strVal val="visible"/>
                                      </p:to>
                                    </p:set>
                                    <p:anim calcmode="lin" valueType="num">
                                      <p:cBhvr additive="base">
                                        <p:cTn id="19" dur="500" fill="hold"/>
                                        <p:tgtEl>
                                          <p:spTgt spid="717844"/>
                                        </p:tgtEl>
                                        <p:attrNameLst>
                                          <p:attrName>ppt_x</p:attrName>
                                        </p:attrNameLst>
                                      </p:cBhvr>
                                      <p:tavLst>
                                        <p:tav tm="0">
                                          <p:val>
                                            <p:strVal val="0-#ppt_w/2"/>
                                          </p:val>
                                        </p:tav>
                                        <p:tav tm="100000">
                                          <p:val>
                                            <p:strVal val="#ppt_x"/>
                                          </p:val>
                                        </p:tav>
                                      </p:tavLst>
                                    </p:anim>
                                    <p:anim calcmode="lin" valueType="num">
                                      <p:cBhvr additive="base">
                                        <p:cTn id="20" dur="500" fill="hold"/>
                                        <p:tgtEl>
                                          <p:spTgt spid="7178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7834"/>
                                        </p:tgtEl>
                                        <p:attrNameLst>
                                          <p:attrName>style.visibility</p:attrName>
                                        </p:attrNameLst>
                                      </p:cBhvr>
                                      <p:to>
                                        <p:strVal val="visible"/>
                                      </p:to>
                                    </p:set>
                                    <p:anim calcmode="lin" valueType="num">
                                      <p:cBhvr additive="base">
                                        <p:cTn id="25" dur="500" fill="hold"/>
                                        <p:tgtEl>
                                          <p:spTgt spid="717834"/>
                                        </p:tgtEl>
                                        <p:attrNameLst>
                                          <p:attrName>ppt_x</p:attrName>
                                        </p:attrNameLst>
                                      </p:cBhvr>
                                      <p:tavLst>
                                        <p:tav tm="0">
                                          <p:val>
                                            <p:strVal val="0-#ppt_w/2"/>
                                          </p:val>
                                        </p:tav>
                                        <p:tav tm="100000">
                                          <p:val>
                                            <p:strVal val="#ppt_x"/>
                                          </p:val>
                                        </p:tav>
                                      </p:tavLst>
                                    </p:anim>
                                    <p:anim calcmode="lin" valueType="num">
                                      <p:cBhvr additive="base">
                                        <p:cTn id="26" dur="500" fill="hold"/>
                                        <p:tgtEl>
                                          <p:spTgt spid="7178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843"/>
                                        </p:tgtEl>
                                        <p:attrNameLst>
                                          <p:attrName>style.visibility</p:attrName>
                                        </p:attrNameLst>
                                      </p:cBhvr>
                                      <p:to>
                                        <p:strVal val="visible"/>
                                      </p:to>
                                    </p:set>
                                    <p:anim calcmode="lin" valueType="num">
                                      <p:cBhvr additive="base">
                                        <p:cTn id="31" dur="500" fill="hold"/>
                                        <p:tgtEl>
                                          <p:spTgt spid="717843"/>
                                        </p:tgtEl>
                                        <p:attrNameLst>
                                          <p:attrName>ppt_x</p:attrName>
                                        </p:attrNameLst>
                                      </p:cBhvr>
                                      <p:tavLst>
                                        <p:tav tm="0">
                                          <p:val>
                                            <p:strVal val="0-#ppt_w/2"/>
                                          </p:val>
                                        </p:tav>
                                        <p:tav tm="100000">
                                          <p:val>
                                            <p:strVal val="#ppt_x"/>
                                          </p:val>
                                        </p:tav>
                                      </p:tavLst>
                                    </p:anim>
                                    <p:anim calcmode="lin" valueType="num">
                                      <p:cBhvr additive="base">
                                        <p:cTn id="32" dur="500" fill="hold"/>
                                        <p:tgtEl>
                                          <p:spTgt spid="7178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7840"/>
                                        </p:tgtEl>
                                        <p:attrNameLst>
                                          <p:attrName>style.visibility</p:attrName>
                                        </p:attrNameLst>
                                      </p:cBhvr>
                                      <p:to>
                                        <p:strVal val="visible"/>
                                      </p:to>
                                    </p:set>
                                    <p:anim calcmode="lin" valueType="num">
                                      <p:cBhvr additive="base">
                                        <p:cTn id="37" dur="500" fill="hold"/>
                                        <p:tgtEl>
                                          <p:spTgt spid="717840"/>
                                        </p:tgtEl>
                                        <p:attrNameLst>
                                          <p:attrName>ppt_x</p:attrName>
                                        </p:attrNameLst>
                                      </p:cBhvr>
                                      <p:tavLst>
                                        <p:tav tm="0">
                                          <p:val>
                                            <p:strVal val="0-#ppt_w/2"/>
                                          </p:val>
                                        </p:tav>
                                        <p:tav tm="100000">
                                          <p:val>
                                            <p:strVal val="#ppt_x"/>
                                          </p:val>
                                        </p:tav>
                                      </p:tavLst>
                                    </p:anim>
                                    <p:anim calcmode="lin" valueType="num">
                                      <p:cBhvr additive="base">
                                        <p:cTn id="38" dur="500" fill="hold"/>
                                        <p:tgtEl>
                                          <p:spTgt spid="71784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17828"/>
                                        </p:tgtEl>
                                        <p:attrNameLst>
                                          <p:attrName>style.visibility</p:attrName>
                                        </p:attrNameLst>
                                      </p:cBhvr>
                                      <p:to>
                                        <p:strVal val="visible"/>
                                      </p:to>
                                    </p:set>
                                    <p:anim calcmode="lin" valueType="num">
                                      <p:cBhvr additive="base">
                                        <p:cTn id="43" dur="500" fill="hold"/>
                                        <p:tgtEl>
                                          <p:spTgt spid="717828"/>
                                        </p:tgtEl>
                                        <p:attrNameLst>
                                          <p:attrName>ppt_x</p:attrName>
                                        </p:attrNameLst>
                                      </p:cBhvr>
                                      <p:tavLst>
                                        <p:tav tm="0">
                                          <p:val>
                                            <p:strVal val="0-#ppt_w/2"/>
                                          </p:val>
                                        </p:tav>
                                        <p:tav tm="100000">
                                          <p:val>
                                            <p:strVal val="#ppt_x"/>
                                          </p:val>
                                        </p:tav>
                                      </p:tavLst>
                                    </p:anim>
                                    <p:anim calcmode="lin" valueType="num">
                                      <p:cBhvr additive="base">
                                        <p:cTn id="44" dur="500" fill="hold"/>
                                        <p:tgtEl>
                                          <p:spTgt spid="71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4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8"/>
          <p:cNvSpPr>
            <a:spLocks noGrp="1"/>
          </p:cNvSpPr>
          <p:nvPr>
            <p:ph type="sldNum" sz="quarter" idx="12"/>
          </p:nvPr>
        </p:nvSpPr>
        <p:spPr/>
        <p:txBody>
          <a:bodyPr/>
          <a:lstStyle/>
          <a:p>
            <a:fld id="{D02B2B10-6C8A-4255-86D8-8FC043C39099}" type="slidenum">
              <a:rPr lang="en-US" altLang="zh-CN">
                <a:solidFill>
                  <a:srgbClr val="000000"/>
                </a:solidFill>
                <a:latin typeface="楷体" panose="02010609060101010101" pitchFamily="49" charset="-122"/>
                <a:ea typeface="楷体" panose="02010609060101010101" pitchFamily="49" charset="-122"/>
              </a:rPr>
            </a:fld>
            <a:endParaRPr lang="en-US" altLang="zh-CN">
              <a:solidFill>
                <a:srgbClr val="000000"/>
              </a:solidFill>
              <a:latin typeface="楷体" panose="02010609060101010101" pitchFamily="49" charset="-122"/>
              <a:ea typeface="楷体" panose="02010609060101010101" pitchFamily="49" charset="-122"/>
            </a:endParaRPr>
          </a:p>
        </p:txBody>
      </p:sp>
      <p:sp>
        <p:nvSpPr>
          <p:cNvPr id="9218" name="Rectangle 2"/>
          <p:cNvSpPr>
            <a:spLocks noGrp="1" noChangeArrowheads="1"/>
          </p:cNvSpPr>
          <p:nvPr>
            <p:ph type="title" idx="4294967295"/>
          </p:nvPr>
        </p:nvSpPr>
        <p:spPr>
          <a:xfrm>
            <a:off x="1708717" y="156229"/>
            <a:ext cx="2819400" cy="1143000"/>
          </a:xfrm>
        </p:spPr>
        <p:txBody>
          <a:bodyPr/>
          <a:lstStyle/>
          <a:p>
            <a:r>
              <a:rPr lang="zh-CN" altLang="en-US" sz="3600" dirty="0">
                <a:latin typeface="楷体" panose="02010609060101010101" pitchFamily="49" charset="-122"/>
                <a:ea typeface="楷体" panose="02010609060101010101" pitchFamily="49" charset="-122"/>
              </a:rPr>
              <a:t>贝叶斯法则</a:t>
            </a:r>
            <a:endParaRPr lang="zh-CN" altLang="en-US" sz="3600" dirty="0">
              <a:latin typeface="楷体" panose="02010609060101010101" pitchFamily="49" charset="-122"/>
              <a:ea typeface="楷体" panose="02010609060101010101" pitchFamily="49" charset="-122"/>
            </a:endParaRPr>
          </a:p>
        </p:txBody>
      </p:sp>
      <p:sp>
        <p:nvSpPr>
          <p:cNvPr id="9219" name="Rectangle 3"/>
          <p:cNvSpPr>
            <a:spLocks noGrp="1" noChangeArrowheads="1"/>
          </p:cNvSpPr>
          <p:nvPr>
            <p:ph type="body" idx="4294967295"/>
          </p:nvPr>
        </p:nvSpPr>
        <p:spPr>
          <a:xfrm>
            <a:off x="1524000" y="1600200"/>
            <a:ext cx="8229600" cy="4530725"/>
          </a:xfrm>
        </p:spPr>
        <p:txBody>
          <a:bodyPr/>
          <a:lstStyle/>
          <a:p>
            <a:r>
              <a:rPr lang="zh-CN" altLang="en-US" sz="2600">
                <a:latin typeface="楷体" panose="02010609060101010101" pitchFamily="49" charset="-122"/>
                <a:ea typeface="楷体" panose="02010609060101010101" pitchFamily="49" charset="-122"/>
              </a:rPr>
              <a:t>贝叶斯公式</a:t>
            </a:r>
            <a:endParaRPr lang="zh-CN" altLang="en-US" sz="2600">
              <a:latin typeface="楷体" panose="02010609060101010101" pitchFamily="49" charset="-122"/>
              <a:ea typeface="楷体" panose="02010609060101010101" pitchFamily="49" charset="-122"/>
            </a:endParaRPr>
          </a:p>
          <a:p>
            <a:r>
              <a:rPr lang="zh-CN" altLang="en-US" sz="2600">
                <a:latin typeface="楷体" panose="02010609060101010101" pitchFamily="49" charset="-122"/>
                <a:ea typeface="楷体" panose="02010609060101010101" pitchFamily="49" charset="-122"/>
              </a:rPr>
              <a:t>极大后验</a:t>
            </a:r>
            <a:r>
              <a:rPr lang="zh-CN" altLang="en-US" sz="2000">
                <a:latin typeface="楷体" panose="02010609060101010101" pitchFamily="49" charset="-122"/>
                <a:ea typeface="楷体" panose="02010609060101010101" pitchFamily="49" charset="-122"/>
              </a:rPr>
              <a:t>（</a:t>
            </a:r>
            <a:r>
              <a:rPr lang="en-US" altLang="zh-CN" sz="2000">
                <a:latin typeface="楷体" panose="02010609060101010101" pitchFamily="49" charset="-122"/>
                <a:ea typeface="楷体" panose="02010609060101010101" pitchFamily="49" charset="-122"/>
              </a:rPr>
              <a:t>maximum a posteriori, MAP</a:t>
            </a:r>
            <a:r>
              <a:rPr lang="zh-CN" altLang="en-US" sz="2000">
                <a:latin typeface="楷体" panose="02010609060101010101" pitchFamily="49" charset="-122"/>
                <a:ea typeface="楷体" panose="02010609060101010101" pitchFamily="49" charset="-122"/>
              </a:rPr>
              <a:t>）</a:t>
            </a:r>
            <a:r>
              <a:rPr lang="zh-CN" altLang="en-US" sz="2600">
                <a:latin typeface="楷体" panose="02010609060101010101" pitchFamily="49" charset="-122"/>
                <a:ea typeface="楷体" panose="02010609060101010101" pitchFamily="49" charset="-122"/>
              </a:rPr>
              <a:t>假设</a:t>
            </a:r>
            <a:endParaRPr lang="zh-CN" altLang="en-US" sz="2600">
              <a:latin typeface="楷体" panose="02010609060101010101" pitchFamily="49" charset="-122"/>
              <a:ea typeface="楷体" panose="02010609060101010101" pitchFamily="49" charset="-122"/>
            </a:endParaRPr>
          </a:p>
          <a:p>
            <a:endParaRPr lang="zh-CN" altLang="en-US" sz="2600">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600">
                <a:latin typeface="楷体" panose="02010609060101010101" pitchFamily="49" charset="-122"/>
                <a:ea typeface="楷体" panose="02010609060101010101" pitchFamily="49" charset="-122"/>
              </a:rPr>
              <a:t>    计算公式</a:t>
            </a:r>
            <a:endParaRPr lang="zh-CN" altLang="en-US" sz="2600">
              <a:latin typeface="楷体" panose="02010609060101010101" pitchFamily="49" charset="-122"/>
              <a:ea typeface="楷体" panose="02010609060101010101" pitchFamily="49" charset="-122"/>
            </a:endParaRPr>
          </a:p>
          <a:p>
            <a:pPr>
              <a:buFont typeface="Wingdings" panose="05000000000000000000" pitchFamily="2" charset="2"/>
              <a:buNone/>
            </a:pPr>
            <a:endParaRPr lang="zh-CN" altLang="en-US" sz="2600">
              <a:latin typeface="楷体" panose="02010609060101010101" pitchFamily="49" charset="-122"/>
              <a:ea typeface="楷体" panose="02010609060101010101" pitchFamily="49" charset="-122"/>
            </a:endParaRPr>
          </a:p>
          <a:p>
            <a:pPr>
              <a:buFont typeface="Wingdings" panose="05000000000000000000" pitchFamily="2" charset="2"/>
              <a:buNone/>
            </a:pPr>
            <a:endParaRPr lang="zh-CN" altLang="en-US" sz="2600">
              <a:latin typeface="楷体" panose="02010609060101010101" pitchFamily="49" charset="-122"/>
              <a:ea typeface="楷体" panose="02010609060101010101" pitchFamily="49" charset="-122"/>
            </a:endParaRPr>
          </a:p>
          <a:p>
            <a:pPr>
              <a:buClr>
                <a:schemeClr val="tx1"/>
              </a:buClr>
            </a:pPr>
            <a:r>
              <a:rPr lang="zh-CN" altLang="en-US" sz="2600">
                <a:latin typeface="楷体" panose="02010609060101010101" pitchFamily="49" charset="-122"/>
                <a:ea typeface="楷体" panose="02010609060101010101" pitchFamily="49" charset="-122"/>
              </a:rPr>
              <a:t>极大似然</a:t>
            </a:r>
            <a:r>
              <a:rPr lang="zh-CN" altLang="en-US" sz="2000">
                <a:latin typeface="楷体" panose="02010609060101010101" pitchFamily="49" charset="-122"/>
                <a:ea typeface="楷体" panose="02010609060101010101" pitchFamily="49" charset="-122"/>
              </a:rPr>
              <a:t>（</a:t>
            </a:r>
            <a:r>
              <a:rPr lang="en-US" altLang="zh-CN" sz="2000">
                <a:latin typeface="楷体" panose="02010609060101010101" pitchFamily="49" charset="-122"/>
                <a:ea typeface="楷体" panose="02010609060101010101" pitchFamily="49" charset="-122"/>
              </a:rPr>
              <a:t>maximum likelihood</a:t>
            </a:r>
            <a:r>
              <a:rPr lang="zh-CN" altLang="en-US" sz="2000">
                <a:latin typeface="楷体" panose="02010609060101010101" pitchFamily="49" charset="-122"/>
                <a:ea typeface="楷体" panose="02010609060101010101" pitchFamily="49" charset="-122"/>
              </a:rPr>
              <a:t>，</a:t>
            </a:r>
            <a:r>
              <a:rPr lang="en-US" altLang="zh-CN" sz="2000">
                <a:latin typeface="楷体" panose="02010609060101010101" pitchFamily="49" charset="-122"/>
                <a:ea typeface="楷体" panose="02010609060101010101" pitchFamily="49" charset="-122"/>
              </a:rPr>
              <a:t>ML</a:t>
            </a:r>
            <a:r>
              <a:rPr lang="zh-CN" altLang="en-US" sz="2000">
                <a:latin typeface="楷体" panose="02010609060101010101" pitchFamily="49" charset="-122"/>
                <a:ea typeface="楷体" panose="02010609060101010101" pitchFamily="49" charset="-122"/>
              </a:rPr>
              <a:t>）</a:t>
            </a:r>
            <a:r>
              <a:rPr lang="zh-CN" altLang="en-US" sz="2600">
                <a:latin typeface="楷体" panose="02010609060101010101" pitchFamily="49" charset="-122"/>
                <a:ea typeface="楷体" panose="02010609060101010101" pitchFamily="49" charset="-122"/>
              </a:rPr>
              <a:t>假设</a:t>
            </a:r>
            <a:endParaRPr lang="zh-CN" altLang="en-US" sz="2600">
              <a:latin typeface="楷体" panose="02010609060101010101" pitchFamily="49" charset="-122"/>
              <a:ea typeface="楷体" panose="02010609060101010101" pitchFamily="49" charset="-122"/>
            </a:endParaRPr>
          </a:p>
          <a:p>
            <a:pPr>
              <a:buFont typeface="Wingdings" panose="05000000000000000000" pitchFamily="2" charset="2"/>
              <a:buNone/>
            </a:pPr>
            <a:endParaRPr lang="zh-CN" altLang="en-US" sz="2600">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600">
                <a:latin typeface="楷体" panose="02010609060101010101" pitchFamily="49" charset="-122"/>
                <a:ea typeface="楷体" panose="02010609060101010101" pitchFamily="49" charset="-122"/>
              </a:rPr>
              <a:t>     计算公式</a:t>
            </a:r>
            <a:endParaRPr lang="zh-CN" altLang="en-US" sz="2600">
              <a:latin typeface="楷体" panose="02010609060101010101" pitchFamily="49" charset="-122"/>
              <a:ea typeface="楷体" panose="02010609060101010101" pitchFamily="49" charset="-122"/>
            </a:endParaRPr>
          </a:p>
        </p:txBody>
      </p:sp>
      <p:sp>
        <p:nvSpPr>
          <p:cNvPr id="9221" name="Rectangle 5"/>
          <p:cNvSpPr>
            <a:spLocks noChangeArrowheads="1"/>
          </p:cNvSpPr>
          <p:nvPr/>
        </p:nvSpPr>
        <p:spPr bwMode="auto">
          <a:xfrm>
            <a:off x="1524003" y="-183514"/>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latin typeface="楷体" panose="02010609060101010101" pitchFamily="49" charset="-122"/>
              <a:ea typeface="楷体" panose="02010609060101010101" pitchFamily="49" charset="-122"/>
            </a:endParaRPr>
          </a:p>
        </p:txBody>
      </p:sp>
      <p:graphicFrame>
        <p:nvGraphicFramePr>
          <p:cNvPr id="9220" name="Object 4"/>
          <p:cNvGraphicFramePr>
            <a:graphicFrameLocks noChangeAspect="1"/>
          </p:cNvGraphicFramePr>
          <p:nvPr/>
        </p:nvGraphicFramePr>
        <p:xfrm>
          <a:off x="4656138" y="1457329"/>
          <a:ext cx="2695575" cy="741363"/>
        </p:xfrm>
        <a:graphic>
          <a:graphicData uri="http://schemas.openxmlformats.org/presentationml/2006/ole">
            <mc:AlternateContent xmlns:mc="http://schemas.openxmlformats.org/markup-compatibility/2006">
              <mc:Choice xmlns:v="urn:schemas-microsoft-com:vml" Requires="v">
                <p:oleObj spid="_x0000_s803932" name="公式" r:id="rId1" imgW="1524000" imgH="419100" progId="Equation.3">
                  <p:embed/>
                </p:oleObj>
              </mc:Choice>
              <mc:Fallback>
                <p:oleObj name="公式" r:id="rId1" imgW="1524000" imgH="419100" progId="Equation.3">
                  <p:embed/>
                  <p:pic>
                    <p:nvPicPr>
                      <p:cNvPr id="0" name="图片 8039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138" y="1457329"/>
                        <a:ext cx="2695575" cy="741363"/>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6600"/>
                            </a:solidFill>
                          </a14:hiddenFill>
                        </a:ext>
                      </a:extLst>
                    </p:spPr>
                  </p:pic>
                </p:oleObj>
              </mc:Fallback>
            </mc:AlternateContent>
          </a:graphicData>
        </a:graphic>
      </p:graphicFrame>
      <p:sp>
        <p:nvSpPr>
          <p:cNvPr id="9222" name="AutoShape 6"/>
          <p:cNvSpPr>
            <a:spLocks noChangeArrowheads="1"/>
          </p:cNvSpPr>
          <p:nvPr/>
        </p:nvSpPr>
        <p:spPr bwMode="auto">
          <a:xfrm>
            <a:off x="7319965" y="3"/>
            <a:ext cx="2879724" cy="1484313"/>
          </a:xfrm>
          <a:prstGeom prst="cloudCallout">
            <a:avLst>
              <a:gd name="adj1" fmla="val -43750"/>
              <a:gd name="adj2" fmla="val 70000"/>
            </a:avLst>
          </a:prstGeom>
          <a:noFill/>
          <a:ln w="28575">
            <a:solidFill>
              <a:srgbClr val="33CC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8" rIns="91416" bIns="45708"/>
          <a:lstStyle/>
          <a:p>
            <a:pPr algn="ctr"/>
            <a:r>
              <a:rPr lang="zh-CN" altLang="en-US" b="1">
                <a:solidFill>
                  <a:srgbClr val="000000"/>
                </a:solidFill>
                <a:latin typeface="楷体" panose="02010609060101010101" pitchFamily="49" charset="-122"/>
                <a:ea typeface="楷体" panose="02010609060101010101" pitchFamily="49" charset="-122"/>
              </a:rPr>
              <a:t>计算</a:t>
            </a:r>
            <a:r>
              <a:rPr lang="en-US" altLang="zh-CN" sz="2800" b="1" i="1">
                <a:solidFill>
                  <a:srgbClr val="FF6600"/>
                </a:solidFill>
                <a:latin typeface="楷体" panose="02010609060101010101" pitchFamily="49" charset="-122"/>
                <a:ea typeface="楷体" panose="02010609060101010101" pitchFamily="49" charset="-122"/>
              </a:rPr>
              <a:t>P</a:t>
            </a:r>
            <a:r>
              <a:rPr lang="en-US" altLang="zh-CN" sz="2800" b="1">
                <a:solidFill>
                  <a:srgbClr val="FF6600"/>
                </a:solidFill>
                <a:latin typeface="楷体" panose="02010609060101010101" pitchFamily="49" charset="-122"/>
                <a:ea typeface="楷体" panose="02010609060101010101" pitchFamily="49" charset="-122"/>
              </a:rPr>
              <a:t>(</a:t>
            </a:r>
            <a:r>
              <a:rPr lang="en-US" altLang="zh-CN" sz="2800" b="1" i="1">
                <a:solidFill>
                  <a:srgbClr val="FF6600"/>
                </a:solidFill>
                <a:latin typeface="楷体" panose="02010609060101010101" pitchFamily="49" charset="-122"/>
                <a:ea typeface="楷体" panose="02010609060101010101" pitchFamily="49" charset="-122"/>
              </a:rPr>
              <a:t>h|D</a:t>
            </a:r>
            <a:r>
              <a:rPr lang="en-US" altLang="zh-CN" sz="2800" b="1">
                <a:solidFill>
                  <a:srgbClr val="FF6600"/>
                </a:solidFill>
                <a:latin typeface="楷体" panose="02010609060101010101" pitchFamily="49" charset="-122"/>
                <a:ea typeface="楷体" panose="02010609060101010101" pitchFamily="49" charset="-122"/>
              </a:rPr>
              <a:t>)</a:t>
            </a:r>
            <a:r>
              <a:rPr lang="zh-CN" altLang="en-US" b="1">
                <a:solidFill>
                  <a:srgbClr val="000000"/>
                </a:solidFill>
                <a:latin typeface="楷体" panose="02010609060101010101" pitchFamily="49" charset="-122"/>
                <a:ea typeface="楷体" panose="02010609060101010101" pitchFamily="49" charset="-122"/>
              </a:rPr>
              <a:t>的方法</a:t>
            </a:r>
            <a:endParaRPr lang="zh-CN" altLang="en-US" b="1">
              <a:solidFill>
                <a:srgbClr val="000000"/>
              </a:solidFill>
              <a:latin typeface="楷体" panose="02010609060101010101" pitchFamily="49" charset="-122"/>
              <a:ea typeface="楷体" panose="02010609060101010101" pitchFamily="49" charset="-122"/>
            </a:endParaRPr>
          </a:p>
        </p:txBody>
      </p:sp>
      <p:sp>
        <p:nvSpPr>
          <p:cNvPr id="9223" name="Text Box 7"/>
          <p:cNvSpPr txBox="1">
            <a:spLocks noChangeArrowheads="1"/>
          </p:cNvSpPr>
          <p:nvPr/>
        </p:nvSpPr>
        <p:spPr bwMode="auto">
          <a:xfrm>
            <a:off x="2908302" y="2630488"/>
            <a:ext cx="5492751" cy="459105"/>
          </a:xfrm>
          <a:prstGeom prst="rect">
            <a:avLst/>
          </a:prstGeom>
          <a:noFill/>
          <a:ln w="25400">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8" rIns="91416" bIns="45708">
            <a:spAutoFit/>
          </a:bodyPr>
          <a:lstStyle/>
          <a:p>
            <a:r>
              <a:rPr lang="zh-CN" altLang="en-US" sz="2400" b="1">
                <a:solidFill>
                  <a:srgbClr val="000000"/>
                </a:solidFill>
                <a:latin typeface="楷体" panose="02010609060101010101" pitchFamily="49" charset="-122"/>
                <a:ea typeface="楷体" panose="02010609060101010101" pitchFamily="49" charset="-122"/>
              </a:rPr>
              <a:t>给定数据</a:t>
            </a:r>
            <a:r>
              <a:rPr lang="en-US" altLang="zh-CN" sz="2400" b="1" i="1">
                <a:solidFill>
                  <a:srgbClr val="000000"/>
                </a:solidFill>
                <a:latin typeface="楷体" panose="02010609060101010101" pitchFamily="49" charset="-122"/>
                <a:ea typeface="楷体" panose="02010609060101010101" pitchFamily="49" charset="-122"/>
              </a:rPr>
              <a:t>D</a:t>
            </a:r>
            <a:r>
              <a:rPr lang="zh-CN" altLang="en-US" sz="2400" b="1">
                <a:solidFill>
                  <a:srgbClr val="000000"/>
                </a:solidFill>
                <a:latin typeface="楷体" panose="02010609060101010101" pitchFamily="49" charset="-122"/>
                <a:ea typeface="楷体" panose="02010609060101010101" pitchFamily="49" charset="-122"/>
              </a:rPr>
              <a:t>时可能性最大的假设</a:t>
            </a:r>
            <a:r>
              <a:rPr lang="en-US" altLang="zh-CN" sz="2400" b="1" i="1">
                <a:solidFill>
                  <a:srgbClr val="000000"/>
                </a:solidFill>
                <a:latin typeface="楷体" panose="02010609060101010101" pitchFamily="49" charset="-122"/>
                <a:ea typeface="楷体" panose="02010609060101010101" pitchFamily="49" charset="-122"/>
              </a:rPr>
              <a:t>h</a:t>
            </a:r>
            <a:r>
              <a:rPr lang="en-US" altLang="zh-CN" sz="2400" b="1">
                <a:solidFill>
                  <a:srgbClr val="000000"/>
                </a:solidFill>
                <a:latin typeface="楷体" panose="02010609060101010101" pitchFamily="49" charset="-122"/>
                <a:ea typeface="楷体" panose="02010609060101010101" pitchFamily="49" charset="-122"/>
              </a:rPr>
              <a:t>∈</a:t>
            </a:r>
            <a:r>
              <a:rPr lang="en-US" altLang="zh-CN" sz="2400" b="1" i="1">
                <a:solidFill>
                  <a:srgbClr val="000000"/>
                </a:solidFill>
                <a:latin typeface="楷体" panose="02010609060101010101" pitchFamily="49" charset="-122"/>
                <a:ea typeface="楷体" panose="02010609060101010101" pitchFamily="49" charset="-122"/>
              </a:rPr>
              <a:t>H</a:t>
            </a:r>
            <a:endParaRPr lang="en-US" altLang="zh-CN" sz="2400" b="1" i="1">
              <a:solidFill>
                <a:srgbClr val="000000"/>
              </a:solidFill>
              <a:latin typeface="楷体" panose="02010609060101010101" pitchFamily="49" charset="-122"/>
              <a:ea typeface="楷体" panose="02010609060101010101" pitchFamily="49" charset="-122"/>
            </a:endParaRPr>
          </a:p>
        </p:txBody>
      </p:sp>
      <p:sp>
        <p:nvSpPr>
          <p:cNvPr id="9225" name="Rectangle 9"/>
          <p:cNvSpPr>
            <a:spLocks noChangeArrowheads="1"/>
          </p:cNvSpPr>
          <p:nvPr/>
        </p:nvSpPr>
        <p:spPr bwMode="auto">
          <a:xfrm>
            <a:off x="1524003" y="-183514"/>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latin typeface="楷体" panose="02010609060101010101" pitchFamily="49" charset="-122"/>
              <a:ea typeface="楷体" panose="02010609060101010101" pitchFamily="49" charset="-122"/>
            </a:endParaRPr>
          </a:p>
        </p:txBody>
      </p:sp>
      <p:graphicFrame>
        <p:nvGraphicFramePr>
          <p:cNvPr id="9224" name="Object 8"/>
          <p:cNvGraphicFramePr>
            <a:graphicFrameLocks noChangeAspect="1"/>
          </p:cNvGraphicFramePr>
          <p:nvPr/>
        </p:nvGraphicFramePr>
        <p:xfrm>
          <a:off x="4240214" y="3157542"/>
          <a:ext cx="2825749" cy="576261"/>
        </p:xfrm>
        <a:graphic>
          <a:graphicData uri="http://schemas.openxmlformats.org/presentationml/2006/ole">
            <mc:AlternateContent xmlns:mc="http://schemas.openxmlformats.org/markup-compatibility/2006">
              <mc:Choice xmlns:v="urn:schemas-microsoft-com:vml" Requires="v">
                <p:oleObj spid="_x0000_s803933" name="公式" r:id="rId3" imgW="1497965" imgH="304800" progId="Equation.3">
                  <p:embed/>
                </p:oleObj>
              </mc:Choice>
              <mc:Fallback>
                <p:oleObj name="公式" r:id="rId3" imgW="1497965" imgH="304800" progId="Equation.3">
                  <p:embed/>
                  <p:pic>
                    <p:nvPicPr>
                      <p:cNvPr id="0" name="图片 8039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214" y="3157542"/>
                        <a:ext cx="2825749" cy="576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Rectangle 11"/>
          <p:cNvSpPr>
            <a:spLocks noChangeArrowheads="1"/>
          </p:cNvSpPr>
          <p:nvPr/>
        </p:nvSpPr>
        <p:spPr bwMode="auto">
          <a:xfrm>
            <a:off x="1524003" y="3035937"/>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latin typeface="楷体" panose="02010609060101010101" pitchFamily="49" charset="-122"/>
              <a:ea typeface="楷体" panose="02010609060101010101" pitchFamily="49" charset="-122"/>
            </a:endParaRPr>
          </a:p>
        </p:txBody>
      </p:sp>
      <p:graphicFrame>
        <p:nvGraphicFramePr>
          <p:cNvPr id="9226" name="Object 10"/>
          <p:cNvGraphicFramePr>
            <a:graphicFrameLocks noChangeAspect="1"/>
          </p:cNvGraphicFramePr>
          <p:nvPr/>
        </p:nvGraphicFramePr>
        <p:xfrm>
          <a:off x="4876800" y="3535364"/>
          <a:ext cx="2501900" cy="706437"/>
        </p:xfrm>
        <a:graphic>
          <a:graphicData uri="http://schemas.openxmlformats.org/presentationml/2006/ole">
            <mc:AlternateContent xmlns:mc="http://schemas.openxmlformats.org/markup-compatibility/2006">
              <mc:Choice xmlns:v="urn:schemas-microsoft-com:vml" Requires="v">
                <p:oleObj spid="_x0000_s803934" name="公式" r:id="rId5" imgW="1485900" imgH="419100" progId="Equation.3">
                  <p:embed/>
                </p:oleObj>
              </mc:Choice>
              <mc:Fallback>
                <p:oleObj name="公式" r:id="rId5" imgW="1485900" imgH="419100" progId="Equation.3">
                  <p:embed/>
                  <p:pic>
                    <p:nvPicPr>
                      <p:cNvPr id="0" name="图片 8039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535364"/>
                        <a:ext cx="2501900"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9" name="Rectangle 13"/>
          <p:cNvSpPr>
            <a:spLocks noChangeArrowheads="1"/>
          </p:cNvSpPr>
          <p:nvPr/>
        </p:nvSpPr>
        <p:spPr bwMode="auto">
          <a:xfrm>
            <a:off x="1524003" y="3093088"/>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latin typeface="楷体" panose="02010609060101010101" pitchFamily="49" charset="-122"/>
              <a:ea typeface="楷体" panose="02010609060101010101" pitchFamily="49" charset="-122"/>
            </a:endParaRPr>
          </a:p>
        </p:txBody>
      </p:sp>
      <p:graphicFrame>
        <p:nvGraphicFramePr>
          <p:cNvPr id="9228" name="Object 12"/>
          <p:cNvGraphicFramePr>
            <a:graphicFrameLocks noChangeAspect="1"/>
          </p:cNvGraphicFramePr>
          <p:nvPr/>
        </p:nvGraphicFramePr>
        <p:xfrm>
          <a:off x="4876800" y="4094163"/>
          <a:ext cx="2533650" cy="528637"/>
        </p:xfrm>
        <a:graphic>
          <a:graphicData uri="http://schemas.openxmlformats.org/presentationml/2006/ole">
            <mc:AlternateContent xmlns:mc="http://schemas.openxmlformats.org/markup-compatibility/2006">
              <mc:Choice xmlns:v="urn:schemas-microsoft-com:vml" Requires="v">
                <p:oleObj spid="_x0000_s803935" name="公式" r:id="rId7" imgW="1459865" imgH="304800" progId="Equation.3">
                  <p:embed/>
                </p:oleObj>
              </mc:Choice>
              <mc:Fallback>
                <p:oleObj name="公式" r:id="rId7" imgW="1459865" imgH="304800" progId="Equation.3">
                  <p:embed/>
                  <p:pic>
                    <p:nvPicPr>
                      <p:cNvPr id="0" name="图片 8039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094163"/>
                        <a:ext cx="253365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0" name="AutoShape 14"/>
          <p:cNvSpPr>
            <a:spLocks noChangeArrowheads="1"/>
          </p:cNvSpPr>
          <p:nvPr/>
        </p:nvSpPr>
        <p:spPr bwMode="auto">
          <a:xfrm>
            <a:off x="7319963" y="2881313"/>
            <a:ext cx="2376487" cy="1223962"/>
          </a:xfrm>
          <a:prstGeom prst="cloudCallout">
            <a:avLst>
              <a:gd name="adj1" fmla="val -43750"/>
              <a:gd name="adj2" fmla="val 70000"/>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8" rIns="91416" bIns="45708"/>
          <a:lstStyle/>
          <a:p>
            <a:pPr algn="ctr"/>
            <a:r>
              <a:rPr lang="en-US" altLang="zh-CN" sz="2800" i="1">
                <a:solidFill>
                  <a:srgbClr val="000000"/>
                </a:solidFill>
                <a:latin typeface="楷体" panose="02010609060101010101" pitchFamily="49" charset="-122"/>
                <a:ea typeface="楷体" panose="02010609060101010101" pitchFamily="49" charset="-122"/>
              </a:rPr>
              <a:t>P</a:t>
            </a:r>
            <a:r>
              <a:rPr lang="en-US" altLang="zh-CN" sz="2800">
                <a:solidFill>
                  <a:srgbClr val="000000"/>
                </a:solidFill>
                <a:latin typeface="楷体" panose="02010609060101010101" pitchFamily="49" charset="-122"/>
                <a:ea typeface="楷体" panose="02010609060101010101" pitchFamily="49" charset="-122"/>
              </a:rPr>
              <a:t>(</a:t>
            </a:r>
            <a:r>
              <a:rPr lang="en-US" altLang="zh-CN" sz="2800" i="1">
                <a:solidFill>
                  <a:srgbClr val="000000"/>
                </a:solidFill>
                <a:latin typeface="楷体" panose="02010609060101010101" pitchFamily="49" charset="-122"/>
                <a:ea typeface="楷体" panose="02010609060101010101" pitchFamily="49" charset="-122"/>
              </a:rPr>
              <a:t>D</a:t>
            </a:r>
            <a:r>
              <a:rPr lang="en-US" altLang="zh-CN" sz="2800">
                <a:solidFill>
                  <a:srgbClr val="000000"/>
                </a:solidFill>
                <a:latin typeface="楷体" panose="02010609060101010101" pitchFamily="49" charset="-122"/>
                <a:ea typeface="楷体" panose="02010609060101010101" pitchFamily="49" charset="-122"/>
              </a:rPr>
              <a:t>)</a:t>
            </a:r>
            <a:endParaRPr lang="en-US" altLang="zh-CN" sz="2800">
              <a:solidFill>
                <a:srgbClr val="000000"/>
              </a:solidFill>
              <a:latin typeface="楷体" panose="02010609060101010101" pitchFamily="49" charset="-122"/>
              <a:ea typeface="楷体" panose="02010609060101010101" pitchFamily="49" charset="-122"/>
            </a:endParaRPr>
          </a:p>
          <a:p>
            <a:pPr algn="ctr"/>
            <a:r>
              <a:rPr lang="zh-CN" altLang="en-US">
                <a:solidFill>
                  <a:srgbClr val="000000"/>
                </a:solidFill>
                <a:latin typeface="楷体" panose="02010609060101010101" pitchFamily="49" charset="-122"/>
                <a:ea typeface="楷体" panose="02010609060101010101" pitchFamily="49" charset="-122"/>
              </a:rPr>
              <a:t>不依赖于</a:t>
            </a:r>
            <a:r>
              <a:rPr lang="en-US" altLang="zh-CN" sz="2400" i="1">
                <a:solidFill>
                  <a:srgbClr val="000000"/>
                </a:solidFill>
                <a:latin typeface="楷体" panose="02010609060101010101" pitchFamily="49" charset="-122"/>
                <a:ea typeface="楷体" panose="02010609060101010101" pitchFamily="49" charset="-122"/>
              </a:rPr>
              <a:t>h</a:t>
            </a:r>
            <a:endParaRPr lang="en-US" altLang="zh-CN" sz="2400" i="1">
              <a:solidFill>
                <a:srgbClr val="000000"/>
              </a:solidFill>
              <a:latin typeface="楷体" panose="02010609060101010101" pitchFamily="49" charset="-122"/>
              <a:ea typeface="楷体" panose="02010609060101010101" pitchFamily="49" charset="-122"/>
            </a:endParaRPr>
          </a:p>
        </p:txBody>
      </p:sp>
      <p:sp>
        <p:nvSpPr>
          <p:cNvPr id="9233" name="Rectangle 17"/>
          <p:cNvSpPr>
            <a:spLocks noChangeArrowheads="1"/>
          </p:cNvSpPr>
          <p:nvPr/>
        </p:nvSpPr>
        <p:spPr bwMode="auto">
          <a:xfrm>
            <a:off x="1524003" y="-183514"/>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latin typeface="楷体" panose="02010609060101010101" pitchFamily="49" charset="-122"/>
              <a:ea typeface="楷体" panose="02010609060101010101" pitchFamily="49" charset="-122"/>
            </a:endParaRPr>
          </a:p>
        </p:txBody>
      </p:sp>
      <p:graphicFrame>
        <p:nvGraphicFramePr>
          <p:cNvPr id="9232" name="Object 16"/>
          <p:cNvGraphicFramePr>
            <a:graphicFrameLocks noChangeAspect="1"/>
          </p:cNvGraphicFramePr>
          <p:nvPr/>
        </p:nvGraphicFramePr>
        <p:xfrm>
          <a:off x="4857753" y="5661024"/>
          <a:ext cx="2462213" cy="522288"/>
        </p:xfrm>
        <a:graphic>
          <a:graphicData uri="http://schemas.openxmlformats.org/presentationml/2006/ole">
            <mc:AlternateContent xmlns:mc="http://schemas.openxmlformats.org/markup-compatibility/2006">
              <mc:Choice xmlns:v="urn:schemas-microsoft-com:vml" Requires="v">
                <p:oleObj spid="_x0000_s803936" name="公式" r:id="rId9" imgW="1434465" imgH="304800" progId="Equation.3">
                  <p:embed/>
                </p:oleObj>
              </mc:Choice>
              <mc:Fallback>
                <p:oleObj name="公式" r:id="rId9" imgW="1434465" imgH="304800" progId="Equation.3">
                  <p:embed/>
                  <p:pic>
                    <p:nvPicPr>
                      <p:cNvPr id="0" name="图片 8039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7753" y="5661024"/>
                        <a:ext cx="246221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4" name="Text Box 18"/>
          <p:cNvSpPr txBox="1">
            <a:spLocks noChangeArrowheads="1"/>
          </p:cNvSpPr>
          <p:nvPr/>
        </p:nvSpPr>
        <p:spPr bwMode="auto">
          <a:xfrm>
            <a:off x="2706902" y="5097349"/>
            <a:ext cx="7150141" cy="459105"/>
          </a:xfrm>
          <a:prstGeom prst="rect">
            <a:avLst/>
          </a:prstGeom>
          <a:noFill/>
          <a:ln w="25400">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6" tIns="45708" rIns="91416" bIns="45708">
            <a:spAutoFit/>
          </a:bodyPr>
          <a:lstStyle/>
          <a:p>
            <a:pPr>
              <a:spcBef>
                <a:spcPct val="50000"/>
              </a:spcBef>
            </a:pPr>
            <a:r>
              <a:rPr lang="zh-CN" altLang="en-US" sz="2400" b="1" dirty="0">
                <a:solidFill>
                  <a:srgbClr val="000000"/>
                </a:solidFill>
                <a:latin typeface="楷体" panose="02010609060101010101" pitchFamily="49" charset="-122"/>
                <a:ea typeface="楷体" panose="02010609060101010101" pitchFamily="49" charset="-122"/>
              </a:rPr>
              <a:t>使</a:t>
            </a:r>
            <a:r>
              <a:rPr lang="en-US" altLang="zh-CN" sz="2400" b="1" i="1" dirty="0">
                <a:solidFill>
                  <a:srgbClr val="000000"/>
                </a:solidFill>
                <a:latin typeface="楷体" panose="02010609060101010101" pitchFamily="49" charset="-122"/>
                <a:ea typeface="楷体" panose="02010609060101010101" pitchFamily="49" charset="-122"/>
              </a:rPr>
              <a:t>P</a:t>
            </a:r>
            <a:r>
              <a:rPr lang="en-US" altLang="zh-CN" sz="2400" b="1" dirty="0">
                <a:solidFill>
                  <a:srgbClr val="000000"/>
                </a:solidFill>
                <a:latin typeface="楷体" panose="02010609060101010101" pitchFamily="49" charset="-122"/>
                <a:ea typeface="楷体" panose="02010609060101010101" pitchFamily="49" charset="-122"/>
              </a:rPr>
              <a:t>(</a:t>
            </a:r>
            <a:r>
              <a:rPr lang="en-US" altLang="zh-CN" sz="2400" b="1" i="1" dirty="0" err="1">
                <a:solidFill>
                  <a:srgbClr val="000000"/>
                </a:solidFill>
                <a:latin typeface="楷体" panose="02010609060101010101" pitchFamily="49" charset="-122"/>
                <a:ea typeface="楷体" panose="02010609060101010101" pitchFamily="49" charset="-122"/>
              </a:rPr>
              <a:t>D</a:t>
            </a:r>
            <a:r>
              <a:rPr lang="en-US" altLang="zh-CN" sz="2400" b="1" dirty="0" err="1">
                <a:solidFill>
                  <a:srgbClr val="000000"/>
                </a:solidFill>
                <a:latin typeface="楷体" panose="02010609060101010101" pitchFamily="49" charset="-122"/>
                <a:ea typeface="楷体" panose="02010609060101010101" pitchFamily="49" charset="-122"/>
              </a:rPr>
              <a:t>|</a:t>
            </a:r>
            <a:r>
              <a:rPr lang="en-US" altLang="zh-CN" sz="2400" b="1" i="1" dirty="0" err="1">
                <a:solidFill>
                  <a:srgbClr val="000000"/>
                </a:solidFill>
                <a:latin typeface="楷体" panose="02010609060101010101" pitchFamily="49" charset="-122"/>
                <a:ea typeface="楷体" panose="02010609060101010101" pitchFamily="49" charset="-122"/>
              </a:rPr>
              <a:t>h</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（给定</a:t>
            </a:r>
            <a:r>
              <a:rPr lang="en-US" altLang="zh-CN" sz="2400" b="1" i="1" dirty="0">
                <a:solidFill>
                  <a:srgbClr val="000000"/>
                </a:solidFill>
                <a:latin typeface="楷体" panose="02010609060101010101" pitchFamily="49" charset="-122"/>
                <a:ea typeface="楷体" panose="02010609060101010101" pitchFamily="49" charset="-122"/>
              </a:rPr>
              <a:t>h</a:t>
            </a:r>
            <a:r>
              <a:rPr lang="zh-CN" altLang="en-US" sz="2400" b="1" dirty="0">
                <a:solidFill>
                  <a:srgbClr val="000000"/>
                </a:solidFill>
                <a:latin typeface="楷体" panose="02010609060101010101" pitchFamily="49" charset="-122"/>
                <a:ea typeface="楷体" panose="02010609060101010101" pitchFamily="49" charset="-122"/>
              </a:rPr>
              <a:t>时数据</a:t>
            </a:r>
            <a:r>
              <a:rPr lang="en-US" altLang="zh-CN" sz="2400" b="1" i="1" dirty="0">
                <a:solidFill>
                  <a:srgbClr val="000000"/>
                </a:solidFill>
                <a:latin typeface="楷体" panose="02010609060101010101" pitchFamily="49" charset="-122"/>
                <a:ea typeface="楷体" panose="02010609060101010101" pitchFamily="49" charset="-122"/>
              </a:rPr>
              <a:t>D</a:t>
            </a:r>
            <a:r>
              <a:rPr lang="zh-CN" altLang="en-US" sz="2400" b="1" dirty="0">
                <a:solidFill>
                  <a:srgbClr val="000000"/>
                </a:solidFill>
                <a:latin typeface="楷体" panose="02010609060101010101" pitchFamily="49" charset="-122"/>
                <a:ea typeface="楷体" panose="02010609060101010101" pitchFamily="49" charset="-122"/>
              </a:rPr>
              <a:t>的似然度）最大的假设</a:t>
            </a:r>
            <a:r>
              <a:rPr lang="zh-CN" altLang="en-US" dirty="0">
                <a:solidFill>
                  <a:srgbClr val="000000"/>
                </a:solidFill>
                <a:latin typeface="楷体" panose="02010609060101010101" pitchFamily="49" charset="-122"/>
                <a:ea typeface="楷体" panose="02010609060101010101" pitchFamily="49" charset="-122"/>
              </a:rPr>
              <a:t> </a:t>
            </a:r>
            <a:endParaRPr lang="zh-CN" altLang="en-US" dirty="0">
              <a:solidFill>
                <a:srgbClr val="0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animEffect transition="in" filter="box(in)">
                                      <p:cBhvr>
                                        <p:cTn id="11" dur="500"/>
                                        <p:tgtEl>
                                          <p:spTgt spid="92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2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223"/>
                                        </p:tgtEl>
                                        <p:attrNameLst>
                                          <p:attrName>style.visibility</p:attrName>
                                        </p:attrNameLst>
                                      </p:cBhvr>
                                      <p:to>
                                        <p:strVal val="visible"/>
                                      </p:to>
                                    </p:set>
                                    <p:animEffect transition="in" filter="box(in)">
                                      <p:cBhvr>
                                        <p:cTn id="24" dur="500"/>
                                        <p:tgtEl>
                                          <p:spTgt spid="922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2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9234"/>
                                        </p:tgtEl>
                                        <p:attrNameLst>
                                          <p:attrName>style.visibility</p:attrName>
                                        </p:attrNameLst>
                                      </p:cBhvr>
                                      <p:to>
                                        <p:strVal val="visible"/>
                                      </p:to>
                                    </p:set>
                                    <p:animEffect transition="in" filter="box(in)">
                                      <p:cBhvr>
                                        <p:cTn id="49" dur="500"/>
                                        <p:tgtEl>
                                          <p:spTgt spid="923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ldLvl="0" animBg="1"/>
      <p:bldP spid="9223" grpId="0" bldLvl="0" animBg="1"/>
      <p:bldP spid="9230" grpId="0" bldLvl="0" animBg="1"/>
      <p:bldP spid="923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zh-CN" altLang="en-US"/>
              <a:t>贝叶斯法则</a:t>
            </a:r>
            <a:endParaRPr lang="zh-CN" altLang="en-US"/>
          </a:p>
        </p:txBody>
      </p:sp>
      <p:sp>
        <p:nvSpPr>
          <p:cNvPr id="700419" name="Rectangle 3"/>
          <p:cNvSpPr>
            <a:spLocks noGrp="1" noChangeArrowheads="1"/>
          </p:cNvSpPr>
          <p:nvPr>
            <p:ph idx="1"/>
          </p:nvPr>
        </p:nvSpPr>
        <p:spPr>
          <a:xfrm>
            <a:off x="1451610" y="1504950"/>
            <a:ext cx="8229600" cy="4681537"/>
          </a:xfrm>
        </p:spPr>
        <p:txBody>
          <a:bodyPr>
            <a:normAutofit/>
          </a:bodyPr>
          <a:lstStyle/>
          <a:p>
            <a:r>
              <a:rPr lang="zh-CN" altLang="en-US" dirty="0"/>
              <a:t>举例：一个天气估计问题</a:t>
            </a:r>
            <a:endParaRPr lang="zh-CN" altLang="en-US" dirty="0"/>
          </a:p>
          <a:p>
            <a:pPr lvl="1">
              <a:buFont typeface="Arial" panose="020B0604020202090204" pitchFamily="34" charset="0"/>
              <a:buChar char="•"/>
            </a:pPr>
            <a:r>
              <a:rPr lang="zh-CN" altLang="en-US" dirty="0"/>
              <a:t>两个假设</a:t>
            </a:r>
            <a:r>
              <a:rPr lang="en-US" altLang="zh-CN" dirty="0"/>
              <a:t>H:  h1={</a:t>
            </a:r>
            <a:r>
              <a:rPr lang="zh-CN" altLang="en-US" dirty="0"/>
              <a:t>晴天</a:t>
            </a:r>
            <a:r>
              <a:rPr lang="en-US" altLang="zh-CN" dirty="0"/>
              <a:t>}</a:t>
            </a:r>
            <a:r>
              <a:rPr lang="zh-CN" altLang="en-US" dirty="0"/>
              <a:t>、</a:t>
            </a:r>
            <a:r>
              <a:rPr lang="en-US" altLang="zh-CN" dirty="0"/>
              <a:t>h2={</a:t>
            </a:r>
            <a:r>
              <a:rPr lang="zh-CN" altLang="en-US" dirty="0"/>
              <a:t>非晴天</a:t>
            </a:r>
            <a:r>
              <a:rPr lang="en-US" altLang="zh-CN" dirty="0"/>
              <a:t>}</a:t>
            </a:r>
            <a:endParaRPr lang="en-US" altLang="zh-CN" dirty="0"/>
          </a:p>
          <a:p>
            <a:pPr lvl="1">
              <a:buFont typeface="Arial" panose="020B0604020202090204" pitchFamily="34" charset="0"/>
              <a:buChar char="•"/>
            </a:pPr>
            <a:r>
              <a:rPr lang="zh-CN" altLang="en-US" dirty="0"/>
              <a:t>可观察到的数据：温度高</a:t>
            </a:r>
            <a:r>
              <a:rPr lang="en-US" altLang="zh-CN" dirty="0"/>
              <a:t>+</a:t>
            </a:r>
            <a:r>
              <a:rPr lang="zh-CN" altLang="en-US" dirty="0"/>
              <a:t>和温度低</a:t>
            </a:r>
            <a:r>
              <a:rPr lang="en-US" altLang="zh-CN" dirty="0"/>
              <a:t>-</a:t>
            </a:r>
            <a:endParaRPr lang="en-US" altLang="zh-CN" dirty="0"/>
          </a:p>
          <a:p>
            <a:pPr lvl="1">
              <a:buFont typeface="Arial" panose="020B0604020202090204" pitchFamily="34" charset="0"/>
              <a:buChar char="•"/>
            </a:pPr>
            <a:r>
              <a:rPr lang="zh-CN" altLang="en-US" dirty="0"/>
              <a:t>先验知识</a:t>
            </a:r>
            <a:r>
              <a:rPr lang="en-US" altLang="zh-CN" dirty="0"/>
              <a:t>p(h) </a:t>
            </a:r>
            <a:endParaRPr lang="en-US" altLang="zh-CN" dirty="0"/>
          </a:p>
          <a:p>
            <a:pPr lvl="2">
              <a:buFont typeface="Arial" panose="020B0604020202090204" pitchFamily="34" charset="0"/>
              <a:buChar char="•"/>
            </a:pPr>
            <a:r>
              <a:rPr lang="zh-CN" altLang="en-US" dirty="0"/>
              <a:t>北京晴天的概率</a:t>
            </a:r>
            <a:r>
              <a:rPr lang="en-US" altLang="zh-CN" dirty="0"/>
              <a:t>0.99</a:t>
            </a:r>
            <a:r>
              <a:rPr lang="zh-CN" altLang="en-US" dirty="0"/>
              <a:t>： </a:t>
            </a:r>
            <a:r>
              <a:rPr lang="en-US" altLang="zh-CN" dirty="0"/>
              <a:t>P(h1)=0.99</a:t>
            </a:r>
            <a:endParaRPr lang="en-US" altLang="zh-CN" dirty="0"/>
          </a:p>
          <a:p>
            <a:pPr lvl="2">
              <a:buFont typeface="Arial" panose="020B0604020202090204" pitchFamily="34" charset="0"/>
              <a:buChar char="•"/>
            </a:pPr>
            <a:r>
              <a:rPr lang="zh-CN" altLang="en-US" dirty="0"/>
              <a:t>非晴天</a:t>
            </a:r>
            <a:r>
              <a:rPr lang="en-US" altLang="zh-CN" dirty="0"/>
              <a:t>0.01</a:t>
            </a:r>
            <a:r>
              <a:rPr lang="zh-CN" altLang="en-US" dirty="0"/>
              <a:t>： </a:t>
            </a:r>
            <a:r>
              <a:rPr lang="en-US" altLang="zh-CN" dirty="0"/>
              <a:t>P(h2)=0.01</a:t>
            </a:r>
            <a:endParaRPr lang="en-US" altLang="zh-CN" dirty="0"/>
          </a:p>
          <a:p>
            <a:pPr lvl="1">
              <a:buFont typeface="Arial" panose="020B0604020202090204" pitchFamily="34" charset="0"/>
              <a:buChar char="•"/>
            </a:pPr>
            <a:r>
              <a:rPr lang="zh-CN" altLang="en-US" dirty="0"/>
              <a:t>观察到的概率</a:t>
            </a:r>
            <a:r>
              <a:rPr lang="en-US" altLang="zh-CN" dirty="0"/>
              <a:t>P(</a:t>
            </a:r>
            <a:r>
              <a:rPr lang="en-US" altLang="zh-CN" dirty="0" err="1"/>
              <a:t>D|h</a:t>
            </a:r>
            <a:r>
              <a:rPr lang="en-US" altLang="zh-CN" dirty="0"/>
              <a:t>)</a:t>
            </a:r>
            <a:r>
              <a:rPr lang="zh-CN" altLang="en-US" dirty="0"/>
              <a:t>：</a:t>
            </a:r>
            <a:endParaRPr lang="zh-CN" altLang="en-US" dirty="0"/>
          </a:p>
          <a:p>
            <a:pPr lvl="2">
              <a:buFont typeface="Arial" panose="020B0604020202090204" pitchFamily="34" charset="0"/>
              <a:buChar char="•"/>
            </a:pPr>
            <a:r>
              <a:rPr lang="en-US" altLang="zh-CN" dirty="0"/>
              <a:t>P(</a:t>
            </a:r>
            <a:r>
              <a:rPr lang="zh-CN" altLang="en-US" dirty="0"/>
              <a:t>温度高 </a:t>
            </a:r>
            <a:r>
              <a:rPr lang="en-US" altLang="zh-CN" dirty="0"/>
              <a:t>| </a:t>
            </a:r>
            <a:r>
              <a:rPr lang="zh-CN" altLang="en-US" dirty="0"/>
              <a:t>晴天</a:t>
            </a:r>
            <a:r>
              <a:rPr lang="en-US" altLang="zh-CN" dirty="0"/>
              <a:t>) = 0.85</a:t>
            </a:r>
            <a:endParaRPr lang="en-US" altLang="zh-CN" dirty="0"/>
          </a:p>
          <a:p>
            <a:pPr lvl="2">
              <a:buFont typeface="Arial" panose="020B0604020202090204" pitchFamily="34" charset="0"/>
              <a:buChar char="•"/>
            </a:pPr>
            <a:r>
              <a:rPr lang="en-US" altLang="zh-CN" dirty="0"/>
              <a:t>P(</a:t>
            </a:r>
            <a:r>
              <a:rPr lang="zh-CN" altLang="en-US" dirty="0"/>
              <a:t>温度低 </a:t>
            </a:r>
            <a:r>
              <a:rPr lang="en-US" altLang="zh-CN" dirty="0"/>
              <a:t>| </a:t>
            </a:r>
            <a:r>
              <a:rPr lang="zh-CN" altLang="en-US" dirty="0"/>
              <a:t>非晴天</a:t>
            </a:r>
            <a:r>
              <a:rPr lang="en-US" altLang="zh-CN" dirty="0"/>
              <a:t>) = 0.93 </a:t>
            </a:r>
            <a:endParaRPr lang="en-US" altLang="zh-CN" dirty="0"/>
          </a:p>
          <a:p>
            <a:pPr lvl="1">
              <a:buFont typeface="Arial" panose="020B0604020202090204" pitchFamily="34" charset="0"/>
              <a:buChar char="•"/>
            </a:pPr>
            <a:r>
              <a:rPr lang="zh-CN" altLang="en-US" dirty="0">
                <a:sym typeface="Symbol" pitchFamily="18" charset="2"/>
              </a:rPr>
              <a:t>问题：现在观察到温度低，判断是否非晴天？</a:t>
            </a:r>
            <a:endParaRPr lang="zh-CN" altLang="en-US" dirty="0">
              <a:sym typeface="Symbol" pitchFamily="18" charset="2"/>
            </a:endParaRPr>
          </a:p>
        </p:txBody>
      </p:sp>
      <p:sp>
        <p:nvSpPr>
          <p:cNvPr id="6" name="灯片编号占位符 5"/>
          <p:cNvSpPr>
            <a:spLocks noGrp="1"/>
          </p:cNvSpPr>
          <p:nvPr>
            <p:ph type="sldNum" sz="quarter" idx="12"/>
          </p:nvPr>
        </p:nvSpPr>
        <p:spPr/>
        <p:txBody>
          <a:bodyPr/>
          <a:lstStyle/>
          <a:p>
            <a:fld id="{CD546434-56C0-4EEE-AAF3-30D07A1F90F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 calcmode="lin" valueType="num">
                                      <p:cBhvr additive="base">
                                        <p:cTn id="7" dur="500" fill="hold"/>
                                        <p:tgtEl>
                                          <p:spTgt spid="70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00419">
                                            <p:txEl>
                                              <p:pRg st="1" end="1"/>
                                            </p:txEl>
                                          </p:spTgt>
                                        </p:tgtEl>
                                        <p:attrNameLst>
                                          <p:attrName>style.visibility</p:attrName>
                                        </p:attrNameLst>
                                      </p:cBhvr>
                                      <p:to>
                                        <p:strVal val="visible"/>
                                      </p:to>
                                    </p:set>
                                    <p:anim calcmode="lin" valueType="num">
                                      <p:cBhvr additive="base">
                                        <p:cTn id="13" dur="500" fill="hold"/>
                                        <p:tgtEl>
                                          <p:spTgt spid="70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00419">
                                            <p:txEl>
                                              <p:pRg st="2" end="2"/>
                                            </p:txEl>
                                          </p:spTgt>
                                        </p:tgtEl>
                                        <p:attrNameLst>
                                          <p:attrName>style.visibility</p:attrName>
                                        </p:attrNameLst>
                                      </p:cBhvr>
                                      <p:to>
                                        <p:strVal val="visible"/>
                                      </p:to>
                                    </p:set>
                                    <p:anim calcmode="lin" valueType="num">
                                      <p:cBhvr additive="base">
                                        <p:cTn id="19" dur="500" fill="hold"/>
                                        <p:tgtEl>
                                          <p:spTgt spid="70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0419">
                                            <p:txEl>
                                              <p:pRg st="3" end="3"/>
                                            </p:txEl>
                                          </p:spTgt>
                                        </p:tgtEl>
                                        <p:attrNameLst>
                                          <p:attrName>style.visibility</p:attrName>
                                        </p:attrNameLst>
                                      </p:cBhvr>
                                      <p:to>
                                        <p:strVal val="visible"/>
                                      </p:to>
                                    </p:set>
                                    <p:anim calcmode="lin" valueType="num">
                                      <p:cBhvr additive="base">
                                        <p:cTn id="25" dur="500" fill="hold"/>
                                        <p:tgtEl>
                                          <p:spTgt spid="70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00419">
                                            <p:txEl>
                                              <p:pRg st="4" end="4"/>
                                            </p:txEl>
                                          </p:spTgt>
                                        </p:tgtEl>
                                        <p:attrNameLst>
                                          <p:attrName>style.visibility</p:attrName>
                                        </p:attrNameLst>
                                      </p:cBhvr>
                                      <p:to>
                                        <p:strVal val="visible"/>
                                      </p:to>
                                    </p:set>
                                    <p:anim calcmode="lin" valueType="num">
                                      <p:cBhvr additive="base">
                                        <p:cTn id="31" dur="500" fill="hold"/>
                                        <p:tgtEl>
                                          <p:spTgt spid="700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0041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00419">
                                            <p:txEl>
                                              <p:pRg st="5" end="5"/>
                                            </p:txEl>
                                          </p:spTgt>
                                        </p:tgtEl>
                                        <p:attrNameLst>
                                          <p:attrName>style.visibility</p:attrName>
                                        </p:attrNameLst>
                                      </p:cBhvr>
                                      <p:to>
                                        <p:strVal val="visible"/>
                                      </p:to>
                                    </p:set>
                                    <p:anim calcmode="lin" valueType="num">
                                      <p:cBhvr additive="base">
                                        <p:cTn id="35" dur="500" fill="hold"/>
                                        <p:tgtEl>
                                          <p:spTgt spid="70041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00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00419">
                                            <p:txEl>
                                              <p:pRg st="6" end="6"/>
                                            </p:txEl>
                                          </p:spTgt>
                                        </p:tgtEl>
                                        <p:attrNameLst>
                                          <p:attrName>style.visibility</p:attrName>
                                        </p:attrNameLst>
                                      </p:cBhvr>
                                      <p:to>
                                        <p:strVal val="visible"/>
                                      </p:to>
                                    </p:set>
                                    <p:anim calcmode="lin" valueType="num">
                                      <p:cBhvr additive="base">
                                        <p:cTn id="41" dur="500" fill="hold"/>
                                        <p:tgtEl>
                                          <p:spTgt spid="70041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00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700419">
                                            <p:txEl>
                                              <p:pRg st="7" end="7"/>
                                            </p:txEl>
                                          </p:spTgt>
                                        </p:tgtEl>
                                        <p:attrNameLst>
                                          <p:attrName>style.visibility</p:attrName>
                                        </p:attrNameLst>
                                      </p:cBhvr>
                                      <p:to>
                                        <p:strVal val="visible"/>
                                      </p:to>
                                    </p:set>
                                    <p:anim calcmode="lin" valueType="num">
                                      <p:cBhvr additive="base">
                                        <p:cTn id="47" dur="500" fill="hold"/>
                                        <p:tgtEl>
                                          <p:spTgt spid="70041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00419">
                                            <p:txEl>
                                              <p:pRg st="7" end="7"/>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700419">
                                            <p:txEl>
                                              <p:pRg st="8" end="8"/>
                                            </p:txEl>
                                          </p:spTgt>
                                        </p:tgtEl>
                                        <p:attrNameLst>
                                          <p:attrName>style.visibility</p:attrName>
                                        </p:attrNameLst>
                                      </p:cBhvr>
                                      <p:to>
                                        <p:strVal val="visible"/>
                                      </p:to>
                                    </p:set>
                                    <p:anim calcmode="lin" valueType="num">
                                      <p:cBhvr additive="base">
                                        <p:cTn id="51" dur="500" fill="hold"/>
                                        <p:tgtEl>
                                          <p:spTgt spid="700419">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004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700419">
                                            <p:txEl>
                                              <p:pRg st="9" end="9"/>
                                            </p:txEl>
                                          </p:spTgt>
                                        </p:tgtEl>
                                        <p:attrNameLst>
                                          <p:attrName>style.visibility</p:attrName>
                                        </p:attrNameLst>
                                      </p:cBhvr>
                                      <p:to>
                                        <p:strVal val="visible"/>
                                      </p:to>
                                    </p:set>
                                    <p:anim calcmode="lin" valueType="num">
                                      <p:cBhvr additive="base">
                                        <p:cTn id="57" dur="500" fill="hold"/>
                                        <p:tgtEl>
                                          <p:spTgt spid="700419">
                                            <p:txEl>
                                              <p:pRg st="9" end="9"/>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004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a:t>贝叶斯法则</a:t>
            </a:r>
            <a:endParaRPr lang="zh-CN" altLang="en-US"/>
          </a:p>
        </p:txBody>
      </p:sp>
      <p:sp>
        <p:nvSpPr>
          <p:cNvPr id="705539" name="Rectangle 3"/>
          <p:cNvSpPr>
            <a:spLocks noGrp="1" noChangeArrowheads="1"/>
          </p:cNvSpPr>
          <p:nvPr>
            <p:ph idx="1"/>
          </p:nvPr>
        </p:nvSpPr>
        <p:spPr>
          <a:xfrm>
            <a:off x="1634490" y="1581785"/>
            <a:ext cx="7993062" cy="4852987"/>
          </a:xfrm>
        </p:spPr>
        <p:txBody>
          <a:bodyPr>
            <a:normAutofit lnSpcReduction="10000"/>
          </a:bodyPr>
          <a:lstStyle/>
          <a:p>
            <a:r>
              <a:rPr lang="zh-CN" altLang="en-US" sz="2900" dirty="0">
                <a:sym typeface="Symbol" pitchFamily="18" charset="2"/>
              </a:rPr>
              <a:t>极大后验计算</a:t>
            </a:r>
            <a:endParaRPr lang="zh-CN" altLang="en-US" sz="2900" dirty="0">
              <a:sym typeface="Symbol" pitchFamily="18" charset="2"/>
            </a:endParaRPr>
          </a:p>
          <a:p>
            <a:pPr lvl="1"/>
            <a:r>
              <a:rPr lang="en-US" altLang="zh-CN" dirty="0">
                <a:sym typeface="Symbol" pitchFamily="18" charset="2"/>
              </a:rPr>
              <a:t>P(</a:t>
            </a:r>
            <a:r>
              <a:rPr lang="zh-CN" altLang="en-US" dirty="0">
                <a:sym typeface="Symbol" pitchFamily="18" charset="2"/>
              </a:rPr>
              <a:t>非晴天 </a:t>
            </a:r>
            <a:r>
              <a:rPr lang="en-US" altLang="zh-CN" dirty="0">
                <a:sym typeface="Symbol" pitchFamily="18" charset="2"/>
              </a:rPr>
              <a:t>| </a:t>
            </a:r>
            <a:r>
              <a:rPr lang="zh-CN" altLang="en-US" dirty="0">
                <a:sym typeface="Symbol" pitchFamily="18" charset="2"/>
              </a:rPr>
              <a:t>温度低</a:t>
            </a:r>
            <a:r>
              <a:rPr lang="en-US" altLang="zh-CN" dirty="0">
                <a:sym typeface="Symbol" pitchFamily="18" charset="2"/>
              </a:rPr>
              <a:t>)</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∝P(</a:t>
            </a:r>
            <a:r>
              <a:rPr lang="zh-CN" altLang="en-US" dirty="0">
                <a:sym typeface="Symbol" pitchFamily="18" charset="2"/>
              </a:rPr>
              <a:t>温度低</a:t>
            </a:r>
            <a:r>
              <a:rPr lang="en-US" altLang="zh-CN" dirty="0">
                <a:sym typeface="Symbol" pitchFamily="18" charset="2"/>
              </a:rPr>
              <a:t>|</a:t>
            </a:r>
            <a:r>
              <a:rPr lang="zh-CN" altLang="en-US" dirty="0">
                <a:sym typeface="Symbol" pitchFamily="18" charset="2"/>
              </a:rPr>
              <a:t>非晴天</a:t>
            </a:r>
            <a:r>
              <a:rPr lang="en-US" altLang="zh-CN" dirty="0">
                <a:sym typeface="Symbol" pitchFamily="18" charset="2"/>
              </a:rPr>
              <a:t>)*P(</a:t>
            </a:r>
            <a:r>
              <a:rPr lang="zh-CN" altLang="en-US" dirty="0">
                <a:sym typeface="Symbol" pitchFamily="18" charset="2"/>
              </a:rPr>
              <a:t>温度低</a:t>
            </a:r>
            <a:r>
              <a:rPr lang="en-US" altLang="zh-CN" dirty="0">
                <a:sym typeface="Symbol" pitchFamily="18" charset="2"/>
              </a:rPr>
              <a:t>)</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0.93*0.01 = 0.0093</a:t>
            </a:r>
            <a:endParaRPr lang="en-US" altLang="zh-CN" dirty="0">
              <a:sym typeface="Symbol" pitchFamily="18" charset="2"/>
            </a:endParaRPr>
          </a:p>
          <a:p>
            <a:pPr lvl="1"/>
            <a:r>
              <a:rPr lang="en-US" altLang="zh-CN" dirty="0">
                <a:sym typeface="Symbol" pitchFamily="18" charset="2"/>
              </a:rPr>
              <a:t>P(</a:t>
            </a:r>
            <a:r>
              <a:rPr lang="zh-CN" altLang="en-US" dirty="0">
                <a:sym typeface="Symbol" pitchFamily="18" charset="2"/>
              </a:rPr>
              <a:t>晴天 </a:t>
            </a:r>
            <a:r>
              <a:rPr lang="en-US" altLang="zh-CN" dirty="0">
                <a:sym typeface="Symbol" pitchFamily="18" charset="2"/>
              </a:rPr>
              <a:t>| </a:t>
            </a:r>
            <a:r>
              <a:rPr lang="zh-CN" altLang="en-US" dirty="0">
                <a:sym typeface="Symbol" pitchFamily="18" charset="2"/>
              </a:rPr>
              <a:t>温度低</a:t>
            </a:r>
            <a:r>
              <a:rPr lang="en-US" altLang="zh-CN" dirty="0">
                <a:sym typeface="Symbol" pitchFamily="18" charset="2"/>
              </a:rPr>
              <a:t>)</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P(</a:t>
            </a:r>
            <a:r>
              <a:rPr lang="zh-CN" altLang="en-US" dirty="0">
                <a:sym typeface="Symbol" pitchFamily="18" charset="2"/>
              </a:rPr>
              <a:t>温度低</a:t>
            </a:r>
            <a:r>
              <a:rPr lang="en-US" altLang="zh-CN" dirty="0">
                <a:sym typeface="Symbol" pitchFamily="18" charset="2"/>
              </a:rPr>
              <a:t>|</a:t>
            </a:r>
            <a:r>
              <a:rPr lang="zh-CN" altLang="en-US" dirty="0">
                <a:sym typeface="Symbol" pitchFamily="18" charset="2"/>
              </a:rPr>
              <a:t>晴天</a:t>
            </a:r>
            <a:r>
              <a:rPr lang="en-US" altLang="zh-CN" dirty="0">
                <a:sym typeface="Symbol" pitchFamily="18" charset="2"/>
              </a:rPr>
              <a:t>)*P(</a:t>
            </a:r>
            <a:r>
              <a:rPr lang="zh-CN" altLang="en-US" dirty="0">
                <a:sym typeface="Symbol" pitchFamily="18" charset="2"/>
              </a:rPr>
              <a:t>温度高</a:t>
            </a:r>
            <a:r>
              <a:rPr lang="en-US" altLang="zh-CN" dirty="0">
                <a:sym typeface="Symbol" pitchFamily="18" charset="2"/>
              </a:rPr>
              <a:t>)</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0.15*0.99 = 0.1485</a:t>
            </a:r>
            <a:endParaRPr lang="en-US" altLang="zh-CN" dirty="0">
              <a:sym typeface="Symbol" pitchFamily="18" charset="2"/>
            </a:endParaRPr>
          </a:p>
          <a:p>
            <a:pPr lvl="1"/>
            <a:endParaRPr lang="en-US" altLang="zh-CN" dirty="0">
              <a:sym typeface="Symbol" pitchFamily="18" charset="2"/>
            </a:endParaRPr>
          </a:p>
          <a:p>
            <a:pPr lvl="1" algn="ctr"/>
            <a:r>
              <a:rPr lang="zh-CN" altLang="en-US" dirty="0">
                <a:sym typeface="Symbol" pitchFamily="18" charset="2"/>
              </a:rPr>
              <a:t>答案：晴天</a:t>
            </a:r>
            <a:endParaRPr lang="zh-CN" altLang="en-US" dirty="0">
              <a:sym typeface="Symbol" pitchFamily="18" charset="2"/>
            </a:endParaRPr>
          </a:p>
        </p:txBody>
      </p:sp>
      <p:sp>
        <p:nvSpPr>
          <p:cNvPr id="6" name="灯片编号占位符 5"/>
          <p:cNvSpPr>
            <a:spLocks noGrp="1"/>
          </p:cNvSpPr>
          <p:nvPr>
            <p:ph type="sldNum" sz="quarter" idx="12"/>
          </p:nvPr>
        </p:nvSpPr>
        <p:spPr/>
        <p:txBody>
          <a:bodyPr/>
          <a:lstStyle/>
          <a:p>
            <a:fld id="{C7CAB1F7-41AF-4B13-9FF2-B04606C5B677}"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anim calcmode="lin" valueType="num">
                                      <p:cBhvr additive="base">
                                        <p:cTn id="7" dur="500" fill="hold"/>
                                        <p:tgtEl>
                                          <p:spTgt spid="70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05539">
                                            <p:txEl>
                                              <p:pRg st="1" end="1"/>
                                            </p:txEl>
                                          </p:spTgt>
                                        </p:tgtEl>
                                        <p:attrNameLst>
                                          <p:attrName>style.visibility</p:attrName>
                                        </p:attrNameLst>
                                      </p:cBhvr>
                                      <p:to>
                                        <p:strVal val="visible"/>
                                      </p:to>
                                    </p:set>
                                    <p:anim calcmode="lin" valueType="num">
                                      <p:cBhvr additive="base">
                                        <p:cTn id="13" dur="500" fill="hold"/>
                                        <p:tgtEl>
                                          <p:spTgt spid="70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05539">
                                            <p:txEl>
                                              <p:pRg st="2" end="2"/>
                                            </p:txEl>
                                          </p:spTgt>
                                        </p:tgtEl>
                                        <p:attrNameLst>
                                          <p:attrName>style.visibility</p:attrName>
                                        </p:attrNameLst>
                                      </p:cBhvr>
                                      <p:to>
                                        <p:strVal val="visible"/>
                                      </p:to>
                                    </p:set>
                                    <p:anim calcmode="lin" valueType="num">
                                      <p:cBhvr additive="base">
                                        <p:cTn id="19" dur="500" fill="hold"/>
                                        <p:tgtEl>
                                          <p:spTgt spid="70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5539">
                                            <p:txEl>
                                              <p:pRg st="3" end="3"/>
                                            </p:txEl>
                                          </p:spTgt>
                                        </p:tgtEl>
                                        <p:attrNameLst>
                                          <p:attrName>style.visibility</p:attrName>
                                        </p:attrNameLst>
                                      </p:cBhvr>
                                      <p:to>
                                        <p:strVal val="visible"/>
                                      </p:to>
                                    </p:set>
                                    <p:anim calcmode="lin" valueType="num">
                                      <p:cBhvr additive="base">
                                        <p:cTn id="25" dur="500" fill="hold"/>
                                        <p:tgtEl>
                                          <p:spTgt spid="70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05539">
                                            <p:txEl>
                                              <p:pRg st="4" end="4"/>
                                            </p:txEl>
                                          </p:spTgt>
                                        </p:tgtEl>
                                        <p:attrNameLst>
                                          <p:attrName>style.visibility</p:attrName>
                                        </p:attrNameLst>
                                      </p:cBhvr>
                                      <p:to>
                                        <p:strVal val="visible"/>
                                      </p:to>
                                    </p:set>
                                    <p:anim calcmode="lin" valueType="num">
                                      <p:cBhvr additive="base">
                                        <p:cTn id="31" dur="500" fill="hold"/>
                                        <p:tgtEl>
                                          <p:spTgt spid="705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05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05539">
                                            <p:txEl>
                                              <p:pRg st="5" end="5"/>
                                            </p:txEl>
                                          </p:spTgt>
                                        </p:tgtEl>
                                        <p:attrNameLst>
                                          <p:attrName>style.visibility</p:attrName>
                                        </p:attrNameLst>
                                      </p:cBhvr>
                                      <p:to>
                                        <p:strVal val="visible"/>
                                      </p:to>
                                    </p:set>
                                    <p:anim calcmode="lin" valueType="num">
                                      <p:cBhvr additive="base">
                                        <p:cTn id="37" dur="500" fill="hold"/>
                                        <p:tgtEl>
                                          <p:spTgt spid="70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05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05539">
                                            <p:txEl>
                                              <p:pRg st="6" end="6"/>
                                            </p:txEl>
                                          </p:spTgt>
                                        </p:tgtEl>
                                        <p:attrNameLst>
                                          <p:attrName>style.visibility</p:attrName>
                                        </p:attrNameLst>
                                      </p:cBhvr>
                                      <p:to>
                                        <p:strVal val="visible"/>
                                      </p:to>
                                    </p:set>
                                    <p:anim calcmode="lin" valueType="num">
                                      <p:cBhvr additive="base">
                                        <p:cTn id="43" dur="500" fill="hold"/>
                                        <p:tgtEl>
                                          <p:spTgt spid="705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055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05539">
                                            <p:txEl>
                                              <p:pRg st="8" end="8"/>
                                            </p:txEl>
                                          </p:spTgt>
                                        </p:tgtEl>
                                        <p:attrNameLst>
                                          <p:attrName>style.visibility</p:attrName>
                                        </p:attrNameLst>
                                      </p:cBhvr>
                                      <p:to>
                                        <p:strVal val="visible"/>
                                      </p:to>
                                    </p:set>
                                    <p:anim calcmode="lin" valueType="num">
                                      <p:cBhvr additive="base">
                                        <p:cTn id="49" dur="500" fill="hold"/>
                                        <p:tgtEl>
                                          <p:spTgt spid="705539">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055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zh-CN" altLang="en-US"/>
              <a:t>贝叶斯法则</a:t>
            </a:r>
            <a:endParaRPr lang="zh-CN" altLang="en-US"/>
          </a:p>
        </p:txBody>
      </p:sp>
      <p:sp>
        <p:nvSpPr>
          <p:cNvPr id="718851" name="Rectangle 3"/>
          <p:cNvSpPr>
            <a:spLocks noGrp="1" noChangeArrowheads="1"/>
          </p:cNvSpPr>
          <p:nvPr>
            <p:ph idx="1"/>
          </p:nvPr>
        </p:nvSpPr>
        <p:spPr>
          <a:xfrm>
            <a:off x="1018540" y="1484630"/>
            <a:ext cx="8229600" cy="4376737"/>
          </a:xfrm>
        </p:spPr>
        <p:txBody>
          <a:bodyPr>
            <a:normAutofit/>
          </a:bodyPr>
          <a:lstStyle/>
          <a:p>
            <a:r>
              <a:rPr lang="zh-CN" altLang="en-US" sz="2900" dirty="0">
                <a:sym typeface="Symbol" pitchFamily="18" charset="2"/>
              </a:rPr>
              <a:t>极大似然计算</a:t>
            </a:r>
            <a:endParaRPr lang="zh-CN" altLang="en-US" sz="2900" dirty="0">
              <a:sym typeface="Symbol" pitchFamily="18" charset="2"/>
            </a:endParaRPr>
          </a:p>
          <a:p>
            <a:pPr lvl="1"/>
            <a:r>
              <a:rPr lang="en-US" altLang="zh-CN" dirty="0">
                <a:sym typeface="Symbol" pitchFamily="18" charset="2"/>
              </a:rPr>
              <a:t>P(</a:t>
            </a:r>
            <a:r>
              <a:rPr lang="zh-CN" altLang="en-US" dirty="0">
                <a:sym typeface="Symbol" pitchFamily="18" charset="2"/>
              </a:rPr>
              <a:t>非晴天 </a:t>
            </a:r>
            <a:r>
              <a:rPr lang="en-US" altLang="zh-CN" dirty="0">
                <a:sym typeface="Symbol" pitchFamily="18" charset="2"/>
              </a:rPr>
              <a:t>| </a:t>
            </a:r>
            <a:r>
              <a:rPr lang="zh-CN" altLang="en-US" dirty="0">
                <a:sym typeface="Symbol" pitchFamily="18" charset="2"/>
              </a:rPr>
              <a:t>温度低</a:t>
            </a:r>
            <a:r>
              <a:rPr lang="en-US" altLang="zh-CN" dirty="0">
                <a:sym typeface="Symbol" pitchFamily="18" charset="2"/>
              </a:rPr>
              <a:t>)</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P(</a:t>
            </a:r>
            <a:r>
              <a:rPr lang="zh-CN" altLang="en-US" dirty="0">
                <a:sym typeface="Symbol" pitchFamily="18" charset="2"/>
              </a:rPr>
              <a:t>温度低</a:t>
            </a:r>
            <a:r>
              <a:rPr lang="en-US" altLang="zh-CN" dirty="0">
                <a:sym typeface="Symbol" pitchFamily="18" charset="2"/>
              </a:rPr>
              <a:t>|</a:t>
            </a:r>
            <a:r>
              <a:rPr lang="zh-CN" altLang="en-US" dirty="0">
                <a:sym typeface="Symbol" pitchFamily="18" charset="2"/>
              </a:rPr>
              <a:t>非晴天</a:t>
            </a:r>
            <a:r>
              <a:rPr lang="en-US" altLang="zh-CN" dirty="0">
                <a:sym typeface="Symbol" pitchFamily="18" charset="2"/>
              </a:rPr>
              <a:t>) </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0.93</a:t>
            </a:r>
            <a:endParaRPr lang="en-US" altLang="zh-CN" dirty="0">
              <a:sym typeface="Symbol" pitchFamily="18" charset="2"/>
            </a:endParaRPr>
          </a:p>
          <a:p>
            <a:pPr lvl="1"/>
            <a:r>
              <a:rPr lang="en-US" altLang="zh-CN" dirty="0">
                <a:sym typeface="Symbol" pitchFamily="18" charset="2"/>
              </a:rPr>
              <a:t>P(</a:t>
            </a:r>
            <a:r>
              <a:rPr lang="zh-CN" altLang="en-US" dirty="0">
                <a:sym typeface="Symbol" pitchFamily="18" charset="2"/>
              </a:rPr>
              <a:t>晴天 </a:t>
            </a:r>
            <a:r>
              <a:rPr lang="en-US" altLang="zh-CN" dirty="0">
                <a:sym typeface="Symbol" pitchFamily="18" charset="2"/>
              </a:rPr>
              <a:t>| </a:t>
            </a:r>
            <a:r>
              <a:rPr lang="zh-CN" altLang="en-US" dirty="0">
                <a:sym typeface="Symbol" pitchFamily="18" charset="2"/>
              </a:rPr>
              <a:t>温度低</a:t>
            </a:r>
            <a:r>
              <a:rPr lang="en-US" altLang="zh-CN" dirty="0">
                <a:sym typeface="Symbol" pitchFamily="18" charset="2"/>
              </a:rPr>
              <a:t>)</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P(</a:t>
            </a:r>
            <a:r>
              <a:rPr lang="zh-CN" altLang="en-US" dirty="0">
                <a:sym typeface="Symbol" pitchFamily="18" charset="2"/>
              </a:rPr>
              <a:t>温度低</a:t>
            </a:r>
            <a:r>
              <a:rPr lang="en-US" altLang="zh-CN" dirty="0">
                <a:sym typeface="Symbol" pitchFamily="18" charset="2"/>
              </a:rPr>
              <a:t>|</a:t>
            </a:r>
            <a:r>
              <a:rPr lang="zh-CN" altLang="en-US" dirty="0">
                <a:sym typeface="Symbol" pitchFamily="18" charset="2"/>
              </a:rPr>
              <a:t>晴天</a:t>
            </a:r>
            <a:r>
              <a:rPr lang="en-US" altLang="zh-CN" dirty="0">
                <a:sym typeface="Symbol" pitchFamily="18" charset="2"/>
              </a:rPr>
              <a:t>) </a:t>
            </a:r>
            <a:endParaRPr lang="en-US" altLang="zh-CN" dirty="0">
              <a:sym typeface="Symbol" pitchFamily="18" charset="2"/>
            </a:endParaRPr>
          </a:p>
          <a:p>
            <a:pPr lvl="1">
              <a:buFont typeface="Wingdings" panose="05000000000000000000" pitchFamily="2" charset="2"/>
              <a:buNone/>
            </a:pPr>
            <a:r>
              <a:rPr lang="en-US" altLang="zh-CN" dirty="0">
                <a:sym typeface="Symbol" pitchFamily="18" charset="2"/>
              </a:rPr>
              <a:t>       = 0.15</a:t>
            </a:r>
            <a:endParaRPr lang="en-US" altLang="zh-CN" dirty="0">
              <a:sym typeface="Symbol" pitchFamily="18" charset="2"/>
            </a:endParaRPr>
          </a:p>
          <a:p>
            <a:pPr lvl="1"/>
            <a:endParaRPr lang="en-US" altLang="zh-CN" dirty="0">
              <a:sym typeface="Symbol" pitchFamily="18" charset="2"/>
            </a:endParaRPr>
          </a:p>
          <a:p>
            <a:pPr lvl="1" algn="ctr"/>
            <a:r>
              <a:rPr lang="zh-CN" altLang="en-US" dirty="0">
                <a:sym typeface="Symbol" pitchFamily="18" charset="2"/>
              </a:rPr>
              <a:t>答案：非晴天</a:t>
            </a:r>
            <a:endParaRPr lang="zh-CN" altLang="en-US" dirty="0">
              <a:sym typeface="Symbol" pitchFamily="18" charset="2"/>
            </a:endParaRPr>
          </a:p>
        </p:txBody>
      </p:sp>
      <p:sp>
        <p:nvSpPr>
          <p:cNvPr id="6" name="灯片编号占位符 5"/>
          <p:cNvSpPr>
            <a:spLocks noGrp="1"/>
          </p:cNvSpPr>
          <p:nvPr>
            <p:ph type="sldNum" sz="quarter" idx="12"/>
          </p:nvPr>
        </p:nvSpPr>
        <p:spPr/>
        <p:txBody>
          <a:bodyPr/>
          <a:lstStyle/>
          <a:p>
            <a:fld id="{C8A5ADE0-5C43-40DD-B4A1-A8349FB66723}" type="slidenum">
              <a:rPr lang="en-US" altLang="zh-CN"/>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zh-CN" altLang="en-US"/>
              <a:t>贝叶斯法则</a:t>
            </a:r>
            <a:endParaRPr lang="zh-CN" altLang="en-US"/>
          </a:p>
        </p:txBody>
      </p:sp>
      <p:sp>
        <p:nvSpPr>
          <p:cNvPr id="719875" name="Rectangle 3"/>
          <p:cNvSpPr>
            <a:spLocks noGrp="1" noChangeArrowheads="1"/>
          </p:cNvSpPr>
          <p:nvPr>
            <p:ph idx="1"/>
          </p:nvPr>
        </p:nvSpPr>
        <p:spPr>
          <a:xfrm>
            <a:off x="1752600" y="2080260"/>
            <a:ext cx="8686800" cy="3886200"/>
          </a:xfrm>
        </p:spPr>
        <p:txBody>
          <a:bodyPr>
            <a:normAutofit/>
          </a:bodyPr>
          <a:lstStyle/>
          <a:p>
            <a:r>
              <a:rPr lang="zh-CN" altLang="en-US" dirty="0"/>
              <a:t>另一个例子：医疗诊断问题 </a:t>
            </a:r>
            <a:endParaRPr lang="zh-CN" altLang="en-US" dirty="0"/>
          </a:p>
          <a:p>
            <a:pPr lvl="1">
              <a:buFont typeface="Arial" panose="020B0604020202090204" pitchFamily="34" charset="0"/>
              <a:buChar char="•"/>
            </a:pPr>
            <a:r>
              <a:rPr lang="zh-CN" altLang="en-US" dirty="0"/>
              <a:t>两个假设</a:t>
            </a:r>
            <a:r>
              <a:rPr lang="en-US" altLang="zh-CN" dirty="0"/>
              <a:t>H: h1={</a:t>
            </a:r>
            <a:r>
              <a:rPr lang="zh-CN" altLang="en-US" dirty="0"/>
              <a:t>病人有癌症</a:t>
            </a:r>
            <a:r>
              <a:rPr lang="en-US" altLang="zh-CN" dirty="0"/>
              <a:t>} h2={</a:t>
            </a:r>
            <a:r>
              <a:rPr lang="zh-CN" altLang="en-US" dirty="0"/>
              <a:t>病人无癌症</a:t>
            </a:r>
            <a:r>
              <a:rPr lang="en-US" altLang="zh-CN" dirty="0"/>
              <a:t>}</a:t>
            </a:r>
            <a:endParaRPr lang="en-US" altLang="zh-CN" dirty="0"/>
          </a:p>
          <a:p>
            <a:pPr lvl="1">
              <a:buFont typeface="Arial" panose="020B0604020202090204" pitchFamily="34" charset="0"/>
              <a:buChar char="•"/>
            </a:pPr>
            <a:r>
              <a:rPr lang="zh-CN" altLang="en-US" dirty="0"/>
              <a:t>可观察数据为化验结果 ：</a:t>
            </a:r>
            <a:r>
              <a:rPr lang="zh-CN" altLang="en-US" dirty="0">
                <a:sym typeface="Symbol" pitchFamily="18" charset="2"/>
              </a:rPr>
              <a:t></a:t>
            </a:r>
            <a:r>
              <a:rPr lang="zh-CN" altLang="en-US" dirty="0"/>
              <a:t>（正）和</a:t>
            </a:r>
            <a:r>
              <a:rPr lang="en-US" altLang="zh-CN" dirty="0"/>
              <a:t>Θ</a:t>
            </a:r>
            <a:r>
              <a:rPr lang="zh-CN" altLang="en-US" dirty="0"/>
              <a:t>（负） </a:t>
            </a:r>
            <a:endParaRPr lang="zh-CN" altLang="en-US" dirty="0"/>
          </a:p>
          <a:p>
            <a:pPr lvl="1">
              <a:buFont typeface="Arial" panose="020B0604020202090204" pitchFamily="34" charset="0"/>
              <a:buChar char="•"/>
            </a:pPr>
            <a:r>
              <a:rPr lang="zh-CN" altLang="en-US" dirty="0"/>
              <a:t>先验知识：</a:t>
            </a:r>
            <a:r>
              <a:rPr lang="en-US" altLang="zh-CN" dirty="0"/>
              <a:t>P(cancer)=0.008</a:t>
            </a:r>
            <a:endParaRPr lang="en-US" altLang="zh-CN" dirty="0"/>
          </a:p>
          <a:p>
            <a:pPr lvl="1">
              <a:buFont typeface="Arial" panose="020B0604020202090204" pitchFamily="34" charset="0"/>
              <a:buChar char="•"/>
            </a:pPr>
            <a:r>
              <a:rPr lang="zh-CN" altLang="en-US" dirty="0"/>
              <a:t>观察数据：</a:t>
            </a:r>
            <a:endParaRPr lang="zh-CN" altLang="en-US" dirty="0"/>
          </a:p>
          <a:p>
            <a:pPr lvl="1"/>
            <a:r>
              <a:rPr lang="zh-CN" altLang="en-US" dirty="0"/>
              <a:t>问题：新来的病人的检查结果为</a:t>
            </a:r>
            <a:r>
              <a:rPr lang="zh-CN" altLang="en-US" dirty="0">
                <a:sym typeface="Symbol" pitchFamily="18" charset="2"/>
              </a:rPr>
              <a:t>，应如何诊断？</a:t>
            </a:r>
            <a:endParaRPr lang="zh-CN" altLang="en-US" dirty="0">
              <a:sym typeface="Symbol" pitchFamily="18" charset="2"/>
            </a:endParaRPr>
          </a:p>
        </p:txBody>
      </p:sp>
      <p:sp>
        <p:nvSpPr>
          <p:cNvPr id="12" name="灯片编号占位符 5"/>
          <p:cNvSpPr>
            <a:spLocks noGrp="1"/>
          </p:cNvSpPr>
          <p:nvPr>
            <p:ph type="sldNum" sz="quarter" idx="12"/>
          </p:nvPr>
        </p:nvSpPr>
        <p:spPr/>
        <p:txBody>
          <a:bodyPr/>
          <a:lstStyle/>
          <a:p>
            <a:fld id="{7A1353FA-B1DE-4887-BB83-EDF18736A00D}" type="slidenum">
              <a:rPr lang="en-US" altLang="zh-CN"/>
            </a:fld>
            <a:endParaRPr lang="en-US" altLang="zh-CN"/>
          </a:p>
        </p:txBody>
      </p:sp>
      <p:sp>
        <p:nvSpPr>
          <p:cNvPr id="719877" name="Rectangle 5"/>
          <p:cNvSpPr>
            <a:spLocks noChangeArrowheads="1"/>
          </p:cNvSpPr>
          <p:nvPr/>
        </p:nvSpPr>
        <p:spPr bwMode="auto">
          <a:xfrm>
            <a:off x="1447800" y="453929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9876" name="Object 4"/>
          <p:cNvGraphicFramePr>
            <a:graphicFrameLocks noChangeAspect="1"/>
          </p:cNvGraphicFramePr>
          <p:nvPr/>
        </p:nvGraphicFramePr>
        <p:xfrm>
          <a:off x="4343400" y="4514691"/>
          <a:ext cx="2514600" cy="385763"/>
        </p:xfrm>
        <a:graphic>
          <a:graphicData uri="http://schemas.openxmlformats.org/presentationml/2006/ole">
            <mc:AlternateContent xmlns:mc="http://schemas.openxmlformats.org/markup-compatibility/2006">
              <mc:Choice xmlns:v="urn:schemas-microsoft-com:vml" Requires="v">
                <p:oleObj spid="_x0000_s719948" name="公式" r:id="rId1" imgW="1307465" imgH="203200" progId="Equation.3">
                  <p:embed/>
                </p:oleObj>
              </mc:Choice>
              <mc:Fallback>
                <p:oleObj name="公式" r:id="rId1" imgW="1307465"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514691"/>
                        <a:ext cx="25146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79" name="Rectangle 7"/>
          <p:cNvSpPr>
            <a:spLocks noChangeArrowheads="1"/>
          </p:cNvSpPr>
          <p:nvPr/>
        </p:nvSpPr>
        <p:spPr bwMode="auto">
          <a:xfrm>
            <a:off x="1447800" y="453929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9878" name="Object 6"/>
          <p:cNvGraphicFramePr>
            <a:graphicFrameLocks noChangeAspect="1"/>
          </p:cNvGraphicFramePr>
          <p:nvPr/>
        </p:nvGraphicFramePr>
        <p:xfrm>
          <a:off x="7086600" y="4545648"/>
          <a:ext cx="2514600" cy="354012"/>
        </p:xfrm>
        <a:graphic>
          <a:graphicData uri="http://schemas.openxmlformats.org/presentationml/2006/ole">
            <mc:AlternateContent xmlns:mc="http://schemas.openxmlformats.org/markup-compatibility/2006">
              <mc:Choice xmlns:v="urn:schemas-microsoft-com:vml" Requires="v">
                <p:oleObj spid="_x0000_s719949" name="公式" r:id="rId3" imgW="1422400" imgH="203200" progId="Equation.3">
                  <p:embed/>
                </p:oleObj>
              </mc:Choice>
              <mc:Fallback>
                <p:oleObj name="公式" r:id="rId3" imgW="142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545648"/>
                        <a:ext cx="25146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82" name="Rectangle 10"/>
          <p:cNvSpPr>
            <a:spLocks noChangeArrowheads="1"/>
          </p:cNvSpPr>
          <p:nvPr/>
        </p:nvSpPr>
        <p:spPr bwMode="auto">
          <a:xfrm>
            <a:off x="1447800" y="418052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9883" name="Rectangle 11"/>
          <p:cNvSpPr>
            <a:spLocks noChangeArrowheads="1"/>
          </p:cNvSpPr>
          <p:nvPr/>
        </p:nvSpPr>
        <p:spPr bwMode="auto">
          <a:xfrm>
            <a:off x="5864860" y="4639469"/>
            <a:ext cx="3098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r>
              <a:rPr lang="en-US" altLang="zh-CN" sz="1000">
                <a:latin typeface="Times New Roman" panose="02020503050405090304" pitchFamily="2" charset="0"/>
                <a:cs typeface="Times New Roman" panose="02020503050405090304" pitchFamily="2" charset="0"/>
              </a:rPr>
            </a:b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9875">
                                            <p:txEl>
                                              <p:pRg st="0" end="0"/>
                                            </p:txEl>
                                          </p:spTgt>
                                        </p:tgtEl>
                                        <p:attrNameLst>
                                          <p:attrName>style.visibility</p:attrName>
                                        </p:attrNameLst>
                                      </p:cBhvr>
                                      <p:to>
                                        <p:strVal val="visible"/>
                                      </p:to>
                                    </p:set>
                                    <p:anim calcmode="lin" valueType="num">
                                      <p:cBhvr additive="base">
                                        <p:cTn id="7" dur="500" fill="hold"/>
                                        <p:tgtEl>
                                          <p:spTgt spid="71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9875">
                                            <p:txEl>
                                              <p:pRg st="1" end="1"/>
                                            </p:txEl>
                                          </p:spTgt>
                                        </p:tgtEl>
                                        <p:attrNameLst>
                                          <p:attrName>style.visibility</p:attrName>
                                        </p:attrNameLst>
                                      </p:cBhvr>
                                      <p:to>
                                        <p:strVal val="visible"/>
                                      </p:to>
                                    </p:set>
                                    <p:anim calcmode="lin" valueType="num">
                                      <p:cBhvr additive="base">
                                        <p:cTn id="13" dur="500" fill="hold"/>
                                        <p:tgtEl>
                                          <p:spTgt spid="71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9875">
                                            <p:txEl>
                                              <p:pRg st="2" end="2"/>
                                            </p:txEl>
                                          </p:spTgt>
                                        </p:tgtEl>
                                        <p:attrNameLst>
                                          <p:attrName>style.visibility</p:attrName>
                                        </p:attrNameLst>
                                      </p:cBhvr>
                                      <p:to>
                                        <p:strVal val="visible"/>
                                      </p:to>
                                    </p:set>
                                    <p:anim calcmode="lin" valueType="num">
                                      <p:cBhvr additive="base">
                                        <p:cTn id="19" dur="500" fill="hold"/>
                                        <p:tgtEl>
                                          <p:spTgt spid="71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9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9875">
                                            <p:txEl>
                                              <p:pRg st="3" end="3"/>
                                            </p:txEl>
                                          </p:spTgt>
                                        </p:tgtEl>
                                        <p:attrNameLst>
                                          <p:attrName>style.visibility</p:attrName>
                                        </p:attrNameLst>
                                      </p:cBhvr>
                                      <p:to>
                                        <p:strVal val="visible"/>
                                      </p:to>
                                    </p:set>
                                    <p:anim calcmode="lin" valueType="num">
                                      <p:cBhvr additive="base">
                                        <p:cTn id="25" dur="500" fill="hold"/>
                                        <p:tgtEl>
                                          <p:spTgt spid="719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9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9875">
                                            <p:txEl>
                                              <p:pRg st="4" end="4"/>
                                            </p:txEl>
                                          </p:spTgt>
                                        </p:tgtEl>
                                        <p:attrNameLst>
                                          <p:attrName>style.visibility</p:attrName>
                                        </p:attrNameLst>
                                      </p:cBhvr>
                                      <p:to>
                                        <p:strVal val="visible"/>
                                      </p:to>
                                    </p:set>
                                    <p:anim calcmode="lin" valueType="num">
                                      <p:cBhvr additive="base">
                                        <p:cTn id="31" dur="500" fill="hold"/>
                                        <p:tgtEl>
                                          <p:spTgt spid="719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987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19876"/>
                                        </p:tgtEl>
                                        <p:attrNameLst>
                                          <p:attrName>style.visibility</p:attrName>
                                        </p:attrNameLst>
                                      </p:cBhvr>
                                      <p:to>
                                        <p:strVal val="visible"/>
                                      </p:to>
                                    </p:set>
                                    <p:anim calcmode="lin" valueType="num">
                                      <p:cBhvr additive="base">
                                        <p:cTn id="35" dur="500" fill="hold"/>
                                        <p:tgtEl>
                                          <p:spTgt spid="719876"/>
                                        </p:tgtEl>
                                        <p:attrNameLst>
                                          <p:attrName>ppt_x</p:attrName>
                                        </p:attrNameLst>
                                      </p:cBhvr>
                                      <p:tavLst>
                                        <p:tav tm="0">
                                          <p:val>
                                            <p:strVal val="0-#ppt_w/2"/>
                                          </p:val>
                                        </p:tav>
                                        <p:tav tm="100000">
                                          <p:val>
                                            <p:strVal val="#ppt_x"/>
                                          </p:val>
                                        </p:tav>
                                      </p:tavLst>
                                    </p:anim>
                                    <p:anim calcmode="lin" valueType="num">
                                      <p:cBhvr additive="base">
                                        <p:cTn id="36" dur="500" fill="hold"/>
                                        <p:tgtEl>
                                          <p:spTgt spid="719876"/>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719878"/>
                                        </p:tgtEl>
                                        <p:attrNameLst>
                                          <p:attrName>style.visibility</p:attrName>
                                        </p:attrNameLst>
                                      </p:cBhvr>
                                      <p:to>
                                        <p:strVal val="visible"/>
                                      </p:to>
                                    </p:set>
                                    <p:anim calcmode="lin" valueType="num">
                                      <p:cBhvr additive="base">
                                        <p:cTn id="39" dur="500" fill="hold"/>
                                        <p:tgtEl>
                                          <p:spTgt spid="719878"/>
                                        </p:tgtEl>
                                        <p:attrNameLst>
                                          <p:attrName>ppt_x</p:attrName>
                                        </p:attrNameLst>
                                      </p:cBhvr>
                                      <p:tavLst>
                                        <p:tav tm="0">
                                          <p:val>
                                            <p:strVal val="0-#ppt_w/2"/>
                                          </p:val>
                                        </p:tav>
                                        <p:tav tm="100000">
                                          <p:val>
                                            <p:strVal val="#ppt_x"/>
                                          </p:val>
                                        </p:tav>
                                      </p:tavLst>
                                    </p:anim>
                                    <p:anim calcmode="lin" valueType="num">
                                      <p:cBhvr additive="base">
                                        <p:cTn id="40" dur="500" fill="hold"/>
                                        <p:tgtEl>
                                          <p:spTgt spid="71987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719875">
                                            <p:txEl>
                                              <p:pRg st="5" end="5"/>
                                            </p:txEl>
                                          </p:spTgt>
                                        </p:tgtEl>
                                        <p:attrNameLst>
                                          <p:attrName>style.visibility</p:attrName>
                                        </p:attrNameLst>
                                      </p:cBhvr>
                                      <p:to>
                                        <p:strVal val="visible"/>
                                      </p:to>
                                    </p:set>
                                    <p:anim calcmode="lin" valueType="num">
                                      <p:cBhvr additive="base">
                                        <p:cTn id="45" dur="500" fill="hold"/>
                                        <p:tgtEl>
                                          <p:spTgt spid="719875">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19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20"/>
          <p:cNvSpPr>
            <a:spLocks noGrp="1"/>
          </p:cNvSpPr>
          <p:nvPr>
            <p:ph type="dt" sz="half" idx="10"/>
          </p:nvPr>
        </p:nvSpPr>
        <p:spPr/>
        <p:txBody>
          <a:bodyPr/>
          <a:lstStyle/>
          <a:p>
            <a:fld id="{C9DAE735-9D74-422B-BFEE-8A35075654F4}" type="datetime1">
              <a:rPr lang="zh-CN" altLang="en-US">
                <a:solidFill>
                  <a:srgbClr val="000000"/>
                </a:solidFill>
              </a:rPr>
            </a:fld>
            <a:endParaRPr lang="en-US" altLang="zh-CN">
              <a:solidFill>
                <a:srgbClr val="000000"/>
              </a:solidFill>
            </a:endParaRPr>
          </a:p>
        </p:txBody>
      </p:sp>
      <p:sp>
        <p:nvSpPr>
          <p:cNvPr id="22" name="灯片编号占位符 21"/>
          <p:cNvSpPr>
            <a:spLocks noGrp="1"/>
          </p:cNvSpPr>
          <p:nvPr>
            <p:ph type="sldNum" sz="quarter" idx="12"/>
          </p:nvPr>
        </p:nvSpPr>
        <p:spPr/>
        <p:txBody>
          <a:bodyPr/>
          <a:lstStyle/>
          <a:p>
            <a:fld id="{1B9EF89B-8C23-4B3D-B37E-78E50A11034E}" type="slidenum">
              <a:rPr lang="en-US" altLang="zh-CN">
                <a:solidFill>
                  <a:srgbClr val="000000"/>
                </a:solidFill>
              </a:rPr>
            </a:fld>
            <a:endParaRPr lang="en-US" altLang="zh-CN">
              <a:solidFill>
                <a:srgbClr val="000000"/>
              </a:solidFill>
            </a:endParaRPr>
          </a:p>
        </p:txBody>
      </p:sp>
      <p:sp>
        <p:nvSpPr>
          <p:cNvPr id="10257" name="Text Box 17"/>
          <p:cNvSpPr txBox="1">
            <a:spLocks noChangeArrowheads="1"/>
          </p:cNvSpPr>
          <p:nvPr/>
        </p:nvSpPr>
        <p:spPr bwMode="auto">
          <a:xfrm>
            <a:off x="3503616" y="1628778"/>
            <a:ext cx="4968875" cy="1150937"/>
          </a:xfrm>
          <a:prstGeom prst="rect">
            <a:avLst/>
          </a:prstGeom>
          <a:solidFill>
            <a:srgbClr val="CCFFFF"/>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8" rIns="91416" bIns="45708"/>
          <a:lstStyle/>
          <a:p>
            <a:pPr>
              <a:spcBef>
                <a:spcPct val="50000"/>
              </a:spcBef>
            </a:pPr>
            <a:endParaRPr lang="zh-CN" altLang="zh-CN">
              <a:solidFill>
                <a:srgbClr val="000000"/>
              </a:solidFill>
            </a:endParaRPr>
          </a:p>
        </p:txBody>
      </p:sp>
      <p:sp>
        <p:nvSpPr>
          <p:cNvPr id="10242" name="Rectangle 2"/>
          <p:cNvSpPr>
            <a:spLocks noGrp="1" noChangeArrowheads="1"/>
          </p:cNvSpPr>
          <p:nvPr>
            <p:ph type="title"/>
          </p:nvPr>
        </p:nvSpPr>
        <p:spPr>
          <a:xfrm>
            <a:off x="1981201" y="277813"/>
            <a:ext cx="8229600" cy="712787"/>
          </a:xfrm>
        </p:spPr>
        <p:txBody>
          <a:bodyPr/>
          <a:lstStyle/>
          <a:p>
            <a:r>
              <a:rPr lang="zh-CN" altLang="en-US" sz="3600" b="1" dirty="0">
                <a:solidFill>
                  <a:srgbClr val="05014B"/>
                </a:solidFill>
                <a:latin typeface="楷体" panose="02010609060101010101" pitchFamily="49" charset="-122"/>
                <a:ea typeface="楷体" panose="02010609060101010101" pitchFamily="49" charset="-122"/>
              </a:rPr>
              <a:t>贝叶斯法则</a:t>
            </a:r>
            <a:r>
              <a:rPr lang="en-US" altLang="zh-CN" sz="3600" b="1" dirty="0">
                <a:solidFill>
                  <a:srgbClr val="05014B"/>
                </a:solidFill>
                <a:latin typeface="楷体" panose="02010609060101010101" pitchFamily="49" charset="-122"/>
                <a:ea typeface="楷体" panose="02010609060101010101" pitchFamily="49" charset="-122"/>
              </a:rPr>
              <a:t>—</a:t>
            </a:r>
            <a:r>
              <a:rPr lang="zh-CN" altLang="en-US" sz="3600" b="1" dirty="0">
                <a:solidFill>
                  <a:srgbClr val="05014B"/>
                </a:solidFill>
                <a:latin typeface="楷体" panose="02010609060101010101" pitchFamily="49" charset="-122"/>
                <a:ea typeface="楷体" panose="02010609060101010101" pitchFamily="49" charset="-122"/>
              </a:rPr>
              <a:t>示例</a:t>
            </a:r>
            <a:endParaRPr lang="zh-CN" altLang="en-US" sz="3600" b="1" dirty="0">
              <a:solidFill>
                <a:srgbClr val="05014B"/>
              </a:solidFill>
              <a:latin typeface="楷体" panose="02010609060101010101" pitchFamily="49" charset="-122"/>
              <a:ea typeface="楷体" panose="02010609060101010101" pitchFamily="49" charset="-122"/>
            </a:endParaRPr>
          </a:p>
        </p:txBody>
      </p:sp>
      <p:sp>
        <p:nvSpPr>
          <p:cNvPr id="10243" name="Rectangle 3"/>
          <p:cNvSpPr>
            <a:spLocks noGrp="1" noChangeArrowheads="1"/>
          </p:cNvSpPr>
          <p:nvPr>
            <p:ph type="body" sz="half" idx="1"/>
          </p:nvPr>
        </p:nvSpPr>
        <p:spPr>
          <a:xfrm>
            <a:off x="1981201" y="1196978"/>
            <a:ext cx="8362950" cy="4525963"/>
          </a:xfrm>
        </p:spPr>
        <p:txBody>
          <a:bodyPr/>
          <a:lstStyle/>
          <a:p>
            <a:pPr>
              <a:buFont typeface="Wingdings" panose="05000000000000000000" pitchFamily="2" charset="2"/>
              <a:buNone/>
            </a:pPr>
            <a:r>
              <a:rPr lang="zh-CN" altLang="en-US" sz="2200">
                <a:latin typeface="华文行楷" pitchFamily="2" charset="-122"/>
                <a:ea typeface="华文行楷" pitchFamily="2" charset="-122"/>
              </a:rPr>
              <a:t>可选的假设：病人有癌症；病人无癌症</a:t>
            </a:r>
            <a:r>
              <a:rPr lang="zh-CN" altLang="en-US" sz="2200"/>
              <a:t> </a:t>
            </a:r>
            <a:endParaRPr lang="zh-CN" altLang="en-US" sz="2200"/>
          </a:p>
          <a:p>
            <a:pPr>
              <a:buFont typeface="Wingdings" panose="05000000000000000000" pitchFamily="2" charset="2"/>
              <a:buNone/>
            </a:pPr>
            <a:endParaRPr lang="zh-CN" altLang="en-US" sz="2200"/>
          </a:p>
          <a:p>
            <a:pPr>
              <a:buFont typeface="Wingdings" panose="05000000000000000000" pitchFamily="2" charset="2"/>
              <a:buNone/>
            </a:pPr>
            <a:endParaRPr lang="zh-CN" altLang="en-US" sz="2200"/>
          </a:p>
          <a:p>
            <a:pPr>
              <a:buFont typeface="Wingdings" panose="05000000000000000000" pitchFamily="2" charset="2"/>
              <a:buNone/>
            </a:pPr>
            <a:endParaRPr lang="zh-CN" altLang="en-US" sz="1700" b="1">
              <a:latin typeface="宋体" charset="-122"/>
            </a:endParaRPr>
          </a:p>
          <a:p>
            <a:pPr>
              <a:buFont typeface="Wingdings" panose="05000000000000000000" pitchFamily="2" charset="2"/>
              <a:buNone/>
            </a:pPr>
            <a:r>
              <a:rPr lang="zh-CN" altLang="en-US" sz="1700" b="1">
                <a:latin typeface="宋体" charset="-122"/>
              </a:rPr>
              <a:t>假定有一病人，化验测试</a:t>
            </a:r>
            <a:r>
              <a:rPr lang="zh-CN" altLang="en-US" sz="1700" b="1">
                <a:latin typeface="宋体" charset="-122"/>
                <a:sym typeface="Symbol" pitchFamily="18" charset="2"/>
              </a:rPr>
              <a:t></a:t>
            </a:r>
            <a:r>
              <a:rPr lang="zh-CN" altLang="en-US" sz="1700" b="1">
                <a:latin typeface="宋体" charset="-122"/>
              </a:rPr>
              <a:t>，该病人有癌症否</a:t>
            </a:r>
            <a:r>
              <a:rPr lang="zh-CN" altLang="en-US" sz="2000" b="1">
                <a:latin typeface="宋体" charset="-122"/>
              </a:rPr>
              <a:t>？</a:t>
            </a:r>
            <a:endParaRPr lang="zh-CN" altLang="en-US" sz="2000" b="1">
              <a:latin typeface="宋体" charset="-122"/>
            </a:endParaRPr>
          </a:p>
          <a:p>
            <a:pPr>
              <a:buFont typeface="Wingdings" panose="05000000000000000000" pitchFamily="2" charset="2"/>
              <a:buNone/>
            </a:pPr>
            <a:endParaRPr lang="zh-CN" altLang="en-US" sz="2000" b="1">
              <a:latin typeface="宋体" charset="-122"/>
            </a:endParaRPr>
          </a:p>
          <a:p>
            <a:pPr>
              <a:buFont typeface="Wingdings" panose="05000000000000000000" pitchFamily="2" charset="2"/>
              <a:buNone/>
            </a:pPr>
            <a:endParaRPr lang="zh-CN" altLang="en-US" sz="2000" b="1">
              <a:latin typeface="宋体" charset="-122"/>
            </a:endParaRPr>
          </a:p>
          <a:p>
            <a:pPr>
              <a:buFont typeface="Wingdings" panose="05000000000000000000" pitchFamily="2" charset="2"/>
              <a:buNone/>
            </a:pPr>
            <a:endParaRPr lang="zh-CN" altLang="en-US" sz="2200">
              <a:latin typeface="华文行楷" pitchFamily="2" charset="-122"/>
              <a:ea typeface="华文行楷" pitchFamily="2" charset="-122"/>
            </a:endParaRPr>
          </a:p>
          <a:p>
            <a:pPr>
              <a:buFont typeface="Wingdings" panose="05000000000000000000" pitchFamily="2" charset="2"/>
              <a:buNone/>
            </a:pPr>
            <a:r>
              <a:rPr lang="zh-CN" altLang="en-US" sz="2200">
                <a:latin typeface="华文行楷" pitchFamily="2" charset="-122"/>
                <a:ea typeface="华文行楷" pitchFamily="2" charset="-122"/>
              </a:rPr>
              <a:t>因此，</a:t>
            </a:r>
            <a:endParaRPr lang="zh-CN" altLang="en-US" sz="2000">
              <a:latin typeface="宋体" charset="-122"/>
            </a:endParaRPr>
          </a:p>
          <a:p>
            <a:pPr>
              <a:buFont typeface="Wingdings" panose="05000000000000000000" pitchFamily="2" charset="2"/>
              <a:buNone/>
            </a:pPr>
            <a:r>
              <a:rPr lang="zh-CN" altLang="en-US" sz="2600"/>
              <a:t> </a:t>
            </a:r>
            <a:endParaRPr lang="zh-CN" altLang="en-US" sz="2600"/>
          </a:p>
        </p:txBody>
      </p:sp>
      <p:graphicFrame>
        <p:nvGraphicFramePr>
          <p:cNvPr id="10250" name="Object 10"/>
          <p:cNvGraphicFramePr>
            <a:graphicFrameLocks noChangeAspect="1"/>
          </p:cNvGraphicFramePr>
          <p:nvPr/>
        </p:nvGraphicFramePr>
        <p:xfrm>
          <a:off x="3730625" y="1628775"/>
          <a:ext cx="1828800" cy="309563"/>
        </p:xfrm>
        <a:graphic>
          <a:graphicData uri="http://schemas.openxmlformats.org/presentationml/2006/ole">
            <mc:AlternateContent xmlns:mc="http://schemas.openxmlformats.org/markup-compatibility/2006">
              <mc:Choice xmlns:v="urn:schemas-microsoft-com:vml" Requires="v">
                <p:oleObj spid="_x0000_s805036" name="公式" r:id="rId1" imgW="1180465" imgH="203200" progId="Equation.3">
                  <p:embed/>
                </p:oleObj>
              </mc:Choice>
              <mc:Fallback>
                <p:oleObj name="公式" r:id="rId1" imgW="1180465" imgH="203200" progId="Equation.3">
                  <p:embed/>
                  <p:pic>
                    <p:nvPicPr>
                      <p:cNvPr id="0" name="图片 8050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25" y="1628775"/>
                        <a:ext cx="182880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nvGraphicFramePr>
        <p:xfrm>
          <a:off x="6107113" y="1628775"/>
          <a:ext cx="1990725" cy="309563"/>
        </p:xfrm>
        <a:graphic>
          <a:graphicData uri="http://schemas.openxmlformats.org/presentationml/2006/ole">
            <mc:AlternateContent xmlns:mc="http://schemas.openxmlformats.org/markup-compatibility/2006">
              <mc:Choice xmlns:v="urn:schemas-microsoft-com:vml" Requires="v">
                <p:oleObj spid="_x0000_s805037" name="公式" r:id="rId3" imgW="1282700" imgH="203200" progId="Equation.3">
                  <p:embed/>
                </p:oleObj>
              </mc:Choice>
              <mc:Fallback>
                <p:oleObj name="公式" r:id="rId3" imgW="1282700" imgH="203200" progId="Equation.3">
                  <p:embed/>
                  <p:pic>
                    <p:nvPicPr>
                      <p:cNvPr id="0" name="图片 805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7113" y="1628775"/>
                        <a:ext cx="199072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nvGraphicFramePr>
        <p:xfrm>
          <a:off x="3670303" y="1982788"/>
          <a:ext cx="2019300" cy="309562"/>
        </p:xfrm>
        <a:graphic>
          <a:graphicData uri="http://schemas.openxmlformats.org/presentationml/2006/ole">
            <mc:AlternateContent xmlns:mc="http://schemas.openxmlformats.org/markup-compatibility/2006">
              <mc:Choice xmlns:v="urn:schemas-microsoft-com:vml" Requires="v">
                <p:oleObj spid="_x0000_s805038" name="公式" r:id="rId5" imgW="1307465" imgH="203200" progId="Equation.3">
                  <p:embed/>
                </p:oleObj>
              </mc:Choice>
              <mc:Fallback>
                <p:oleObj name="公式" r:id="rId5" imgW="1307465" imgH="203200" progId="Equation.3">
                  <p:embed/>
                  <p:pic>
                    <p:nvPicPr>
                      <p:cNvPr id="0" name="图片 8050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0303" y="1982788"/>
                        <a:ext cx="2019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nvGraphicFramePr>
        <p:xfrm>
          <a:off x="6097588" y="1955800"/>
          <a:ext cx="2019300" cy="309563"/>
        </p:xfrm>
        <a:graphic>
          <a:graphicData uri="http://schemas.openxmlformats.org/presentationml/2006/ole">
            <mc:AlternateContent xmlns:mc="http://schemas.openxmlformats.org/markup-compatibility/2006">
              <mc:Choice xmlns:v="urn:schemas-microsoft-com:vml" Requires="v">
                <p:oleObj spid="_x0000_s805039" name="公式" r:id="rId7" imgW="1307465" imgH="203200" progId="Equation.3">
                  <p:embed/>
                </p:oleObj>
              </mc:Choice>
              <mc:Fallback>
                <p:oleObj name="公式" r:id="rId7" imgW="1307465" imgH="203200" progId="Equation.3">
                  <p:embed/>
                  <p:pic>
                    <p:nvPicPr>
                      <p:cNvPr id="0" name="图片 8050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7588" y="1955800"/>
                        <a:ext cx="201930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3659190" y="2349502"/>
          <a:ext cx="2195511" cy="309563"/>
        </p:xfrm>
        <a:graphic>
          <a:graphicData uri="http://schemas.openxmlformats.org/presentationml/2006/ole">
            <mc:AlternateContent xmlns:mc="http://schemas.openxmlformats.org/markup-compatibility/2006">
              <mc:Choice xmlns:v="urn:schemas-microsoft-com:vml" Requires="v">
                <p:oleObj spid="_x0000_s805040" name="公式" r:id="rId9" imgW="1422400" imgH="203200" progId="Equation.3">
                  <p:embed/>
                </p:oleObj>
              </mc:Choice>
              <mc:Fallback>
                <p:oleObj name="公式" r:id="rId9" imgW="1422400" imgH="203200" progId="Equation.3">
                  <p:embed/>
                  <p:pic>
                    <p:nvPicPr>
                      <p:cNvPr id="0" name="图片 8050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9190" y="2349502"/>
                        <a:ext cx="2195511"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nvGraphicFramePr>
        <p:xfrm>
          <a:off x="6107113" y="2276475"/>
          <a:ext cx="2195511" cy="309563"/>
        </p:xfrm>
        <a:graphic>
          <a:graphicData uri="http://schemas.openxmlformats.org/presentationml/2006/ole">
            <mc:AlternateContent xmlns:mc="http://schemas.openxmlformats.org/markup-compatibility/2006">
              <mc:Choice xmlns:v="urn:schemas-microsoft-com:vml" Requires="v">
                <p:oleObj spid="_x0000_s805041" name="公式" r:id="rId11" imgW="1422400" imgH="203200" progId="Equation.3">
                  <p:embed/>
                </p:oleObj>
              </mc:Choice>
              <mc:Fallback>
                <p:oleObj name="公式" r:id="rId11" imgW="1422400" imgH="203200" progId="Equation.3">
                  <p:embed/>
                  <p:pic>
                    <p:nvPicPr>
                      <p:cNvPr id="0" name="图片 8050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7113" y="2276475"/>
                        <a:ext cx="2195511"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Rectangle 15"/>
          <p:cNvSpPr>
            <a:spLocks noChangeArrowheads="1"/>
          </p:cNvSpPr>
          <p:nvPr/>
        </p:nvSpPr>
        <p:spPr bwMode="auto">
          <a:xfrm>
            <a:off x="5941698" y="3826669"/>
            <a:ext cx="30861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pPr algn="ctr"/>
            <a:br>
              <a:rPr lang="en-US" altLang="zh-CN" sz="1000">
                <a:solidFill>
                  <a:srgbClr val="000000"/>
                </a:solidFill>
                <a:latin typeface="Times New Roman" panose="02020503050405090304" pitchFamily="2" charset="0"/>
                <a:cs typeface="Times New Roman" panose="02020503050405090304" pitchFamily="2" charset="0"/>
              </a:rPr>
            </a:br>
            <a:endParaRPr lang="en-US" altLang="zh-CN">
              <a:solidFill>
                <a:srgbClr val="000000"/>
              </a:solidFill>
            </a:endParaRPr>
          </a:p>
        </p:txBody>
      </p:sp>
      <p:sp>
        <p:nvSpPr>
          <p:cNvPr id="10261" name="Rectangle 21"/>
          <p:cNvSpPr>
            <a:spLocks noChangeArrowheads="1"/>
          </p:cNvSpPr>
          <p:nvPr/>
        </p:nvSpPr>
        <p:spPr bwMode="auto">
          <a:xfrm>
            <a:off x="1524003" y="-183514"/>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endParaRPr>
          </a:p>
        </p:txBody>
      </p:sp>
      <p:graphicFrame>
        <p:nvGraphicFramePr>
          <p:cNvPr id="10260" name="Object 20"/>
          <p:cNvGraphicFramePr>
            <a:graphicFrameLocks noChangeAspect="1"/>
          </p:cNvGraphicFramePr>
          <p:nvPr/>
        </p:nvGraphicFramePr>
        <p:xfrm>
          <a:off x="3503613" y="3516313"/>
          <a:ext cx="4887912" cy="309562"/>
        </p:xfrm>
        <a:graphic>
          <a:graphicData uri="http://schemas.openxmlformats.org/presentationml/2006/ole">
            <mc:AlternateContent xmlns:mc="http://schemas.openxmlformats.org/markup-compatibility/2006">
              <mc:Choice xmlns:v="urn:schemas-microsoft-com:vml" Requires="v">
                <p:oleObj spid="_x0000_s805042" name="公式" r:id="rId13" imgW="3149600" imgH="203200" progId="Equation.3">
                  <p:embed/>
                </p:oleObj>
              </mc:Choice>
              <mc:Fallback>
                <p:oleObj name="公式" r:id="rId13" imgW="3149600" imgH="203200" progId="Equation.3">
                  <p:embed/>
                  <p:pic>
                    <p:nvPicPr>
                      <p:cNvPr id="0" name="图片 8050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3613" y="3516313"/>
                        <a:ext cx="4887912"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3" name="Rectangle 23"/>
          <p:cNvSpPr>
            <a:spLocks noChangeArrowheads="1"/>
          </p:cNvSpPr>
          <p:nvPr/>
        </p:nvSpPr>
        <p:spPr bwMode="auto">
          <a:xfrm>
            <a:off x="1524003" y="3145475"/>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endParaRPr>
          </a:p>
        </p:txBody>
      </p:sp>
      <p:graphicFrame>
        <p:nvGraphicFramePr>
          <p:cNvPr id="10262" name="Object 22"/>
          <p:cNvGraphicFramePr>
            <a:graphicFrameLocks noChangeAspect="1"/>
          </p:cNvGraphicFramePr>
          <p:nvPr/>
        </p:nvGraphicFramePr>
        <p:xfrm>
          <a:off x="3484566" y="3933827"/>
          <a:ext cx="5203825" cy="309563"/>
        </p:xfrm>
        <a:graphic>
          <a:graphicData uri="http://schemas.openxmlformats.org/presentationml/2006/ole">
            <mc:AlternateContent xmlns:mc="http://schemas.openxmlformats.org/markup-compatibility/2006">
              <mc:Choice xmlns:v="urn:schemas-microsoft-com:vml" Requires="v">
                <p:oleObj spid="_x0000_s805043" name="公式" r:id="rId15" imgW="3365500" imgH="203200" progId="Equation.3">
                  <p:embed/>
                </p:oleObj>
              </mc:Choice>
              <mc:Fallback>
                <p:oleObj name="公式" r:id="rId15" imgW="3365500" imgH="203200" progId="Equation.3">
                  <p:embed/>
                  <p:pic>
                    <p:nvPicPr>
                      <p:cNvPr id="0" name="图片 8050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4566" y="3933827"/>
                        <a:ext cx="520382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4" name="AutoShape 24"/>
          <p:cNvSpPr>
            <a:spLocks noChangeArrowheads="1"/>
          </p:cNvSpPr>
          <p:nvPr/>
        </p:nvSpPr>
        <p:spPr bwMode="auto">
          <a:xfrm>
            <a:off x="7680325" y="2565403"/>
            <a:ext cx="2665413" cy="1081088"/>
          </a:xfrm>
          <a:prstGeom prst="cloudCallout">
            <a:avLst>
              <a:gd name="adj1" fmla="val -42731"/>
              <a:gd name="adj2" fmla="val 69972"/>
            </a:avLst>
          </a:prstGeom>
          <a:noFill/>
          <a:ln w="19050">
            <a:solidFill>
              <a:srgbClr val="FF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8" rIns="91416" bIns="45708"/>
          <a:lstStyle/>
          <a:p>
            <a:pPr algn="ctr"/>
            <a:endParaRPr lang="zh-CN" altLang="zh-CN" b="1">
              <a:solidFill>
                <a:srgbClr val="000000"/>
              </a:solidFill>
            </a:endParaRPr>
          </a:p>
        </p:txBody>
      </p:sp>
      <p:sp>
        <p:nvSpPr>
          <p:cNvPr id="10266" name="Rectangle 26"/>
          <p:cNvSpPr>
            <a:spLocks noChangeArrowheads="1"/>
          </p:cNvSpPr>
          <p:nvPr/>
        </p:nvSpPr>
        <p:spPr bwMode="auto">
          <a:xfrm>
            <a:off x="1524003" y="-183514"/>
            <a:ext cx="308610" cy="36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6" tIns="45708" rIns="91416" bIns="45708" anchor="ctr">
            <a:spAutoFit/>
          </a:bodyPr>
          <a:lstStyle/>
          <a:p>
            <a:endParaRPr lang="zh-CN" altLang="en-US">
              <a:solidFill>
                <a:srgbClr val="000000"/>
              </a:solidFill>
            </a:endParaRPr>
          </a:p>
        </p:txBody>
      </p:sp>
      <p:graphicFrame>
        <p:nvGraphicFramePr>
          <p:cNvPr id="10265" name="Object 25"/>
          <p:cNvGraphicFramePr>
            <a:graphicFrameLocks noChangeAspect="1"/>
          </p:cNvGraphicFramePr>
          <p:nvPr/>
        </p:nvGraphicFramePr>
        <p:xfrm>
          <a:off x="3068638" y="4356101"/>
          <a:ext cx="1403350" cy="306388"/>
        </p:xfrm>
        <a:graphic>
          <a:graphicData uri="http://schemas.openxmlformats.org/presentationml/2006/ole">
            <mc:AlternateContent xmlns:mc="http://schemas.openxmlformats.org/markup-compatibility/2006">
              <mc:Choice xmlns:v="urn:schemas-microsoft-com:vml" Requires="v">
                <p:oleObj spid="_x0000_s805044" name="公式" r:id="rId17" imgW="1002665" imgH="215900" progId="Equation.3">
                  <p:embed/>
                </p:oleObj>
              </mc:Choice>
              <mc:Fallback>
                <p:oleObj name="公式" r:id="rId17" imgW="1002665" imgH="215900" progId="Equation.3">
                  <p:embed/>
                  <p:pic>
                    <p:nvPicPr>
                      <p:cNvPr id="0" name="图片 8050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8638" y="4356101"/>
                        <a:ext cx="1403350" cy="306388"/>
                      </a:xfrm>
                      <a:prstGeom prst="rect">
                        <a:avLst/>
                      </a:prstGeom>
                      <a:solidFill>
                        <a:srgbClr val="CCFFFF"/>
                      </a:solidFill>
                      <a:ln w="19050">
                        <a:solidFill>
                          <a:srgbClr val="FF6600"/>
                        </a:solidFill>
                        <a:miter lim="800000"/>
                        <a:headEnd/>
                        <a:tailEnd/>
                      </a:ln>
                    </p:spPr>
                  </p:pic>
                </p:oleObj>
              </mc:Fallback>
            </mc:AlternateContent>
          </a:graphicData>
        </a:graphic>
      </p:graphicFrame>
      <p:sp>
        <p:nvSpPr>
          <p:cNvPr id="10267" name="Text Box 27"/>
          <p:cNvSpPr txBox="1">
            <a:spLocks noChangeArrowheads="1"/>
          </p:cNvSpPr>
          <p:nvPr/>
        </p:nvSpPr>
        <p:spPr bwMode="auto">
          <a:xfrm>
            <a:off x="2566991" y="4757739"/>
            <a:ext cx="6842125" cy="1290320"/>
          </a:xfrm>
          <a:prstGeom prst="rect">
            <a:avLst/>
          </a:prstGeom>
          <a:noFill/>
          <a:ln w="19050">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8" rIns="91416" bIns="45708">
            <a:spAutoFit/>
          </a:bodyPr>
          <a:lstStyle/>
          <a:p>
            <a:pPr>
              <a:spcBef>
                <a:spcPct val="50000"/>
              </a:spcBef>
            </a:pPr>
            <a:r>
              <a:rPr lang="zh-CN" altLang="en-US" sz="2400" b="1">
                <a:solidFill>
                  <a:srgbClr val="000000"/>
                </a:solidFill>
              </a:rPr>
              <a:t>注</a:t>
            </a:r>
            <a:r>
              <a:rPr lang="en-US" altLang="zh-CN" sz="2400" b="1">
                <a:solidFill>
                  <a:srgbClr val="000000"/>
                </a:solidFill>
              </a:rPr>
              <a:t>:</a:t>
            </a:r>
            <a:r>
              <a:rPr lang="en-US" altLang="zh-CN" b="1">
                <a:solidFill>
                  <a:srgbClr val="000000"/>
                </a:solidFill>
              </a:rPr>
              <a:t>  </a:t>
            </a:r>
            <a:r>
              <a:rPr lang="en-US" altLang="zh-CN" b="1">
                <a:solidFill>
                  <a:srgbClr val="000000"/>
                </a:solidFill>
                <a:sym typeface="Wingdings" panose="05000000000000000000" pitchFamily="2" charset="2"/>
              </a:rPr>
              <a:t>(1)</a:t>
            </a:r>
            <a:r>
              <a:rPr lang="zh-CN" altLang="en-US" b="1">
                <a:solidFill>
                  <a:srgbClr val="000000"/>
                </a:solidFill>
              </a:rPr>
              <a:t>贝叶斯推理的结果很大地依赖于先验概率 </a:t>
            </a:r>
            <a:r>
              <a:rPr lang="en-US" altLang="zh-CN" b="1">
                <a:solidFill>
                  <a:srgbClr val="000000"/>
                </a:solidFill>
              </a:rPr>
              <a:t>;</a:t>
            </a:r>
            <a:endParaRPr lang="en-US" altLang="zh-CN" b="1">
              <a:solidFill>
                <a:srgbClr val="000000"/>
              </a:solidFill>
            </a:endParaRPr>
          </a:p>
          <a:p>
            <a:pPr>
              <a:spcBef>
                <a:spcPct val="50000"/>
              </a:spcBef>
            </a:pPr>
            <a:r>
              <a:rPr lang="en-US" altLang="zh-CN" b="1">
                <a:solidFill>
                  <a:srgbClr val="000000"/>
                </a:solidFill>
              </a:rPr>
              <a:t>        (2)</a:t>
            </a:r>
            <a:r>
              <a:rPr lang="zh-CN" altLang="en-US" b="1">
                <a:solidFill>
                  <a:srgbClr val="000000"/>
                </a:solidFill>
              </a:rPr>
              <a:t>并没有完全地被接受或拒绝假设，而只是在观察到较多的</a:t>
            </a:r>
            <a:endParaRPr lang="zh-CN" altLang="en-US" b="1">
              <a:solidFill>
                <a:srgbClr val="000000"/>
              </a:solidFill>
            </a:endParaRPr>
          </a:p>
          <a:p>
            <a:pPr>
              <a:spcBef>
                <a:spcPct val="50000"/>
              </a:spcBef>
            </a:pPr>
            <a:r>
              <a:rPr lang="zh-CN" altLang="en-US" b="1">
                <a:solidFill>
                  <a:srgbClr val="000000"/>
                </a:solidFill>
              </a:rPr>
              <a:t>        数据后假设的可能性增大或减小了。</a:t>
            </a:r>
            <a:r>
              <a:rPr lang="zh-CN" altLang="en-US">
                <a:solidFill>
                  <a:srgbClr val="000000"/>
                </a:solidFill>
              </a:rPr>
              <a:t> </a:t>
            </a:r>
            <a:endParaRPr lang="zh-CN" altLang="en-US">
              <a:solidFill>
                <a:srgbClr val="000000"/>
              </a:solidFill>
            </a:endParaRPr>
          </a:p>
        </p:txBody>
      </p:sp>
      <p:graphicFrame>
        <p:nvGraphicFramePr>
          <p:cNvPr id="10268" name="Object 28"/>
          <p:cNvGraphicFramePr>
            <a:graphicFrameLocks noGrp="1" noChangeAspect="1"/>
          </p:cNvGraphicFramePr>
          <p:nvPr>
            <p:ph sz="half" idx="2"/>
          </p:nvPr>
        </p:nvGraphicFramePr>
        <p:xfrm>
          <a:off x="7680329" y="2997204"/>
          <a:ext cx="2752725" cy="460375"/>
        </p:xfrm>
        <a:graphic>
          <a:graphicData uri="http://schemas.openxmlformats.org/presentationml/2006/ole">
            <mc:AlternateContent xmlns:mc="http://schemas.openxmlformats.org/markup-compatibility/2006">
              <mc:Choice xmlns:v="urn:schemas-microsoft-com:vml" Requires="v">
                <p:oleObj spid="_x0000_s805045" name="公式" r:id="rId19" imgW="1815465" imgH="304800" progId="Equation.3">
                  <p:embed/>
                </p:oleObj>
              </mc:Choice>
              <mc:Fallback>
                <p:oleObj name="公式" r:id="rId19" imgW="1815465" imgH="304800" progId="Equation.3">
                  <p:embed/>
                  <p:pic>
                    <p:nvPicPr>
                      <p:cNvPr id="0" name="图片 8050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0329" y="2997204"/>
                        <a:ext cx="27527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0"/>
                                        </p:tgtEl>
                                        <p:attrNameLst>
                                          <p:attrName>style.visibility</p:attrName>
                                        </p:attrNameLst>
                                      </p:cBhvr>
                                      <p:to>
                                        <p:strVal val="visible"/>
                                      </p:to>
                                    </p:set>
                                    <p:animEffect transition="in" filter="wipe(down)">
                                      <p:cBhvr>
                                        <p:cTn id="13" dur="500"/>
                                        <p:tgtEl>
                                          <p:spTgt spid="102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62"/>
                                        </p:tgtEl>
                                        <p:attrNameLst>
                                          <p:attrName>style.visibility</p:attrName>
                                        </p:attrNameLst>
                                      </p:cBhvr>
                                      <p:to>
                                        <p:strVal val="visible"/>
                                      </p:to>
                                    </p:set>
                                    <p:animEffect transition="in" filter="wipe(down)">
                                      <p:cBhvr>
                                        <p:cTn id="18" dur="500"/>
                                        <p:tgtEl>
                                          <p:spTgt spid="1026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65"/>
                                        </p:tgtEl>
                                        <p:attrNameLst>
                                          <p:attrName>style.visibility</p:attrName>
                                        </p:attrNameLst>
                                      </p:cBhvr>
                                      <p:to>
                                        <p:strVal val="visible"/>
                                      </p:to>
                                    </p:set>
                                    <p:animEffect transition="in" filter="box(in)">
                                      <p:cBhvr>
                                        <p:cTn id="27" dur="500"/>
                                        <p:tgtEl>
                                          <p:spTgt spid="10265"/>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67"/>
                                        </p:tgtEl>
                                        <p:attrNameLst>
                                          <p:attrName>style.visibility</p:attrName>
                                        </p:attrNameLst>
                                      </p:cBhvr>
                                      <p:to>
                                        <p:strVal val="visible"/>
                                      </p:to>
                                    </p:set>
                                    <p:animEffect transition="in" filter="diamond(in)">
                                      <p:cBhvr>
                                        <p:cTn id="32" dur="2000"/>
                                        <p:tgtEl>
                                          <p:spTgt spid="10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4" grpId="0" bldLvl="0" animBg="1"/>
      <p:bldP spid="1026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zh-CN" altLang="en-US" dirty="0"/>
              <a:t>基本概率公式表</a:t>
            </a:r>
            <a:endParaRPr lang="zh-CN" altLang="en-US" dirty="0"/>
          </a:p>
        </p:txBody>
      </p:sp>
      <p:sp>
        <p:nvSpPr>
          <p:cNvPr id="721923" name="Rectangle 3"/>
          <p:cNvSpPr>
            <a:spLocks noGrp="1" noChangeArrowheads="1"/>
          </p:cNvSpPr>
          <p:nvPr>
            <p:ph idx="1"/>
          </p:nvPr>
        </p:nvSpPr>
        <p:spPr>
          <a:xfrm>
            <a:off x="1824990" y="1544321"/>
            <a:ext cx="8229600" cy="4191000"/>
          </a:xfrm>
        </p:spPr>
        <p:txBody>
          <a:bodyPr/>
          <a:lstStyle/>
          <a:p>
            <a:r>
              <a:rPr lang="zh-CN" altLang="en-US" dirty="0"/>
              <a:t>乘法规则：</a:t>
            </a:r>
            <a:r>
              <a:rPr lang="en-US" altLang="zh-CN" dirty="0"/>
              <a:t>P(A</a:t>
            </a:r>
            <a:r>
              <a:rPr lang="en-US" altLang="zh-CN" dirty="0">
                <a:sym typeface="Symbol" pitchFamily="18" charset="2"/>
              </a:rPr>
              <a:t>B)=P(A|B)P(B)=P(B|A)P(A)</a:t>
            </a:r>
            <a:endParaRPr lang="en-US" altLang="zh-CN" dirty="0">
              <a:sym typeface="Symbol" pitchFamily="18" charset="2"/>
            </a:endParaRPr>
          </a:p>
          <a:p>
            <a:r>
              <a:rPr lang="zh-CN" altLang="en-US" dirty="0"/>
              <a:t>加法规则：</a:t>
            </a:r>
            <a:r>
              <a:rPr lang="en-US" altLang="zh-CN" dirty="0"/>
              <a:t>P(A</a:t>
            </a:r>
            <a:r>
              <a:rPr lang="en-US" altLang="zh-CN" dirty="0">
                <a:sym typeface="Symbol" pitchFamily="18" charset="2"/>
              </a:rPr>
              <a:t>B)=P(A)+P(B)-P(</a:t>
            </a:r>
            <a:r>
              <a:rPr lang="en-US" altLang="zh-CN" dirty="0"/>
              <a:t>A</a:t>
            </a:r>
            <a:r>
              <a:rPr lang="en-US" altLang="zh-CN" dirty="0">
                <a:sym typeface="Symbol" pitchFamily="18" charset="2"/>
              </a:rPr>
              <a:t>B)</a:t>
            </a:r>
            <a:endParaRPr lang="en-US" altLang="zh-CN" dirty="0"/>
          </a:p>
          <a:p>
            <a:r>
              <a:rPr lang="zh-CN" altLang="en-US" dirty="0"/>
              <a:t>贝叶斯法则：</a:t>
            </a:r>
            <a:r>
              <a:rPr lang="en-US" altLang="zh-CN" dirty="0"/>
              <a:t>P(</a:t>
            </a:r>
            <a:r>
              <a:rPr lang="en-US" altLang="zh-CN" dirty="0" err="1"/>
              <a:t>h|D</a:t>
            </a:r>
            <a:r>
              <a:rPr lang="en-US" altLang="zh-CN" dirty="0"/>
              <a:t>)=P(</a:t>
            </a:r>
            <a:r>
              <a:rPr lang="en-US" altLang="zh-CN" dirty="0" err="1"/>
              <a:t>D|h</a:t>
            </a:r>
            <a:r>
              <a:rPr lang="en-US" altLang="zh-CN" dirty="0"/>
              <a:t>)P(h)/P(D)</a:t>
            </a:r>
            <a:endParaRPr lang="en-US" altLang="zh-CN" dirty="0"/>
          </a:p>
          <a:p>
            <a:r>
              <a:rPr lang="zh-CN" altLang="en-US" dirty="0"/>
              <a:t>全概率法则：如果事件</a:t>
            </a:r>
            <a:r>
              <a:rPr lang="en-US" altLang="zh-CN" dirty="0"/>
              <a:t>A</a:t>
            </a:r>
            <a:r>
              <a:rPr lang="en-US" altLang="zh-CN" baseline="-25000" dirty="0"/>
              <a:t>1</a:t>
            </a:r>
            <a:r>
              <a:rPr lang="en-US" altLang="zh-CN" dirty="0"/>
              <a:t>...A</a:t>
            </a:r>
            <a:r>
              <a:rPr lang="en-US" altLang="zh-CN" baseline="-25000" dirty="0"/>
              <a:t>n</a:t>
            </a:r>
            <a:r>
              <a:rPr lang="zh-CN" altLang="en-US" dirty="0"/>
              <a:t>互斥，且满足       </a:t>
            </a:r>
            <a:r>
              <a:rPr lang="zh-CN" altLang="en-US" dirty="0" smtClean="0"/>
              <a:t>，</a:t>
            </a:r>
            <a:r>
              <a:rPr lang="zh-CN" altLang="en-US" dirty="0"/>
              <a:t>则</a:t>
            </a:r>
            <a:endParaRPr lang="zh-CN" altLang="en-US" dirty="0"/>
          </a:p>
        </p:txBody>
      </p:sp>
      <p:sp>
        <p:nvSpPr>
          <p:cNvPr id="8" name="灯片编号占位符 5"/>
          <p:cNvSpPr>
            <a:spLocks noGrp="1"/>
          </p:cNvSpPr>
          <p:nvPr>
            <p:ph type="sldNum" sz="quarter" idx="12"/>
          </p:nvPr>
        </p:nvSpPr>
        <p:spPr/>
        <p:txBody>
          <a:bodyPr/>
          <a:lstStyle/>
          <a:p>
            <a:fld id="{D46EAD41-E161-4383-8448-26273C1255E4}" type="slidenum">
              <a:rPr lang="en-US" altLang="zh-CN"/>
            </a:fld>
            <a:endParaRPr lang="en-US" altLang="zh-CN"/>
          </a:p>
        </p:txBody>
      </p:sp>
      <p:graphicFrame>
        <p:nvGraphicFramePr>
          <p:cNvPr id="721924" name="Object 4"/>
          <p:cNvGraphicFramePr>
            <a:graphicFrameLocks noChangeAspect="1"/>
          </p:cNvGraphicFramePr>
          <p:nvPr/>
        </p:nvGraphicFramePr>
        <p:xfrm>
          <a:off x="3806190" y="4897120"/>
          <a:ext cx="1295400" cy="720725"/>
        </p:xfrm>
        <a:graphic>
          <a:graphicData uri="http://schemas.openxmlformats.org/presentationml/2006/ole">
            <mc:AlternateContent xmlns:mc="http://schemas.openxmlformats.org/markup-compatibility/2006">
              <mc:Choice xmlns:v="urn:schemas-microsoft-com:vml" Requires="v">
                <p:oleObj spid="_x0000_s721990" name="Equation" r:id="rId1" imgW="774065" imgH="431800" progId="Equation.3">
                  <p:embed/>
                </p:oleObj>
              </mc:Choice>
              <mc:Fallback>
                <p:oleObj name="Equation" r:id="rId1" imgW="774065"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190" y="4897120"/>
                        <a:ext cx="12954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25" name="Object 5"/>
          <p:cNvGraphicFramePr>
            <a:graphicFrameLocks noChangeAspect="1"/>
          </p:cNvGraphicFramePr>
          <p:nvPr/>
        </p:nvGraphicFramePr>
        <p:xfrm>
          <a:off x="4491990" y="5735320"/>
          <a:ext cx="2819400" cy="620713"/>
        </p:xfrm>
        <a:graphic>
          <a:graphicData uri="http://schemas.openxmlformats.org/presentationml/2006/ole">
            <mc:AlternateContent xmlns:mc="http://schemas.openxmlformats.org/markup-compatibility/2006">
              <mc:Choice xmlns:v="urn:schemas-microsoft-com:vml" Requires="v">
                <p:oleObj spid="_x0000_s721991" name="Equation" r:id="rId3" imgW="1574800" imgH="431800" progId="Equation.3">
                  <p:embed/>
                </p:oleObj>
              </mc:Choice>
              <mc:Fallback>
                <p:oleObj name="Equation" r:id="rId3" imgW="15748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1990" y="5735320"/>
                        <a:ext cx="2819400" cy="62071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35169"/>
          <p:cNvSpPr>
            <a:spLocks noGrp="1"/>
          </p:cNvSpPr>
          <p:nvPr>
            <p:ph type="title"/>
          </p:nvPr>
        </p:nvSpPr>
        <p:spPr>
          <a:xfrm>
            <a:off x="890270" y="370840"/>
            <a:ext cx="4343400" cy="609600"/>
          </a:xfrm>
        </p:spPr>
        <p:txBody>
          <a:bodyPr anchor="ctr">
            <a:normAutofit fontScale="90000"/>
          </a:bodyPr>
          <a:p>
            <a:r>
              <a:rPr lang="zh-CN" altLang="en-US"/>
              <a:t>训练集</a:t>
            </a:r>
            <a:r>
              <a:rPr lang="en-US" altLang="zh-CN"/>
              <a:t>(</a:t>
            </a:r>
            <a:r>
              <a:rPr lang="zh-CN" altLang="en-US"/>
              <a:t>举例</a:t>
            </a:r>
            <a:r>
              <a:rPr lang="en-US" altLang="zh-CN"/>
              <a:t>)</a:t>
            </a:r>
            <a:endParaRPr lang="en-US" altLang="zh-CN"/>
          </a:p>
        </p:txBody>
      </p:sp>
      <p:graphicFrame>
        <p:nvGraphicFramePr>
          <p:cNvPr id="135170" name="文本占位符 135170"/>
          <p:cNvGraphicFramePr>
            <a:graphicFrameLocks noGrp="1"/>
          </p:cNvGraphicFramePr>
          <p:nvPr>
            <p:ph idx="1"/>
          </p:nvPr>
        </p:nvGraphicFramePr>
        <p:xfrm>
          <a:off x="788035" y="1193165"/>
          <a:ext cx="6584950" cy="4800600"/>
        </p:xfrm>
        <a:graphic>
          <a:graphicData uri="http://schemas.openxmlformats.org/presentationml/2006/ole">
            <mc:AlternateContent xmlns:mc="http://schemas.openxmlformats.org/markup-compatibility/2006">
              <mc:Choice xmlns:v="urn:schemas-microsoft-com:vml" Requires="v">
                <p:oleObj spid="_x0000_s3113" name="" r:id="rId1" imgW="6115050" imgH="4457700" progId="Excel.Sheet.8">
                  <p:embed/>
                </p:oleObj>
              </mc:Choice>
              <mc:Fallback>
                <p:oleObj name="" r:id="rId1" imgW="6115050" imgH="4457700" progId="Excel.Sheet.8">
                  <p:embed/>
                  <p:pic>
                    <p:nvPicPr>
                      <p:cNvPr id="0" name="图片 3112"/>
                      <p:cNvPicPr/>
                      <p:nvPr/>
                    </p:nvPicPr>
                    <p:blipFill>
                      <a:blip r:embed="rId2"/>
                      <a:stretch>
                        <a:fillRect/>
                      </a:stretch>
                    </p:blipFill>
                    <p:spPr>
                      <a:xfrm>
                        <a:off x="788035" y="1193165"/>
                        <a:ext cx="6584950" cy="4800600"/>
                      </a:xfrm>
                      <a:prstGeom prst="rect">
                        <a:avLst/>
                      </a:prstGeom>
                      <a:noFill/>
                      <a:ln w="38100">
                        <a:miter/>
                      </a:ln>
                    </p:spPr>
                  </p:pic>
                </p:oleObj>
              </mc:Fallback>
            </mc:AlternateContent>
          </a:graphicData>
        </a:graphic>
      </p:graphicFrame>
      <p:sp>
        <p:nvSpPr>
          <p:cNvPr id="2" name="文本框 1"/>
          <p:cNvSpPr txBox="1"/>
          <p:nvPr/>
        </p:nvSpPr>
        <p:spPr>
          <a:xfrm>
            <a:off x="7647940" y="1321435"/>
            <a:ext cx="3655060" cy="2306955"/>
          </a:xfrm>
          <a:prstGeom prst="rect">
            <a:avLst/>
          </a:prstGeom>
          <a:noFill/>
        </p:spPr>
        <p:txBody>
          <a:bodyPr wrap="square" rtlCol="0">
            <a:spAutoFit/>
          </a:bodyPr>
          <a:p>
            <a:pPr marL="342900" indent="-342900">
              <a:buFont typeface="+mj-lt"/>
              <a:buAutoNum type="arabicPeriod"/>
            </a:pPr>
            <a:r>
              <a:rPr lang="en-US" altLang="zh-CN"/>
              <a:t>age</a:t>
            </a:r>
            <a:r>
              <a:rPr lang="zh-CN" altLang="en-US"/>
              <a:t>：本来是连续值的，到这里改为了离散值。</a:t>
            </a:r>
            <a:r>
              <a:rPr lang="en-US" altLang="zh-CN"/>
              <a:t>3</a:t>
            </a:r>
            <a:r>
              <a:rPr lang="zh-CN" altLang="en-US"/>
              <a:t>个阶段。</a:t>
            </a:r>
            <a:endParaRPr lang="zh-CN" altLang="en-US"/>
          </a:p>
          <a:p>
            <a:pPr marL="342900" indent="-342900">
              <a:buFont typeface="+mj-lt"/>
              <a:buAutoNum type="arabicPeriod"/>
            </a:pPr>
            <a:r>
              <a:rPr lang="en-US" altLang="zh-CN"/>
              <a:t>income</a:t>
            </a:r>
            <a:r>
              <a:rPr lang="zh-CN" altLang="en-US"/>
              <a:t>：本来也是连续的，被划分为高中低，</a:t>
            </a:r>
            <a:r>
              <a:rPr lang="en-US" altLang="zh-CN"/>
              <a:t>3</a:t>
            </a:r>
            <a:r>
              <a:rPr lang="zh-CN" altLang="en-US"/>
              <a:t>个值。</a:t>
            </a:r>
            <a:endParaRPr lang="zh-CN" altLang="en-US"/>
          </a:p>
          <a:p>
            <a:pPr marL="342900" indent="-342900">
              <a:buFont typeface="+mj-lt"/>
              <a:buAutoNum type="arabicPeriod"/>
            </a:pPr>
            <a:r>
              <a:rPr lang="en-US" altLang="zh-CN"/>
              <a:t>student</a:t>
            </a:r>
            <a:r>
              <a:rPr lang="zh-CN" altLang="en-US"/>
              <a:t>：是否，</a:t>
            </a:r>
            <a:r>
              <a:rPr lang="en-US" altLang="zh-CN"/>
              <a:t>2</a:t>
            </a:r>
            <a:r>
              <a:rPr lang="zh-CN" altLang="en-US"/>
              <a:t>个值</a:t>
            </a:r>
            <a:endParaRPr lang="zh-CN" altLang="en-US"/>
          </a:p>
          <a:p>
            <a:pPr marL="342900" indent="-342900">
              <a:buFont typeface="+mj-lt"/>
              <a:buAutoNum type="arabicPeriod"/>
            </a:pPr>
            <a:r>
              <a:rPr lang="en-US" altLang="zh-CN"/>
              <a:t>credit_rating</a:t>
            </a:r>
            <a:r>
              <a:rPr lang="zh-CN" altLang="en-US"/>
              <a:t>：信用度，</a:t>
            </a:r>
            <a:r>
              <a:rPr lang="en-US" altLang="zh-CN"/>
              <a:t>2</a:t>
            </a:r>
            <a:r>
              <a:rPr lang="zh-CN" altLang="en-US"/>
              <a:t>个值</a:t>
            </a:r>
            <a:endParaRPr lang="zh-CN" altLang="en-US"/>
          </a:p>
          <a:p>
            <a:pPr marL="342900" indent="-342900">
              <a:buFont typeface="+mj-lt"/>
              <a:buAutoNum type="arabicPeriod"/>
            </a:pPr>
            <a:r>
              <a:rPr lang="zh-CN" altLang="en-US"/>
              <a:t>分类：是否购买计算机</a:t>
            </a:r>
            <a:endParaRPr lang="zh-CN" altLang="en-US"/>
          </a:p>
          <a:p>
            <a:r>
              <a:rPr lang="zh-CN" altLang="en-US"/>
              <a:t>特征空间</a:t>
            </a:r>
            <a:r>
              <a:rPr lang="en-US" altLang="zh-CN"/>
              <a:t>3*3*2*2=36</a:t>
            </a:r>
            <a:r>
              <a:rPr lang="zh-CN" altLang="en-US"/>
              <a:t>个</a:t>
            </a:r>
            <a:endParaRPr lang="zh-CN" altLang="en-US"/>
          </a:p>
        </p:txBody>
      </p:sp>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1981200" y="122238"/>
            <a:ext cx="7543800" cy="1020762"/>
          </a:xfrm>
        </p:spPr>
        <p:txBody>
          <a:bodyPr>
            <a:normAutofit/>
          </a:bodyPr>
          <a:lstStyle/>
          <a:p>
            <a:r>
              <a:rPr lang="zh-CN" altLang="en-US" sz="4000" dirty="0"/>
              <a:t>贝叶斯法则和概念学习</a:t>
            </a:r>
            <a:endParaRPr lang="zh-CN" altLang="en-US" sz="4000" dirty="0"/>
          </a:p>
        </p:txBody>
      </p:sp>
      <p:sp>
        <p:nvSpPr>
          <p:cNvPr id="722947" name="Rectangle 3"/>
          <p:cNvSpPr>
            <a:spLocks noGrp="1" noChangeArrowheads="1"/>
          </p:cNvSpPr>
          <p:nvPr>
            <p:ph type="body" sz="half" idx="1"/>
          </p:nvPr>
        </p:nvSpPr>
        <p:spPr>
          <a:xfrm>
            <a:off x="2019300" y="1371600"/>
            <a:ext cx="8153400" cy="4411662"/>
          </a:xfrm>
        </p:spPr>
        <p:txBody>
          <a:bodyPr/>
          <a:lstStyle/>
          <a:p>
            <a:pPr>
              <a:lnSpc>
                <a:spcPct val="80000"/>
              </a:lnSpc>
              <a:buFont typeface="Wingdings" panose="05000000000000000000" pitchFamily="2" charset="2"/>
              <a:buChar char="Ø"/>
            </a:pPr>
            <a:r>
              <a:rPr lang="zh-CN" altLang="en-US" sz="2200" b="1" dirty="0"/>
              <a:t>贝叶斯法则为计算给定训练数据下任一假设的后验概率提供了原则性方法</a:t>
            </a:r>
            <a:endParaRPr lang="zh-CN" altLang="en-US" sz="2200" b="1" dirty="0"/>
          </a:p>
          <a:p>
            <a:pPr>
              <a:lnSpc>
                <a:spcPct val="80000"/>
              </a:lnSpc>
              <a:buFont typeface="Wingdings" panose="05000000000000000000" pitchFamily="2" charset="2"/>
              <a:buChar char="Ø"/>
            </a:pPr>
            <a:r>
              <a:rPr lang="zh-CN" altLang="en-US" sz="2200" b="1" dirty="0"/>
              <a:t>概念学习问题</a:t>
            </a:r>
            <a:endParaRPr lang="zh-CN" altLang="en-US" sz="2200" b="1" dirty="0"/>
          </a:p>
          <a:p>
            <a:pPr lvl="1">
              <a:lnSpc>
                <a:spcPct val="80000"/>
              </a:lnSpc>
            </a:pPr>
            <a:r>
              <a:rPr lang="zh-CN" altLang="en-US" sz="2000" dirty="0"/>
              <a:t>定义在实例空间</a:t>
            </a:r>
            <a:r>
              <a:rPr lang="en-US" altLang="zh-CN" sz="2000" i="1" dirty="0"/>
              <a:t>X</a:t>
            </a:r>
            <a:r>
              <a:rPr lang="zh-CN" altLang="en-US" sz="2000" dirty="0"/>
              <a:t>上的有限的假设空间</a:t>
            </a:r>
            <a:r>
              <a:rPr lang="en-US" altLang="zh-CN" sz="2000" i="1" dirty="0"/>
              <a:t>H</a:t>
            </a:r>
            <a:r>
              <a:rPr lang="zh-CN" altLang="en-US" sz="2000" dirty="0"/>
              <a:t>，任务是学习某个目标概念</a:t>
            </a:r>
            <a:r>
              <a:rPr lang="en-US" altLang="zh-CN" sz="2000" i="1" dirty="0"/>
              <a:t>c</a:t>
            </a:r>
            <a:r>
              <a:rPr lang="en-US" altLang="zh-CN" sz="2000" dirty="0"/>
              <a:t>:</a:t>
            </a:r>
            <a:r>
              <a:rPr lang="en-US" altLang="zh-CN" sz="2000" i="1" dirty="0"/>
              <a:t>X</a:t>
            </a:r>
            <a:r>
              <a:rPr lang="en-US" altLang="zh-CN" sz="2000" dirty="0"/>
              <a:t>→{0,1} </a:t>
            </a:r>
            <a:endParaRPr lang="en-US" altLang="zh-CN" sz="2000" dirty="0"/>
          </a:p>
          <a:p>
            <a:pPr>
              <a:lnSpc>
                <a:spcPct val="80000"/>
              </a:lnSpc>
              <a:buFont typeface="Wingdings" panose="05000000000000000000" pitchFamily="2" charset="2"/>
              <a:buChar char="Ø"/>
            </a:pPr>
            <a:r>
              <a:rPr lang="en-US" altLang="zh-CN" sz="2200" b="1" dirty="0">
                <a:solidFill>
                  <a:srgbClr val="05014B"/>
                </a:solidFill>
              </a:rPr>
              <a:t>Brute-Force MAP</a:t>
            </a:r>
            <a:r>
              <a:rPr lang="zh-CN" altLang="en-US" sz="2200" b="1" dirty="0">
                <a:solidFill>
                  <a:srgbClr val="05014B"/>
                </a:solidFill>
              </a:rPr>
              <a:t>学习算法</a:t>
            </a:r>
            <a:endParaRPr lang="zh-CN" altLang="en-US" sz="2200" b="1" dirty="0">
              <a:solidFill>
                <a:srgbClr val="05014B"/>
              </a:solidFill>
            </a:endParaRPr>
          </a:p>
          <a:p>
            <a:pPr lvl="1">
              <a:lnSpc>
                <a:spcPct val="80000"/>
              </a:lnSpc>
            </a:pPr>
            <a:r>
              <a:rPr lang="zh-CN" altLang="en-US" sz="2000" dirty="0"/>
              <a:t>对于</a:t>
            </a:r>
            <a:r>
              <a:rPr lang="en-US" altLang="zh-CN" sz="2000" dirty="0"/>
              <a:t>H</a:t>
            </a:r>
            <a:r>
              <a:rPr lang="zh-CN" altLang="en-US" sz="2000" dirty="0"/>
              <a:t>中每个假设</a:t>
            </a:r>
            <a:r>
              <a:rPr lang="en-US" altLang="zh-CN" sz="2000" dirty="0"/>
              <a:t>h</a:t>
            </a:r>
            <a:r>
              <a:rPr lang="zh-CN" altLang="en-US" sz="2000" dirty="0"/>
              <a:t>，计算后验概率</a:t>
            </a:r>
            <a:endParaRPr lang="zh-CN" altLang="en-US" sz="2000" dirty="0"/>
          </a:p>
          <a:p>
            <a:pPr lvl="1">
              <a:lnSpc>
                <a:spcPct val="80000"/>
              </a:lnSpc>
            </a:pPr>
            <a:endParaRPr lang="zh-CN" altLang="en-US" sz="2000" dirty="0"/>
          </a:p>
          <a:p>
            <a:pPr lvl="1">
              <a:lnSpc>
                <a:spcPct val="80000"/>
              </a:lnSpc>
            </a:pPr>
            <a:endParaRPr lang="zh-CN" altLang="en-US" sz="2000" dirty="0"/>
          </a:p>
          <a:p>
            <a:pPr lvl="1">
              <a:lnSpc>
                <a:spcPct val="80000"/>
              </a:lnSpc>
            </a:pPr>
            <a:r>
              <a:rPr lang="zh-CN" altLang="en-US" sz="2000" dirty="0"/>
              <a:t>输出有最高后验概率的假设</a:t>
            </a:r>
            <a:endParaRPr lang="zh-CN" altLang="en-US" sz="2000" dirty="0"/>
          </a:p>
          <a:p>
            <a:pPr>
              <a:lnSpc>
                <a:spcPct val="80000"/>
              </a:lnSpc>
            </a:pPr>
            <a:endParaRPr lang="zh-CN" altLang="en-US" sz="2200" dirty="0"/>
          </a:p>
          <a:p>
            <a:pPr>
              <a:lnSpc>
                <a:spcPct val="80000"/>
              </a:lnSpc>
            </a:pPr>
            <a:endParaRPr lang="zh-CN" altLang="en-US" sz="2200" dirty="0"/>
          </a:p>
          <a:p>
            <a:pPr lvl="1">
              <a:lnSpc>
                <a:spcPct val="80000"/>
              </a:lnSpc>
            </a:pPr>
            <a:r>
              <a:rPr lang="en-US" altLang="zh-CN" sz="2000" dirty="0"/>
              <a:t>Brute-Force</a:t>
            </a:r>
            <a:r>
              <a:rPr lang="zh-CN" altLang="en-US" sz="2000" dirty="0"/>
              <a:t>算法需要计算每个假设的后验概率，计算复杂度较高</a:t>
            </a:r>
            <a:endParaRPr lang="zh-CN" altLang="en-US" sz="2000" dirty="0"/>
          </a:p>
        </p:txBody>
      </p:sp>
      <p:graphicFrame>
        <p:nvGraphicFramePr>
          <p:cNvPr id="722952" name="Object 8"/>
          <p:cNvGraphicFramePr>
            <a:graphicFrameLocks noGrp="1" noChangeAspect="1"/>
          </p:cNvGraphicFramePr>
          <p:nvPr>
            <p:ph sz="half" idx="2"/>
          </p:nvPr>
        </p:nvGraphicFramePr>
        <p:xfrm>
          <a:off x="4724400" y="4840288"/>
          <a:ext cx="2438400" cy="509587"/>
        </p:xfrm>
        <a:graphic>
          <a:graphicData uri="http://schemas.openxmlformats.org/presentationml/2006/ole">
            <mc:AlternateContent xmlns:mc="http://schemas.openxmlformats.org/markup-compatibility/2006">
              <mc:Choice xmlns:v="urn:schemas-microsoft-com:vml" Requires="v">
                <p:oleObj spid="_x0000_s723020" name="Equation" r:id="rId1" imgW="1459865" imgH="304800" progId="Equation.3">
                  <p:embed/>
                </p:oleObj>
              </mc:Choice>
              <mc:Fallback>
                <p:oleObj name="Equation" r:id="rId1" imgW="1459865" imgH="3048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840288"/>
                        <a:ext cx="24384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灯片编号占位符 6"/>
          <p:cNvSpPr>
            <a:spLocks noGrp="1"/>
          </p:cNvSpPr>
          <p:nvPr>
            <p:ph type="sldNum" sz="quarter" idx="12"/>
          </p:nvPr>
        </p:nvSpPr>
        <p:spPr/>
        <p:txBody>
          <a:bodyPr/>
          <a:lstStyle/>
          <a:p>
            <a:fld id="{A7FEFB04-9BDE-4DCB-8583-D774C9B30096}" type="slidenum">
              <a:rPr lang="en-US" altLang="zh-CN" sz="1600"/>
            </a:fld>
            <a:endParaRPr lang="en-US" altLang="zh-CN" dirty="0"/>
          </a:p>
        </p:txBody>
      </p:sp>
      <p:sp>
        <p:nvSpPr>
          <p:cNvPr id="722949" name="Rectangle 5"/>
          <p:cNvSpPr>
            <a:spLocks noChangeArrowheads="1"/>
          </p:cNvSpPr>
          <p:nvPr/>
        </p:nvSpPr>
        <p:spPr bwMode="auto">
          <a:xfrm>
            <a:off x="1524000" y="303530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22955" name="Rectangle 11"/>
          <p:cNvSpPr>
            <a:spLocks noChangeArrowheads="1"/>
          </p:cNvSpPr>
          <p:nvPr/>
        </p:nvSpPr>
        <p:spPr bwMode="auto">
          <a:xfrm>
            <a:off x="1524000" y="303530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22954" name="Object 10"/>
          <p:cNvGraphicFramePr>
            <a:graphicFrameLocks noChangeAspect="1"/>
          </p:cNvGraphicFramePr>
          <p:nvPr/>
        </p:nvGraphicFramePr>
        <p:xfrm>
          <a:off x="4572000" y="3810000"/>
          <a:ext cx="2514600" cy="692150"/>
        </p:xfrm>
        <a:graphic>
          <a:graphicData uri="http://schemas.openxmlformats.org/presentationml/2006/ole">
            <mc:AlternateContent xmlns:mc="http://schemas.openxmlformats.org/markup-compatibility/2006">
              <mc:Choice xmlns:v="urn:schemas-microsoft-com:vml" Requires="v">
                <p:oleObj spid="_x0000_s723021" name="公式" r:id="rId3" imgW="1524000" imgH="419100" progId="Equation.3">
                  <p:embed/>
                </p:oleObj>
              </mc:Choice>
              <mc:Fallback>
                <p:oleObj name="公式" r:id="rId3" imgW="1524000" imgH="4191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10000"/>
                        <a:ext cx="25146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2947">
                                            <p:txEl>
                                              <p:pRg st="1" end="1"/>
                                            </p:txEl>
                                          </p:spTgt>
                                        </p:tgtEl>
                                        <p:attrNameLst>
                                          <p:attrName>style.visibility</p:attrName>
                                        </p:attrNameLst>
                                      </p:cBhvr>
                                      <p:to>
                                        <p:strVal val="visible"/>
                                      </p:to>
                                    </p:set>
                                    <p:anim calcmode="lin" valueType="num">
                                      <p:cBhvr additive="base">
                                        <p:cTn id="13" dur="500" fill="hold"/>
                                        <p:tgtEl>
                                          <p:spTgt spid="72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2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22947">
                                            <p:txEl>
                                              <p:pRg st="2" end="2"/>
                                            </p:txEl>
                                          </p:spTgt>
                                        </p:tgtEl>
                                        <p:attrNameLst>
                                          <p:attrName>style.visibility</p:attrName>
                                        </p:attrNameLst>
                                      </p:cBhvr>
                                      <p:to>
                                        <p:strVal val="visible"/>
                                      </p:to>
                                    </p:set>
                                    <p:anim calcmode="lin" valueType="num">
                                      <p:cBhvr additive="base">
                                        <p:cTn id="19" dur="500" fill="hold"/>
                                        <p:tgtEl>
                                          <p:spTgt spid="722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2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22947">
                                            <p:txEl>
                                              <p:pRg st="3" end="3"/>
                                            </p:txEl>
                                          </p:spTgt>
                                        </p:tgtEl>
                                        <p:attrNameLst>
                                          <p:attrName>style.visibility</p:attrName>
                                        </p:attrNameLst>
                                      </p:cBhvr>
                                      <p:to>
                                        <p:strVal val="visible"/>
                                      </p:to>
                                    </p:set>
                                    <p:anim calcmode="lin" valueType="num">
                                      <p:cBhvr additive="base">
                                        <p:cTn id="25" dur="500" fill="hold"/>
                                        <p:tgtEl>
                                          <p:spTgt spid="722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2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22947">
                                            <p:txEl>
                                              <p:pRg st="4" end="4"/>
                                            </p:txEl>
                                          </p:spTgt>
                                        </p:tgtEl>
                                        <p:attrNameLst>
                                          <p:attrName>style.visibility</p:attrName>
                                        </p:attrNameLst>
                                      </p:cBhvr>
                                      <p:to>
                                        <p:strVal val="visible"/>
                                      </p:to>
                                    </p:set>
                                    <p:anim calcmode="lin" valueType="num">
                                      <p:cBhvr additive="base">
                                        <p:cTn id="31" dur="500" fill="hold"/>
                                        <p:tgtEl>
                                          <p:spTgt spid="7229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294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22954"/>
                                        </p:tgtEl>
                                        <p:attrNameLst>
                                          <p:attrName>style.visibility</p:attrName>
                                        </p:attrNameLst>
                                      </p:cBhvr>
                                      <p:to>
                                        <p:strVal val="visible"/>
                                      </p:to>
                                    </p:set>
                                    <p:anim calcmode="lin" valueType="num">
                                      <p:cBhvr additive="base">
                                        <p:cTn id="35" dur="500" fill="hold"/>
                                        <p:tgtEl>
                                          <p:spTgt spid="722954"/>
                                        </p:tgtEl>
                                        <p:attrNameLst>
                                          <p:attrName>ppt_x</p:attrName>
                                        </p:attrNameLst>
                                      </p:cBhvr>
                                      <p:tavLst>
                                        <p:tav tm="0">
                                          <p:val>
                                            <p:strVal val="0-#ppt_w/2"/>
                                          </p:val>
                                        </p:tav>
                                        <p:tav tm="100000">
                                          <p:val>
                                            <p:strVal val="#ppt_x"/>
                                          </p:val>
                                        </p:tav>
                                      </p:tavLst>
                                    </p:anim>
                                    <p:anim calcmode="lin" valueType="num">
                                      <p:cBhvr additive="base">
                                        <p:cTn id="36" dur="500" fill="hold"/>
                                        <p:tgtEl>
                                          <p:spTgt spid="72295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22947">
                                            <p:txEl>
                                              <p:pRg st="7" end="7"/>
                                            </p:txEl>
                                          </p:spTgt>
                                        </p:tgtEl>
                                        <p:attrNameLst>
                                          <p:attrName>style.visibility</p:attrName>
                                        </p:attrNameLst>
                                      </p:cBhvr>
                                      <p:to>
                                        <p:strVal val="visible"/>
                                      </p:to>
                                    </p:set>
                                    <p:anim calcmode="lin" valueType="num">
                                      <p:cBhvr additive="base">
                                        <p:cTn id="41" dur="500" fill="hold"/>
                                        <p:tgtEl>
                                          <p:spTgt spid="722947">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22947">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22952"/>
                                        </p:tgtEl>
                                        <p:attrNameLst>
                                          <p:attrName>style.visibility</p:attrName>
                                        </p:attrNameLst>
                                      </p:cBhvr>
                                      <p:to>
                                        <p:strVal val="visible"/>
                                      </p:to>
                                    </p:set>
                                    <p:anim calcmode="lin" valueType="num">
                                      <p:cBhvr additive="base">
                                        <p:cTn id="45" dur="500" fill="hold"/>
                                        <p:tgtEl>
                                          <p:spTgt spid="722952"/>
                                        </p:tgtEl>
                                        <p:attrNameLst>
                                          <p:attrName>ppt_x</p:attrName>
                                        </p:attrNameLst>
                                      </p:cBhvr>
                                      <p:tavLst>
                                        <p:tav tm="0">
                                          <p:val>
                                            <p:strVal val="0-#ppt_w/2"/>
                                          </p:val>
                                        </p:tav>
                                        <p:tav tm="100000">
                                          <p:val>
                                            <p:strVal val="#ppt_x"/>
                                          </p:val>
                                        </p:tav>
                                      </p:tavLst>
                                    </p:anim>
                                    <p:anim calcmode="lin" valueType="num">
                                      <p:cBhvr additive="base">
                                        <p:cTn id="46" dur="500" fill="hold"/>
                                        <p:tgtEl>
                                          <p:spTgt spid="72295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722947">
                                            <p:txEl>
                                              <p:pRg st="10" end="10"/>
                                            </p:txEl>
                                          </p:spTgt>
                                        </p:tgtEl>
                                        <p:attrNameLst>
                                          <p:attrName>style.visibility</p:attrName>
                                        </p:attrNameLst>
                                      </p:cBhvr>
                                      <p:to>
                                        <p:strVal val="visible"/>
                                      </p:to>
                                    </p:set>
                                    <p:anim calcmode="lin" valueType="num">
                                      <p:cBhvr additive="base">
                                        <p:cTn id="51" dur="500" fill="hold"/>
                                        <p:tgtEl>
                                          <p:spTgt spid="722947">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2294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normAutofit/>
          </a:bodyPr>
          <a:lstStyle/>
          <a:p>
            <a:r>
              <a:rPr lang="en-US" altLang="zh-CN"/>
              <a:t>MAP</a:t>
            </a:r>
            <a:r>
              <a:rPr lang="zh-CN" altLang="en-US"/>
              <a:t>假设和一致学习器</a:t>
            </a:r>
            <a:endParaRPr lang="zh-CN" altLang="en-US"/>
          </a:p>
        </p:txBody>
      </p:sp>
      <p:sp>
        <p:nvSpPr>
          <p:cNvPr id="724995" name="Rectangle 3"/>
          <p:cNvSpPr>
            <a:spLocks noGrp="1" noChangeArrowheads="1"/>
          </p:cNvSpPr>
          <p:nvPr>
            <p:ph idx="1"/>
          </p:nvPr>
        </p:nvSpPr>
        <p:spPr>
          <a:xfrm>
            <a:off x="838200" y="1485900"/>
            <a:ext cx="7543800" cy="3886200"/>
          </a:xfrm>
        </p:spPr>
        <p:txBody>
          <a:bodyPr/>
          <a:lstStyle/>
          <a:p>
            <a:r>
              <a:rPr lang="zh-CN" altLang="en-US" sz="2600" dirty="0"/>
              <a:t>假定</a:t>
            </a:r>
            <a:endParaRPr lang="zh-CN" altLang="en-US" sz="2600" dirty="0"/>
          </a:p>
          <a:p>
            <a:pPr lvl="1"/>
            <a:r>
              <a:rPr lang="zh-CN" altLang="en-US" sz="2200" dirty="0"/>
              <a:t>训练数据</a:t>
            </a:r>
            <a:r>
              <a:rPr lang="en-US" altLang="zh-CN" sz="2200" dirty="0"/>
              <a:t>D</a:t>
            </a:r>
            <a:r>
              <a:rPr lang="zh-CN" altLang="en-US" sz="2200" dirty="0"/>
              <a:t>是无噪声的，即</a:t>
            </a:r>
            <a:r>
              <a:rPr lang="en-US" altLang="zh-CN" sz="2200" dirty="0"/>
              <a:t>d</a:t>
            </a:r>
            <a:r>
              <a:rPr lang="en-US" altLang="zh-CN" sz="2200" baseline="-25000" dirty="0"/>
              <a:t>i</a:t>
            </a:r>
            <a:r>
              <a:rPr lang="en-US" altLang="zh-CN" sz="2200" dirty="0"/>
              <a:t>=c(x</a:t>
            </a:r>
            <a:r>
              <a:rPr lang="en-US" altLang="zh-CN" sz="2200" baseline="-25000" dirty="0"/>
              <a:t>i</a:t>
            </a:r>
            <a:r>
              <a:rPr lang="en-US" altLang="zh-CN" sz="2200" dirty="0"/>
              <a:t>)</a:t>
            </a:r>
            <a:endParaRPr lang="en-US" altLang="zh-CN" sz="2200" dirty="0"/>
          </a:p>
          <a:p>
            <a:pPr lvl="1"/>
            <a:r>
              <a:rPr lang="zh-CN" altLang="en-US" sz="2200" dirty="0"/>
              <a:t>目标概念</a:t>
            </a:r>
            <a:r>
              <a:rPr lang="en-US" altLang="zh-CN" sz="2200" dirty="0"/>
              <a:t>c</a:t>
            </a:r>
            <a:r>
              <a:rPr lang="zh-CN" altLang="en-US" sz="2200" dirty="0"/>
              <a:t>包含在假设空间</a:t>
            </a:r>
            <a:r>
              <a:rPr lang="en-US" altLang="zh-CN" sz="2200" dirty="0"/>
              <a:t>H</a:t>
            </a:r>
            <a:r>
              <a:rPr lang="zh-CN" altLang="en-US" sz="2200" dirty="0"/>
              <a:t>中</a:t>
            </a:r>
            <a:endParaRPr lang="zh-CN" altLang="en-US" sz="2200" dirty="0"/>
          </a:p>
          <a:p>
            <a:pPr lvl="1"/>
            <a:r>
              <a:rPr lang="zh-CN" altLang="en-US" sz="2200" dirty="0"/>
              <a:t>每个假设的概率相同</a:t>
            </a:r>
            <a:endParaRPr lang="zh-CN" altLang="en-US" sz="2200" dirty="0"/>
          </a:p>
          <a:p>
            <a:r>
              <a:rPr lang="zh-CN" altLang="en-US" sz="2600" dirty="0"/>
              <a:t>从而</a:t>
            </a:r>
            <a:endParaRPr lang="zh-CN" altLang="en-US" sz="2600" dirty="0"/>
          </a:p>
          <a:p>
            <a:pPr lvl="1"/>
            <a:r>
              <a:rPr lang="zh-CN" altLang="en-US" sz="2200" dirty="0"/>
              <a:t>由于所有假设的概率之和是</a:t>
            </a:r>
            <a:r>
              <a:rPr lang="en-US" altLang="zh-CN" sz="2200" dirty="0"/>
              <a:t>1</a:t>
            </a:r>
            <a:r>
              <a:rPr lang="zh-CN" altLang="en-US" sz="2200" dirty="0"/>
              <a:t>，因此</a:t>
            </a:r>
            <a:endParaRPr lang="zh-CN" altLang="en-US" sz="2200" dirty="0"/>
          </a:p>
          <a:p>
            <a:pPr lvl="1"/>
            <a:r>
              <a:rPr lang="zh-CN" altLang="en-US" sz="2200" dirty="0"/>
              <a:t>由于训练数据无噪声，那么给定假设</a:t>
            </a:r>
            <a:r>
              <a:rPr lang="en-US" altLang="zh-CN" sz="2200" dirty="0"/>
              <a:t>h</a:t>
            </a:r>
            <a:r>
              <a:rPr lang="zh-CN" altLang="en-US" sz="2200" dirty="0"/>
              <a:t>时，与</a:t>
            </a:r>
            <a:r>
              <a:rPr lang="en-US" altLang="zh-CN" sz="2200" dirty="0"/>
              <a:t>h</a:t>
            </a:r>
            <a:r>
              <a:rPr lang="zh-CN" altLang="en-US" sz="2200" dirty="0"/>
              <a:t>一致的</a:t>
            </a:r>
            <a:r>
              <a:rPr lang="en-US" altLang="zh-CN" sz="2200" dirty="0"/>
              <a:t>D</a:t>
            </a:r>
            <a:r>
              <a:rPr lang="zh-CN" altLang="en-US" sz="2200" dirty="0"/>
              <a:t>的概率为</a:t>
            </a:r>
            <a:r>
              <a:rPr lang="en-US" altLang="zh-CN" sz="2200" dirty="0"/>
              <a:t>1</a:t>
            </a:r>
            <a:r>
              <a:rPr lang="zh-CN" altLang="en-US" sz="2200" dirty="0"/>
              <a:t>，不一致的概率为</a:t>
            </a:r>
            <a:r>
              <a:rPr lang="en-US" altLang="zh-CN" sz="2200" dirty="0"/>
              <a:t>0</a:t>
            </a:r>
            <a:r>
              <a:rPr lang="zh-CN" altLang="en-US" sz="2200" dirty="0"/>
              <a:t>，因此</a:t>
            </a:r>
            <a:endParaRPr lang="zh-CN" altLang="en-US" sz="2200" dirty="0"/>
          </a:p>
        </p:txBody>
      </p:sp>
      <p:graphicFrame>
        <p:nvGraphicFramePr>
          <p:cNvPr id="724996" name="Object 4"/>
          <p:cNvGraphicFramePr>
            <a:graphicFrameLocks noChangeAspect="1"/>
          </p:cNvGraphicFramePr>
          <p:nvPr/>
        </p:nvGraphicFramePr>
        <p:xfrm>
          <a:off x="6096000" y="4610100"/>
          <a:ext cx="1066800" cy="596900"/>
        </p:xfrm>
        <a:graphic>
          <a:graphicData uri="http://schemas.openxmlformats.org/presentationml/2006/ole">
            <mc:AlternateContent xmlns:mc="http://schemas.openxmlformats.org/markup-compatibility/2006">
              <mc:Choice xmlns:v="urn:schemas-microsoft-com:vml" Requires="v">
                <p:oleObj spid="_x0000_s725062" name="Equation" r:id="rId1" imgW="749300" imgH="419100" progId="Equation.3">
                  <p:embed/>
                </p:oleObj>
              </mc:Choice>
              <mc:Fallback>
                <p:oleObj name="Equation" r:id="rId1" imgW="749300"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610100"/>
                        <a:ext cx="10668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4997" name="Object 5"/>
          <p:cNvGraphicFramePr>
            <a:graphicFrameLocks noChangeAspect="1"/>
          </p:cNvGraphicFramePr>
          <p:nvPr/>
        </p:nvGraphicFramePr>
        <p:xfrm>
          <a:off x="2819400" y="5372100"/>
          <a:ext cx="3505200" cy="882650"/>
        </p:xfrm>
        <a:graphic>
          <a:graphicData uri="http://schemas.openxmlformats.org/presentationml/2006/ole">
            <mc:AlternateContent xmlns:mc="http://schemas.openxmlformats.org/markup-compatibility/2006">
              <mc:Choice xmlns:v="urn:schemas-microsoft-com:vml" Requires="v">
                <p:oleObj spid="_x0000_s725063" name="Equation" r:id="rId3" imgW="1816100" imgH="457200" progId="Equation.3">
                  <p:embed/>
                </p:oleObj>
              </mc:Choice>
              <mc:Fallback>
                <p:oleObj name="Equation" r:id="rId3" imgW="18161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372100"/>
                        <a:ext cx="35052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4995">
                                            <p:txEl>
                                              <p:pRg st="0" end="0"/>
                                            </p:txEl>
                                          </p:spTgt>
                                        </p:tgtEl>
                                        <p:attrNameLst>
                                          <p:attrName>style.visibility</p:attrName>
                                        </p:attrNameLst>
                                      </p:cBhvr>
                                      <p:to>
                                        <p:strVal val="visible"/>
                                      </p:to>
                                    </p:set>
                                    <p:anim calcmode="lin" valueType="num">
                                      <p:cBhvr additive="base">
                                        <p:cTn id="7" dur="500" fill="hold"/>
                                        <p:tgtEl>
                                          <p:spTgt spid="72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49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24995">
                                            <p:txEl>
                                              <p:pRg st="1" end="1"/>
                                            </p:txEl>
                                          </p:spTgt>
                                        </p:tgtEl>
                                        <p:attrNameLst>
                                          <p:attrName>style.visibility</p:attrName>
                                        </p:attrNameLst>
                                      </p:cBhvr>
                                      <p:to>
                                        <p:strVal val="visible"/>
                                      </p:to>
                                    </p:set>
                                    <p:anim calcmode="lin" valueType="num">
                                      <p:cBhvr additive="base">
                                        <p:cTn id="11" dur="500" fill="hold"/>
                                        <p:tgtEl>
                                          <p:spTgt spid="7249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249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24995">
                                            <p:txEl>
                                              <p:pRg st="2" end="2"/>
                                            </p:txEl>
                                          </p:spTgt>
                                        </p:tgtEl>
                                        <p:attrNameLst>
                                          <p:attrName>style.visibility</p:attrName>
                                        </p:attrNameLst>
                                      </p:cBhvr>
                                      <p:to>
                                        <p:strVal val="visible"/>
                                      </p:to>
                                    </p:set>
                                    <p:anim calcmode="lin" valueType="num">
                                      <p:cBhvr additive="base">
                                        <p:cTn id="15" dur="500" fill="hold"/>
                                        <p:tgtEl>
                                          <p:spTgt spid="7249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49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24995">
                                            <p:txEl>
                                              <p:pRg st="3" end="3"/>
                                            </p:txEl>
                                          </p:spTgt>
                                        </p:tgtEl>
                                        <p:attrNameLst>
                                          <p:attrName>style.visibility</p:attrName>
                                        </p:attrNameLst>
                                      </p:cBhvr>
                                      <p:to>
                                        <p:strVal val="visible"/>
                                      </p:to>
                                    </p:set>
                                    <p:anim calcmode="lin" valueType="num">
                                      <p:cBhvr additive="base">
                                        <p:cTn id="19" dur="500" fill="hold"/>
                                        <p:tgtEl>
                                          <p:spTgt spid="724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4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24995">
                                            <p:txEl>
                                              <p:pRg st="4" end="4"/>
                                            </p:txEl>
                                          </p:spTgt>
                                        </p:tgtEl>
                                        <p:attrNameLst>
                                          <p:attrName>style.visibility</p:attrName>
                                        </p:attrNameLst>
                                      </p:cBhvr>
                                      <p:to>
                                        <p:strVal val="visible"/>
                                      </p:to>
                                    </p:set>
                                    <p:anim calcmode="lin" valueType="num">
                                      <p:cBhvr additive="base">
                                        <p:cTn id="25" dur="500" fill="hold"/>
                                        <p:tgtEl>
                                          <p:spTgt spid="7249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49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24995">
                                            <p:txEl>
                                              <p:pRg st="5" end="5"/>
                                            </p:txEl>
                                          </p:spTgt>
                                        </p:tgtEl>
                                        <p:attrNameLst>
                                          <p:attrName>style.visibility</p:attrName>
                                        </p:attrNameLst>
                                      </p:cBhvr>
                                      <p:to>
                                        <p:strVal val="visible"/>
                                      </p:to>
                                    </p:set>
                                    <p:anim calcmode="lin" valueType="num">
                                      <p:cBhvr additive="base">
                                        <p:cTn id="31" dur="500" fill="hold"/>
                                        <p:tgtEl>
                                          <p:spTgt spid="7249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2499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24996"/>
                                        </p:tgtEl>
                                        <p:attrNameLst>
                                          <p:attrName>style.visibility</p:attrName>
                                        </p:attrNameLst>
                                      </p:cBhvr>
                                      <p:to>
                                        <p:strVal val="visible"/>
                                      </p:to>
                                    </p:set>
                                    <p:anim calcmode="lin" valueType="num">
                                      <p:cBhvr additive="base">
                                        <p:cTn id="35" dur="500" fill="hold"/>
                                        <p:tgtEl>
                                          <p:spTgt spid="724996"/>
                                        </p:tgtEl>
                                        <p:attrNameLst>
                                          <p:attrName>ppt_x</p:attrName>
                                        </p:attrNameLst>
                                      </p:cBhvr>
                                      <p:tavLst>
                                        <p:tav tm="0">
                                          <p:val>
                                            <p:strVal val="0-#ppt_w/2"/>
                                          </p:val>
                                        </p:tav>
                                        <p:tav tm="100000">
                                          <p:val>
                                            <p:strVal val="#ppt_x"/>
                                          </p:val>
                                        </p:tav>
                                      </p:tavLst>
                                    </p:anim>
                                    <p:anim calcmode="lin" valueType="num">
                                      <p:cBhvr additive="base">
                                        <p:cTn id="36" dur="500" fill="hold"/>
                                        <p:tgtEl>
                                          <p:spTgt spid="72499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24995">
                                            <p:txEl>
                                              <p:pRg st="6" end="6"/>
                                            </p:txEl>
                                          </p:spTgt>
                                        </p:tgtEl>
                                        <p:attrNameLst>
                                          <p:attrName>style.visibility</p:attrName>
                                        </p:attrNameLst>
                                      </p:cBhvr>
                                      <p:to>
                                        <p:strVal val="visible"/>
                                      </p:to>
                                    </p:set>
                                    <p:anim calcmode="lin" valueType="num">
                                      <p:cBhvr additive="base">
                                        <p:cTn id="41" dur="500" fill="hold"/>
                                        <p:tgtEl>
                                          <p:spTgt spid="724995">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249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724997"/>
                                        </p:tgtEl>
                                        <p:attrNameLst>
                                          <p:attrName>style.visibility</p:attrName>
                                        </p:attrNameLst>
                                      </p:cBhvr>
                                      <p:to>
                                        <p:strVal val="visible"/>
                                      </p:to>
                                    </p:set>
                                    <p:anim calcmode="lin" valueType="num">
                                      <p:cBhvr additive="base">
                                        <p:cTn id="47" dur="500" fill="hold"/>
                                        <p:tgtEl>
                                          <p:spTgt spid="724997"/>
                                        </p:tgtEl>
                                        <p:attrNameLst>
                                          <p:attrName>ppt_x</p:attrName>
                                        </p:attrNameLst>
                                      </p:cBhvr>
                                      <p:tavLst>
                                        <p:tav tm="0">
                                          <p:val>
                                            <p:strVal val="0-#ppt_w/2"/>
                                          </p:val>
                                        </p:tav>
                                        <p:tav tm="100000">
                                          <p:val>
                                            <p:strVal val="#ppt_x"/>
                                          </p:val>
                                        </p:tav>
                                      </p:tavLst>
                                    </p:anim>
                                    <p:anim calcmode="lin" valueType="num">
                                      <p:cBhvr additive="base">
                                        <p:cTn id="48" dur="500" fill="hold"/>
                                        <p:tgtEl>
                                          <p:spTgt spid="724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ormAutofit/>
          </a:bodyPr>
          <a:lstStyle/>
          <a:p>
            <a:r>
              <a:rPr lang="en-US" altLang="zh-CN"/>
              <a:t>MAP</a:t>
            </a:r>
            <a:r>
              <a:rPr lang="zh-CN" altLang="en-US"/>
              <a:t>假设和一致学习器</a:t>
            </a:r>
            <a:endParaRPr lang="zh-CN" altLang="en-US"/>
          </a:p>
        </p:txBody>
      </p:sp>
      <p:sp>
        <p:nvSpPr>
          <p:cNvPr id="726019" name="Rectangle 3"/>
          <p:cNvSpPr>
            <a:spLocks noGrp="1" noChangeArrowheads="1"/>
          </p:cNvSpPr>
          <p:nvPr>
            <p:ph idx="1"/>
          </p:nvPr>
        </p:nvSpPr>
        <p:spPr/>
        <p:txBody>
          <a:bodyPr>
            <a:normAutofit lnSpcReduction="10000"/>
          </a:bodyPr>
          <a:lstStyle/>
          <a:p>
            <a:pPr>
              <a:lnSpc>
                <a:spcPct val="80000"/>
              </a:lnSpc>
            </a:pPr>
            <a:r>
              <a:rPr lang="zh-CN" altLang="en-US" sz="2100"/>
              <a:t>考虑</a:t>
            </a:r>
            <a:r>
              <a:rPr lang="en-US" altLang="zh-CN" sz="2100"/>
              <a:t>Brute-Force MAP</a:t>
            </a:r>
            <a:r>
              <a:rPr lang="zh-CN" altLang="en-US" sz="2100"/>
              <a:t>算法</a:t>
            </a:r>
            <a:endParaRPr lang="zh-CN" altLang="en-US" sz="2100"/>
          </a:p>
          <a:p>
            <a:pPr lvl="1">
              <a:lnSpc>
                <a:spcPct val="80000"/>
              </a:lnSpc>
            </a:pPr>
            <a:r>
              <a:rPr lang="en-US" altLang="zh-CN" sz="2000"/>
              <a:t>h</a:t>
            </a:r>
            <a:r>
              <a:rPr lang="zh-CN" altLang="en-US" sz="2000"/>
              <a:t>与</a:t>
            </a:r>
            <a:r>
              <a:rPr lang="en-US" altLang="zh-CN" sz="2000"/>
              <a:t>D</a:t>
            </a:r>
            <a:r>
              <a:rPr lang="zh-CN" altLang="en-US" sz="2000"/>
              <a:t>不一致</a:t>
            </a:r>
            <a:endParaRPr lang="zh-CN" altLang="en-US" sz="2000"/>
          </a:p>
          <a:p>
            <a:pPr lvl="1">
              <a:lnSpc>
                <a:spcPct val="80000"/>
              </a:lnSpc>
            </a:pPr>
            <a:endParaRPr lang="zh-CN" altLang="en-US" sz="2000"/>
          </a:p>
          <a:p>
            <a:pPr lvl="1">
              <a:lnSpc>
                <a:spcPct val="80000"/>
              </a:lnSpc>
            </a:pPr>
            <a:endParaRPr lang="zh-CN" altLang="en-US" sz="2000"/>
          </a:p>
          <a:p>
            <a:pPr lvl="1">
              <a:lnSpc>
                <a:spcPct val="80000"/>
              </a:lnSpc>
            </a:pPr>
            <a:endParaRPr lang="zh-CN" altLang="en-US" sz="2000"/>
          </a:p>
          <a:p>
            <a:pPr lvl="1">
              <a:lnSpc>
                <a:spcPct val="80000"/>
              </a:lnSpc>
            </a:pPr>
            <a:r>
              <a:rPr lang="en-US" altLang="zh-CN" sz="2000"/>
              <a:t>h</a:t>
            </a:r>
            <a:r>
              <a:rPr lang="zh-CN" altLang="en-US" sz="2000"/>
              <a:t>与</a:t>
            </a:r>
            <a:r>
              <a:rPr lang="en-US" altLang="zh-CN" sz="2000"/>
              <a:t>D</a:t>
            </a:r>
            <a:r>
              <a:rPr lang="zh-CN" altLang="en-US" sz="2000"/>
              <a:t>一致</a:t>
            </a:r>
            <a:endParaRPr lang="zh-CN" altLang="en-US" sz="2000"/>
          </a:p>
          <a:p>
            <a:pPr lvl="1">
              <a:lnSpc>
                <a:spcPct val="80000"/>
              </a:lnSpc>
            </a:pPr>
            <a:endParaRPr lang="zh-CN" altLang="en-US" sz="2000"/>
          </a:p>
          <a:p>
            <a:pPr lvl="1">
              <a:lnSpc>
                <a:spcPct val="80000"/>
              </a:lnSpc>
            </a:pPr>
            <a:endParaRPr lang="zh-CN" altLang="en-US" sz="2000"/>
          </a:p>
          <a:p>
            <a:pPr lvl="1">
              <a:lnSpc>
                <a:spcPct val="80000"/>
              </a:lnSpc>
            </a:pPr>
            <a:endParaRPr lang="zh-CN" altLang="en-US" sz="2000"/>
          </a:p>
          <a:p>
            <a:pPr lvl="1">
              <a:lnSpc>
                <a:spcPct val="80000"/>
              </a:lnSpc>
            </a:pPr>
            <a:endParaRPr lang="zh-CN" altLang="en-US" sz="2000"/>
          </a:p>
          <a:p>
            <a:pPr lvl="1">
              <a:lnSpc>
                <a:spcPct val="80000"/>
              </a:lnSpc>
            </a:pPr>
            <a:endParaRPr lang="zh-CN" altLang="en-US" sz="2000"/>
          </a:p>
          <a:p>
            <a:pPr lvl="1">
              <a:lnSpc>
                <a:spcPct val="80000"/>
              </a:lnSpc>
            </a:pPr>
            <a:endParaRPr lang="zh-CN" altLang="en-US" sz="2000"/>
          </a:p>
          <a:p>
            <a:pPr lvl="1">
              <a:lnSpc>
                <a:spcPct val="80000"/>
              </a:lnSpc>
            </a:pPr>
            <a:endParaRPr lang="zh-CN" altLang="en-US" sz="2000"/>
          </a:p>
          <a:p>
            <a:pPr lvl="1">
              <a:lnSpc>
                <a:spcPct val="80000"/>
              </a:lnSpc>
            </a:pPr>
            <a:r>
              <a:rPr lang="zh-CN" altLang="en-US" sz="2000"/>
              <a:t>每个一致的假设都是</a:t>
            </a:r>
            <a:r>
              <a:rPr lang="en-US" altLang="zh-CN" sz="2000"/>
              <a:t>MAP</a:t>
            </a:r>
            <a:r>
              <a:rPr lang="zh-CN" altLang="en-US" sz="2000"/>
              <a:t>假设</a:t>
            </a:r>
            <a:endParaRPr lang="zh-CN" altLang="en-US" sz="2000"/>
          </a:p>
        </p:txBody>
      </p:sp>
      <p:graphicFrame>
        <p:nvGraphicFramePr>
          <p:cNvPr id="726020" name="Object 4"/>
          <p:cNvGraphicFramePr>
            <a:graphicFrameLocks noChangeAspect="1"/>
          </p:cNvGraphicFramePr>
          <p:nvPr/>
        </p:nvGraphicFramePr>
        <p:xfrm>
          <a:off x="1882140" y="2424430"/>
          <a:ext cx="2819400" cy="862013"/>
        </p:xfrm>
        <a:graphic>
          <a:graphicData uri="http://schemas.openxmlformats.org/presentationml/2006/ole">
            <mc:AlternateContent xmlns:mc="http://schemas.openxmlformats.org/markup-compatibility/2006">
              <mc:Choice xmlns:v="urn:schemas-microsoft-com:vml" Requires="v">
                <p:oleObj spid="_x0000_s726086" name="Equation" r:id="rId1" imgW="1371600" imgH="419100" progId="Equation.3">
                  <p:embed/>
                </p:oleObj>
              </mc:Choice>
              <mc:Fallback>
                <p:oleObj name="Equation" r:id="rId1" imgW="1371600"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40" y="2424430"/>
                        <a:ext cx="28194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6021" name="Object 5"/>
          <p:cNvGraphicFramePr>
            <a:graphicFrameLocks noChangeAspect="1"/>
          </p:cNvGraphicFramePr>
          <p:nvPr/>
        </p:nvGraphicFramePr>
        <p:xfrm>
          <a:off x="1882140" y="3796030"/>
          <a:ext cx="3048000" cy="1185863"/>
        </p:xfrm>
        <a:graphic>
          <a:graphicData uri="http://schemas.openxmlformats.org/presentationml/2006/ole">
            <mc:AlternateContent xmlns:mc="http://schemas.openxmlformats.org/markup-compatibility/2006">
              <mc:Choice xmlns:v="urn:schemas-microsoft-com:vml" Requires="v">
                <p:oleObj spid="_x0000_s726087" name="公式" r:id="rId3" imgW="1600200" imgH="622300" progId="Equation.3">
                  <p:embed/>
                </p:oleObj>
              </mc:Choice>
              <mc:Fallback>
                <p:oleObj name="公式" r:id="rId3" imgW="1600200" imgH="622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140" y="3796030"/>
                        <a:ext cx="3048000"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6019">
                                            <p:txEl>
                                              <p:pRg st="1" end="1"/>
                                            </p:txEl>
                                          </p:spTgt>
                                        </p:tgtEl>
                                        <p:attrNameLst>
                                          <p:attrName>style.visibility</p:attrName>
                                        </p:attrNameLst>
                                      </p:cBhvr>
                                      <p:to>
                                        <p:strVal val="visible"/>
                                      </p:to>
                                    </p:set>
                                    <p:anim calcmode="lin" valueType="num">
                                      <p:cBhvr additive="base">
                                        <p:cTn id="13" dur="500" fill="hold"/>
                                        <p:tgtEl>
                                          <p:spTgt spid="72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26020"/>
                                        </p:tgtEl>
                                        <p:attrNameLst>
                                          <p:attrName>style.visibility</p:attrName>
                                        </p:attrNameLst>
                                      </p:cBhvr>
                                      <p:to>
                                        <p:strVal val="visible"/>
                                      </p:to>
                                    </p:set>
                                    <p:anim calcmode="lin" valueType="num">
                                      <p:cBhvr additive="base">
                                        <p:cTn id="19" dur="500" fill="hold"/>
                                        <p:tgtEl>
                                          <p:spTgt spid="726020"/>
                                        </p:tgtEl>
                                        <p:attrNameLst>
                                          <p:attrName>ppt_x</p:attrName>
                                        </p:attrNameLst>
                                      </p:cBhvr>
                                      <p:tavLst>
                                        <p:tav tm="0">
                                          <p:val>
                                            <p:strVal val="0-#ppt_w/2"/>
                                          </p:val>
                                        </p:tav>
                                        <p:tav tm="100000">
                                          <p:val>
                                            <p:strVal val="#ppt_x"/>
                                          </p:val>
                                        </p:tav>
                                      </p:tavLst>
                                    </p:anim>
                                    <p:anim calcmode="lin" valueType="num">
                                      <p:cBhvr additive="base">
                                        <p:cTn id="20" dur="500" fill="hold"/>
                                        <p:tgtEl>
                                          <p:spTgt spid="7260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26019">
                                            <p:txEl>
                                              <p:pRg st="5" end="5"/>
                                            </p:txEl>
                                          </p:spTgt>
                                        </p:tgtEl>
                                        <p:attrNameLst>
                                          <p:attrName>style.visibility</p:attrName>
                                        </p:attrNameLst>
                                      </p:cBhvr>
                                      <p:to>
                                        <p:strVal val="visible"/>
                                      </p:to>
                                    </p:set>
                                    <p:anim calcmode="lin" valueType="num">
                                      <p:cBhvr additive="base">
                                        <p:cTn id="25" dur="500" fill="hold"/>
                                        <p:tgtEl>
                                          <p:spTgt spid="72601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60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26021"/>
                                        </p:tgtEl>
                                        <p:attrNameLst>
                                          <p:attrName>style.visibility</p:attrName>
                                        </p:attrNameLst>
                                      </p:cBhvr>
                                      <p:to>
                                        <p:strVal val="visible"/>
                                      </p:to>
                                    </p:set>
                                    <p:anim calcmode="lin" valueType="num">
                                      <p:cBhvr additive="base">
                                        <p:cTn id="31" dur="500" fill="hold"/>
                                        <p:tgtEl>
                                          <p:spTgt spid="726021"/>
                                        </p:tgtEl>
                                        <p:attrNameLst>
                                          <p:attrName>ppt_x</p:attrName>
                                        </p:attrNameLst>
                                      </p:cBhvr>
                                      <p:tavLst>
                                        <p:tav tm="0">
                                          <p:val>
                                            <p:strVal val="0-#ppt_w/2"/>
                                          </p:val>
                                        </p:tav>
                                        <p:tav tm="100000">
                                          <p:val>
                                            <p:strVal val="#ppt_x"/>
                                          </p:val>
                                        </p:tav>
                                      </p:tavLst>
                                    </p:anim>
                                    <p:anim calcmode="lin" valueType="num">
                                      <p:cBhvr additive="base">
                                        <p:cTn id="32" dur="500" fill="hold"/>
                                        <p:tgtEl>
                                          <p:spTgt spid="7260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26019">
                                            <p:txEl>
                                              <p:pRg st="13" end="13"/>
                                            </p:txEl>
                                          </p:spTgt>
                                        </p:tgtEl>
                                        <p:attrNameLst>
                                          <p:attrName>style.visibility</p:attrName>
                                        </p:attrNameLst>
                                      </p:cBhvr>
                                      <p:to>
                                        <p:strVal val="visible"/>
                                      </p:to>
                                    </p:set>
                                    <p:anim calcmode="lin" valueType="num">
                                      <p:cBhvr additive="base">
                                        <p:cTn id="37" dur="500" fill="hold"/>
                                        <p:tgtEl>
                                          <p:spTgt spid="726019">
                                            <p:txEl>
                                              <p:pRg st="13" end="1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601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2286000" y="304800"/>
            <a:ext cx="7543800" cy="868362"/>
          </a:xfrm>
        </p:spPr>
        <p:txBody>
          <a:bodyPr>
            <a:normAutofit/>
          </a:bodyPr>
          <a:lstStyle/>
          <a:p>
            <a:r>
              <a:rPr lang="en-US" altLang="zh-CN" sz="4000" dirty="0"/>
              <a:t>MAP</a:t>
            </a:r>
            <a:r>
              <a:rPr lang="zh-CN" altLang="en-US" sz="4000" dirty="0"/>
              <a:t>假设和一致学习器</a:t>
            </a:r>
            <a:endParaRPr lang="zh-CN" altLang="en-US" sz="4000" dirty="0"/>
          </a:p>
        </p:txBody>
      </p:sp>
      <p:sp>
        <p:nvSpPr>
          <p:cNvPr id="727043" name="Rectangle 3"/>
          <p:cNvSpPr>
            <a:spLocks noGrp="1" noChangeArrowheads="1"/>
          </p:cNvSpPr>
          <p:nvPr>
            <p:ph type="body" sz="half" idx="1"/>
          </p:nvPr>
        </p:nvSpPr>
        <p:spPr>
          <a:xfrm>
            <a:off x="1981200" y="1371600"/>
            <a:ext cx="8077200" cy="4411662"/>
          </a:xfrm>
        </p:spPr>
        <p:txBody>
          <a:bodyPr>
            <a:normAutofit lnSpcReduction="10000"/>
          </a:bodyPr>
          <a:lstStyle/>
          <a:p>
            <a:pPr>
              <a:lnSpc>
                <a:spcPct val="90000"/>
              </a:lnSpc>
            </a:pPr>
            <a:r>
              <a:rPr lang="en-US" altLang="zh-CN" sz="2200" dirty="0"/>
              <a:t>P(D)</a:t>
            </a:r>
            <a:r>
              <a:rPr lang="zh-CN" altLang="en-US" sz="2200" dirty="0"/>
              <a:t>的计算</a:t>
            </a: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endParaRPr lang="zh-CN" altLang="en-US" sz="2200" dirty="0"/>
          </a:p>
          <a:p>
            <a:pPr>
              <a:lnSpc>
                <a:spcPct val="90000"/>
              </a:lnSpc>
            </a:pPr>
            <a:r>
              <a:rPr lang="zh-CN" altLang="en-US" sz="2200" dirty="0"/>
              <a:t>因此</a:t>
            </a:r>
            <a:endParaRPr lang="zh-CN" altLang="en-US" sz="2200" dirty="0"/>
          </a:p>
        </p:txBody>
      </p:sp>
      <p:graphicFrame>
        <p:nvGraphicFramePr>
          <p:cNvPr id="727131" name="Object 91"/>
          <p:cNvGraphicFramePr>
            <a:graphicFrameLocks noGrp="1" noChangeAspect="1"/>
          </p:cNvGraphicFramePr>
          <p:nvPr>
            <p:ph sz="half" idx="2"/>
          </p:nvPr>
        </p:nvGraphicFramePr>
        <p:xfrm>
          <a:off x="4191000" y="4648200"/>
          <a:ext cx="4624387" cy="1633538"/>
        </p:xfrm>
        <a:graphic>
          <a:graphicData uri="http://schemas.openxmlformats.org/presentationml/2006/ole">
            <mc:AlternateContent xmlns:mc="http://schemas.openxmlformats.org/markup-compatibility/2006">
              <mc:Choice xmlns:v="urn:schemas-microsoft-com:vml" Requires="v">
                <p:oleObj spid="_x0000_s727196" name="公式" r:id="rId1" imgW="2336800" imgH="825500" progId="Equation.3">
                  <p:embed/>
                </p:oleObj>
              </mc:Choice>
              <mc:Fallback>
                <p:oleObj name="公式" r:id="rId1" imgW="2336800" imgH="825500" progId="Equation.3">
                  <p:embed/>
                  <p:pic>
                    <p:nvPicPr>
                      <p:cNvPr id="0" name="Object 9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648200"/>
                        <a:ext cx="4624387" cy="163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灯片编号占位符 6"/>
          <p:cNvSpPr>
            <a:spLocks noGrp="1"/>
          </p:cNvSpPr>
          <p:nvPr>
            <p:ph type="sldNum" sz="quarter" idx="12"/>
          </p:nvPr>
        </p:nvSpPr>
        <p:spPr/>
        <p:txBody>
          <a:bodyPr/>
          <a:lstStyle/>
          <a:p>
            <a:fld id="{36A932E0-D9FA-4404-A411-B042B9F5540F}" type="slidenum">
              <a:rPr lang="en-US" altLang="zh-CN" sz="1600"/>
            </a:fld>
            <a:endParaRPr lang="en-US" altLang="zh-CN" sz="1600" dirty="0"/>
          </a:p>
        </p:txBody>
      </p:sp>
      <p:graphicFrame>
        <p:nvGraphicFramePr>
          <p:cNvPr id="727044" name="Object 4"/>
          <p:cNvGraphicFramePr>
            <a:graphicFrameLocks noChangeAspect="1"/>
          </p:cNvGraphicFramePr>
          <p:nvPr/>
        </p:nvGraphicFramePr>
        <p:xfrm>
          <a:off x="4267200" y="1524000"/>
          <a:ext cx="4267200" cy="3049588"/>
        </p:xfrm>
        <a:graphic>
          <a:graphicData uri="http://schemas.openxmlformats.org/presentationml/2006/ole">
            <mc:AlternateContent xmlns:mc="http://schemas.openxmlformats.org/markup-compatibility/2006">
              <mc:Choice xmlns:v="urn:schemas-microsoft-com:vml" Requires="v">
                <p:oleObj spid="_x0000_s727197" name="公式" r:id="rId3" imgW="2451100" imgH="1752600" progId="Equation.3">
                  <p:embed/>
                </p:oleObj>
              </mc:Choice>
              <mc:Fallback>
                <p:oleObj name="公式" r:id="rId3" imgW="2451100" imgH="175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524000"/>
                        <a:ext cx="4267200"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 calcmode="lin" valueType="num">
                                      <p:cBhvr additive="base">
                                        <p:cTn id="7" dur="500" fill="hold"/>
                                        <p:tgtEl>
                                          <p:spTgt spid="727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44"/>
                                        </p:tgtEl>
                                        <p:attrNameLst>
                                          <p:attrName>style.visibility</p:attrName>
                                        </p:attrNameLst>
                                      </p:cBhvr>
                                      <p:to>
                                        <p:strVal val="visible"/>
                                      </p:to>
                                    </p:set>
                                    <p:anim calcmode="lin" valueType="num">
                                      <p:cBhvr additive="base">
                                        <p:cTn id="13" dur="500" fill="hold"/>
                                        <p:tgtEl>
                                          <p:spTgt spid="727044"/>
                                        </p:tgtEl>
                                        <p:attrNameLst>
                                          <p:attrName>ppt_x</p:attrName>
                                        </p:attrNameLst>
                                      </p:cBhvr>
                                      <p:tavLst>
                                        <p:tav tm="0">
                                          <p:val>
                                            <p:strVal val="0-#ppt_w/2"/>
                                          </p:val>
                                        </p:tav>
                                        <p:tav tm="100000">
                                          <p:val>
                                            <p:strVal val="#ppt_x"/>
                                          </p:val>
                                        </p:tav>
                                      </p:tavLst>
                                    </p:anim>
                                    <p:anim calcmode="lin" valueType="num">
                                      <p:cBhvr additive="base">
                                        <p:cTn id="14" dur="500" fill="hold"/>
                                        <p:tgtEl>
                                          <p:spTgt spid="7270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27043">
                                            <p:txEl>
                                              <p:pRg st="10" end="10"/>
                                            </p:txEl>
                                          </p:spTgt>
                                        </p:tgtEl>
                                        <p:attrNameLst>
                                          <p:attrName>style.visibility</p:attrName>
                                        </p:attrNameLst>
                                      </p:cBhvr>
                                      <p:to>
                                        <p:strVal val="visible"/>
                                      </p:to>
                                    </p:set>
                                    <p:anim calcmode="lin" valueType="num">
                                      <p:cBhvr additive="base">
                                        <p:cTn id="19" dur="500" fill="hold"/>
                                        <p:tgtEl>
                                          <p:spTgt spid="72704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27131"/>
                                        </p:tgtEl>
                                        <p:attrNameLst>
                                          <p:attrName>style.visibility</p:attrName>
                                        </p:attrNameLst>
                                      </p:cBhvr>
                                      <p:to>
                                        <p:strVal val="visible"/>
                                      </p:to>
                                    </p:set>
                                    <p:anim calcmode="lin" valueType="num">
                                      <p:cBhvr additive="base">
                                        <p:cTn id="25" dur="500" fill="hold"/>
                                        <p:tgtEl>
                                          <p:spTgt spid="727131"/>
                                        </p:tgtEl>
                                        <p:attrNameLst>
                                          <p:attrName>ppt_x</p:attrName>
                                        </p:attrNameLst>
                                      </p:cBhvr>
                                      <p:tavLst>
                                        <p:tav tm="0">
                                          <p:val>
                                            <p:strVal val="0-#ppt_w/2"/>
                                          </p:val>
                                        </p:tav>
                                        <p:tav tm="100000">
                                          <p:val>
                                            <p:strVal val="#ppt_x"/>
                                          </p:val>
                                        </p:tav>
                                      </p:tavLst>
                                    </p:anim>
                                    <p:anim calcmode="lin" valueType="num">
                                      <p:cBhvr additive="base">
                                        <p:cTn id="26" dur="500" fill="hold"/>
                                        <p:tgtEl>
                                          <p:spTgt spid="727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r>
              <a:rPr lang="en-US" altLang="zh-CN" sz="3600" dirty="0"/>
              <a:t>MAP</a:t>
            </a:r>
            <a:r>
              <a:rPr lang="zh-CN" altLang="en-US" sz="3600" dirty="0"/>
              <a:t>假设和一致学习器</a:t>
            </a:r>
            <a:endParaRPr lang="zh-CN" altLang="en-US" sz="3600" dirty="0"/>
          </a:p>
        </p:txBody>
      </p:sp>
      <p:sp>
        <p:nvSpPr>
          <p:cNvPr id="733187" name="Rectangle 3"/>
          <p:cNvSpPr>
            <a:spLocks noGrp="1" noChangeArrowheads="1"/>
          </p:cNvSpPr>
          <p:nvPr>
            <p:ph idx="1"/>
          </p:nvPr>
        </p:nvSpPr>
        <p:spPr>
          <a:xfrm>
            <a:off x="938445" y="1365885"/>
            <a:ext cx="7543800" cy="3124200"/>
          </a:xfrm>
        </p:spPr>
        <p:txBody>
          <a:bodyPr/>
          <a:lstStyle/>
          <a:p>
            <a:r>
              <a:rPr lang="zh-CN" altLang="en-US" dirty="0"/>
              <a:t>假设的概率演化情况</a:t>
            </a:r>
            <a:endParaRPr lang="zh-CN" altLang="en-US" dirty="0"/>
          </a:p>
          <a:p>
            <a:pPr lvl="1"/>
            <a:r>
              <a:rPr lang="zh-CN" altLang="en-US" dirty="0"/>
              <a:t>初始时所有假设具有相同的概率</a:t>
            </a:r>
            <a:endParaRPr lang="zh-CN" altLang="en-US" dirty="0"/>
          </a:p>
          <a:p>
            <a:pPr lvl="1"/>
            <a:r>
              <a:rPr lang="zh-CN" altLang="en-US" dirty="0"/>
              <a:t>当训练数据逐步出现后，不一致假设的概率变为</a:t>
            </a:r>
            <a:r>
              <a:rPr lang="en-US" altLang="zh-CN" dirty="0"/>
              <a:t>0</a:t>
            </a:r>
            <a:r>
              <a:rPr lang="zh-CN" altLang="en-US" dirty="0"/>
              <a:t>，而整个概率的和为</a:t>
            </a:r>
            <a:r>
              <a:rPr lang="en-US" altLang="zh-CN" dirty="0"/>
              <a:t>1</a:t>
            </a:r>
            <a:r>
              <a:rPr lang="zh-CN" altLang="en-US" dirty="0"/>
              <a:t>，它们均匀分布到剩余的一致假设中</a:t>
            </a:r>
            <a:endParaRPr lang="zh-CN" altLang="en-US" dirty="0"/>
          </a:p>
          <a:p>
            <a:endParaRPr lang="en-US" altLang="zh-CN" dirty="0"/>
          </a:p>
        </p:txBody>
      </p:sp>
      <p:sp>
        <p:nvSpPr>
          <p:cNvPr id="7" name="灯片编号占位符 5"/>
          <p:cNvSpPr>
            <a:spLocks noGrp="1"/>
          </p:cNvSpPr>
          <p:nvPr>
            <p:ph type="sldNum" sz="quarter" idx="12"/>
          </p:nvPr>
        </p:nvSpPr>
        <p:spPr/>
        <p:txBody>
          <a:bodyPr/>
          <a:lstStyle/>
          <a:p>
            <a:fld id="{A391DFD8-6BDC-45E1-B940-161F5F638F91}" type="slidenum">
              <a:rPr lang="en-US" altLang="zh-CN"/>
            </a:fld>
            <a:endParaRPr lang="en-US" altLang="zh-CN"/>
          </a:p>
        </p:txBody>
      </p:sp>
      <p:pic>
        <p:nvPicPr>
          <p:cNvPr id="7331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9292" y="4032885"/>
            <a:ext cx="7086600"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normAutofit/>
          </a:bodyPr>
          <a:lstStyle/>
          <a:p>
            <a:r>
              <a:rPr lang="en-US" altLang="zh-CN"/>
              <a:t>MAP</a:t>
            </a:r>
            <a:r>
              <a:rPr lang="zh-CN" altLang="en-US"/>
              <a:t>假设和一致学习器</a:t>
            </a:r>
            <a:endParaRPr lang="zh-CN" altLang="en-US"/>
          </a:p>
        </p:txBody>
      </p:sp>
      <p:sp>
        <p:nvSpPr>
          <p:cNvPr id="728067" name="Rectangle 3"/>
          <p:cNvSpPr>
            <a:spLocks noGrp="1" noChangeArrowheads="1"/>
          </p:cNvSpPr>
          <p:nvPr>
            <p:ph idx="1"/>
          </p:nvPr>
        </p:nvSpPr>
        <p:spPr>
          <a:xfrm>
            <a:off x="1497965" y="1762125"/>
            <a:ext cx="8229600" cy="4757737"/>
          </a:xfrm>
        </p:spPr>
        <p:txBody>
          <a:bodyPr>
            <a:normAutofit lnSpcReduction="10000"/>
          </a:bodyPr>
          <a:lstStyle/>
          <a:p>
            <a:pPr>
              <a:lnSpc>
                <a:spcPct val="80000"/>
              </a:lnSpc>
            </a:pPr>
            <a:r>
              <a:rPr lang="zh-CN" altLang="en-US" sz="2000" dirty="0"/>
              <a:t>一致学习器</a:t>
            </a:r>
            <a:endParaRPr lang="zh-CN" altLang="en-US" sz="2000" dirty="0"/>
          </a:p>
          <a:p>
            <a:pPr lvl="1">
              <a:lnSpc>
                <a:spcPct val="80000"/>
              </a:lnSpc>
            </a:pPr>
            <a:r>
              <a:rPr lang="zh-CN" altLang="en-US" sz="2200" dirty="0"/>
              <a:t>如果某个学习器输出的假设在训练样例上为</a:t>
            </a:r>
            <a:r>
              <a:rPr lang="en-US" altLang="zh-CN" sz="2200" dirty="0"/>
              <a:t>0</a:t>
            </a:r>
            <a:r>
              <a:rPr lang="zh-CN" altLang="en-US" sz="2200" dirty="0"/>
              <a:t>错误率，则称为一致学习器</a:t>
            </a:r>
            <a:endParaRPr lang="zh-CN" altLang="en-US" sz="2200" dirty="0"/>
          </a:p>
          <a:p>
            <a:pPr>
              <a:lnSpc>
                <a:spcPct val="80000"/>
              </a:lnSpc>
            </a:pPr>
            <a:endParaRPr lang="zh-CN" altLang="en-US" sz="2000" dirty="0"/>
          </a:p>
          <a:p>
            <a:pPr>
              <a:lnSpc>
                <a:spcPct val="80000"/>
              </a:lnSpc>
            </a:pPr>
            <a:r>
              <a:rPr lang="zh-CN" altLang="en-US" sz="2000" dirty="0"/>
              <a:t>如果</a:t>
            </a:r>
            <a:r>
              <a:rPr lang="en-US" altLang="zh-CN" sz="2000" dirty="0"/>
              <a:t>H</a:t>
            </a:r>
            <a:r>
              <a:rPr lang="zh-CN" altLang="en-US" sz="2000" dirty="0"/>
              <a:t>上有均匀的先验概率，且训练数据是确定性和无噪声的，任意一致学习器将输出一个</a:t>
            </a:r>
            <a:r>
              <a:rPr lang="en-US" altLang="zh-CN" sz="2000" dirty="0"/>
              <a:t>MAP</a:t>
            </a:r>
            <a:r>
              <a:rPr lang="zh-CN" altLang="en-US" sz="2000" dirty="0"/>
              <a:t>假设</a:t>
            </a:r>
            <a:endParaRPr lang="zh-CN" altLang="en-US" sz="2000" dirty="0"/>
          </a:p>
          <a:p>
            <a:pPr>
              <a:lnSpc>
                <a:spcPct val="80000"/>
              </a:lnSpc>
            </a:pPr>
            <a:endParaRPr lang="zh-CN" altLang="en-US" sz="2000" dirty="0"/>
          </a:p>
          <a:p>
            <a:pPr>
              <a:lnSpc>
                <a:spcPct val="80000"/>
              </a:lnSpc>
            </a:pPr>
            <a:r>
              <a:rPr lang="en-US" altLang="zh-CN" sz="2000" dirty="0"/>
              <a:t>Find-S</a:t>
            </a:r>
            <a:r>
              <a:rPr lang="zh-CN" altLang="en-US" sz="2000" dirty="0"/>
              <a:t>算法按照特殊到一般的顺序搜索架设空间</a:t>
            </a:r>
            <a:r>
              <a:rPr lang="en-US" altLang="zh-CN" sz="2000" dirty="0"/>
              <a:t>H</a:t>
            </a:r>
            <a:r>
              <a:rPr lang="zh-CN" altLang="en-US" sz="2000" dirty="0"/>
              <a:t>，并输出一个极大特殊的一致假设，因此可知在上面定义的</a:t>
            </a:r>
            <a:r>
              <a:rPr lang="en-US" altLang="zh-CN" sz="2000" dirty="0"/>
              <a:t>P(h)</a:t>
            </a:r>
            <a:r>
              <a:rPr lang="zh-CN" altLang="en-US" sz="2000" dirty="0"/>
              <a:t>和</a:t>
            </a:r>
            <a:r>
              <a:rPr lang="en-US" altLang="zh-CN" sz="2000" dirty="0"/>
              <a:t>P(</a:t>
            </a:r>
            <a:r>
              <a:rPr lang="en-US" altLang="zh-CN" sz="2000" dirty="0" err="1"/>
              <a:t>D|h</a:t>
            </a:r>
            <a:r>
              <a:rPr lang="en-US" altLang="zh-CN" sz="2000" dirty="0"/>
              <a:t>)</a:t>
            </a:r>
            <a:r>
              <a:rPr lang="zh-CN" altLang="en-US" sz="2000" dirty="0"/>
              <a:t>概率分布下，它输出</a:t>
            </a:r>
            <a:r>
              <a:rPr lang="en-US" altLang="zh-CN" sz="2000" dirty="0"/>
              <a:t>MAP</a:t>
            </a:r>
            <a:r>
              <a:rPr lang="zh-CN" altLang="en-US" sz="2000" dirty="0"/>
              <a:t>假设</a:t>
            </a:r>
            <a:endParaRPr lang="zh-CN" altLang="en-US" sz="2000" dirty="0"/>
          </a:p>
          <a:p>
            <a:pPr>
              <a:lnSpc>
                <a:spcPct val="80000"/>
              </a:lnSpc>
            </a:pPr>
            <a:endParaRPr lang="zh-CN" altLang="en-US" sz="2000" dirty="0"/>
          </a:p>
          <a:p>
            <a:pPr>
              <a:lnSpc>
                <a:spcPct val="80000"/>
              </a:lnSpc>
            </a:pPr>
            <a:r>
              <a:rPr lang="zh-CN" altLang="en-US" sz="2000" dirty="0"/>
              <a:t>更一般地，对于先验概率偏袒于更特殊假设的任何概率分布，</a:t>
            </a:r>
            <a:r>
              <a:rPr lang="en-US" altLang="zh-CN" sz="2000" dirty="0"/>
              <a:t>Find-S</a:t>
            </a:r>
            <a:r>
              <a:rPr lang="zh-CN" altLang="en-US" sz="2000" dirty="0"/>
              <a:t>输出的假设都是</a:t>
            </a:r>
            <a:r>
              <a:rPr lang="en-US" altLang="zh-CN" sz="2000" dirty="0"/>
              <a:t>MAP</a:t>
            </a:r>
            <a:r>
              <a:rPr lang="zh-CN" altLang="en-US" sz="2000" dirty="0"/>
              <a:t>假设</a:t>
            </a:r>
            <a:endParaRPr lang="zh-CN" altLang="en-US" sz="2000" dirty="0"/>
          </a:p>
          <a:p>
            <a:pPr>
              <a:lnSpc>
                <a:spcPct val="80000"/>
              </a:lnSpc>
            </a:pPr>
            <a:endParaRPr lang="zh-CN" altLang="en-US" sz="2000" dirty="0"/>
          </a:p>
          <a:p>
            <a:pPr>
              <a:lnSpc>
                <a:spcPct val="80000"/>
              </a:lnSpc>
            </a:pPr>
            <a:r>
              <a:rPr lang="zh-CN" altLang="en-US" sz="2100" dirty="0"/>
              <a:t>因此：贝叶斯框架提出了一种刻画学习算法（如</a:t>
            </a:r>
            <a:r>
              <a:rPr lang="en-US" altLang="zh-CN" sz="2100" dirty="0"/>
              <a:t>Find-S</a:t>
            </a:r>
            <a:r>
              <a:rPr lang="zh-CN" altLang="en-US" sz="2100" dirty="0"/>
              <a:t>算法）行为的方法，即使该学习算法不进行概率操作</a:t>
            </a:r>
            <a:endParaRPr lang="zh-CN" altLang="en-US" sz="2100" dirty="0"/>
          </a:p>
        </p:txBody>
      </p:sp>
      <p:sp>
        <p:nvSpPr>
          <p:cNvPr id="6" name="灯片编号占位符 5"/>
          <p:cNvSpPr>
            <a:spLocks noGrp="1"/>
          </p:cNvSpPr>
          <p:nvPr>
            <p:ph type="sldNum" sz="quarter" idx="12"/>
          </p:nvPr>
        </p:nvSpPr>
        <p:spPr/>
        <p:txBody>
          <a:bodyPr/>
          <a:lstStyle/>
          <a:p>
            <a:fld id="{E4D478F6-AB67-4A98-AFB4-81F833B4F452}" type="slidenum">
              <a:rPr lang="en-US" altLang="zh-CN"/>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zh-CN" altLang="en-US"/>
              <a:t>小结</a:t>
            </a:r>
            <a:endParaRPr lang="zh-CN" altLang="en-US"/>
          </a:p>
        </p:txBody>
      </p:sp>
      <p:sp>
        <p:nvSpPr>
          <p:cNvPr id="735235" name="Rectangle 3"/>
          <p:cNvSpPr>
            <a:spLocks noGrp="1" noChangeArrowheads="1"/>
          </p:cNvSpPr>
          <p:nvPr>
            <p:ph idx="1"/>
          </p:nvPr>
        </p:nvSpPr>
        <p:spPr/>
        <p:txBody>
          <a:bodyPr>
            <a:normAutofit fontScale="60000"/>
          </a:bodyPr>
          <a:lstStyle/>
          <a:p>
            <a:pPr>
              <a:lnSpc>
                <a:spcPct val="90000"/>
              </a:lnSpc>
            </a:pPr>
            <a:r>
              <a:rPr lang="zh-CN" altLang="en-US" sz="2600"/>
              <a:t>贝叶斯学习的重要性</a:t>
            </a:r>
            <a:endParaRPr lang="zh-CN" altLang="en-US" sz="2600"/>
          </a:p>
          <a:p>
            <a:pPr lvl="1">
              <a:lnSpc>
                <a:spcPct val="90000"/>
              </a:lnSpc>
            </a:pPr>
            <a:r>
              <a:rPr lang="zh-CN" altLang="en-US" sz="2200"/>
              <a:t>能够计算显式的假设概率，是解决相应学习问题的最有实际价值的方法之一 </a:t>
            </a:r>
            <a:endParaRPr lang="zh-CN" altLang="en-US" sz="2200"/>
          </a:p>
          <a:p>
            <a:pPr lvl="1">
              <a:lnSpc>
                <a:spcPct val="90000"/>
              </a:lnSpc>
            </a:pPr>
            <a:r>
              <a:rPr lang="zh-CN" altLang="en-US" sz="2200"/>
              <a:t>为理解其它学习算法提供了一种有效的手段，而这些算法不一定直接操作概率数据 </a:t>
            </a:r>
            <a:endParaRPr lang="zh-CN" altLang="en-US" sz="2200"/>
          </a:p>
          <a:p>
            <a:pPr>
              <a:lnSpc>
                <a:spcPct val="90000"/>
              </a:lnSpc>
            </a:pPr>
            <a:r>
              <a:rPr lang="zh-CN" altLang="en-US" sz="2600"/>
              <a:t>特点</a:t>
            </a:r>
            <a:endParaRPr lang="zh-CN" altLang="en-US" sz="2600"/>
          </a:p>
          <a:p>
            <a:pPr lvl="1">
              <a:lnSpc>
                <a:spcPct val="90000"/>
              </a:lnSpc>
            </a:pPr>
            <a:r>
              <a:rPr lang="zh-CN" altLang="en-US" sz="2200"/>
              <a:t>观察到的每个训练样例可以增量式地降低或升高某假设的估计概率</a:t>
            </a:r>
            <a:endParaRPr lang="zh-CN" altLang="en-US" sz="2200"/>
          </a:p>
          <a:p>
            <a:pPr lvl="2">
              <a:lnSpc>
                <a:spcPct val="90000"/>
              </a:lnSpc>
            </a:pPr>
            <a:r>
              <a:rPr lang="zh-CN" altLang="en-US" sz="2100"/>
              <a:t>其他算法会在某个假设与任一样例不一致时完全去掉该假设</a:t>
            </a:r>
            <a:endParaRPr lang="zh-CN" altLang="en-US" sz="2100"/>
          </a:p>
          <a:p>
            <a:pPr lvl="1">
              <a:lnSpc>
                <a:spcPct val="90000"/>
              </a:lnSpc>
            </a:pPr>
            <a:r>
              <a:rPr lang="zh-CN" altLang="en-US" sz="2200"/>
              <a:t>先验知识可以与观察数据一起决定假设的最终概率</a:t>
            </a:r>
            <a:endParaRPr lang="zh-CN" altLang="en-US" sz="2200"/>
          </a:p>
          <a:p>
            <a:pPr lvl="1">
              <a:lnSpc>
                <a:spcPct val="90000"/>
              </a:lnSpc>
            </a:pPr>
            <a:r>
              <a:rPr lang="zh-CN" altLang="en-US" sz="2200"/>
              <a:t>贝叶斯方法可允许假设做出不确定性的预测</a:t>
            </a:r>
            <a:endParaRPr lang="zh-CN" altLang="en-US" sz="2200"/>
          </a:p>
          <a:p>
            <a:pPr lvl="2">
              <a:lnSpc>
                <a:spcPct val="90000"/>
              </a:lnSpc>
            </a:pPr>
            <a:r>
              <a:rPr lang="zh-CN" altLang="en-US" sz="2100"/>
              <a:t>比如今天是晴天的概率为</a:t>
            </a:r>
            <a:r>
              <a:rPr lang="en-US" altLang="zh-CN" sz="2100"/>
              <a:t>93%</a:t>
            </a:r>
            <a:endParaRPr lang="en-US" altLang="zh-CN" sz="2100"/>
          </a:p>
          <a:p>
            <a:pPr lvl="0">
              <a:lnSpc>
                <a:spcPct val="90000"/>
              </a:lnSpc>
            </a:pPr>
            <a:r>
              <a:rPr lang="zh-CN" altLang="en-US" sz="2940">
                <a:sym typeface="+mn-ea"/>
              </a:rPr>
              <a:t>难点</a:t>
            </a:r>
            <a:endParaRPr lang="zh-CN" altLang="en-US" sz="2940"/>
          </a:p>
          <a:p>
            <a:pPr lvl="1"/>
            <a:r>
              <a:rPr lang="zh-CN" altLang="en-US" sz="2940">
                <a:sym typeface="+mn-ea"/>
              </a:rPr>
              <a:t>需要概率的初始知识</a:t>
            </a:r>
            <a:endParaRPr lang="zh-CN" altLang="en-US" sz="2940"/>
          </a:p>
          <a:p>
            <a:pPr lvl="2"/>
            <a:r>
              <a:rPr lang="zh-CN" altLang="en-US" sz="2940">
                <a:sym typeface="+mn-ea"/>
              </a:rPr>
              <a:t>当这概率预先未知时，可以基于背景知识、预先准备好的数据以及关于基准分布的假定来估计这些概率</a:t>
            </a:r>
            <a:endParaRPr lang="zh-CN" altLang="en-US" sz="2940"/>
          </a:p>
          <a:p>
            <a:pPr lvl="1"/>
            <a:r>
              <a:rPr lang="zh-CN" altLang="en-US" sz="2940">
                <a:sym typeface="+mn-ea"/>
              </a:rPr>
              <a:t>一般情况下确定贝叶斯最优假设的计算代价比较大（同候选假设的数量成线性关系）</a:t>
            </a:r>
            <a:endParaRPr lang="en-US" altLang="zh-CN" sz="2940"/>
          </a:p>
        </p:txBody>
      </p:sp>
      <p:sp>
        <p:nvSpPr>
          <p:cNvPr id="6" name="灯片编号占位符 5"/>
          <p:cNvSpPr>
            <a:spLocks noGrp="1"/>
          </p:cNvSpPr>
          <p:nvPr>
            <p:ph type="sldNum" sz="quarter" idx="12"/>
          </p:nvPr>
        </p:nvSpPr>
        <p:spPr/>
        <p:txBody>
          <a:bodyPr/>
          <a:lstStyle/>
          <a:p>
            <a:fld id="{73A9CFA9-6739-43CE-85B7-3DE03F7A73D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 calcmode="lin" valueType="num">
                                      <p:cBhvr additive="base">
                                        <p:cTn id="7" dur="500" fill="hold"/>
                                        <p:tgtEl>
                                          <p:spTgt spid="73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5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35235">
                                            <p:txEl>
                                              <p:pRg st="1" end="1"/>
                                            </p:txEl>
                                          </p:spTgt>
                                        </p:tgtEl>
                                        <p:attrNameLst>
                                          <p:attrName>style.visibility</p:attrName>
                                        </p:attrNameLst>
                                      </p:cBhvr>
                                      <p:to>
                                        <p:strVal val="visible"/>
                                      </p:to>
                                    </p:set>
                                    <p:anim calcmode="lin" valueType="num">
                                      <p:cBhvr additive="base">
                                        <p:cTn id="11" dur="500" fill="hold"/>
                                        <p:tgtEl>
                                          <p:spTgt spid="7352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352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35235">
                                            <p:txEl>
                                              <p:pRg st="2" end="2"/>
                                            </p:txEl>
                                          </p:spTgt>
                                        </p:tgtEl>
                                        <p:attrNameLst>
                                          <p:attrName>style.visibility</p:attrName>
                                        </p:attrNameLst>
                                      </p:cBhvr>
                                      <p:to>
                                        <p:strVal val="visible"/>
                                      </p:to>
                                    </p:set>
                                    <p:anim calcmode="lin" valueType="num">
                                      <p:cBhvr additive="base">
                                        <p:cTn id="15" dur="500" fill="hold"/>
                                        <p:tgtEl>
                                          <p:spTgt spid="7352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35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35235">
                                            <p:txEl>
                                              <p:pRg st="3" end="3"/>
                                            </p:txEl>
                                          </p:spTgt>
                                        </p:tgtEl>
                                        <p:attrNameLst>
                                          <p:attrName>style.visibility</p:attrName>
                                        </p:attrNameLst>
                                      </p:cBhvr>
                                      <p:to>
                                        <p:strVal val="visible"/>
                                      </p:to>
                                    </p:set>
                                    <p:anim calcmode="lin" valueType="num">
                                      <p:cBhvr additive="base">
                                        <p:cTn id="21" dur="500" fill="hold"/>
                                        <p:tgtEl>
                                          <p:spTgt spid="73523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3523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35235">
                                            <p:txEl>
                                              <p:pRg st="4" end="4"/>
                                            </p:txEl>
                                          </p:spTgt>
                                        </p:tgtEl>
                                        <p:attrNameLst>
                                          <p:attrName>style.visibility</p:attrName>
                                        </p:attrNameLst>
                                      </p:cBhvr>
                                      <p:to>
                                        <p:strVal val="visible"/>
                                      </p:to>
                                    </p:set>
                                    <p:anim calcmode="lin" valueType="num">
                                      <p:cBhvr additive="base">
                                        <p:cTn id="25" dur="500" fill="hold"/>
                                        <p:tgtEl>
                                          <p:spTgt spid="7352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523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35235">
                                            <p:txEl>
                                              <p:pRg st="5" end="5"/>
                                            </p:txEl>
                                          </p:spTgt>
                                        </p:tgtEl>
                                        <p:attrNameLst>
                                          <p:attrName>style.visibility</p:attrName>
                                        </p:attrNameLst>
                                      </p:cBhvr>
                                      <p:to>
                                        <p:strVal val="visible"/>
                                      </p:to>
                                    </p:set>
                                    <p:anim calcmode="lin" valueType="num">
                                      <p:cBhvr additive="base">
                                        <p:cTn id="29" dur="500" fill="hold"/>
                                        <p:tgtEl>
                                          <p:spTgt spid="73523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3523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735235">
                                            <p:txEl>
                                              <p:pRg st="6" end="6"/>
                                            </p:txEl>
                                          </p:spTgt>
                                        </p:tgtEl>
                                        <p:attrNameLst>
                                          <p:attrName>style.visibility</p:attrName>
                                        </p:attrNameLst>
                                      </p:cBhvr>
                                      <p:to>
                                        <p:strVal val="visible"/>
                                      </p:to>
                                    </p:set>
                                    <p:anim calcmode="lin" valueType="num">
                                      <p:cBhvr additive="base">
                                        <p:cTn id="33" dur="500" fill="hold"/>
                                        <p:tgtEl>
                                          <p:spTgt spid="7352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3523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735235">
                                            <p:txEl>
                                              <p:pRg st="7" end="7"/>
                                            </p:txEl>
                                          </p:spTgt>
                                        </p:tgtEl>
                                        <p:attrNameLst>
                                          <p:attrName>style.visibility</p:attrName>
                                        </p:attrNameLst>
                                      </p:cBhvr>
                                      <p:to>
                                        <p:strVal val="visible"/>
                                      </p:to>
                                    </p:set>
                                    <p:anim calcmode="lin" valueType="num">
                                      <p:cBhvr additive="base">
                                        <p:cTn id="37" dur="500" fill="hold"/>
                                        <p:tgtEl>
                                          <p:spTgt spid="73523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523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35235">
                                            <p:txEl>
                                              <p:pRg st="8" end="8"/>
                                            </p:txEl>
                                          </p:spTgt>
                                        </p:tgtEl>
                                        <p:attrNameLst>
                                          <p:attrName>style.visibility</p:attrName>
                                        </p:attrNameLst>
                                      </p:cBhvr>
                                      <p:to>
                                        <p:strVal val="visible"/>
                                      </p:to>
                                    </p:set>
                                    <p:anim calcmode="lin" valueType="num">
                                      <p:cBhvr additive="base">
                                        <p:cTn id="41" dur="500" fill="hold"/>
                                        <p:tgtEl>
                                          <p:spTgt spid="73523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3523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35235">
                                            <p:txEl>
                                              <p:pRg st="9" end="9"/>
                                            </p:txEl>
                                          </p:spTgt>
                                        </p:tgtEl>
                                        <p:attrNameLst>
                                          <p:attrName>style.visibility</p:attrName>
                                        </p:attrNameLst>
                                      </p:cBhvr>
                                      <p:to>
                                        <p:strVal val="visible"/>
                                      </p:to>
                                    </p:set>
                                    <p:anim calcmode="lin" valueType="num">
                                      <p:cBhvr additive="base">
                                        <p:cTn id="45" dur="500" fill="hold"/>
                                        <p:tgtEl>
                                          <p:spTgt spid="735235">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3523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735235">
                                            <p:txEl>
                                              <p:pRg st="10" end="10"/>
                                            </p:txEl>
                                          </p:spTgt>
                                        </p:tgtEl>
                                        <p:attrNameLst>
                                          <p:attrName>style.visibility</p:attrName>
                                        </p:attrNameLst>
                                      </p:cBhvr>
                                      <p:to>
                                        <p:strVal val="visible"/>
                                      </p:to>
                                    </p:set>
                                    <p:anim calcmode="lin" valueType="num">
                                      <p:cBhvr additive="base">
                                        <p:cTn id="49" dur="500" fill="hold"/>
                                        <p:tgtEl>
                                          <p:spTgt spid="735235">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3523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735235">
                                            <p:txEl>
                                              <p:pRg st="11" end="11"/>
                                            </p:txEl>
                                          </p:spTgt>
                                        </p:tgtEl>
                                        <p:attrNameLst>
                                          <p:attrName>style.visibility</p:attrName>
                                        </p:attrNameLst>
                                      </p:cBhvr>
                                      <p:to>
                                        <p:strVal val="visible"/>
                                      </p:to>
                                    </p:set>
                                    <p:anim calcmode="lin" valueType="num">
                                      <p:cBhvr additive="base">
                                        <p:cTn id="53" dur="500" fill="hold"/>
                                        <p:tgtEl>
                                          <p:spTgt spid="735235">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735235">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735235">
                                            <p:txEl>
                                              <p:pRg st="12" end="12"/>
                                            </p:txEl>
                                          </p:spTgt>
                                        </p:tgtEl>
                                        <p:attrNameLst>
                                          <p:attrName>style.visibility</p:attrName>
                                        </p:attrNameLst>
                                      </p:cBhvr>
                                      <p:to>
                                        <p:strVal val="visible"/>
                                      </p:to>
                                    </p:set>
                                    <p:anim calcmode="lin" valueType="num">
                                      <p:cBhvr additive="base">
                                        <p:cTn id="57" dur="500" fill="hold"/>
                                        <p:tgtEl>
                                          <p:spTgt spid="735235">
                                            <p:txEl>
                                              <p:pRg st="12" end="1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3523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朴素贝叶斯分类器</a:t>
            </a:r>
            <a:endParaRPr lang="zh-CN" altLang="en-US"/>
          </a:p>
        </p:txBody>
      </p:sp>
      <p:sp>
        <p:nvSpPr>
          <p:cNvPr id="3" name="内容占位符 2"/>
          <p:cNvSpPr>
            <a:spLocks noGrp="1"/>
          </p:cNvSpPr>
          <p:nvPr>
            <p:ph idx="1"/>
          </p:nvPr>
        </p:nvSpPr>
        <p:spPr/>
        <p:txBody>
          <a:bodyPr/>
          <a:p>
            <a:r>
              <a:rPr lang="zh-CN" altLang="en-US"/>
              <a:t>贝叶斯公式</a:t>
            </a:r>
            <a:endParaRPr lang="zh-CN" altLang="en-US"/>
          </a:p>
          <a:p>
            <a:endParaRPr lang="zh-CN" altLang="en-US"/>
          </a:p>
          <a:p>
            <a:endParaRPr lang="zh-CN" altLang="en-US"/>
          </a:p>
          <a:p>
            <a:r>
              <a:rPr lang="zh-CN" altLang="en-US"/>
              <a:t>贝叶斯分类器</a:t>
            </a:r>
            <a:endParaRPr lang="zh-CN" altLang="en-US"/>
          </a:p>
          <a:p>
            <a:endParaRPr lang="zh-CN" altLang="en-US"/>
          </a:p>
          <a:p>
            <a:r>
              <a:rPr lang="zh-CN" altLang="en-US"/>
              <a:t>求特征向量确定的情况下，属于每个类的概率。概率最大的，即为所属类别，也就是：</a:t>
            </a:r>
            <a:endParaRPr lang="zh-CN" altLang="en-US"/>
          </a:p>
          <a:p>
            <a:endParaRPr lang="zh-CN" altLang="en-US"/>
          </a:p>
        </p:txBody>
      </p:sp>
      <p:grpSp>
        <p:nvGrpSpPr>
          <p:cNvPr id="714756" name="Group 4"/>
          <p:cNvGrpSpPr/>
          <p:nvPr/>
        </p:nvGrpSpPr>
        <p:grpSpPr bwMode="auto">
          <a:xfrm>
            <a:off x="1116013" y="2394353"/>
            <a:ext cx="3600450" cy="920278"/>
            <a:chOff x="1429" y="1979"/>
            <a:chExt cx="2313" cy="681"/>
          </a:xfrm>
        </p:grpSpPr>
        <p:sp>
          <p:nvSpPr>
            <p:cNvPr id="714757" name="Text Box 5"/>
            <p:cNvSpPr txBox="1">
              <a:spLocks noChangeArrowheads="1"/>
            </p:cNvSpPr>
            <p:nvPr/>
          </p:nvSpPr>
          <p:spPr bwMode="auto">
            <a:xfrm>
              <a:off x="1429" y="2160"/>
              <a:ext cx="9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spcBef>
                  <a:spcPct val="50000"/>
                </a:spcBef>
              </a:pPr>
              <a:r>
                <a:rPr lang="en-US" altLang="zh-CN">
                  <a:latin typeface="Tahoma" panose="020B0604030504040204" pitchFamily="2" charset="0"/>
                </a:rPr>
                <a:t>P(B|A) = </a:t>
              </a:r>
              <a:endParaRPr lang="en-US" altLang="zh-CN">
                <a:latin typeface="Tahoma" panose="020B0604030504040204" pitchFamily="2" charset="0"/>
              </a:endParaRPr>
            </a:p>
          </p:txBody>
        </p:sp>
        <p:sp>
          <p:nvSpPr>
            <p:cNvPr id="714758" name="Text Box 6"/>
            <p:cNvSpPr txBox="1">
              <a:spLocks noChangeArrowheads="1"/>
            </p:cNvSpPr>
            <p:nvPr/>
          </p:nvSpPr>
          <p:spPr bwMode="auto">
            <a:xfrm>
              <a:off x="2336" y="1979"/>
              <a:ext cx="113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spcBef>
                  <a:spcPct val="50000"/>
                </a:spcBef>
              </a:pPr>
              <a:r>
                <a:rPr lang="en-US" altLang="zh-CN" dirty="0">
                  <a:latin typeface="Tahoma" panose="020B0604030504040204" pitchFamily="2" charset="0"/>
                </a:rPr>
                <a:t>P(A</a:t>
              </a:r>
              <a:r>
                <a:rPr lang="en-US" altLang="zh-CN" dirty="0" err="1">
                  <a:latin typeface="Tahoma" panose="020B0604030504040204" pitchFamily="2" charset="0"/>
                </a:rPr>
                <a:t>|B</a:t>
              </a:r>
              <a:r>
                <a:rPr lang="en-US" altLang="zh-CN" dirty="0">
                  <a:latin typeface="Tahoma" panose="020B0604030504040204" pitchFamily="2" charset="0"/>
                </a:rPr>
                <a:t>) P(B)</a:t>
              </a:r>
              <a:endParaRPr lang="en-US" altLang="zh-CN" dirty="0">
                <a:latin typeface="Tahoma" panose="020B0604030504040204" pitchFamily="2" charset="0"/>
              </a:endParaRPr>
            </a:p>
          </p:txBody>
        </p:sp>
        <p:sp>
          <p:nvSpPr>
            <p:cNvPr id="714759" name="Line 7"/>
            <p:cNvSpPr>
              <a:spLocks noChangeShapeType="1"/>
            </p:cNvSpPr>
            <p:nvPr/>
          </p:nvSpPr>
          <p:spPr bwMode="auto">
            <a:xfrm>
              <a:off x="2109" y="2296"/>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714760" name="Text Box 8"/>
            <p:cNvSpPr txBox="1">
              <a:spLocks noChangeArrowheads="1"/>
            </p:cNvSpPr>
            <p:nvPr/>
          </p:nvSpPr>
          <p:spPr bwMode="auto">
            <a:xfrm>
              <a:off x="2608" y="2387"/>
              <a:ext cx="113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spcBef>
                  <a:spcPct val="50000"/>
                </a:spcBef>
              </a:pPr>
              <a:r>
                <a:rPr lang="en-US" altLang="zh-CN">
                  <a:latin typeface="Tahoma" panose="020B0604030504040204" pitchFamily="2" charset="0"/>
                </a:rPr>
                <a:t>P(A)</a:t>
              </a:r>
              <a:endParaRPr lang="en-US" altLang="zh-CN">
                <a:latin typeface="Tahoma" panose="020B0604030504040204" pitchFamily="2" charset="0"/>
              </a:endParaRPr>
            </a:p>
          </p:txBody>
        </p:sp>
      </p:grpSp>
      <p:sp>
        <p:nvSpPr>
          <p:cNvPr id="5" name="Text Box 5"/>
          <p:cNvSpPr txBox="1">
            <a:spLocks noChangeArrowheads="1"/>
          </p:cNvSpPr>
          <p:nvPr/>
        </p:nvSpPr>
        <p:spPr bwMode="auto">
          <a:xfrm>
            <a:off x="1116330" y="3954145"/>
            <a:ext cx="395795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en-US" altLang="zh-CN">
                <a:latin typeface="Tahoma" panose="020B0604030504040204" pitchFamily="2" charset="0"/>
              </a:rPr>
              <a:t>P(  |                             ) </a:t>
            </a:r>
            <a:endParaRPr lang="en-US" altLang="zh-CN">
              <a:latin typeface="Tahoma" panose="020B0604030504040204" pitchFamily="2" charset="0"/>
            </a:endParaRPr>
          </a:p>
        </p:txBody>
      </p:sp>
      <p:pic>
        <p:nvPicPr>
          <p:cNvPr id="9" name="图片 8"/>
          <p:cNvPicPr>
            <a:picLocks noChangeAspect="1"/>
          </p:cNvPicPr>
          <p:nvPr/>
        </p:nvPicPr>
        <p:blipFill>
          <a:blip r:embed="rId1"/>
          <a:stretch>
            <a:fillRect/>
          </a:stretch>
        </p:blipFill>
        <p:spPr>
          <a:xfrm>
            <a:off x="1667510" y="4022090"/>
            <a:ext cx="1976755" cy="248285"/>
          </a:xfrm>
          <a:prstGeom prst="rect">
            <a:avLst/>
          </a:prstGeom>
        </p:spPr>
      </p:pic>
      <p:pic>
        <p:nvPicPr>
          <p:cNvPr id="10" name="图片 9"/>
          <p:cNvPicPr>
            <a:picLocks noChangeAspect="1"/>
          </p:cNvPicPr>
          <p:nvPr/>
        </p:nvPicPr>
        <p:blipFill>
          <a:blip r:embed="rId2"/>
          <a:stretch>
            <a:fillRect/>
          </a:stretch>
        </p:blipFill>
        <p:spPr>
          <a:xfrm>
            <a:off x="1387475" y="4022090"/>
            <a:ext cx="201295" cy="240665"/>
          </a:xfrm>
          <a:prstGeom prst="rect">
            <a:avLst/>
          </a:prstGeom>
        </p:spPr>
      </p:pic>
      <p:grpSp>
        <p:nvGrpSpPr>
          <p:cNvPr id="11" name="Group 4"/>
          <p:cNvGrpSpPr/>
          <p:nvPr/>
        </p:nvGrpSpPr>
        <p:grpSpPr bwMode="auto">
          <a:xfrm>
            <a:off x="1053465" y="5469890"/>
            <a:ext cx="4318576" cy="905510"/>
            <a:chOff x="1429" y="1991"/>
            <a:chExt cx="2575" cy="670"/>
          </a:xfrm>
        </p:grpSpPr>
        <p:sp>
          <p:nvSpPr>
            <p:cNvPr id="12" name="Text Box 5"/>
            <p:cNvSpPr txBox="1">
              <a:spLocks noChangeArrowheads="1"/>
            </p:cNvSpPr>
            <p:nvPr/>
          </p:nvSpPr>
          <p:spPr bwMode="auto">
            <a:xfrm>
              <a:off x="1429" y="2160"/>
              <a:ext cx="122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en-US" altLang="zh-CN">
                  <a:latin typeface="Tahoma" panose="020B0604030504040204" pitchFamily="2" charset="0"/>
                </a:rPr>
                <a:t>P(</a:t>
              </a:r>
              <a:r>
                <a:rPr lang="zh-CN" altLang="en-US">
                  <a:latin typeface="Tahoma" panose="020B0604030504040204" pitchFamily="2" charset="0"/>
                </a:rPr>
                <a:t>类别</a:t>
              </a:r>
              <a:r>
                <a:rPr lang="en-US" altLang="zh-CN">
                  <a:latin typeface="Tahoma" panose="020B0604030504040204" pitchFamily="2" charset="0"/>
                </a:rPr>
                <a:t>|</a:t>
              </a:r>
              <a:r>
                <a:rPr lang="zh-CN" altLang="en-US">
                  <a:latin typeface="Tahoma" panose="020B0604030504040204" pitchFamily="2" charset="0"/>
                </a:rPr>
                <a:t>特征</a:t>
              </a:r>
              <a:r>
                <a:rPr lang="en-US" altLang="zh-CN">
                  <a:latin typeface="Tahoma" panose="020B0604030504040204" pitchFamily="2" charset="0"/>
                </a:rPr>
                <a:t>) = </a:t>
              </a:r>
              <a:endParaRPr lang="en-US" altLang="zh-CN">
                <a:latin typeface="Tahoma" panose="020B0604030504040204" pitchFamily="2" charset="0"/>
              </a:endParaRPr>
            </a:p>
          </p:txBody>
        </p:sp>
        <p:sp>
          <p:nvSpPr>
            <p:cNvPr id="13" name="Text Box 6"/>
            <p:cNvSpPr txBox="1">
              <a:spLocks noChangeArrowheads="1"/>
            </p:cNvSpPr>
            <p:nvPr/>
          </p:nvSpPr>
          <p:spPr bwMode="auto">
            <a:xfrm>
              <a:off x="2608" y="1991"/>
              <a:ext cx="139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en-US" altLang="zh-CN" dirty="0">
                  <a:latin typeface="Tahoma" panose="020B0604030504040204" pitchFamily="2" charset="0"/>
                </a:rPr>
                <a:t>P(</a:t>
              </a:r>
              <a:r>
                <a:rPr lang="zh-CN" altLang="en-US" dirty="0">
                  <a:latin typeface="Tahoma" panose="020B0604030504040204" pitchFamily="2" charset="0"/>
                </a:rPr>
                <a:t>特征</a:t>
              </a:r>
              <a:r>
                <a:rPr lang="en-US" altLang="zh-CN" dirty="0" err="1">
                  <a:latin typeface="Tahoma" panose="020B0604030504040204" pitchFamily="2" charset="0"/>
                </a:rPr>
                <a:t>|</a:t>
              </a:r>
              <a:r>
                <a:rPr lang="zh-CN" altLang="en-US">
                  <a:latin typeface="Tahoma" panose="020B0604030504040204" pitchFamily="2" charset="0"/>
                  <a:sym typeface="+mn-ea"/>
                </a:rPr>
                <a:t>类别</a:t>
              </a:r>
              <a:r>
                <a:rPr lang="en-US" altLang="zh-CN" dirty="0">
                  <a:latin typeface="Tahoma" panose="020B0604030504040204" pitchFamily="2" charset="0"/>
                </a:rPr>
                <a:t>) P(</a:t>
              </a:r>
              <a:r>
                <a:rPr lang="zh-CN" altLang="en-US">
                  <a:latin typeface="Tahoma" panose="020B0604030504040204" pitchFamily="2" charset="0"/>
                  <a:sym typeface="+mn-ea"/>
                </a:rPr>
                <a:t>类别</a:t>
              </a:r>
              <a:r>
                <a:rPr lang="en-US" altLang="zh-CN" dirty="0">
                  <a:latin typeface="Tahoma" panose="020B0604030504040204" pitchFamily="2" charset="0"/>
                </a:rPr>
                <a:t>)</a:t>
              </a:r>
              <a:endParaRPr lang="en-US" altLang="zh-CN" dirty="0">
                <a:latin typeface="Tahoma" panose="020B0604030504040204" pitchFamily="2" charset="0"/>
              </a:endParaRPr>
            </a:p>
          </p:txBody>
        </p:sp>
        <p:sp>
          <p:nvSpPr>
            <p:cNvPr id="14" name="Line 7"/>
            <p:cNvSpPr>
              <a:spLocks noChangeShapeType="1"/>
            </p:cNvSpPr>
            <p:nvPr/>
          </p:nvSpPr>
          <p:spPr bwMode="auto">
            <a:xfrm>
              <a:off x="2472" y="2326"/>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5" name="Text Box 8"/>
            <p:cNvSpPr txBox="1">
              <a:spLocks noChangeArrowheads="1"/>
            </p:cNvSpPr>
            <p:nvPr/>
          </p:nvSpPr>
          <p:spPr bwMode="auto">
            <a:xfrm>
              <a:off x="2775" y="2388"/>
              <a:ext cx="113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spcBef>
                  <a:spcPct val="50000"/>
                </a:spcBef>
              </a:pPr>
              <a:r>
                <a:rPr lang="en-US" altLang="zh-CN">
                  <a:latin typeface="Tahoma" panose="020B0604030504040204" pitchFamily="2" charset="0"/>
                </a:rPr>
                <a:t>P(</a:t>
              </a:r>
              <a:r>
                <a:rPr lang="zh-CN" altLang="en-US">
                  <a:latin typeface="Tahoma" panose="020B0604030504040204" pitchFamily="2" charset="0"/>
                </a:rPr>
                <a:t>特征</a:t>
              </a:r>
              <a:r>
                <a:rPr lang="en-US" altLang="zh-CN">
                  <a:latin typeface="Tahoma" panose="020B0604030504040204" pitchFamily="2" charset="0"/>
                </a:rPr>
                <a:t>)</a:t>
              </a:r>
              <a:endParaRPr lang="en-US" altLang="zh-CN">
                <a:latin typeface="Tahoma" panose="020B06040305040402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4756"/>
                                        </p:tgtEl>
                                        <p:attrNameLst>
                                          <p:attrName>style.visibility</p:attrName>
                                        </p:attrNameLst>
                                      </p:cBhvr>
                                      <p:to>
                                        <p:strVal val="visible"/>
                                      </p:to>
                                    </p:set>
                                    <p:anim calcmode="lin" valueType="num">
                                      <p:cBhvr additive="base">
                                        <p:cTn id="7" dur="500" fill="hold"/>
                                        <p:tgtEl>
                                          <p:spTgt spid="714756"/>
                                        </p:tgtEl>
                                        <p:attrNameLst>
                                          <p:attrName>ppt_x</p:attrName>
                                        </p:attrNameLst>
                                      </p:cBhvr>
                                      <p:tavLst>
                                        <p:tav tm="0">
                                          <p:val>
                                            <p:strVal val="0-#ppt_w/2"/>
                                          </p:val>
                                        </p:tav>
                                        <p:tav tm="100000">
                                          <p:val>
                                            <p:strVal val="#ppt_x"/>
                                          </p:val>
                                        </p:tav>
                                      </p:tavLst>
                                    </p:anim>
                                    <p:anim calcmode="lin" valueType="num">
                                      <p:cBhvr additive="base">
                                        <p:cTn id="8" dur="500" fill="hold"/>
                                        <p:tgtEl>
                                          <p:spTgt spid="714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a:t>贝叶斯最优分类器</a:t>
            </a:r>
            <a:endParaRPr lang="zh-CN" altLang="en-US"/>
          </a:p>
        </p:txBody>
      </p:sp>
      <p:sp>
        <p:nvSpPr>
          <p:cNvPr id="740355" name="Rectangle 3"/>
          <p:cNvSpPr>
            <a:spLocks noGrp="1" noChangeArrowheads="1"/>
          </p:cNvSpPr>
          <p:nvPr>
            <p:ph idx="1"/>
          </p:nvPr>
        </p:nvSpPr>
        <p:spPr>
          <a:xfrm>
            <a:off x="838200" y="1691005"/>
            <a:ext cx="7543800" cy="3276600"/>
          </a:xfrm>
        </p:spPr>
        <p:txBody>
          <a:bodyPr/>
          <a:lstStyle/>
          <a:p>
            <a:r>
              <a:rPr lang="zh-CN" altLang="en-US" sz="2600" dirty="0"/>
              <a:t>贝叶斯最优分类器</a:t>
            </a:r>
            <a:endParaRPr lang="zh-CN" altLang="en-US" sz="2600" dirty="0"/>
          </a:p>
          <a:p>
            <a:pPr lvl="1"/>
            <a:r>
              <a:rPr lang="zh-CN" altLang="en-US" sz="2200" dirty="0"/>
              <a:t>如果新实例的可能分类可取某集合</a:t>
            </a:r>
            <a:r>
              <a:rPr lang="en-US" altLang="zh-CN" sz="2200" dirty="0"/>
              <a:t>V</a:t>
            </a:r>
            <a:r>
              <a:rPr lang="zh-CN" altLang="en-US" sz="2200" dirty="0"/>
              <a:t>中的任一值</a:t>
            </a:r>
            <a:r>
              <a:rPr lang="en-US" altLang="zh-CN" sz="2200" dirty="0" err="1"/>
              <a:t>v</a:t>
            </a:r>
            <a:r>
              <a:rPr lang="en-US" altLang="zh-CN" sz="2200" baseline="-25000" dirty="0" err="1"/>
              <a:t>j</a:t>
            </a:r>
            <a:r>
              <a:rPr lang="zh-CN" altLang="en-US" sz="2200" dirty="0"/>
              <a:t>，那么概率</a:t>
            </a:r>
            <a:r>
              <a:rPr lang="en-US" altLang="zh-CN" sz="2200" dirty="0"/>
              <a:t>P(</a:t>
            </a:r>
            <a:r>
              <a:rPr lang="en-US" altLang="zh-CN" sz="2200" dirty="0" err="1"/>
              <a:t>v</a:t>
            </a:r>
            <a:r>
              <a:rPr lang="en-US" altLang="zh-CN" sz="2200" baseline="-25000" dirty="0" err="1"/>
              <a:t>j</a:t>
            </a:r>
            <a:r>
              <a:rPr lang="en-US" altLang="zh-CN" sz="2200" dirty="0" err="1"/>
              <a:t>|D</a:t>
            </a:r>
            <a:r>
              <a:rPr lang="en-US" altLang="zh-CN" sz="2200" dirty="0"/>
              <a:t>)</a:t>
            </a:r>
            <a:r>
              <a:rPr lang="zh-CN" altLang="en-US" sz="2200" dirty="0"/>
              <a:t>表示新实例分类为</a:t>
            </a:r>
            <a:r>
              <a:rPr lang="en-US" altLang="zh-CN" sz="2200" dirty="0" err="1"/>
              <a:t>v</a:t>
            </a:r>
            <a:r>
              <a:rPr lang="en-US" altLang="zh-CN" sz="2200" baseline="-25000" dirty="0" err="1"/>
              <a:t>j</a:t>
            </a:r>
            <a:r>
              <a:rPr lang="zh-CN" altLang="en-US" sz="2200" dirty="0"/>
              <a:t>的概率</a:t>
            </a:r>
            <a:endParaRPr lang="zh-CN" altLang="en-US" sz="2200" dirty="0"/>
          </a:p>
          <a:p>
            <a:endParaRPr lang="zh-CN" altLang="en-US" sz="2600" dirty="0"/>
          </a:p>
          <a:p>
            <a:endParaRPr lang="zh-CN" altLang="en-US" sz="2600" dirty="0"/>
          </a:p>
          <a:p>
            <a:pPr lvl="1"/>
            <a:r>
              <a:rPr lang="zh-CN" altLang="en-US" sz="2200" dirty="0"/>
              <a:t>新实例的最优分类为使</a:t>
            </a:r>
            <a:r>
              <a:rPr lang="en-US" altLang="zh-CN" sz="2200" dirty="0"/>
              <a:t>P(</a:t>
            </a:r>
            <a:r>
              <a:rPr lang="en-US" altLang="zh-CN" sz="2200" dirty="0" err="1"/>
              <a:t>v</a:t>
            </a:r>
            <a:r>
              <a:rPr lang="en-US" altLang="zh-CN" sz="2200" baseline="-25000" dirty="0" err="1"/>
              <a:t>j</a:t>
            </a:r>
            <a:r>
              <a:rPr lang="en-US" altLang="zh-CN" sz="2200" dirty="0" err="1"/>
              <a:t>|D</a:t>
            </a:r>
            <a:r>
              <a:rPr lang="en-US" altLang="zh-CN" sz="2200" dirty="0"/>
              <a:t>)</a:t>
            </a:r>
            <a:r>
              <a:rPr lang="zh-CN" altLang="en-US" sz="2200" dirty="0"/>
              <a:t>最大的</a:t>
            </a:r>
            <a:r>
              <a:rPr lang="en-US" altLang="zh-CN" sz="2200" dirty="0" err="1"/>
              <a:t>v</a:t>
            </a:r>
            <a:r>
              <a:rPr lang="en-US" altLang="zh-CN" sz="2200" baseline="-25000" dirty="0" err="1"/>
              <a:t>j</a:t>
            </a:r>
            <a:r>
              <a:rPr lang="zh-CN" altLang="en-US" sz="2200" dirty="0"/>
              <a:t>值，为：</a:t>
            </a:r>
            <a:endParaRPr lang="zh-CN" altLang="en-US" sz="2200" dirty="0"/>
          </a:p>
        </p:txBody>
      </p:sp>
      <p:sp>
        <p:nvSpPr>
          <p:cNvPr id="8" name="灯片编号占位符 5"/>
          <p:cNvSpPr>
            <a:spLocks noGrp="1"/>
          </p:cNvSpPr>
          <p:nvPr>
            <p:ph type="sldNum" sz="quarter" idx="12"/>
          </p:nvPr>
        </p:nvSpPr>
        <p:spPr/>
        <p:txBody>
          <a:bodyPr/>
          <a:lstStyle/>
          <a:p>
            <a:fld id="{18DE0F4E-68FA-428D-B77A-B5970935F2FE}" type="slidenum">
              <a:rPr lang="en-US" altLang="zh-CN"/>
            </a:fld>
            <a:endParaRPr lang="en-US" altLang="zh-CN"/>
          </a:p>
        </p:txBody>
      </p:sp>
      <p:graphicFrame>
        <p:nvGraphicFramePr>
          <p:cNvPr id="740356" name="Object 4"/>
          <p:cNvGraphicFramePr>
            <a:graphicFrameLocks noChangeAspect="1"/>
          </p:cNvGraphicFramePr>
          <p:nvPr/>
        </p:nvGraphicFramePr>
        <p:xfrm>
          <a:off x="3048000" y="4891405"/>
          <a:ext cx="3505200" cy="711200"/>
        </p:xfrm>
        <a:graphic>
          <a:graphicData uri="http://schemas.openxmlformats.org/presentationml/2006/ole">
            <mc:AlternateContent xmlns:mc="http://schemas.openxmlformats.org/markup-compatibility/2006">
              <mc:Choice xmlns:v="urn:schemas-microsoft-com:vml" Requires="v">
                <p:oleObj spid="_x0000_s740422" name="Equation" r:id="rId1" imgW="1816100" imgH="368300" progId="Equation.3">
                  <p:embed/>
                </p:oleObj>
              </mc:Choice>
              <mc:Fallback>
                <p:oleObj name="Equation" r:id="rId1" imgW="1816100" imgH="368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91405"/>
                        <a:ext cx="3505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0357" name="Object 5"/>
          <p:cNvGraphicFramePr>
            <a:graphicFrameLocks noChangeAspect="1"/>
          </p:cNvGraphicFramePr>
          <p:nvPr/>
        </p:nvGraphicFramePr>
        <p:xfrm>
          <a:off x="3048000" y="3367405"/>
          <a:ext cx="3505200" cy="642938"/>
        </p:xfrm>
        <a:graphic>
          <a:graphicData uri="http://schemas.openxmlformats.org/presentationml/2006/ole">
            <mc:AlternateContent xmlns:mc="http://schemas.openxmlformats.org/markup-compatibility/2006">
              <mc:Choice xmlns:v="urn:schemas-microsoft-com:vml" Requires="v">
                <p:oleObj spid="_x0000_s740423" name="Equation" r:id="rId3" imgW="2006600" imgH="368300" progId="Equation.3">
                  <p:embed/>
                </p:oleObj>
              </mc:Choice>
              <mc:Fallback>
                <p:oleObj name="Equation" r:id="rId3" imgW="20066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367405"/>
                        <a:ext cx="3505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a:t>贝叶斯最优分类器</a:t>
            </a:r>
            <a:endParaRPr lang="zh-CN" altLang="en-US"/>
          </a:p>
        </p:txBody>
      </p:sp>
      <p:sp>
        <p:nvSpPr>
          <p:cNvPr id="739331" name="Rectangle 3"/>
          <p:cNvSpPr>
            <a:spLocks noGrp="1" noChangeArrowheads="1"/>
          </p:cNvSpPr>
          <p:nvPr>
            <p:ph idx="1"/>
          </p:nvPr>
        </p:nvSpPr>
        <p:spPr>
          <a:xfrm>
            <a:off x="838200" y="1691005"/>
            <a:ext cx="8458200" cy="3886200"/>
          </a:xfrm>
        </p:spPr>
        <p:txBody>
          <a:bodyPr>
            <a:normAutofit/>
          </a:bodyPr>
          <a:lstStyle/>
          <a:p>
            <a:r>
              <a:rPr lang="zh-CN" altLang="en-US" dirty="0"/>
              <a:t>例子</a:t>
            </a:r>
            <a:endParaRPr lang="zh-CN" altLang="en-US" dirty="0"/>
          </a:p>
          <a:p>
            <a:pPr lvl="1"/>
            <a:r>
              <a:rPr lang="zh-CN" altLang="en-US" dirty="0"/>
              <a:t>假设空间</a:t>
            </a:r>
            <a:r>
              <a:rPr lang="en-US" altLang="zh-CN" dirty="0"/>
              <a:t>H</a:t>
            </a:r>
            <a:r>
              <a:rPr lang="zh-CN" altLang="en-US" dirty="0"/>
              <a:t>：包含三个假设</a:t>
            </a:r>
            <a:r>
              <a:rPr lang="en-US" altLang="zh-CN" dirty="0"/>
              <a:t>h</a:t>
            </a:r>
            <a:r>
              <a:rPr lang="en-US" altLang="zh-CN" baseline="-25000" dirty="0"/>
              <a:t>1</a:t>
            </a:r>
            <a:r>
              <a:rPr lang="en-US" altLang="zh-CN" dirty="0"/>
              <a:t>, h</a:t>
            </a:r>
            <a:r>
              <a:rPr lang="en-US" altLang="zh-CN" baseline="-25000" dirty="0"/>
              <a:t>2</a:t>
            </a:r>
            <a:r>
              <a:rPr lang="en-US" altLang="zh-CN" dirty="0"/>
              <a:t>, h</a:t>
            </a:r>
            <a:r>
              <a:rPr lang="en-US" altLang="zh-CN" baseline="-25000" dirty="0"/>
              <a:t>3</a:t>
            </a:r>
            <a:endParaRPr lang="en-US" altLang="zh-CN" dirty="0"/>
          </a:p>
          <a:p>
            <a:pPr lvl="1"/>
            <a:r>
              <a:rPr lang="zh-CN" altLang="en-US" dirty="0"/>
              <a:t>给定数据</a:t>
            </a:r>
            <a:r>
              <a:rPr lang="en-US" altLang="zh-CN" dirty="0"/>
              <a:t>D</a:t>
            </a:r>
            <a:r>
              <a:rPr lang="zh-CN" altLang="en-US" dirty="0"/>
              <a:t>时，三个假设的后验概率分别是</a:t>
            </a:r>
            <a:endParaRPr lang="zh-CN" altLang="en-US" dirty="0"/>
          </a:p>
          <a:p>
            <a:pPr lvl="2"/>
            <a:r>
              <a:rPr lang="en-US" altLang="zh-CN" dirty="0"/>
              <a:t>P(h</a:t>
            </a:r>
            <a:r>
              <a:rPr lang="en-US" altLang="zh-CN" baseline="-25000" dirty="0"/>
              <a:t>1 </a:t>
            </a:r>
            <a:r>
              <a:rPr lang="en-US" altLang="zh-CN" sz="2500" dirty="0"/>
              <a:t>|D) =0.4, </a:t>
            </a:r>
            <a:r>
              <a:rPr lang="en-US" altLang="zh-CN" dirty="0"/>
              <a:t>P(h</a:t>
            </a:r>
            <a:r>
              <a:rPr lang="en-US" altLang="zh-CN" baseline="-25000" dirty="0"/>
              <a:t>2 </a:t>
            </a:r>
            <a:r>
              <a:rPr lang="en-US" altLang="zh-CN" sz="2500" dirty="0"/>
              <a:t>|D) = 0.3, </a:t>
            </a:r>
            <a:r>
              <a:rPr lang="en-US" altLang="zh-CN" dirty="0"/>
              <a:t>P(h</a:t>
            </a:r>
            <a:r>
              <a:rPr lang="en-US" altLang="zh-CN" baseline="-25000" dirty="0"/>
              <a:t>3 </a:t>
            </a:r>
            <a:r>
              <a:rPr lang="en-US" altLang="zh-CN" sz="2500" dirty="0"/>
              <a:t>|D) = 0.3</a:t>
            </a:r>
            <a:endParaRPr lang="en-US" altLang="zh-CN" sz="2500" dirty="0"/>
          </a:p>
          <a:p>
            <a:pPr lvl="1"/>
            <a:r>
              <a:rPr lang="zh-CN" altLang="en-US" dirty="0"/>
              <a:t>若一新实例</a:t>
            </a:r>
            <a:r>
              <a:rPr lang="en-US" altLang="zh-CN" dirty="0"/>
              <a:t>x</a:t>
            </a:r>
            <a:r>
              <a:rPr lang="zh-CN" altLang="en-US" dirty="0"/>
              <a:t>被</a:t>
            </a:r>
            <a:r>
              <a:rPr lang="en-US" altLang="zh-CN" dirty="0"/>
              <a:t>h</a:t>
            </a:r>
            <a:r>
              <a:rPr lang="en-US" altLang="zh-CN" baseline="-25000" dirty="0"/>
              <a:t>1</a:t>
            </a:r>
            <a:r>
              <a:rPr lang="zh-CN" altLang="en-US" dirty="0"/>
              <a:t>分类为正，被</a:t>
            </a:r>
            <a:r>
              <a:rPr lang="en-US" altLang="zh-CN" dirty="0"/>
              <a:t>h</a:t>
            </a:r>
            <a:r>
              <a:rPr lang="en-US" altLang="zh-CN" baseline="-25000" dirty="0"/>
              <a:t>2</a:t>
            </a:r>
            <a:r>
              <a:rPr lang="zh-CN" altLang="en-US" dirty="0"/>
              <a:t>和</a:t>
            </a:r>
            <a:r>
              <a:rPr lang="en-US" altLang="zh-CN" dirty="0"/>
              <a:t>h</a:t>
            </a:r>
            <a:r>
              <a:rPr lang="en-US" altLang="zh-CN" baseline="-25000" dirty="0"/>
              <a:t>3</a:t>
            </a:r>
            <a:r>
              <a:rPr lang="zh-CN" altLang="en-US" dirty="0"/>
              <a:t>分类为反</a:t>
            </a:r>
            <a:endParaRPr lang="zh-CN" altLang="en-US" dirty="0"/>
          </a:p>
          <a:p>
            <a:pPr lvl="1"/>
            <a:r>
              <a:rPr lang="zh-CN" altLang="en-US" dirty="0"/>
              <a:t>问题：给出</a:t>
            </a:r>
            <a:r>
              <a:rPr lang="en-US" altLang="zh-CN" dirty="0"/>
              <a:t>x</a:t>
            </a:r>
            <a:r>
              <a:rPr lang="zh-CN" altLang="en-US" dirty="0"/>
              <a:t>的分类？</a:t>
            </a:r>
            <a:endParaRPr lang="zh-CN" altLang="en-US" dirty="0"/>
          </a:p>
        </p:txBody>
      </p:sp>
      <p:sp>
        <p:nvSpPr>
          <p:cNvPr id="6" name="灯片编号占位符 5"/>
          <p:cNvSpPr>
            <a:spLocks noGrp="1"/>
          </p:cNvSpPr>
          <p:nvPr>
            <p:ph type="sldNum" sz="quarter" idx="12"/>
          </p:nvPr>
        </p:nvSpPr>
        <p:spPr/>
        <p:txBody>
          <a:bodyPr/>
          <a:lstStyle/>
          <a:p>
            <a:fld id="{826164A0-D4E3-4510-9CE8-319F068EE127}" type="slidenum">
              <a:rPr lang="en-US" altLang="zh-CN"/>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29025"/>
          <p:cNvSpPr>
            <a:spLocks noGrp="1"/>
          </p:cNvSpPr>
          <p:nvPr>
            <p:ph type="title"/>
          </p:nvPr>
        </p:nvSpPr>
        <p:spPr>
          <a:xfrm>
            <a:off x="2743200" y="152400"/>
            <a:ext cx="7716838" cy="1143000"/>
          </a:xfrm>
        </p:spPr>
        <p:txBody>
          <a:bodyPr anchor="ctr"/>
          <a:p>
            <a:r>
              <a:rPr lang="zh-CN" altLang="en-US"/>
              <a:t>使用决策树进行分类</a:t>
            </a:r>
            <a:endParaRPr lang="zh-CN" altLang="en-US"/>
          </a:p>
        </p:txBody>
      </p:sp>
      <p:sp>
        <p:nvSpPr>
          <p:cNvPr id="129026" name="文本占位符 129026"/>
          <p:cNvSpPr>
            <a:spLocks noGrp="1"/>
          </p:cNvSpPr>
          <p:nvPr>
            <p:ph idx="1"/>
          </p:nvPr>
        </p:nvSpPr>
        <p:spPr>
          <a:xfrm>
            <a:off x="247015" y="1075055"/>
            <a:ext cx="6045200" cy="4999355"/>
          </a:xfrm>
        </p:spPr>
        <p:txBody>
          <a:bodyPr anchor="t">
            <a:normAutofit lnSpcReduction="10000"/>
          </a:bodyPr>
          <a:p>
            <a:pPr>
              <a:lnSpc>
                <a:spcPct val="90000"/>
              </a:lnSpc>
            </a:pPr>
            <a:r>
              <a:rPr lang="zh-CN" altLang="en-US" sz="2400" dirty="0"/>
              <a:t>决策树 </a:t>
            </a:r>
            <a:endParaRPr lang="zh-CN" altLang="en-US" sz="2400" dirty="0"/>
          </a:p>
          <a:p>
            <a:pPr lvl="1">
              <a:lnSpc>
                <a:spcPct val="90000"/>
              </a:lnSpc>
            </a:pPr>
            <a:r>
              <a:rPr lang="zh-CN" altLang="en-US" sz="2000" dirty="0"/>
              <a:t>一个树形的结构</a:t>
            </a:r>
            <a:endParaRPr lang="zh-CN" altLang="en-US" sz="2000" dirty="0"/>
          </a:p>
          <a:p>
            <a:pPr lvl="1">
              <a:lnSpc>
                <a:spcPct val="90000"/>
              </a:lnSpc>
            </a:pPr>
            <a:r>
              <a:rPr lang="zh-CN" altLang="en-US" sz="2000" dirty="0"/>
              <a:t>内部节点上选用一个属性进行分割</a:t>
            </a:r>
            <a:endParaRPr lang="zh-CN" altLang="en-US" sz="2000" dirty="0"/>
          </a:p>
          <a:p>
            <a:pPr lvl="1">
              <a:lnSpc>
                <a:spcPct val="90000"/>
              </a:lnSpc>
            </a:pPr>
            <a:r>
              <a:rPr lang="zh-CN" altLang="en-US" sz="2000" dirty="0"/>
              <a:t>每个分叉都是分割的一个部分</a:t>
            </a:r>
            <a:endParaRPr lang="zh-CN" altLang="en-US" sz="2000" dirty="0"/>
          </a:p>
          <a:p>
            <a:pPr lvl="1">
              <a:lnSpc>
                <a:spcPct val="90000"/>
              </a:lnSpc>
            </a:pPr>
            <a:r>
              <a:rPr lang="zh-CN" altLang="en-US" sz="2000" dirty="0"/>
              <a:t>叶子节点表示一个分布</a:t>
            </a:r>
            <a:endParaRPr lang="zh-CN" altLang="en-US" sz="2000" dirty="0"/>
          </a:p>
          <a:p>
            <a:pPr>
              <a:lnSpc>
                <a:spcPct val="90000"/>
              </a:lnSpc>
            </a:pPr>
            <a:r>
              <a:rPr lang="zh-CN" altLang="en-US" sz="2400" dirty="0"/>
              <a:t>决策树生成算法分成两个步骤</a:t>
            </a:r>
            <a:endParaRPr lang="zh-CN" altLang="en-US" sz="2400" dirty="0"/>
          </a:p>
          <a:p>
            <a:pPr lvl="1">
              <a:lnSpc>
                <a:spcPct val="90000"/>
              </a:lnSpc>
            </a:pPr>
            <a:r>
              <a:rPr lang="zh-CN" altLang="en-US" sz="2000" dirty="0"/>
              <a:t>树的生成</a:t>
            </a:r>
            <a:endParaRPr lang="zh-CN" altLang="en-US" sz="2000" dirty="0"/>
          </a:p>
          <a:p>
            <a:pPr lvl="2">
              <a:lnSpc>
                <a:spcPct val="90000"/>
              </a:lnSpc>
            </a:pPr>
            <a:r>
              <a:rPr lang="zh-CN" altLang="en-US" sz="2000" dirty="0"/>
              <a:t>开始，数据都在根节点</a:t>
            </a:r>
            <a:endParaRPr lang="zh-CN" altLang="en-US" sz="2000" dirty="0"/>
          </a:p>
          <a:p>
            <a:pPr lvl="2">
              <a:lnSpc>
                <a:spcPct val="90000"/>
              </a:lnSpc>
            </a:pPr>
            <a:r>
              <a:rPr lang="zh-CN" altLang="en-US" sz="2000" dirty="0"/>
              <a:t>递归的进行数据分片</a:t>
            </a:r>
            <a:endParaRPr lang="zh-CN" altLang="en-US" sz="2000" dirty="0"/>
          </a:p>
          <a:p>
            <a:pPr lvl="1">
              <a:lnSpc>
                <a:spcPct val="90000"/>
              </a:lnSpc>
            </a:pPr>
            <a:r>
              <a:rPr lang="zh-CN" altLang="en-US" sz="2000" dirty="0"/>
              <a:t>树的修剪</a:t>
            </a:r>
            <a:endParaRPr lang="zh-CN" altLang="en-US" sz="2000" dirty="0"/>
          </a:p>
          <a:p>
            <a:pPr lvl="2">
              <a:lnSpc>
                <a:spcPct val="90000"/>
              </a:lnSpc>
            </a:pPr>
            <a:r>
              <a:rPr lang="zh-CN" altLang="en-US" sz="2000" dirty="0"/>
              <a:t>去掉一些可能是噪音或者异常的数据</a:t>
            </a:r>
            <a:endParaRPr lang="zh-CN" altLang="en-US" sz="2000" dirty="0"/>
          </a:p>
          <a:p>
            <a:pPr>
              <a:lnSpc>
                <a:spcPct val="90000"/>
              </a:lnSpc>
            </a:pPr>
            <a:r>
              <a:rPr lang="zh-CN" altLang="en-US" sz="2400" dirty="0"/>
              <a:t>决策树使用: 对未知数据进行分割</a:t>
            </a:r>
            <a:endParaRPr lang="zh-CN" altLang="en-US" sz="2400" dirty="0"/>
          </a:p>
          <a:p>
            <a:pPr lvl="1">
              <a:lnSpc>
                <a:spcPct val="90000"/>
              </a:lnSpc>
            </a:pPr>
            <a:r>
              <a:rPr lang="zh-CN" altLang="en-US" sz="2000" dirty="0"/>
              <a:t>按照决策树上采用的分割属性逐层往下，直到一个叶子节点</a:t>
            </a:r>
            <a:endParaRPr lang="zh-CN" altLang="en-US" sz="2000" dirty="0"/>
          </a:p>
          <a:p>
            <a:pPr lvl="1">
              <a:lnSpc>
                <a:spcPct val="90000"/>
              </a:lnSpc>
            </a:pPr>
            <a:endParaRPr lang="zh-CN" altLang="en-US" sz="2000" dirty="0"/>
          </a:p>
        </p:txBody>
      </p:sp>
      <p:sp>
        <p:nvSpPr>
          <p:cNvPr id="137218" name="矩形 137218"/>
          <p:cNvSpPr/>
          <p:nvPr/>
        </p:nvSpPr>
        <p:spPr>
          <a:xfrm>
            <a:off x="9667717" y="797560"/>
            <a:ext cx="6032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age?</a:t>
            </a:r>
            <a:endParaRPr lang="en-US" altLang="x-none" dirty="0">
              <a:latin typeface="Times New Roman" panose="02020503050405090304" pitchFamily="2" charset="0"/>
            </a:endParaRPr>
          </a:p>
        </p:txBody>
      </p:sp>
      <p:sp>
        <p:nvSpPr>
          <p:cNvPr id="137245" name="矩形 137245"/>
          <p:cNvSpPr/>
          <p:nvPr/>
        </p:nvSpPr>
        <p:spPr>
          <a:xfrm>
            <a:off x="9424035" y="1524000"/>
            <a:ext cx="106680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30..40</a:t>
            </a:r>
            <a:endParaRPr lang="zh-CN" altLang="en-US" sz="1800" dirty="0">
              <a:latin typeface="Times New Roman" panose="02020503050405090304" pitchFamily="2" charset="0"/>
            </a:endParaRPr>
          </a:p>
        </p:txBody>
      </p:sp>
      <p:sp>
        <p:nvSpPr>
          <p:cNvPr id="8" name="矩形 137218"/>
          <p:cNvSpPr/>
          <p:nvPr/>
        </p:nvSpPr>
        <p:spPr>
          <a:xfrm>
            <a:off x="8056087" y="2197735"/>
            <a:ext cx="8572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income</a:t>
            </a:r>
            <a:endParaRPr lang="en-US" altLang="x-none" dirty="0">
              <a:latin typeface="Times New Roman" panose="02020503050405090304" pitchFamily="2" charset="0"/>
            </a:endParaRPr>
          </a:p>
        </p:txBody>
      </p:sp>
      <p:sp>
        <p:nvSpPr>
          <p:cNvPr id="12" name="矩形 137245"/>
          <p:cNvSpPr/>
          <p:nvPr/>
        </p:nvSpPr>
        <p:spPr>
          <a:xfrm>
            <a:off x="7846060" y="2934970"/>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中</a:t>
            </a:r>
            <a:endParaRPr lang="zh-CN" altLang="en-US" sz="2000" b="1" dirty="0">
              <a:latin typeface="Times New Roman" panose="02020503050405090304" pitchFamily="2" charset="0"/>
            </a:endParaRPr>
          </a:p>
        </p:txBody>
      </p:sp>
      <p:sp>
        <p:nvSpPr>
          <p:cNvPr id="13" name="矩形 137245"/>
          <p:cNvSpPr/>
          <p:nvPr/>
        </p:nvSpPr>
        <p:spPr>
          <a:xfrm>
            <a:off x="8611870" y="2952115"/>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低</a:t>
            </a:r>
            <a:endParaRPr lang="zh-CN" altLang="en-US" sz="2000" b="1" dirty="0">
              <a:latin typeface="Times New Roman" panose="02020503050405090304" pitchFamily="2" charset="0"/>
            </a:endParaRPr>
          </a:p>
        </p:txBody>
      </p:sp>
      <p:sp>
        <p:nvSpPr>
          <p:cNvPr id="14" name="矩形 137245"/>
          <p:cNvSpPr/>
          <p:nvPr/>
        </p:nvSpPr>
        <p:spPr>
          <a:xfrm>
            <a:off x="7080250" y="2952115"/>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高</a:t>
            </a:r>
            <a:endParaRPr lang="zh-CN" altLang="en-US" sz="2000" b="1" dirty="0">
              <a:latin typeface="Times New Roman" panose="02020503050405090304" pitchFamily="2" charset="0"/>
            </a:endParaRPr>
          </a:p>
        </p:txBody>
      </p:sp>
      <p:sp>
        <p:nvSpPr>
          <p:cNvPr id="15" name="矩形 137218"/>
          <p:cNvSpPr/>
          <p:nvPr/>
        </p:nvSpPr>
        <p:spPr>
          <a:xfrm>
            <a:off x="6959442" y="3497580"/>
            <a:ext cx="8445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student</a:t>
            </a:r>
            <a:endParaRPr lang="en-US" altLang="x-none" dirty="0">
              <a:latin typeface="Times New Roman" panose="02020503050405090304" pitchFamily="2" charset="0"/>
            </a:endParaRPr>
          </a:p>
        </p:txBody>
      </p:sp>
      <p:sp>
        <p:nvSpPr>
          <p:cNvPr id="16" name="矩形 137245"/>
          <p:cNvSpPr/>
          <p:nvPr/>
        </p:nvSpPr>
        <p:spPr>
          <a:xfrm>
            <a:off x="8055610" y="1524000"/>
            <a:ext cx="857885"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en-US" altLang="zh-CN" sz="2000" b="1" dirty="0">
                <a:latin typeface="Times New Roman" panose="02020503050405090304" pitchFamily="2" charset="0"/>
              </a:rPr>
              <a:t>&lt;=30</a:t>
            </a:r>
            <a:endParaRPr lang="en-US" altLang="zh-CN" sz="2000" b="1" dirty="0">
              <a:latin typeface="Times New Roman" panose="02020503050405090304" pitchFamily="2" charset="0"/>
            </a:endParaRPr>
          </a:p>
        </p:txBody>
      </p:sp>
      <p:sp>
        <p:nvSpPr>
          <p:cNvPr id="17" name="矩形 137245"/>
          <p:cNvSpPr/>
          <p:nvPr/>
        </p:nvSpPr>
        <p:spPr>
          <a:xfrm>
            <a:off x="10851515" y="1524000"/>
            <a:ext cx="106680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en-US" altLang="zh-CN" sz="2000" b="1" dirty="0">
                <a:latin typeface="Times New Roman" panose="02020503050405090304" pitchFamily="2" charset="0"/>
              </a:rPr>
              <a:t>&gt;40</a:t>
            </a:r>
            <a:endParaRPr lang="en-US" altLang="zh-CN" sz="2000" b="1" dirty="0">
              <a:latin typeface="Times New Roman" panose="02020503050405090304" pitchFamily="2" charset="0"/>
            </a:endParaRPr>
          </a:p>
        </p:txBody>
      </p:sp>
      <p:sp>
        <p:nvSpPr>
          <p:cNvPr id="18" name="矩形 137218"/>
          <p:cNvSpPr/>
          <p:nvPr/>
        </p:nvSpPr>
        <p:spPr>
          <a:xfrm>
            <a:off x="9521032" y="2164080"/>
            <a:ext cx="8572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income</a:t>
            </a:r>
            <a:endParaRPr lang="en-US" altLang="x-none" dirty="0">
              <a:latin typeface="Times New Roman" panose="02020503050405090304" pitchFamily="2" charset="0"/>
            </a:endParaRPr>
          </a:p>
        </p:txBody>
      </p:sp>
      <p:sp>
        <p:nvSpPr>
          <p:cNvPr id="19" name="矩形 137218"/>
          <p:cNvSpPr/>
          <p:nvPr/>
        </p:nvSpPr>
        <p:spPr>
          <a:xfrm>
            <a:off x="10956132" y="2181860"/>
            <a:ext cx="8572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en-US" altLang="x-none" dirty="0">
                <a:latin typeface="Times New Roman" panose="02020503050405090304" pitchFamily="2" charset="0"/>
              </a:rPr>
              <a:t>income</a:t>
            </a:r>
            <a:endParaRPr lang="en-US" altLang="x-none" dirty="0">
              <a:latin typeface="Times New Roman" panose="02020503050405090304" pitchFamily="2" charset="0"/>
            </a:endParaRPr>
          </a:p>
        </p:txBody>
      </p:sp>
      <p:sp>
        <p:nvSpPr>
          <p:cNvPr id="20" name="矩形 137245"/>
          <p:cNvSpPr/>
          <p:nvPr/>
        </p:nvSpPr>
        <p:spPr>
          <a:xfrm>
            <a:off x="6077585" y="4106545"/>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是</a:t>
            </a:r>
            <a:endParaRPr lang="zh-CN" altLang="en-US" sz="2000" b="1" dirty="0">
              <a:latin typeface="Times New Roman" panose="02020503050405090304" pitchFamily="2" charset="0"/>
            </a:endParaRPr>
          </a:p>
        </p:txBody>
      </p:sp>
      <p:sp>
        <p:nvSpPr>
          <p:cNvPr id="21" name="矩形 137245"/>
          <p:cNvSpPr/>
          <p:nvPr/>
        </p:nvSpPr>
        <p:spPr>
          <a:xfrm>
            <a:off x="7080250" y="4116705"/>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否</a:t>
            </a:r>
            <a:endParaRPr lang="zh-CN" altLang="en-US" sz="2000" b="1" dirty="0">
              <a:latin typeface="Times New Roman" panose="02020503050405090304" pitchFamily="2" charset="0"/>
            </a:endParaRPr>
          </a:p>
        </p:txBody>
      </p:sp>
      <p:sp>
        <p:nvSpPr>
          <p:cNvPr id="22" name="矩形 137218"/>
          <p:cNvSpPr/>
          <p:nvPr/>
        </p:nvSpPr>
        <p:spPr>
          <a:xfrm>
            <a:off x="7061042" y="4672330"/>
            <a:ext cx="6413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zh-CN" altLang="en-US" dirty="0">
                <a:latin typeface="Times New Roman" panose="02020503050405090304" pitchFamily="2" charset="0"/>
              </a:rPr>
              <a:t>信用</a:t>
            </a:r>
            <a:endParaRPr lang="zh-CN" altLang="en-US" dirty="0">
              <a:latin typeface="Times New Roman" panose="02020503050405090304" pitchFamily="2" charset="0"/>
            </a:endParaRPr>
          </a:p>
        </p:txBody>
      </p:sp>
      <p:sp>
        <p:nvSpPr>
          <p:cNvPr id="23" name="矩形 137245"/>
          <p:cNvSpPr/>
          <p:nvPr/>
        </p:nvSpPr>
        <p:spPr>
          <a:xfrm>
            <a:off x="6680835" y="5368925"/>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良好</a:t>
            </a:r>
            <a:endParaRPr lang="zh-CN" altLang="en-US" sz="2000" b="1" dirty="0">
              <a:latin typeface="Times New Roman" panose="02020503050405090304" pitchFamily="2" charset="0"/>
            </a:endParaRPr>
          </a:p>
        </p:txBody>
      </p:sp>
      <p:sp>
        <p:nvSpPr>
          <p:cNvPr id="24" name="矩形 137245"/>
          <p:cNvSpPr/>
          <p:nvPr/>
        </p:nvSpPr>
        <p:spPr>
          <a:xfrm>
            <a:off x="7623810" y="5368925"/>
            <a:ext cx="603250" cy="304800"/>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p>
            <a:pPr indent="0" algn="ctr" eaLnBrk="0" hangingPunct="0"/>
            <a:r>
              <a:rPr lang="zh-CN" altLang="en-US" sz="2000" b="1" dirty="0">
                <a:latin typeface="Times New Roman" panose="02020503050405090304" pitchFamily="2" charset="0"/>
              </a:rPr>
              <a:t>一般</a:t>
            </a:r>
            <a:endParaRPr lang="zh-CN" altLang="en-US" sz="2000" b="1" dirty="0">
              <a:latin typeface="Times New Roman" panose="02020503050405090304" pitchFamily="2" charset="0"/>
            </a:endParaRPr>
          </a:p>
        </p:txBody>
      </p:sp>
      <p:sp>
        <p:nvSpPr>
          <p:cNvPr id="25" name="矩形 137218"/>
          <p:cNvSpPr/>
          <p:nvPr/>
        </p:nvSpPr>
        <p:spPr>
          <a:xfrm>
            <a:off x="6652102" y="5996305"/>
            <a:ext cx="6413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zh-CN" altLang="en-US" dirty="0">
                <a:latin typeface="Times New Roman" panose="02020503050405090304" pitchFamily="2" charset="0"/>
              </a:rPr>
              <a:t>不买</a:t>
            </a:r>
            <a:endParaRPr lang="zh-CN" altLang="en-US" dirty="0">
              <a:latin typeface="Times New Roman" panose="02020503050405090304" pitchFamily="2" charset="0"/>
            </a:endParaRPr>
          </a:p>
        </p:txBody>
      </p:sp>
      <p:sp>
        <p:nvSpPr>
          <p:cNvPr id="26" name="矩形 137218"/>
          <p:cNvSpPr/>
          <p:nvPr/>
        </p:nvSpPr>
        <p:spPr>
          <a:xfrm>
            <a:off x="7604602" y="6010910"/>
            <a:ext cx="641350" cy="368300"/>
          </a:xfrm>
          <a:prstGeom prst="rect">
            <a:avLst/>
          </a:prstGeom>
          <a:solidFill>
            <a:srgbClr val="00CCFF"/>
          </a:solidFill>
          <a:ln w="12700" cap="flat" cmpd="sng">
            <a:solidFill>
              <a:schemeClr val="tx1"/>
            </a:solidFill>
            <a:prstDash val="solid"/>
            <a:miter/>
            <a:headEnd type="none" w="med" len="med"/>
            <a:tailEnd type="none" w="med" len="med"/>
          </a:ln>
        </p:spPr>
        <p:txBody>
          <a:bodyPr wrap="none" lIns="92075" tIns="46038" rIns="92075" bIns="46038" anchor="t">
            <a:spAutoFit/>
          </a:bodyPr>
          <a:p>
            <a:pPr indent="0" algn="ctr" eaLnBrk="0" hangingPunct="0"/>
            <a:r>
              <a:rPr lang="zh-CN" altLang="en-US" dirty="0">
                <a:latin typeface="Times New Roman" panose="02020503050405090304" pitchFamily="2" charset="0"/>
              </a:rPr>
              <a:t>不买</a:t>
            </a:r>
            <a:endParaRPr lang="zh-CN" altLang="en-US" dirty="0">
              <a:latin typeface="Times New Roman" panose="02020503050405090304" pitchFamily="2" charset="0"/>
            </a:endParaRPr>
          </a:p>
        </p:txBody>
      </p:sp>
      <p:cxnSp>
        <p:nvCxnSpPr>
          <p:cNvPr id="27" name="直接连接符 26"/>
          <p:cNvCxnSpPr>
            <a:stCxn id="137218" idx="2"/>
            <a:endCxn id="16" idx="0"/>
          </p:cNvCxnSpPr>
          <p:nvPr/>
        </p:nvCxnSpPr>
        <p:spPr>
          <a:xfrm flipH="1">
            <a:off x="8484870" y="1165860"/>
            <a:ext cx="1484630" cy="358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37245" idx="0"/>
          </p:cNvCxnSpPr>
          <p:nvPr/>
        </p:nvCxnSpPr>
        <p:spPr>
          <a:xfrm>
            <a:off x="9932670" y="1181735"/>
            <a:ext cx="24765" cy="342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7" idx="0"/>
          </p:cNvCxnSpPr>
          <p:nvPr/>
        </p:nvCxnSpPr>
        <p:spPr>
          <a:xfrm>
            <a:off x="9944735" y="1172210"/>
            <a:ext cx="1440180" cy="351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6" idx="2"/>
            <a:endCxn id="8" idx="0"/>
          </p:cNvCxnSpPr>
          <p:nvPr/>
        </p:nvCxnSpPr>
        <p:spPr>
          <a:xfrm>
            <a:off x="8484870" y="1828800"/>
            <a:ext cx="0" cy="368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2"/>
            <a:endCxn id="14" idx="0"/>
          </p:cNvCxnSpPr>
          <p:nvPr/>
        </p:nvCxnSpPr>
        <p:spPr>
          <a:xfrm flipH="1">
            <a:off x="7381875" y="2566035"/>
            <a:ext cx="1102995" cy="38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2" idx="0"/>
          </p:cNvCxnSpPr>
          <p:nvPr/>
        </p:nvCxnSpPr>
        <p:spPr>
          <a:xfrm flipH="1">
            <a:off x="8147685" y="2550160"/>
            <a:ext cx="299085" cy="384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13" idx="0"/>
          </p:cNvCxnSpPr>
          <p:nvPr/>
        </p:nvCxnSpPr>
        <p:spPr>
          <a:xfrm>
            <a:off x="8456930" y="2559685"/>
            <a:ext cx="456565" cy="392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2"/>
            <a:endCxn id="15" idx="0"/>
          </p:cNvCxnSpPr>
          <p:nvPr/>
        </p:nvCxnSpPr>
        <p:spPr>
          <a:xfrm>
            <a:off x="7381875" y="3256915"/>
            <a:ext cx="0" cy="240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730875" y="-424815"/>
            <a:ext cx="1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5" idx="2"/>
            <a:endCxn id="21" idx="0"/>
          </p:cNvCxnSpPr>
          <p:nvPr/>
        </p:nvCxnSpPr>
        <p:spPr>
          <a:xfrm>
            <a:off x="7381875" y="3865880"/>
            <a:ext cx="0" cy="250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1" idx="2"/>
            <a:endCxn id="22" idx="0"/>
          </p:cNvCxnSpPr>
          <p:nvPr/>
        </p:nvCxnSpPr>
        <p:spPr>
          <a:xfrm>
            <a:off x="7381875" y="4421505"/>
            <a:ext cx="0" cy="250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2" idx="2"/>
            <a:endCxn id="23" idx="0"/>
          </p:cNvCxnSpPr>
          <p:nvPr/>
        </p:nvCxnSpPr>
        <p:spPr>
          <a:xfrm flipH="1">
            <a:off x="6982460" y="5040630"/>
            <a:ext cx="399415" cy="328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2"/>
            <a:endCxn id="24" idx="0"/>
          </p:cNvCxnSpPr>
          <p:nvPr/>
        </p:nvCxnSpPr>
        <p:spPr>
          <a:xfrm>
            <a:off x="7381875" y="5040630"/>
            <a:ext cx="543560" cy="328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3" idx="2"/>
            <a:endCxn id="25" idx="0"/>
          </p:cNvCxnSpPr>
          <p:nvPr/>
        </p:nvCxnSpPr>
        <p:spPr>
          <a:xfrm flipH="1">
            <a:off x="6972935" y="5673725"/>
            <a:ext cx="952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4" idx="2"/>
            <a:endCxn id="26" idx="0"/>
          </p:cNvCxnSpPr>
          <p:nvPr/>
        </p:nvCxnSpPr>
        <p:spPr>
          <a:xfrm>
            <a:off x="7925435" y="5673725"/>
            <a:ext cx="0" cy="3371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zh-CN" altLang="en-US"/>
              <a:t>贝叶斯最优分类器</a:t>
            </a:r>
            <a:endParaRPr lang="zh-CN" altLang="en-US"/>
          </a:p>
        </p:txBody>
      </p:sp>
      <p:sp>
        <p:nvSpPr>
          <p:cNvPr id="741379" name="Rectangle 3"/>
          <p:cNvSpPr>
            <a:spLocks noGrp="1" noChangeArrowheads="1"/>
          </p:cNvSpPr>
          <p:nvPr>
            <p:ph idx="1"/>
          </p:nvPr>
        </p:nvSpPr>
        <p:spPr/>
        <p:txBody>
          <a:bodyPr>
            <a:normAutofit lnSpcReduction="10000"/>
          </a:bodyPr>
          <a:lstStyle/>
          <a:p>
            <a:r>
              <a:rPr lang="zh-CN" altLang="en-US" sz="2600"/>
              <a:t>例子</a:t>
            </a:r>
            <a:endParaRPr lang="zh-CN" altLang="en-US" sz="2600"/>
          </a:p>
          <a:p>
            <a:pPr lvl="1"/>
            <a:r>
              <a:rPr lang="zh-CN" altLang="en-US" sz="2200"/>
              <a:t>已知：</a:t>
            </a:r>
            <a:endParaRPr lang="zh-CN" altLang="en-US" sz="2200"/>
          </a:p>
          <a:p>
            <a:pPr lvl="2"/>
            <a:r>
              <a:rPr lang="zh-CN" altLang="en-US" sz="2100"/>
              <a:t>新实例的可能分类集合为</a:t>
            </a:r>
            <a:r>
              <a:rPr lang="en-US" altLang="zh-CN" sz="2100"/>
              <a:t>V={+,-}</a:t>
            </a:r>
            <a:endParaRPr lang="en-US" altLang="zh-CN" sz="2100"/>
          </a:p>
          <a:p>
            <a:pPr lvl="2"/>
            <a:r>
              <a:rPr lang="en-US" altLang="zh-CN" sz="2100"/>
              <a:t>P(h</a:t>
            </a:r>
            <a:r>
              <a:rPr lang="en-US" altLang="zh-CN" sz="2100" baseline="-25000"/>
              <a:t>1</a:t>
            </a:r>
            <a:r>
              <a:rPr lang="en-US" altLang="zh-CN" sz="2100"/>
              <a:t>|D)=0.4, P(-|h</a:t>
            </a:r>
            <a:r>
              <a:rPr lang="en-US" altLang="zh-CN" sz="2100" baseline="-25000"/>
              <a:t>1</a:t>
            </a:r>
            <a:r>
              <a:rPr lang="en-US" altLang="zh-CN" sz="2100"/>
              <a:t>)=0, P(+|h</a:t>
            </a:r>
            <a:r>
              <a:rPr lang="en-US" altLang="zh-CN" sz="2100" baseline="-25000"/>
              <a:t>1</a:t>
            </a:r>
            <a:r>
              <a:rPr lang="en-US" altLang="zh-CN" sz="2100"/>
              <a:t>)=1</a:t>
            </a:r>
            <a:endParaRPr lang="en-US" altLang="zh-CN" sz="2100"/>
          </a:p>
          <a:p>
            <a:pPr lvl="2"/>
            <a:r>
              <a:rPr lang="en-US" altLang="zh-CN" sz="2100"/>
              <a:t>P(h</a:t>
            </a:r>
            <a:r>
              <a:rPr lang="en-US" altLang="zh-CN" sz="2100" baseline="-25000"/>
              <a:t>2</a:t>
            </a:r>
            <a:r>
              <a:rPr lang="en-US" altLang="zh-CN" sz="2100"/>
              <a:t>|D)=0.3, P(-|h</a:t>
            </a:r>
            <a:r>
              <a:rPr lang="en-US" altLang="zh-CN" sz="2100" baseline="-25000"/>
              <a:t>2</a:t>
            </a:r>
            <a:r>
              <a:rPr lang="en-US" altLang="zh-CN" sz="2100"/>
              <a:t>)=1, P(+|h</a:t>
            </a:r>
            <a:r>
              <a:rPr lang="en-US" altLang="zh-CN" sz="2100" baseline="-25000"/>
              <a:t>2</a:t>
            </a:r>
            <a:r>
              <a:rPr lang="en-US" altLang="zh-CN" sz="2100"/>
              <a:t>)=0</a:t>
            </a:r>
            <a:endParaRPr lang="en-US" altLang="zh-CN" sz="2100"/>
          </a:p>
          <a:p>
            <a:pPr lvl="2"/>
            <a:r>
              <a:rPr lang="en-US" altLang="zh-CN" sz="2100"/>
              <a:t>P(h</a:t>
            </a:r>
            <a:r>
              <a:rPr lang="en-US" altLang="zh-CN" sz="2100" baseline="-25000"/>
              <a:t>3</a:t>
            </a:r>
            <a:r>
              <a:rPr lang="en-US" altLang="zh-CN" sz="2100"/>
              <a:t>|D)=0.3, P(-|h</a:t>
            </a:r>
            <a:r>
              <a:rPr lang="en-US" altLang="zh-CN" sz="2100" baseline="-25000"/>
              <a:t>3</a:t>
            </a:r>
            <a:r>
              <a:rPr lang="en-US" altLang="zh-CN" sz="2100"/>
              <a:t>)=1, P(+|h</a:t>
            </a:r>
            <a:r>
              <a:rPr lang="en-US" altLang="zh-CN" sz="2100" baseline="-25000"/>
              <a:t>2</a:t>
            </a:r>
            <a:r>
              <a:rPr lang="en-US" altLang="zh-CN" sz="2100"/>
              <a:t>)=0</a:t>
            </a:r>
            <a:endParaRPr lang="en-US" altLang="zh-CN" sz="2100"/>
          </a:p>
          <a:p>
            <a:pPr lvl="1"/>
            <a:r>
              <a:rPr lang="zh-CN" altLang="en-US" sz="2200"/>
              <a:t>因此</a:t>
            </a:r>
            <a:endParaRPr lang="zh-CN" altLang="en-US" sz="2200"/>
          </a:p>
          <a:p>
            <a:pPr lvl="2"/>
            <a:r>
              <a:rPr lang="zh-CN" altLang="en-US" sz="2100"/>
              <a:t> </a:t>
            </a:r>
            <a:endParaRPr lang="zh-CN" altLang="en-US" sz="2100"/>
          </a:p>
          <a:p>
            <a:pPr lvl="2">
              <a:buFont typeface="Wingdings" panose="05000000000000000000" pitchFamily="2" charset="2"/>
              <a:buNone/>
            </a:pPr>
            <a:r>
              <a:rPr lang="zh-CN" altLang="en-US" sz="2100"/>
              <a:t> </a:t>
            </a:r>
            <a:endParaRPr lang="zh-CN" altLang="en-US" sz="2100"/>
          </a:p>
          <a:p>
            <a:pPr lvl="2"/>
            <a:r>
              <a:rPr lang="zh-CN" altLang="en-US" sz="2100"/>
              <a:t> </a:t>
            </a:r>
            <a:endParaRPr lang="zh-CN" altLang="en-US" sz="2100"/>
          </a:p>
        </p:txBody>
      </p:sp>
      <p:sp>
        <p:nvSpPr>
          <p:cNvPr id="9" name="灯片编号占位符 5"/>
          <p:cNvSpPr>
            <a:spLocks noGrp="1"/>
          </p:cNvSpPr>
          <p:nvPr>
            <p:ph type="sldNum" sz="quarter" idx="12"/>
          </p:nvPr>
        </p:nvSpPr>
        <p:spPr/>
        <p:txBody>
          <a:bodyPr/>
          <a:lstStyle/>
          <a:p>
            <a:fld id="{13B533BC-8F90-46BD-9C0E-DE7AFFE8DE00}" type="slidenum">
              <a:rPr lang="en-US" altLang="zh-CN"/>
            </a:fld>
            <a:endParaRPr lang="en-US" altLang="zh-CN"/>
          </a:p>
        </p:txBody>
      </p:sp>
      <p:graphicFrame>
        <p:nvGraphicFramePr>
          <p:cNvPr id="741380" name="Object 4"/>
          <p:cNvGraphicFramePr>
            <a:graphicFrameLocks noChangeAspect="1"/>
          </p:cNvGraphicFramePr>
          <p:nvPr/>
        </p:nvGraphicFramePr>
        <p:xfrm>
          <a:off x="2868930" y="3788410"/>
          <a:ext cx="2514600" cy="574675"/>
        </p:xfrm>
        <a:graphic>
          <a:graphicData uri="http://schemas.openxmlformats.org/presentationml/2006/ole">
            <mc:AlternateContent xmlns:mc="http://schemas.openxmlformats.org/markup-compatibility/2006">
              <mc:Choice xmlns:v="urn:schemas-microsoft-com:vml" Requires="v">
                <p:oleObj spid="_x0000_s741479" name="Equation" r:id="rId1" imgW="1612900" imgH="368300" progId="Equation.3">
                  <p:embed/>
                </p:oleObj>
              </mc:Choice>
              <mc:Fallback>
                <p:oleObj name="Equation" r:id="rId1" imgW="1612900" imgH="368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930" y="3788410"/>
                        <a:ext cx="25146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1381" name="Object 5"/>
          <p:cNvGraphicFramePr>
            <a:graphicFrameLocks noChangeAspect="1"/>
          </p:cNvGraphicFramePr>
          <p:nvPr/>
        </p:nvGraphicFramePr>
        <p:xfrm>
          <a:off x="6316345" y="3771265"/>
          <a:ext cx="2667000" cy="609600"/>
        </p:xfrm>
        <a:graphic>
          <a:graphicData uri="http://schemas.openxmlformats.org/presentationml/2006/ole">
            <mc:AlternateContent xmlns:mc="http://schemas.openxmlformats.org/markup-compatibility/2006">
              <mc:Choice xmlns:v="urn:schemas-microsoft-com:vml" Requires="v">
                <p:oleObj spid="_x0000_s741480" name="Equation" r:id="rId3" imgW="1612900" imgH="368300" progId="Equation.3">
                  <p:embed/>
                </p:oleObj>
              </mc:Choice>
              <mc:Fallback>
                <p:oleObj name="Equation" r:id="rId3" imgW="16129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345" y="3771265"/>
                        <a:ext cx="2667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1382" name="Object 6"/>
          <p:cNvGraphicFramePr>
            <a:graphicFrameLocks noChangeAspect="1"/>
          </p:cNvGraphicFramePr>
          <p:nvPr/>
        </p:nvGraphicFramePr>
        <p:xfrm>
          <a:off x="2780030" y="4823460"/>
          <a:ext cx="3657600" cy="623888"/>
        </p:xfrm>
        <a:graphic>
          <a:graphicData uri="http://schemas.openxmlformats.org/presentationml/2006/ole">
            <mc:AlternateContent xmlns:mc="http://schemas.openxmlformats.org/markup-compatibility/2006">
              <mc:Choice xmlns:v="urn:schemas-microsoft-com:vml" Requires="v">
                <p:oleObj spid="_x0000_s741481" name="Equation" r:id="rId5" imgW="2159000" imgH="368300" progId="Equation.3">
                  <p:embed/>
                </p:oleObj>
              </mc:Choice>
              <mc:Fallback>
                <p:oleObj name="Equation" r:id="rId5" imgW="2159000" imgH="368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0030" y="4823460"/>
                        <a:ext cx="36576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zh-CN" altLang="en-US"/>
              <a:t>贝叶斯最优分类器</a:t>
            </a:r>
            <a:endParaRPr lang="zh-CN" altLang="en-US"/>
          </a:p>
        </p:txBody>
      </p:sp>
      <p:sp>
        <p:nvSpPr>
          <p:cNvPr id="743427" name="Rectangle 3"/>
          <p:cNvSpPr>
            <a:spLocks noGrp="1" noChangeArrowheads="1"/>
          </p:cNvSpPr>
          <p:nvPr>
            <p:ph idx="1"/>
          </p:nvPr>
        </p:nvSpPr>
        <p:spPr>
          <a:xfrm>
            <a:off x="838200" y="1628140"/>
            <a:ext cx="7924800" cy="3886200"/>
          </a:xfrm>
        </p:spPr>
        <p:txBody>
          <a:bodyPr/>
          <a:lstStyle/>
          <a:p>
            <a:r>
              <a:rPr lang="zh-CN" altLang="en-US" sz="3400" dirty="0"/>
              <a:t>贝叶斯最优分类器能从给定训练数据中获得最好的性能，但算法的开销很大</a:t>
            </a:r>
            <a:endParaRPr lang="zh-CN" altLang="en-US" sz="3400" dirty="0"/>
          </a:p>
        </p:txBody>
      </p:sp>
      <p:sp>
        <p:nvSpPr>
          <p:cNvPr id="6" name="灯片编号占位符 5"/>
          <p:cNvSpPr>
            <a:spLocks noGrp="1"/>
          </p:cNvSpPr>
          <p:nvPr>
            <p:ph type="sldNum" sz="quarter" idx="12"/>
          </p:nvPr>
        </p:nvSpPr>
        <p:spPr/>
        <p:txBody>
          <a:bodyPr/>
          <a:lstStyle/>
          <a:p>
            <a:fld id="{AC390184-428B-43EF-BF58-208EDC211910}" type="slidenum">
              <a:rPr lang="en-US" altLang="zh-CN"/>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zh-CN" altLang="en-US"/>
              <a:t>朴素贝叶斯分类器</a:t>
            </a:r>
            <a:endParaRPr lang="zh-CN" altLang="en-US"/>
          </a:p>
        </p:txBody>
      </p:sp>
      <p:sp>
        <p:nvSpPr>
          <p:cNvPr id="744451" name="Rectangle 3"/>
          <p:cNvSpPr>
            <a:spLocks noGrp="1" noChangeArrowheads="1"/>
          </p:cNvSpPr>
          <p:nvPr>
            <p:ph idx="1"/>
          </p:nvPr>
        </p:nvSpPr>
        <p:spPr>
          <a:xfrm>
            <a:off x="838200" y="1833880"/>
            <a:ext cx="8077200" cy="3886200"/>
          </a:xfrm>
        </p:spPr>
        <p:txBody>
          <a:bodyPr/>
          <a:lstStyle/>
          <a:p>
            <a:r>
              <a:rPr lang="zh-CN" altLang="en-US" sz="2600" dirty="0"/>
              <a:t>学习任务</a:t>
            </a:r>
            <a:endParaRPr lang="zh-CN" altLang="en-US" sz="2600" dirty="0"/>
          </a:p>
          <a:p>
            <a:pPr lvl="1"/>
            <a:r>
              <a:rPr lang="zh-CN" altLang="en-US" sz="2200" dirty="0"/>
              <a:t>给定训练集合</a:t>
            </a:r>
            <a:r>
              <a:rPr lang="en-US" altLang="zh-CN" sz="2200" dirty="0"/>
              <a:t>D={(</a:t>
            </a:r>
            <a:r>
              <a:rPr lang="en-US" altLang="zh-CN" sz="2200" dirty="0" err="1"/>
              <a:t>x</a:t>
            </a:r>
            <a:r>
              <a:rPr lang="en-US" altLang="zh-CN" sz="2200" baseline="-25000" dirty="0" err="1"/>
              <a:t>i</a:t>
            </a:r>
            <a:r>
              <a:rPr lang="en-US" altLang="zh-CN" sz="2200" dirty="0" err="1"/>
              <a:t>,y</a:t>
            </a:r>
            <a:r>
              <a:rPr lang="en-US" altLang="zh-CN" sz="2200" baseline="-25000" dirty="0" err="1"/>
              <a:t>i</a:t>
            </a:r>
            <a:r>
              <a:rPr lang="en-US" altLang="zh-CN" sz="2200" dirty="0"/>
              <a:t>)}</a:t>
            </a:r>
            <a:r>
              <a:rPr lang="zh-CN" altLang="en-US" sz="2200" dirty="0"/>
              <a:t>，其中每个实例</a:t>
            </a:r>
            <a:r>
              <a:rPr lang="en-US" altLang="zh-CN" sz="2200" dirty="0"/>
              <a:t>x=&lt; a</a:t>
            </a:r>
            <a:r>
              <a:rPr lang="en-US" altLang="zh-CN" sz="2200" baseline="-25000" dirty="0"/>
              <a:t>1</a:t>
            </a:r>
            <a:r>
              <a:rPr lang="en-US" altLang="zh-CN" sz="2200" dirty="0"/>
              <a:t>,...,a</a:t>
            </a:r>
            <a:r>
              <a:rPr lang="en-US" altLang="zh-CN" sz="2200" baseline="-25000" dirty="0"/>
              <a:t>n</a:t>
            </a:r>
            <a:r>
              <a:rPr lang="en-US" altLang="zh-CN" sz="2200" dirty="0"/>
              <a:t> &gt;</a:t>
            </a:r>
            <a:r>
              <a:rPr lang="zh-CN" altLang="en-US" sz="2200" dirty="0"/>
              <a:t>，由属性值的合取描述，</a:t>
            </a:r>
            <a:r>
              <a:rPr lang="en-US" altLang="zh-CN" sz="2200" dirty="0" err="1"/>
              <a:t>y</a:t>
            </a:r>
            <a:r>
              <a:rPr lang="en-US" altLang="zh-CN" sz="2200" baseline="-25000" dirty="0" err="1"/>
              <a:t>i</a:t>
            </a:r>
            <a:r>
              <a:rPr lang="en-US" altLang="zh-CN" sz="2200" dirty="0"/>
              <a:t>∈ V</a:t>
            </a:r>
            <a:endParaRPr lang="en-US" altLang="zh-CN" sz="2200" dirty="0"/>
          </a:p>
          <a:p>
            <a:pPr lvl="1"/>
            <a:r>
              <a:rPr lang="zh-CN" altLang="en-US" sz="2200" dirty="0"/>
              <a:t>学习一个分类函数</a:t>
            </a:r>
            <a:r>
              <a:rPr lang="en-US" altLang="zh-CN" sz="2200" dirty="0"/>
              <a:t>f(x)</a:t>
            </a:r>
            <a:endParaRPr lang="en-US" altLang="zh-CN" sz="2200" dirty="0"/>
          </a:p>
          <a:p>
            <a:pPr lvl="1"/>
            <a:r>
              <a:rPr lang="zh-CN" altLang="en-US" sz="2200" dirty="0"/>
              <a:t>对新给定的实例</a:t>
            </a:r>
            <a:r>
              <a:rPr lang="en-US" altLang="zh-CN" sz="2200" dirty="0" err="1"/>
              <a:t>x</a:t>
            </a:r>
            <a:r>
              <a:rPr lang="en-US" altLang="zh-CN" sz="2200" baseline="-25000" dirty="0" err="1"/>
              <a:t>new</a:t>
            </a:r>
            <a:r>
              <a:rPr lang="en-US" altLang="zh-CN" sz="2200" dirty="0"/>
              <a:t>=&lt;a</a:t>
            </a:r>
            <a:r>
              <a:rPr lang="en-US" altLang="zh-CN" sz="2200" baseline="-25000" dirty="0"/>
              <a:t>1</a:t>
            </a:r>
            <a:r>
              <a:rPr lang="en-US" altLang="zh-CN" sz="2200" dirty="0"/>
              <a:t>,...,a</a:t>
            </a:r>
            <a:r>
              <a:rPr lang="en-US" altLang="zh-CN" sz="2200" baseline="-25000" dirty="0"/>
              <a:t>n</a:t>
            </a:r>
            <a:r>
              <a:rPr lang="en-US" altLang="zh-CN" sz="2200" dirty="0"/>
              <a:t>&gt;</a:t>
            </a:r>
            <a:r>
              <a:rPr lang="zh-CN" altLang="en-US" sz="2200" dirty="0"/>
              <a:t>，得到最可能的目标值</a:t>
            </a:r>
            <a:r>
              <a:rPr lang="en-US" altLang="zh-CN" sz="2200" dirty="0" err="1"/>
              <a:t>v</a:t>
            </a:r>
            <a:r>
              <a:rPr lang="en-US" altLang="zh-CN" sz="2200" baseline="-25000" dirty="0" err="1"/>
              <a:t>MAP</a:t>
            </a:r>
            <a:endParaRPr lang="en-US" altLang="zh-CN" sz="2200" baseline="-25000" dirty="0"/>
          </a:p>
          <a:p>
            <a:endParaRPr lang="en-US" altLang="zh-CN" sz="2600" dirty="0"/>
          </a:p>
          <a:p>
            <a:endParaRPr lang="en-US" altLang="zh-CN" sz="2600" dirty="0"/>
          </a:p>
          <a:p>
            <a:endParaRPr lang="en-US" altLang="zh-CN" sz="2600" dirty="0"/>
          </a:p>
        </p:txBody>
      </p:sp>
      <p:sp>
        <p:nvSpPr>
          <p:cNvPr id="7" name="灯片编号占位符 5"/>
          <p:cNvSpPr>
            <a:spLocks noGrp="1"/>
          </p:cNvSpPr>
          <p:nvPr>
            <p:ph type="sldNum" sz="quarter" idx="12"/>
          </p:nvPr>
        </p:nvSpPr>
        <p:spPr/>
        <p:txBody>
          <a:bodyPr/>
          <a:lstStyle/>
          <a:p>
            <a:fld id="{DC6933A1-D54B-4942-BFC9-5476F2F32649}" type="slidenum">
              <a:rPr lang="en-US" altLang="zh-CN"/>
            </a:fld>
            <a:endParaRPr lang="en-US" altLang="zh-CN"/>
          </a:p>
        </p:txBody>
      </p:sp>
      <p:graphicFrame>
        <p:nvGraphicFramePr>
          <p:cNvPr id="744452" name="Object 4"/>
          <p:cNvGraphicFramePr>
            <a:graphicFrameLocks noChangeAspect="1"/>
          </p:cNvGraphicFramePr>
          <p:nvPr/>
        </p:nvGraphicFramePr>
        <p:xfrm>
          <a:off x="2743200" y="4424680"/>
          <a:ext cx="4675909" cy="857250"/>
        </p:xfrm>
        <a:graphic>
          <a:graphicData uri="http://schemas.openxmlformats.org/presentationml/2006/ole">
            <mc:AlternateContent xmlns:mc="http://schemas.openxmlformats.org/markup-compatibility/2006">
              <mc:Choice xmlns:v="urn:schemas-microsoft-com:vml" Requires="v">
                <p:oleObj spid="_x0000_s744486" name="Equation" r:id="rId1" imgW="1866265" imgH="342900" progId="Equation.3">
                  <p:embed/>
                </p:oleObj>
              </mc:Choice>
              <mc:Fallback>
                <p:oleObj name="Equation" r:id="rId1" imgW="1866265" imgH="342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24680"/>
                        <a:ext cx="4675909" cy="8572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normAutofit/>
          </a:bodyPr>
          <a:lstStyle/>
          <a:p>
            <a:r>
              <a:rPr lang="zh-CN" altLang="en-US" sz="4400" dirty="0"/>
              <a:t>朴素贝叶斯分类器</a:t>
            </a:r>
            <a:endParaRPr lang="zh-CN" altLang="en-US" sz="4400" dirty="0"/>
          </a:p>
        </p:txBody>
      </p:sp>
      <p:sp>
        <p:nvSpPr>
          <p:cNvPr id="786435" name="Rectangle 3"/>
          <p:cNvSpPr>
            <a:spLocks noGrp="1" noChangeArrowheads="1"/>
          </p:cNvSpPr>
          <p:nvPr>
            <p:ph type="body" sz="half" idx="1"/>
          </p:nvPr>
        </p:nvSpPr>
        <p:spPr>
          <a:xfrm>
            <a:off x="1981200" y="1719263"/>
            <a:ext cx="7543800" cy="4411662"/>
          </a:xfrm>
        </p:spPr>
        <p:txBody>
          <a:bodyPr/>
          <a:lstStyle/>
          <a:p>
            <a:r>
              <a:rPr lang="zh-CN" altLang="en-US" sz="2200"/>
              <a:t>使用贝叶斯公式</a:t>
            </a:r>
            <a:endParaRPr lang="zh-CN" altLang="en-US" sz="2200"/>
          </a:p>
          <a:p>
            <a:endParaRPr lang="zh-CN" altLang="en-US" sz="2200"/>
          </a:p>
          <a:p>
            <a:endParaRPr lang="zh-CN" altLang="en-US" sz="2200"/>
          </a:p>
          <a:p>
            <a:endParaRPr lang="zh-CN" altLang="en-US" sz="2200"/>
          </a:p>
          <a:p>
            <a:endParaRPr lang="zh-CN" altLang="en-US" sz="2200"/>
          </a:p>
          <a:p>
            <a:r>
              <a:rPr lang="zh-CN" altLang="en-US" sz="2200"/>
              <a:t>基于训练数据估计</a:t>
            </a:r>
            <a:r>
              <a:rPr lang="en-US" altLang="zh-CN" sz="2200"/>
              <a:t>p(v)</a:t>
            </a:r>
            <a:r>
              <a:rPr lang="zh-CN" altLang="en-US" sz="2200"/>
              <a:t>和</a:t>
            </a:r>
            <a:r>
              <a:rPr lang="en-US" altLang="zh-CN" sz="2200"/>
              <a:t>p(x|v)</a:t>
            </a:r>
            <a:endParaRPr lang="en-US" altLang="zh-CN" sz="2200"/>
          </a:p>
          <a:p>
            <a:pPr lvl="1"/>
            <a:r>
              <a:rPr lang="zh-CN" altLang="en-US" sz="2000"/>
              <a:t>估计</a:t>
            </a:r>
            <a:r>
              <a:rPr lang="en-US" altLang="zh-CN" sz="2000"/>
              <a:t>P(v</a:t>
            </a:r>
            <a:r>
              <a:rPr lang="en-US" altLang="zh-CN" sz="2000" baseline="-25000"/>
              <a:t>j</a:t>
            </a:r>
            <a:r>
              <a:rPr lang="en-US" altLang="zh-CN" sz="2000"/>
              <a:t>)</a:t>
            </a:r>
            <a:r>
              <a:rPr lang="zh-CN" altLang="en-US" sz="2000"/>
              <a:t>很容易</a:t>
            </a:r>
            <a:endParaRPr lang="zh-CN" altLang="en-US" sz="2000"/>
          </a:p>
          <a:p>
            <a:pPr lvl="2"/>
            <a:r>
              <a:rPr lang="zh-CN" altLang="en-US" sz="1900"/>
              <a:t>计算每个目标值</a:t>
            </a:r>
            <a:r>
              <a:rPr lang="en-US" altLang="zh-CN" sz="1900"/>
              <a:t>v</a:t>
            </a:r>
            <a:r>
              <a:rPr lang="en-US" altLang="zh-CN" sz="1900" baseline="-25000"/>
              <a:t>j</a:t>
            </a:r>
            <a:r>
              <a:rPr lang="zh-CN" altLang="en-US" sz="1900"/>
              <a:t>出现在训练数据中的频率</a:t>
            </a:r>
            <a:endParaRPr lang="zh-CN" altLang="en-US" sz="1900"/>
          </a:p>
          <a:p>
            <a:pPr lvl="1"/>
            <a:r>
              <a:rPr lang="zh-CN" altLang="en-US" sz="2000"/>
              <a:t>估计</a:t>
            </a:r>
            <a:r>
              <a:rPr lang="en-US" altLang="zh-CN" sz="2000"/>
              <a:t>P(a</a:t>
            </a:r>
            <a:r>
              <a:rPr lang="en-US" altLang="zh-CN" sz="2000" baseline="-25000"/>
              <a:t>1</a:t>
            </a:r>
            <a:r>
              <a:rPr lang="en-US" altLang="zh-CN" sz="2000"/>
              <a:t>,...a</a:t>
            </a:r>
            <a:r>
              <a:rPr lang="en-US" altLang="zh-CN" sz="2000" baseline="-25000"/>
              <a:t>n</a:t>
            </a:r>
            <a:r>
              <a:rPr lang="en-US" altLang="zh-CN" sz="2000"/>
              <a:t>|v</a:t>
            </a:r>
            <a:r>
              <a:rPr lang="en-US" altLang="zh-CN" sz="2000" baseline="-25000"/>
              <a:t>j</a:t>
            </a:r>
            <a:r>
              <a:rPr lang="en-US" altLang="zh-CN" sz="2000"/>
              <a:t>)</a:t>
            </a:r>
            <a:r>
              <a:rPr lang="zh-CN" altLang="en-US" sz="2000"/>
              <a:t>遇到数据稀疏问题</a:t>
            </a:r>
            <a:endParaRPr lang="zh-CN" altLang="en-US" sz="2000"/>
          </a:p>
          <a:p>
            <a:pPr lvl="2"/>
            <a:r>
              <a:rPr lang="zh-CN" altLang="en-US" sz="1900"/>
              <a:t>除非有一个非常大的训练数据集，否则无法获得可靠的估计</a:t>
            </a:r>
            <a:endParaRPr lang="zh-CN" altLang="en-US" sz="1900"/>
          </a:p>
        </p:txBody>
      </p:sp>
      <p:graphicFrame>
        <p:nvGraphicFramePr>
          <p:cNvPr id="786436" name="Object 4"/>
          <p:cNvGraphicFramePr>
            <a:graphicFrameLocks noGrp="1" noChangeAspect="1"/>
          </p:cNvGraphicFramePr>
          <p:nvPr>
            <p:ph sz="half" idx="2"/>
          </p:nvPr>
        </p:nvGraphicFramePr>
        <p:xfrm>
          <a:off x="3810000" y="2209800"/>
          <a:ext cx="4419600" cy="1497013"/>
        </p:xfrm>
        <a:graphic>
          <a:graphicData uri="http://schemas.openxmlformats.org/presentationml/2006/ole">
            <mc:AlternateContent xmlns:mc="http://schemas.openxmlformats.org/markup-compatibility/2006">
              <mc:Choice xmlns:v="urn:schemas-microsoft-com:vml" Requires="v">
                <p:oleObj spid="_x0000_s786470" name="Equation" r:id="rId1" imgW="2400300" imgH="812800" progId="Equation.3">
                  <p:embed/>
                </p:oleObj>
              </mc:Choice>
              <mc:Fallback>
                <p:oleObj name="Equation" r:id="rId1" imgW="2400300" imgH="812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209800"/>
                        <a:ext cx="4419600" cy="149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467CD5DD-B5AF-403A-986F-DA398805B876}" type="slidenum">
              <a:rPr lang="en-US" altLang="zh-CN"/>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normAutofit/>
          </a:bodyPr>
          <a:lstStyle/>
          <a:p>
            <a:pPr algn="ctr"/>
            <a:r>
              <a:rPr lang="zh-CN" altLang="en-US" sz="4000" dirty="0"/>
              <a:t>朴素贝叶斯分类器</a:t>
            </a:r>
            <a:endParaRPr lang="zh-CN" altLang="en-US" sz="4000" dirty="0"/>
          </a:p>
        </p:txBody>
      </p:sp>
      <p:sp>
        <p:nvSpPr>
          <p:cNvPr id="745475" name="Rectangle 3"/>
          <p:cNvSpPr>
            <a:spLocks noGrp="1" noChangeArrowheads="1"/>
          </p:cNvSpPr>
          <p:nvPr>
            <p:ph type="body" sz="half" idx="1"/>
          </p:nvPr>
        </p:nvSpPr>
        <p:spPr>
          <a:xfrm>
            <a:off x="1981200" y="1719263"/>
            <a:ext cx="7543800" cy="3843337"/>
          </a:xfrm>
        </p:spPr>
        <p:txBody>
          <a:bodyPr/>
          <a:lstStyle/>
          <a:p>
            <a:r>
              <a:rPr lang="zh-CN" altLang="en-US" sz="2300" dirty="0"/>
              <a:t>独立性假设</a:t>
            </a:r>
            <a:endParaRPr lang="zh-CN" altLang="en-US" sz="2300" dirty="0"/>
          </a:p>
          <a:p>
            <a:pPr lvl="1"/>
            <a:r>
              <a:rPr lang="zh-CN" altLang="en-US" sz="2000" dirty="0"/>
              <a:t>在给定目标值时，属性值之间相互条件独立，即</a:t>
            </a:r>
            <a:endParaRPr lang="zh-CN" altLang="en-US" sz="2000" dirty="0"/>
          </a:p>
          <a:p>
            <a:pPr lvl="1"/>
            <a:endParaRPr lang="zh-CN" altLang="en-US" sz="2000" dirty="0"/>
          </a:p>
          <a:p>
            <a:pPr lvl="1"/>
            <a:endParaRPr lang="zh-CN" altLang="en-US" sz="2000" dirty="0"/>
          </a:p>
          <a:p>
            <a:pPr lvl="1"/>
            <a:endParaRPr lang="zh-CN" altLang="en-US" sz="2000" dirty="0"/>
          </a:p>
          <a:p>
            <a:pPr lvl="1"/>
            <a:endParaRPr lang="zh-CN" altLang="en-US" sz="2000" dirty="0"/>
          </a:p>
          <a:p>
            <a:r>
              <a:rPr lang="zh-CN" altLang="en-US" sz="2200" dirty="0"/>
              <a:t>最终的朴素贝叶斯分类器</a:t>
            </a:r>
            <a:endParaRPr lang="zh-CN" altLang="en-US" sz="2200" dirty="0"/>
          </a:p>
          <a:p>
            <a:endParaRPr lang="en-US" altLang="zh-CN" sz="2200" dirty="0"/>
          </a:p>
        </p:txBody>
      </p:sp>
      <p:graphicFrame>
        <p:nvGraphicFramePr>
          <p:cNvPr id="745477" name="Object 5"/>
          <p:cNvGraphicFramePr>
            <a:graphicFrameLocks noGrp="1" noChangeAspect="1"/>
          </p:cNvGraphicFramePr>
          <p:nvPr>
            <p:ph sz="half" idx="2"/>
          </p:nvPr>
        </p:nvGraphicFramePr>
        <p:xfrm>
          <a:off x="3733800" y="4800600"/>
          <a:ext cx="4876800" cy="869950"/>
        </p:xfrm>
        <a:graphic>
          <a:graphicData uri="http://schemas.openxmlformats.org/presentationml/2006/ole">
            <mc:AlternateContent xmlns:mc="http://schemas.openxmlformats.org/markup-compatibility/2006">
              <mc:Choice xmlns:v="urn:schemas-microsoft-com:vml" Requires="v">
                <p:oleObj spid="_x0000_s745543" name="Equation" r:id="rId1" imgW="1993900" imgH="355600" progId="Equation.3">
                  <p:embed/>
                </p:oleObj>
              </mc:Choice>
              <mc:Fallback>
                <p:oleObj name="Equation" r:id="rId1" imgW="1993900" imgH="355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800600"/>
                        <a:ext cx="487680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灯片编号占位符 6"/>
          <p:cNvSpPr>
            <a:spLocks noGrp="1"/>
          </p:cNvSpPr>
          <p:nvPr>
            <p:ph type="sldNum" sz="quarter" idx="12"/>
          </p:nvPr>
        </p:nvSpPr>
        <p:spPr/>
        <p:txBody>
          <a:bodyPr/>
          <a:lstStyle/>
          <a:p>
            <a:fld id="{3F435629-D406-40B2-A599-6A20AAAF325E}" type="slidenum">
              <a:rPr lang="en-US" altLang="zh-CN"/>
            </a:fld>
            <a:endParaRPr lang="en-US" altLang="zh-CN"/>
          </a:p>
        </p:txBody>
      </p:sp>
      <p:graphicFrame>
        <p:nvGraphicFramePr>
          <p:cNvPr id="745476" name="Object 4"/>
          <p:cNvGraphicFramePr>
            <a:graphicFrameLocks noChangeAspect="1"/>
          </p:cNvGraphicFramePr>
          <p:nvPr/>
        </p:nvGraphicFramePr>
        <p:xfrm>
          <a:off x="3962400" y="2895600"/>
          <a:ext cx="4191000" cy="781050"/>
        </p:xfrm>
        <a:graphic>
          <a:graphicData uri="http://schemas.openxmlformats.org/presentationml/2006/ole">
            <mc:AlternateContent xmlns:mc="http://schemas.openxmlformats.org/markup-compatibility/2006">
              <mc:Choice xmlns:v="urn:schemas-microsoft-com:vml" Requires="v">
                <p:oleObj spid="_x0000_s745544" name="Equation" r:id="rId3" imgW="1841500" imgH="342900" progId="Equation.3">
                  <p:embed/>
                </p:oleObj>
              </mc:Choice>
              <mc:Fallback>
                <p:oleObj name="Equation" r:id="rId3" imgW="18415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95600"/>
                        <a:ext cx="41910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朴素贝叶斯分类器</a:t>
            </a:r>
            <a:endParaRPr lang="zh-CN" altLang="en-US"/>
          </a:p>
        </p:txBody>
      </p:sp>
      <p:sp>
        <p:nvSpPr>
          <p:cNvPr id="746499" name="Rectangle 3"/>
          <p:cNvSpPr>
            <a:spLocks noGrp="1" noChangeArrowheads="1"/>
          </p:cNvSpPr>
          <p:nvPr>
            <p:ph idx="1"/>
          </p:nvPr>
        </p:nvSpPr>
        <p:spPr/>
        <p:txBody>
          <a:bodyPr>
            <a:normAutofit lnSpcReduction="10000"/>
          </a:bodyPr>
          <a:lstStyle/>
          <a:p>
            <a:pPr>
              <a:lnSpc>
                <a:spcPct val="90000"/>
              </a:lnSpc>
            </a:pPr>
            <a:r>
              <a:rPr lang="zh-CN" altLang="en-US" sz="2600"/>
              <a:t>从训练数据中估计不同</a:t>
            </a:r>
            <a:r>
              <a:rPr lang="en-US" altLang="zh-CN" sz="2600"/>
              <a:t>P(a</a:t>
            </a:r>
            <a:r>
              <a:rPr lang="en-US" altLang="zh-CN" sz="2600" baseline="-25000"/>
              <a:t>i</a:t>
            </a:r>
            <a:r>
              <a:rPr lang="en-US" altLang="zh-CN" sz="2600"/>
              <a:t>|v</a:t>
            </a:r>
            <a:r>
              <a:rPr lang="en-US" altLang="zh-CN" sz="2600" baseline="-25000"/>
              <a:t>j</a:t>
            </a:r>
            <a:r>
              <a:rPr lang="en-US" altLang="zh-CN" sz="2600"/>
              <a:t>)</a:t>
            </a:r>
            <a:r>
              <a:rPr lang="zh-CN" altLang="en-US" sz="2600"/>
              <a:t>项的数量比要估计</a:t>
            </a:r>
            <a:r>
              <a:rPr lang="en-US" altLang="zh-CN" sz="2600"/>
              <a:t>P(a</a:t>
            </a:r>
            <a:r>
              <a:rPr lang="en-US" altLang="zh-CN" sz="2600" baseline="-25000"/>
              <a:t>1</a:t>
            </a:r>
            <a:r>
              <a:rPr lang="en-US" altLang="zh-CN" sz="2600"/>
              <a:t>,...,a</a:t>
            </a:r>
            <a:r>
              <a:rPr lang="en-US" altLang="zh-CN" sz="2600" baseline="-25000"/>
              <a:t>n</a:t>
            </a:r>
            <a:r>
              <a:rPr lang="en-US" altLang="zh-CN" sz="2600"/>
              <a:t>|v</a:t>
            </a:r>
            <a:r>
              <a:rPr lang="en-US" altLang="zh-CN" sz="2600" baseline="-25000"/>
              <a:t>j</a:t>
            </a:r>
            <a:r>
              <a:rPr lang="en-US" altLang="zh-CN" sz="2600"/>
              <a:t>)</a:t>
            </a:r>
            <a:r>
              <a:rPr lang="zh-CN" altLang="en-US" sz="2600"/>
              <a:t>项所需的量小得多</a:t>
            </a:r>
            <a:endParaRPr lang="zh-CN" altLang="en-US" sz="2600"/>
          </a:p>
          <a:p>
            <a:pPr>
              <a:lnSpc>
                <a:spcPct val="90000"/>
              </a:lnSpc>
            </a:pPr>
            <a:endParaRPr lang="zh-CN" altLang="en-US" sz="2600"/>
          </a:p>
          <a:p>
            <a:pPr>
              <a:lnSpc>
                <a:spcPct val="90000"/>
              </a:lnSpc>
            </a:pPr>
            <a:r>
              <a:rPr lang="zh-CN" altLang="en-US" sz="2600"/>
              <a:t>只要条件独立性得到满足，朴素贝叶斯分类</a:t>
            </a:r>
            <a:r>
              <a:rPr lang="en-US" altLang="zh-CN" sz="2600"/>
              <a:t>v</a:t>
            </a:r>
            <a:r>
              <a:rPr lang="en-US" altLang="zh-CN" sz="2600" baseline="-25000"/>
              <a:t>NB</a:t>
            </a:r>
            <a:r>
              <a:rPr lang="zh-CN" altLang="en-US" sz="2600"/>
              <a:t>等于</a:t>
            </a:r>
            <a:r>
              <a:rPr lang="en-US" altLang="zh-CN" sz="2600"/>
              <a:t>MAP</a:t>
            </a:r>
            <a:r>
              <a:rPr lang="zh-CN" altLang="en-US" sz="2600"/>
              <a:t>分类，否则是近似</a:t>
            </a:r>
            <a:endParaRPr lang="zh-CN" altLang="en-US" sz="2600"/>
          </a:p>
          <a:p>
            <a:pPr>
              <a:lnSpc>
                <a:spcPct val="90000"/>
              </a:lnSpc>
            </a:pPr>
            <a:endParaRPr lang="zh-CN" altLang="en-US" sz="2600"/>
          </a:p>
          <a:p>
            <a:pPr>
              <a:lnSpc>
                <a:spcPct val="90000"/>
              </a:lnSpc>
            </a:pPr>
            <a:r>
              <a:rPr lang="zh-CN" altLang="en-US" sz="2600"/>
              <a:t>朴素贝叶斯分类器与其他学习方法的区别</a:t>
            </a:r>
            <a:endParaRPr lang="zh-CN" altLang="en-US" sz="2600"/>
          </a:p>
          <a:p>
            <a:pPr lvl="1">
              <a:lnSpc>
                <a:spcPct val="90000"/>
              </a:lnSpc>
            </a:pPr>
            <a:r>
              <a:rPr lang="zh-CN" altLang="en-US" sz="2200"/>
              <a:t>没有明确地搜索可能假设空间的过程</a:t>
            </a:r>
            <a:endParaRPr lang="zh-CN" altLang="en-US" sz="2200"/>
          </a:p>
          <a:p>
            <a:pPr lvl="2">
              <a:lnSpc>
                <a:spcPct val="90000"/>
              </a:lnSpc>
            </a:pPr>
            <a:r>
              <a:rPr lang="zh-CN" altLang="en-US" sz="2100"/>
              <a:t>假设的形成不需要搜索，只是简单地计算训练样例中不同数据组合的出现频率</a:t>
            </a:r>
            <a:endParaRPr lang="zh-CN" altLang="en-US" sz="2100"/>
          </a:p>
        </p:txBody>
      </p:sp>
      <p:sp>
        <p:nvSpPr>
          <p:cNvPr id="6" name="灯片编号占位符 5"/>
          <p:cNvSpPr>
            <a:spLocks noGrp="1"/>
          </p:cNvSpPr>
          <p:nvPr>
            <p:ph type="sldNum" sz="quarter" idx="12"/>
          </p:nvPr>
        </p:nvSpPr>
        <p:spPr/>
        <p:txBody>
          <a:bodyPr/>
          <a:lstStyle/>
          <a:p>
            <a:fld id="{E92F6B02-AEB3-447F-BDBC-322F94E4F432}" type="slidenum">
              <a:rPr lang="en-US" altLang="zh-CN"/>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zh-CN" altLang="en-US"/>
              <a:t>朴素贝叶斯分类器</a:t>
            </a:r>
            <a:endParaRPr lang="zh-CN" altLang="en-US"/>
          </a:p>
        </p:txBody>
      </p:sp>
      <p:sp>
        <p:nvSpPr>
          <p:cNvPr id="789507" name="Rectangle 3"/>
          <p:cNvSpPr>
            <a:spLocks noGrp="1" noChangeArrowheads="1"/>
          </p:cNvSpPr>
          <p:nvPr>
            <p:ph idx="1"/>
          </p:nvPr>
        </p:nvSpPr>
        <p:spPr>
          <a:xfrm>
            <a:off x="946150" y="1690963"/>
            <a:ext cx="9220200" cy="4411662"/>
          </a:xfrm>
        </p:spPr>
        <p:txBody>
          <a:bodyPr>
            <a:normAutofit fontScale="90000" lnSpcReduction="10000"/>
          </a:bodyPr>
          <a:lstStyle/>
          <a:p>
            <a:pPr>
              <a:lnSpc>
                <a:spcPct val="90000"/>
              </a:lnSpc>
            </a:pPr>
            <a:r>
              <a:rPr lang="zh-CN" altLang="en-US" sz="2100" dirty="0"/>
              <a:t>例子</a:t>
            </a: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endParaRPr lang="zh-CN" altLang="en-US" sz="2100" dirty="0"/>
          </a:p>
          <a:p>
            <a:pPr>
              <a:lnSpc>
                <a:spcPct val="90000"/>
              </a:lnSpc>
            </a:pPr>
            <a:r>
              <a:rPr lang="zh-CN" altLang="en-US" sz="2100" dirty="0"/>
              <a:t>给新实例分类：</a:t>
            </a:r>
            <a:endParaRPr lang="zh-CN" altLang="en-US" sz="2100" dirty="0"/>
          </a:p>
          <a:p>
            <a:pPr lvl="1">
              <a:lnSpc>
                <a:spcPct val="90000"/>
              </a:lnSpc>
              <a:buFont typeface="Wingdings" panose="05000000000000000000" pitchFamily="2" charset="2"/>
              <a:buNone/>
            </a:pPr>
            <a:r>
              <a:rPr lang="zh-CN" altLang="en-US" sz="2000" dirty="0"/>
              <a:t>   </a:t>
            </a:r>
            <a:r>
              <a:rPr lang="en-US" altLang="zh-CN" sz="2000" dirty="0"/>
              <a:t>&lt;</a:t>
            </a:r>
            <a:r>
              <a:rPr lang="en-US" altLang="zh-CN" sz="2000" i="1" dirty="0"/>
              <a:t>Outlook</a:t>
            </a:r>
            <a:r>
              <a:rPr lang="en-US" altLang="zh-CN" sz="2000" dirty="0"/>
              <a:t>=</a:t>
            </a:r>
            <a:r>
              <a:rPr lang="en-US" altLang="zh-CN" sz="2000" i="1" dirty="0"/>
              <a:t>sunny</a:t>
            </a:r>
            <a:r>
              <a:rPr lang="en-US" altLang="zh-CN" sz="2000" dirty="0"/>
              <a:t>, </a:t>
            </a:r>
            <a:r>
              <a:rPr lang="en-US" altLang="zh-CN" sz="2000" i="1" dirty="0"/>
              <a:t>Temperature</a:t>
            </a:r>
            <a:r>
              <a:rPr lang="en-US" altLang="zh-CN" sz="2000" dirty="0"/>
              <a:t>=</a:t>
            </a:r>
            <a:r>
              <a:rPr lang="en-US" altLang="zh-CN" sz="2000" i="1" dirty="0"/>
              <a:t>cool</a:t>
            </a:r>
            <a:r>
              <a:rPr lang="en-US" altLang="zh-CN" sz="2000" dirty="0"/>
              <a:t>, </a:t>
            </a:r>
            <a:r>
              <a:rPr lang="en-US" altLang="zh-CN" sz="2000" i="1" dirty="0"/>
              <a:t>Humidity</a:t>
            </a:r>
            <a:r>
              <a:rPr lang="en-US" altLang="zh-CN" sz="2000" dirty="0"/>
              <a:t>=</a:t>
            </a:r>
            <a:r>
              <a:rPr lang="en-US" altLang="zh-CN" sz="2000" i="1" dirty="0"/>
              <a:t>high</a:t>
            </a:r>
            <a:r>
              <a:rPr lang="en-US" altLang="zh-CN" sz="2000" dirty="0"/>
              <a:t>, </a:t>
            </a:r>
            <a:r>
              <a:rPr lang="en-US" altLang="zh-CN" sz="2000" i="1" dirty="0"/>
              <a:t>Wind</a:t>
            </a:r>
            <a:r>
              <a:rPr lang="en-US" altLang="zh-CN" sz="2000" dirty="0"/>
              <a:t>=</a:t>
            </a:r>
            <a:r>
              <a:rPr lang="en-US" altLang="zh-CN" sz="2000" i="1" dirty="0"/>
              <a:t>strong</a:t>
            </a:r>
            <a:r>
              <a:rPr lang="en-US" altLang="zh-CN" sz="2000" dirty="0"/>
              <a:t>&gt;</a:t>
            </a:r>
            <a:endParaRPr lang="en-US" altLang="zh-CN" sz="2000" dirty="0"/>
          </a:p>
          <a:p>
            <a:pPr lvl="1">
              <a:lnSpc>
                <a:spcPct val="90000"/>
              </a:lnSpc>
              <a:buFont typeface="Wingdings" panose="05000000000000000000" pitchFamily="2" charset="2"/>
              <a:buNone/>
            </a:pPr>
            <a:endParaRPr lang="zh-CN" altLang="en-US" sz="2000" dirty="0"/>
          </a:p>
          <a:p>
            <a:pPr lvl="1">
              <a:lnSpc>
                <a:spcPct val="90000"/>
              </a:lnSpc>
              <a:buFont typeface="Wingdings" panose="05000000000000000000" pitchFamily="2" charset="2"/>
              <a:buNone/>
            </a:pPr>
            <a:endParaRPr lang="zh-CN" altLang="en-US" sz="2000" dirty="0">
              <a:sym typeface="+mn-ea"/>
            </a:endParaRPr>
          </a:p>
        </p:txBody>
      </p:sp>
      <p:sp>
        <p:nvSpPr>
          <p:cNvPr id="7" name="灯片编号占位符 5"/>
          <p:cNvSpPr>
            <a:spLocks noGrp="1"/>
          </p:cNvSpPr>
          <p:nvPr>
            <p:ph type="sldNum" sz="quarter" idx="12"/>
          </p:nvPr>
        </p:nvSpPr>
        <p:spPr/>
        <p:txBody>
          <a:bodyPr/>
          <a:lstStyle/>
          <a:p>
            <a:fld id="{10785A24-33DE-440A-8BFB-C848A98B354A}" type="slidenum">
              <a:rPr lang="en-US" altLang="zh-CN"/>
            </a:fld>
            <a:endParaRPr lang="en-US" altLang="zh-CN"/>
          </a:p>
        </p:txBody>
      </p:sp>
      <p:pic>
        <p:nvPicPr>
          <p:cNvPr id="7895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5350" y="1788795"/>
            <a:ext cx="6065838"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a:t>朴素贝叶斯分类器</a:t>
            </a:r>
            <a:endParaRPr lang="zh-CN" altLang="en-US"/>
          </a:p>
        </p:txBody>
      </p:sp>
      <p:sp>
        <p:nvSpPr>
          <p:cNvPr id="747523" name="Rectangle 3"/>
          <p:cNvSpPr>
            <a:spLocks noGrp="1" noChangeArrowheads="1"/>
          </p:cNvSpPr>
          <p:nvPr>
            <p:ph idx="1"/>
          </p:nvPr>
        </p:nvSpPr>
        <p:spPr>
          <a:xfrm>
            <a:off x="968375" y="1484630"/>
            <a:ext cx="7543800" cy="4495800"/>
          </a:xfrm>
        </p:spPr>
        <p:txBody>
          <a:bodyPr>
            <a:normAutofit lnSpcReduction="20000"/>
          </a:bodyPr>
          <a:lstStyle/>
          <a:p>
            <a:pPr>
              <a:lnSpc>
                <a:spcPct val="80000"/>
              </a:lnSpc>
            </a:pPr>
            <a:r>
              <a:rPr lang="zh-CN" altLang="en-US" sz="2300" dirty="0"/>
              <a:t>朴素贝叶斯分类器</a:t>
            </a:r>
            <a:endParaRPr lang="zh-CN" altLang="en-US" sz="2300" dirty="0"/>
          </a:p>
          <a:p>
            <a:pPr lvl="1">
              <a:lnSpc>
                <a:spcPct val="80000"/>
              </a:lnSpc>
            </a:pPr>
            <a:endParaRPr lang="zh-CN" altLang="en-US" sz="2000" dirty="0"/>
          </a:p>
          <a:p>
            <a:pPr>
              <a:lnSpc>
                <a:spcPct val="80000"/>
              </a:lnSpc>
            </a:pPr>
            <a:endParaRPr lang="zh-CN" altLang="en-US" sz="2300" dirty="0"/>
          </a:p>
          <a:p>
            <a:pPr>
              <a:lnSpc>
                <a:spcPct val="80000"/>
              </a:lnSpc>
            </a:pPr>
            <a:endParaRPr lang="zh-CN" altLang="en-US" sz="2300" dirty="0"/>
          </a:p>
          <a:p>
            <a:pPr>
              <a:lnSpc>
                <a:spcPct val="80000"/>
              </a:lnSpc>
            </a:pPr>
            <a:endParaRPr lang="zh-CN" altLang="en-US" sz="2300" dirty="0"/>
          </a:p>
          <a:p>
            <a:pPr>
              <a:lnSpc>
                <a:spcPct val="80000"/>
              </a:lnSpc>
            </a:pPr>
            <a:r>
              <a:rPr lang="zh-CN" altLang="en-US" sz="2300" dirty="0"/>
              <a:t>根据上计算出上式需要的概率值</a:t>
            </a:r>
            <a:endParaRPr lang="zh-CN" altLang="en-US" sz="2300" dirty="0"/>
          </a:p>
          <a:p>
            <a:pPr lvl="2">
              <a:lnSpc>
                <a:spcPct val="80000"/>
              </a:lnSpc>
            </a:pPr>
            <a:r>
              <a:rPr lang="en-US" altLang="zh-CN" sz="1600" dirty="0"/>
              <a:t>P(yes)=9/14=0.64</a:t>
            </a:r>
            <a:endParaRPr lang="en-US" altLang="zh-CN" sz="1600" dirty="0"/>
          </a:p>
          <a:p>
            <a:pPr lvl="2">
              <a:lnSpc>
                <a:spcPct val="80000"/>
              </a:lnSpc>
            </a:pPr>
            <a:r>
              <a:rPr lang="en-US" altLang="zh-CN" sz="1600" dirty="0"/>
              <a:t>P(no)=5/14=0.36</a:t>
            </a:r>
            <a:endParaRPr lang="en-US" altLang="zh-CN" sz="1600" dirty="0"/>
          </a:p>
          <a:p>
            <a:pPr lvl="2">
              <a:lnSpc>
                <a:spcPct val="80000"/>
              </a:lnSpc>
            </a:pPr>
            <a:r>
              <a:rPr lang="en-US" altLang="zh-CN" sz="1600" dirty="0"/>
              <a:t>P(</a:t>
            </a:r>
            <a:r>
              <a:rPr lang="en-US" altLang="zh-CN" sz="1600" dirty="0" err="1"/>
              <a:t>strong|yes</a:t>
            </a:r>
            <a:r>
              <a:rPr lang="en-US" altLang="zh-CN" sz="1600" dirty="0"/>
              <a:t>)=3/9=0.33</a:t>
            </a:r>
            <a:endParaRPr lang="en-US" altLang="zh-CN" sz="1600" dirty="0"/>
          </a:p>
          <a:p>
            <a:pPr lvl="2">
              <a:lnSpc>
                <a:spcPct val="80000"/>
              </a:lnSpc>
            </a:pPr>
            <a:r>
              <a:rPr lang="en-US" altLang="zh-CN" sz="1600" dirty="0"/>
              <a:t>P(</a:t>
            </a:r>
            <a:r>
              <a:rPr lang="en-US" altLang="zh-CN" sz="1600" dirty="0" err="1"/>
              <a:t>strong|no</a:t>
            </a:r>
            <a:r>
              <a:rPr lang="en-US" altLang="zh-CN" sz="1600" dirty="0"/>
              <a:t>)=3/5=0.60</a:t>
            </a:r>
            <a:endParaRPr lang="en-US" altLang="zh-CN" sz="1600" dirty="0"/>
          </a:p>
          <a:p>
            <a:pPr lvl="2">
              <a:lnSpc>
                <a:spcPct val="80000"/>
              </a:lnSpc>
            </a:pPr>
            <a:r>
              <a:rPr lang="en-US" altLang="zh-CN" sz="1600" dirty="0"/>
              <a:t>...</a:t>
            </a:r>
            <a:endParaRPr lang="en-US" altLang="zh-CN" sz="1600" dirty="0"/>
          </a:p>
          <a:p>
            <a:pPr>
              <a:lnSpc>
                <a:spcPct val="80000"/>
              </a:lnSpc>
            </a:pPr>
            <a:r>
              <a:rPr lang="zh-CN" altLang="en-US" sz="2300" dirty="0"/>
              <a:t>求</a:t>
            </a:r>
            <a:r>
              <a:rPr lang="en-US" altLang="zh-CN" sz="2300" dirty="0" err="1"/>
              <a:t>v</a:t>
            </a:r>
            <a:r>
              <a:rPr lang="en-US" altLang="zh-CN" sz="2300" baseline="-25000" dirty="0" err="1"/>
              <a:t>NB</a:t>
            </a:r>
            <a:endParaRPr lang="en-US" altLang="zh-CN" sz="2300" baseline="-25000" dirty="0"/>
          </a:p>
          <a:p>
            <a:pPr lvl="2">
              <a:lnSpc>
                <a:spcPct val="80000"/>
              </a:lnSpc>
            </a:pPr>
            <a:r>
              <a:rPr lang="en-US" altLang="zh-CN" sz="1600" dirty="0"/>
              <a:t>P(yes)P(</a:t>
            </a:r>
            <a:r>
              <a:rPr lang="en-US" altLang="zh-CN" sz="1600" dirty="0" err="1"/>
              <a:t>sunny|yes</a:t>
            </a:r>
            <a:r>
              <a:rPr lang="en-US" altLang="zh-CN" sz="1600" dirty="0"/>
              <a:t>)P(</a:t>
            </a:r>
            <a:r>
              <a:rPr lang="en-US" altLang="zh-CN" sz="1600" dirty="0" err="1"/>
              <a:t>cool|yes</a:t>
            </a:r>
            <a:r>
              <a:rPr lang="en-US" altLang="zh-CN" sz="1600" dirty="0"/>
              <a:t>)P(</a:t>
            </a:r>
            <a:r>
              <a:rPr lang="en-US" altLang="zh-CN" sz="1600" dirty="0" err="1"/>
              <a:t>high|yes</a:t>
            </a:r>
            <a:r>
              <a:rPr lang="en-US" altLang="zh-CN" sz="1600" dirty="0"/>
              <a:t>)P(</a:t>
            </a:r>
            <a:r>
              <a:rPr lang="en-US" altLang="zh-CN" sz="1600" dirty="0" err="1"/>
              <a:t>strong|yes</a:t>
            </a:r>
            <a:r>
              <a:rPr lang="en-US" altLang="zh-CN" sz="1600" dirty="0"/>
              <a:t>)=0.0053</a:t>
            </a:r>
            <a:endParaRPr lang="en-US" altLang="zh-CN" sz="1600" dirty="0"/>
          </a:p>
          <a:p>
            <a:pPr lvl="2">
              <a:lnSpc>
                <a:spcPct val="80000"/>
              </a:lnSpc>
            </a:pPr>
            <a:r>
              <a:rPr lang="en-US" altLang="zh-CN" sz="1600" dirty="0"/>
              <a:t>P(no)P(</a:t>
            </a:r>
            <a:r>
              <a:rPr lang="en-US" altLang="zh-CN" sz="1600" dirty="0" err="1"/>
              <a:t>sunny|no</a:t>
            </a:r>
            <a:r>
              <a:rPr lang="en-US" altLang="zh-CN" sz="1600" dirty="0"/>
              <a:t>)P(</a:t>
            </a:r>
            <a:r>
              <a:rPr lang="en-US" altLang="zh-CN" sz="1600" dirty="0" err="1"/>
              <a:t>cool|no</a:t>
            </a:r>
            <a:r>
              <a:rPr lang="en-US" altLang="zh-CN" sz="1600" dirty="0"/>
              <a:t>)P(</a:t>
            </a:r>
            <a:r>
              <a:rPr lang="en-US" altLang="zh-CN" sz="1600" dirty="0" err="1"/>
              <a:t>high|no</a:t>
            </a:r>
            <a:r>
              <a:rPr lang="en-US" altLang="zh-CN" sz="1600" dirty="0"/>
              <a:t>)P(</a:t>
            </a:r>
            <a:r>
              <a:rPr lang="en-US" altLang="zh-CN" sz="1600" dirty="0" err="1"/>
              <a:t>strong|no</a:t>
            </a:r>
            <a:r>
              <a:rPr lang="en-US" altLang="zh-CN" sz="1600" dirty="0"/>
              <a:t>)=0.0206</a:t>
            </a:r>
            <a:endParaRPr lang="en-US" altLang="zh-CN" sz="1600" dirty="0"/>
          </a:p>
          <a:p>
            <a:pPr lvl="2">
              <a:lnSpc>
                <a:spcPct val="80000"/>
              </a:lnSpc>
            </a:pPr>
            <a:r>
              <a:rPr lang="en-US" altLang="zh-CN" sz="1600" dirty="0" err="1"/>
              <a:t>v</a:t>
            </a:r>
            <a:r>
              <a:rPr lang="en-US" altLang="zh-CN" sz="1600" baseline="-25000" dirty="0" err="1"/>
              <a:t>NB</a:t>
            </a:r>
            <a:r>
              <a:rPr lang="en-US" altLang="zh-CN" sz="1600" dirty="0"/>
              <a:t>=no</a:t>
            </a:r>
            <a:endParaRPr lang="en-US" altLang="zh-CN" sz="1600" dirty="0"/>
          </a:p>
        </p:txBody>
      </p:sp>
      <p:sp>
        <p:nvSpPr>
          <p:cNvPr id="7" name="灯片编号占位符 5"/>
          <p:cNvSpPr>
            <a:spLocks noGrp="1"/>
          </p:cNvSpPr>
          <p:nvPr>
            <p:ph type="sldNum" sz="quarter" idx="12"/>
          </p:nvPr>
        </p:nvSpPr>
        <p:spPr/>
        <p:txBody>
          <a:bodyPr/>
          <a:lstStyle/>
          <a:p>
            <a:fld id="{115A07EE-5F0E-4DC5-B7A3-B2BDC4C33E7A}" type="slidenum">
              <a:rPr lang="en-US" altLang="zh-CN"/>
            </a:fld>
            <a:endParaRPr lang="en-US" altLang="zh-CN"/>
          </a:p>
        </p:txBody>
      </p:sp>
      <p:graphicFrame>
        <p:nvGraphicFramePr>
          <p:cNvPr id="747524" name="Object 4"/>
          <p:cNvGraphicFramePr>
            <a:graphicFrameLocks noChangeAspect="1"/>
          </p:cNvGraphicFramePr>
          <p:nvPr/>
        </p:nvGraphicFramePr>
        <p:xfrm>
          <a:off x="1501775" y="2018030"/>
          <a:ext cx="6858000" cy="1128472"/>
        </p:xfrm>
        <a:graphic>
          <a:graphicData uri="http://schemas.openxmlformats.org/presentationml/2006/ole">
            <mc:AlternateContent xmlns:mc="http://schemas.openxmlformats.org/markup-compatibility/2006">
              <mc:Choice xmlns:v="urn:schemas-microsoft-com:vml" Requires="v">
                <p:oleObj spid="_x0000_s747557" name="Microsoft 公式 3.0" r:id="rId1" imgW="142036800" imgH="23164800" progId="Equation.3">
                  <p:embed/>
                </p:oleObj>
              </mc:Choice>
              <mc:Fallback>
                <p:oleObj name="Microsoft 公式 3.0" r:id="rId1" imgW="142036800" imgH="23164800" progId="Equation.3">
                  <p:embed/>
                  <p:pic>
                    <p:nvPicPr>
                      <p:cNvPr id="0" name="Object 4"/>
                      <p:cNvPicPr>
                        <a:picLocks noChangeAspect="1" noChangeArrowheads="1"/>
                      </p:cNvPicPr>
                      <p:nvPr/>
                    </p:nvPicPr>
                    <p:blipFill>
                      <a:blip r:embed="rId2"/>
                      <a:srcRect/>
                      <a:stretch>
                        <a:fillRect/>
                      </a:stretch>
                    </p:blipFill>
                    <p:spPr bwMode="auto">
                      <a:xfrm>
                        <a:off x="1501775" y="2018030"/>
                        <a:ext cx="6858000" cy="112847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28001"/>
          <p:cNvSpPr>
            <a:spLocks noGrp="1"/>
          </p:cNvSpPr>
          <p:nvPr>
            <p:ph type="title"/>
          </p:nvPr>
        </p:nvSpPr>
        <p:spPr/>
        <p:txBody>
          <a:bodyPr anchor="ctr"/>
          <a:p>
            <a:r>
              <a:rPr lang="zh-CN" altLang="en-US" dirty="0"/>
              <a:t>预备知识一(</a:t>
            </a:r>
            <a:r>
              <a:rPr lang="en-US" altLang="x-none" dirty="0"/>
              <a:t>Building Tree)</a:t>
            </a:r>
            <a:endParaRPr lang="en-US" altLang="x-none" dirty="0"/>
          </a:p>
        </p:txBody>
      </p:sp>
      <p:sp>
        <p:nvSpPr>
          <p:cNvPr id="128002" name="文本占位符 128002"/>
          <p:cNvSpPr>
            <a:spLocks noGrp="1"/>
          </p:cNvSpPr>
          <p:nvPr>
            <p:ph idx="1"/>
          </p:nvPr>
        </p:nvSpPr>
        <p:spPr/>
        <p:txBody>
          <a:bodyPr anchor="t"/>
          <a:p>
            <a:r>
              <a:rPr lang="zh-CN" altLang="en-US" dirty="0"/>
              <a:t>基本思想：</a:t>
            </a:r>
            <a:endParaRPr lang="zh-CN" altLang="en-US" dirty="0"/>
          </a:p>
          <a:p>
            <a:r>
              <a:rPr lang="zh-CN" altLang="en-US" dirty="0"/>
              <a:t>用途：提取分类规则，进行分类预测</a:t>
            </a:r>
            <a:endParaRPr lang="zh-CN" altLang="en-US" dirty="0"/>
          </a:p>
          <a:p>
            <a:pPr lvl="1">
              <a:buNone/>
            </a:pPr>
            <a:endParaRPr lang="zh-CN" altLang="en-US" dirty="0"/>
          </a:p>
        </p:txBody>
      </p:sp>
      <p:grpSp>
        <p:nvGrpSpPr>
          <p:cNvPr id="128003" name="组合 128003"/>
          <p:cNvGrpSpPr/>
          <p:nvPr/>
        </p:nvGrpSpPr>
        <p:grpSpPr>
          <a:xfrm>
            <a:off x="2711450" y="3573463"/>
            <a:ext cx="7543800" cy="2743200"/>
            <a:chOff x="0" y="0"/>
            <a:chExt cx="4752" cy="1728"/>
          </a:xfrm>
        </p:grpSpPr>
        <p:grpSp>
          <p:nvGrpSpPr>
            <p:cNvPr id="128004" name="组合 128004"/>
            <p:cNvGrpSpPr/>
            <p:nvPr/>
          </p:nvGrpSpPr>
          <p:grpSpPr>
            <a:xfrm>
              <a:off x="0" y="0"/>
              <a:ext cx="4752" cy="1728"/>
              <a:chOff x="0" y="0"/>
              <a:chExt cx="4752" cy="1728"/>
            </a:xfrm>
          </p:grpSpPr>
          <p:grpSp>
            <p:nvGrpSpPr>
              <p:cNvPr id="128005" name="组合 128005"/>
              <p:cNvGrpSpPr/>
              <p:nvPr/>
            </p:nvGrpSpPr>
            <p:grpSpPr>
              <a:xfrm>
                <a:off x="0" y="0"/>
                <a:ext cx="4752" cy="1728"/>
                <a:chOff x="0" y="0"/>
                <a:chExt cx="4752" cy="1728"/>
              </a:xfrm>
            </p:grpSpPr>
            <p:grpSp>
              <p:nvGrpSpPr>
                <p:cNvPr id="128006" name="组合 128006"/>
                <p:cNvGrpSpPr/>
                <p:nvPr/>
              </p:nvGrpSpPr>
              <p:grpSpPr>
                <a:xfrm>
                  <a:off x="0" y="0"/>
                  <a:ext cx="4752" cy="1728"/>
                  <a:chOff x="0" y="0"/>
                  <a:chExt cx="4752" cy="1728"/>
                </a:xfrm>
              </p:grpSpPr>
              <p:sp>
                <p:nvSpPr>
                  <p:cNvPr id="128007" name="矩形 128007"/>
                  <p:cNvSpPr/>
                  <p:nvPr/>
                </p:nvSpPr>
                <p:spPr>
                  <a:xfrm>
                    <a:off x="0" y="0"/>
                    <a:ext cx="4752" cy="1728"/>
                  </a:xfrm>
                  <a:prstGeom prst="rect">
                    <a:avLst/>
                  </a:prstGeom>
                  <a:solidFill>
                    <a:schemeClr val="bg1"/>
                  </a:solidFill>
                  <a:ln w="9525" cap="flat" cmpd="sng">
                    <a:solidFill>
                      <a:schemeClr val="tx1"/>
                    </a:solidFill>
                    <a:prstDash val="solid"/>
                    <a:miter/>
                    <a:headEnd type="none" w="med" len="med"/>
                    <a:tailEnd type="none" w="med" len="med"/>
                  </a:ln>
                </p:spPr>
                <p:txBody>
                  <a:bodyPr anchor="t"/>
                  <a:p>
                    <a:pPr indent="0"/>
                    <a:endParaRPr lang="zh-CN" altLang="en-US">
                      <a:latin typeface="Times New Roman" panose="02020503050405090304" pitchFamily="2" charset="0"/>
                    </a:endParaRPr>
                  </a:p>
                </p:txBody>
              </p:sp>
              <p:sp>
                <p:nvSpPr>
                  <p:cNvPr id="128008" name="椭圆 128008"/>
                  <p:cNvSpPr/>
                  <p:nvPr/>
                </p:nvSpPr>
                <p:spPr>
                  <a:xfrm>
                    <a:off x="288" y="432"/>
                    <a:ext cx="624"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09" name="直接连接符 128009"/>
                  <p:cNvSpPr/>
                  <p:nvPr/>
                </p:nvSpPr>
                <p:spPr>
                  <a:xfrm>
                    <a:off x="288" y="528"/>
                    <a:ext cx="0" cy="480"/>
                  </a:xfrm>
                  <a:prstGeom prst="line">
                    <a:avLst/>
                  </a:prstGeom>
                  <a:ln w="9525" cap="flat" cmpd="sng">
                    <a:solidFill>
                      <a:schemeClr val="tx1"/>
                    </a:solidFill>
                    <a:prstDash val="solid"/>
                    <a:round/>
                    <a:headEnd type="none" w="med" len="med"/>
                    <a:tailEnd type="none" w="med" len="med"/>
                  </a:ln>
                </p:spPr>
              </p:sp>
              <p:sp>
                <p:nvSpPr>
                  <p:cNvPr id="128010" name="椭圆 128010"/>
                  <p:cNvSpPr/>
                  <p:nvPr/>
                </p:nvSpPr>
                <p:spPr>
                  <a:xfrm>
                    <a:off x="288" y="960"/>
                    <a:ext cx="624"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11" name="直接连接符 128011"/>
                  <p:cNvSpPr/>
                  <p:nvPr/>
                </p:nvSpPr>
                <p:spPr>
                  <a:xfrm>
                    <a:off x="912" y="816"/>
                    <a:ext cx="576" cy="0"/>
                  </a:xfrm>
                  <a:prstGeom prst="line">
                    <a:avLst/>
                  </a:prstGeom>
                  <a:ln w="28575" cap="flat" cmpd="sng">
                    <a:solidFill>
                      <a:schemeClr val="tx1"/>
                    </a:solidFill>
                    <a:prstDash val="solid"/>
                    <a:round/>
                    <a:headEnd type="none" w="med" len="med"/>
                    <a:tailEnd type="triangle" w="med" len="med"/>
                  </a:ln>
                </p:spPr>
              </p:sp>
              <p:sp>
                <p:nvSpPr>
                  <p:cNvPr id="128012" name="矩形 128012"/>
                  <p:cNvSpPr/>
                  <p:nvPr/>
                </p:nvSpPr>
                <p:spPr>
                  <a:xfrm>
                    <a:off x="1488" y="528"/>
                    <a:ext cx="1392" cy="57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indent="0" algn="ctr"/>
                    <a:r>
                      <a:rPr lang="zh-CN" altLang="en-US" dirty="0">
                        <a:latin typeface="Times New Roman" panose="02020503050405090304" pitchFamily="2" charset="0"/>
                      </a:rPr>
                      <a:t>判定树分类算法</a:t>
                    </a:r>
                    <a:endParaRPr lang="zh-CN" altLang="en-US" dirty="0">
                      <a:latin typeface="Times New Roman" panose="02020503050405090304" pitchFamily="2" charset="0"/>
                    </a:endParaRPr>
                  </a:p>
                </p:txBody>
              </p:sp>
              <p:sp>
                <p:nvSpPr>
                  <p:cNvPr id="128013" name="椭圆 128013"/>
                  <p:cNvSpPr/>
                  <p:nvPr/>
                </p:nvSpPr>
                <p:spPr>
                  <a:xfrm>
                    <a:off x="4080" y="96"/>
                    <a:ext cx="192" cy="144"/>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14" name="直接连接符 128014"/>
                  <p:cNvSpPr/>
                  <p:nvPr/>
                </p:nvSpPr>
                <p:spPr>
                  <a:xfrm flipH="1">
                    <a:off x="3840" y="240"/>
                    <a:ext cx="288" cy="288"/>
                  </a:xfrm>
                  <a:prstGeom prst="line">
                    <a:avLst/>
                  </a:prstGeom>
                  <a:ln w="9525" cap="flat" cmpd="sng">
                    <a:solidFill>
                      <a:schemeClr val="tx1"/>
                    </a:solidFill>
                    <a:prstDash val="solid"/>
                    <a:round/>
                    <a:headEnd type="none" w="med" len="med"/>
                    <a:tailEnd type="none" w="med" len="med"/>
                  </a:ln>
                </p:spPr>
              </p:sp>
              <p:sp>
                <p:nvSpPr>
                  <p:cNvPr id="128015" name="直接连接符 128015"/>
                  <p:cNvSpPr/>
                  <p:nvPr/>
                </p:nvSpPr>
                <p:spPr>
                  <a:xfrm>
                    <a:off x="4224" y="240"/>
                    <a:ext cx="384" cy="288"/>
                  </a:xfrm>
                  <a:prstGeom prst="line">
                    <a:avLst/>
                  </a:prstGeom>
                  <a:ln w="9525" cap="flat" cmpd="sng">
                    <a:solidFill>
                      <a:schemeClr val="tx1"/>
                    </a:solidFill>
                    <a:prstDash val="solid"/>
                    <a:round/>
                    <a:headEnd type="none" w="med" len="med"/>
                    <a:tailEnd type="none" w="med" len="med"/>
                  </a:ln>
                </p:spPr>
              </p:sp>
              <p:sp>
                <p:nvSpPr>
                  <p:cNvPr id="128016" name="椭圆 128016"/>
                  <p:cNvSpPr/>
                  <p:nvPr/>
                </p:nvSpPr>
                <p:spPr>
                  <a:xfrm>
                    <a:off x="3744" y="528"/>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17" name="椭圆 128017"/>
                  <p:cNvSpPr/>
                  <p:nvPr/>
                </p:nvSpPr>
                <p:spPr>
                  <a:xfrm>
                    <a:off x="4536" y="516"/>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18" name="直接连接符 128018"/>
                  <p:cNvSpPr/>
                  <p:nvPr/>
                </p:nvSpPr>
                <p:spPr>
                  <a:xfrm flipH="1">
                    <a:off x="3408" y="672"/>
                    <a:ext cx="336" cy="240"/>
                  </a:xfrm>
                  <a:prstGeom prst="line">
                    <a:avLst/>
                  </a:prstGeom>
                  <a:ln w="9525" cap="flat" cmpd="sng">
                    <a:solidFill>
                      <a:schemeClr val="tx1"/>
                    </a:solidFill>
                    <a:prstDash val="solid"/>
                    <a:round/>
                    <a:headEnd type="none" w="med" len="med"/>
                    <a:tailEnd type="none" w="med" len="med"/>
                  </a:ln>
                </p:spPr>
              </p:sp>
              <p:sp>
                <p:nvSpPr>
                  <p:cNvPr id="128019" name="直接连接符 128019"/>
                  <p:cNvSpPr/>
                  <p:nvPr/>
                </p:nvSpPr>
                <p:spPr>
                  <a:xfrm>
                    <a:off x="3936" y="672"/>
                    <a:ext cx="336" cy="288"/>
                  </a:xfrm>
                  <a:prstGeom prst="line">
                    <a:avLst/>
                  </a:prstGeom>
                  <a:ln w="9525" cap="flat" cmpd="sng">
                    <a:solidFill>
                      <a:schemeClr val="tx1"/>
                    </a:solidFill>
                    <a:prstDash val="solid"/>
                    <a:round/>
                    <a:headEnd type="none" w="med" len="med"/>
                    <a:tailEnd type="none" w="med" len="med"/>
                  </a:ln>
                </p:spPr>
              </p:sp>
              <p:sp>
                <p:nvSpPr>
                  <p:cNvPr id="128020" name="椭圆 128020"/>
                  <p:cNvSpPr/>
                  <p:nvPr/>
                </p:nvSpPr>
                <p:spPr>
                  <a:xfrm>
                    <a:off x="3312" y="912"/>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21" name="椭圆 128021"/>
                  <p:cNvSpPr/>
                  <p:nvPr/>
                </p:nvSpPr>
                <p:spPr>
                  <a:xfrm>
                    <a:off x="4224" y="912"/>
                    <a:ext cx="192"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indent="0"/>
                    <a:endParaRPr lang="zh-CN" altLang="en-US">
                      <a:latin typeface="Times New Roman" panose="02020503050405090304" pitchFamily="2" charset="0"/>
                    </a:endParaRPr>
                  </a:p>
                </p:txBody>
              </p:sp>
              <p:sp>
                <p:nvSpPr>
                  <p:cNvPr id="128022" name="文本框 128022"/>
                  <p:cNvSpPr txBox="1"/>
                  <p:nvPr/>
                </p:nvSpPr>
                <p:spPr>
                  <a:xfrm>
                    <a:off x="2832" y="528"/>
                    <a:ext cx="672" cy="232"/>
                  </a:xfrm>
                  <a:prstGeom prst="rect">
                    <a:avLst/>
                  </a:prstGeom>
                  <a:noFill/>
                  <a:ln w="9525">
                    <a:noFill/>
                  </a:ln>
                </p:spPr>
                <p:txBody>
                  <a:bodyPr anchor="t">
                    <a:spAutoFit/>
                  </a:bodyPr>
                  <a:p>
                    <a:pPr indent="0">
                      <a:spcBef>
                        <a:spcPct val="50000"/>
                      </a:spcBef>
                    </a:pPr>
                    <a:r>
                      <a:rPr lang="en-US" altLang="x-none" dirty="0">
                        <a:latin typeface="Times New Roman" panose="02020503050405090304" pitchFamily="2" charset="0"/>
                      </a:rPr>
                      <a:t>output</a:t>
                    </a:r>
                    <a:endParaRPr lang="en-US" altLang="x-none" dirty="0">
                      <a:latin typeface="Times New Roman" panose="02020503050405090304" pitchFamily="2" charset="0"/>
                    </a:endParaRPr>
                  </a:p>
                </p:txBody>
              </p:sp>
              <p:sp>
                <p:nvSpPr>
                  <p:cNvPr id="128023" name="文本框 128023"/>
                  <p:cNvSpPr txBox="1"/>
                  <p:nvPr/>
                </p:nvSpPr>
                <p:spPr>
                  <a:xfrm>
                    <a:off x="300" y="1224"/>
                    <a:ext cx="708" cy="232"/>
                  </a:xfrm>
                  <a:prstGeom prst="rect">
                    <a:avLst/>
                  </a:prstGeom>
                  <a:noFill/>
                  <a:ln w="9525">
                    <a:noFill/>
                  </a:ln>
                </p:spPr>
                <p:txBody>
                  <a:bodyPr anchor="t">
                    <a:spAutoFit/>
                  </a:bodyPr>
                  <a:p>
                    <a:pPr indent="0">
                      <a:spcBef>
                        <a:spcPct val="50000"/>
                      </a:spcBef>
                    </a:pPr>
                    <a:r>
                      <a:rPr lang="zh-CN" altLang="en-US" dirty="0">
                        <a:latin typeface="Times New Roman" panose="02020503050405090304" pitchFamily="2" charset="0"/>
                      </a:rPr>
                      <a:t>训练集</a:t>
                    </a:r>
                    <a:endParaRPr lang="zh-CN" altLang="en-US" dirty="0">
                      <a:latin typeface="Times New Roman" panose="02020503050405090304" pitchFamily="2" charset="0"/>
                    </a:endParaRPr>
                  </a:p>
                </p:txBody>
              </p:sp>
              <p:sp>
                <p:nvSpPr>
                  <p:cNvPr id="128024" name="文本框 128024"/>
                  <p:cNvSpPr txBox="1"/>
                  <p:nvPr/>
                </p:nvSpPr>
                <p:spPr>
                  <a:xfrm>
                    <a:off x="3792" y="1176"/>
                    <a:ext cx="720" cy="232"/>
                  </a:xfrm>
                  <a:prstGeom prst="rect">
                    <a:avLst/>
                  </a:prstGeom>
                  <a:noFill/>
                  <a:ln w="9525">
                    <a:noFill/>
                  </a:ln>
                </p:spPr>
                <p:txBody>
                  <a:bodyPr anchor="t">
                    <a:spAutoFit/>
                  </a:bodyPr>
                  <a:p>
                    <a:pPr indent="0">
                      <a:spcBef>
                        <a:spcPct val="50000"/>
                      </a:spcBef>
                    </a:pPr>
                    <a:r>
                      <a:rPr lang="zh-CN" altLang="en-US" dirty="0">
                        <a:latin typeface="Times New Roman" panose="02020503050405090304" pitchFamily="2" charset="0"/>
                      </a:rPr>
                      <a:t>决策树</a:t>
                    </a:r>
                    <a:endParaRPr lang="zh-CN" altLang="en-US" dirty="0">
                      <a:latin typeface="Times New Roman" panose="02020503050405090304" pitchFamily="2" charset="0"/>
                    </a:endParaRPr>
                  </a:p>
                </p:txBody>
              </p:sp>
            </p:grpSp>
            <p:sp>
              <p:nvSpPr>
                <p:cNvPr id="128025" name="直接连接符 128025"/>
                <p:cNvSpPr/>
                <p:nvPr/>
              </p:nvSpPr>
              <p:spPr>
                <a:xfrm>
                  <a:off x="912" y="528"/>
                  <a:ext cx="0" cy="528"/>
                </a:xfrm>
                <a:prstGeom prst="line">
                  <a:avLst/>
                </a:prstGeom>
                <a:ln w="9525" cap="flat" cmpd="sng">
                  <a:solidFill>
                    <a:schemeClr val="tx1"/>
                  </a:solidFill>
                  <a:prstDash val="solid"/>
                  <a:round/>
                  <a:headEnd type="none" w="med" len="med"/>
                  <a:tailEnd type="none" w="med" len="med"/>
                </a:ln>
              </p:spPr>
            </p:sp>
          </p:grpSp>
          <p:sp>
            <p:nvSpPr>
              <p:cNvPr id="128026" name="直接连接符 128026"/>
              <p:cNvSpPr/>
              <p:nvPr/>
            </p:nvSpPr>
            <p:spPr>
              <a:xfrm>
                <a:off x="2880" y="816"/>
                <a:ext cx="528" cy="0"/>
              </a:xfrm>
              <a:prstGeom prst="line">
                <a:avLst/>
              </a:prstGeom>
              <a:ln w="28575" cap="flat" cmpd="sng">
                <a:solidFill>
                  <a:schemeClr val="tx1"/>
                </a:solidFill>
                <a:prstDash val="solid"/>
                <a:round/>
                <a:headEnd type="none" w="med" len="med"/>
                <a:tailEnd type="triangle" w="med" len="med"/>
              </a:ln>
            </p:spPr>
          </p:sp>
        </p:grpSp>
        <p:sp>
          <p:nvSpPr>
            <p:cNvPr id="128027" name="文本框 128027"/>
            <p:cNvSpPr txBox="1"/>
            <p:nvPr/>
          </p:nvSpPr>
          <p:spPr>
            <a:xfrm>
              <a:off x="936" y="552"/>
              <a:ext cx="528" cy="232"/>
            </a:xfrm>
            <a:prstGeom prst="rect">
              <a:avLst/>
            </a:prstGeom>
            <a:noFill/>
            <a:ln w="9525">
              <a:noFill/>
            </a:ln>
          </p:spPr>
          <p:txBody>
            <a:bodyPr anchor="t">
              <a:spAutoFit/>
            </a:bodyPr>
            <a:p>
              <a:pPr indent="0">
                <a:spcBef>
                  <a:spcPct val="50000"/>
                </a:spcBef>
              </a:pPr>
              <a:r>
                <a:rPr lang="en-US" altLang="x-none" dirty="0">
                  <a:latin typeface="Times New Roman" panose="02020503050405090304" pitchFamily="2" charset="0"/>
                </a:rPr>
                <a:t>input</a:t>
              </a:r>
              <a:endParaRPr lang="en-US" altLang="x-none" dirty="0">
                <a:latin typeface="Times New Roman" panose="02020503050405090304" pitchFamily="2" charset="0"/>
              </a:endParaRPr>
            </a:p>
          </p:txBody>
        </p:sp>
      </p:gr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30049"/>
          <p:cNvSpPr>
            <a:spLocks noGrp="1"/>
          </p:cNvSpPr>
          <p:nvPr>
            <p:ph type="title"/>
          </p:nvPr>
        </p:nvSpPr>
        <p:spPr>
          <a:xfrm>
            <a:off x="2590800" y="533400"/>
            <a:ext cx="7772400" cy="838200"/>
          </a:xfrm>
        </p:spPr>
        <p:txBody>
          <a:bodyPr anchor="ctr"/>
          <a:p>
            <a:r>
              <a:rPr lang="zh-CN" altLang="en-US"/>
              <a:t>决策树算法</a:t>
            </a:r>
            <a:endParaRPr lang="zh-CN" altLang="en-US"/>
          </a:p>
        </p:txBody>
      </p:sp>
      <p:sp>
        <p:nvSpPr>
          <p:cNvPr id="130050" name="文本占位符 130050"/>
          <p:cNvSpPr>
            <a:spLocks noGrp="1"/>
          </p:cNvSpPr>
          <p:nvPr>
            <p:ph idx="1"/>
          </p:nvPr>
        </p:nvSpPr>
        <p:spPr>
          <a:xfrm>
            <a:off x="1905000" y="1524000"/>
            <a:ext cx="8382000" cy="4800600"/>
          </a:xfrm>
        </p:spPr>
        <p:txBody>
          <a:bodyPr anchor="t"/>
          <a:p>
            <a:pPr>
              <a:lnSpc>
                <a:spcPct val="95000"/>
              </a:lnSpc>
            </a:pPr>
            <a:r>
              <a:rPr lang="zh-CN" altLang="en-US" sz="2800" dirty="0"/>
              <a:t>基本算法（贪心算法）</a:t>
            </a:r>
            <a:endParaRPr lang="zh-CN" altLang="en-US" sz="2800" dirty="0"/>
          </a:p>
          <a:p>
            <a:pPr lvl="1">
              <a:lnSpc>
                <a:spcPct val="95000"/>
              </a:lnSpc>
            </a:pPr>
            <a:r>
              <a:rPr lang="zh-CN" altLang="en-US" sz="2400" dirty="0">
                <a:solidFill>
                  <a:schemeClr val="hlink"/>
                </a:solidFill>
              </a:rPr>
              <a:t>自上而下分而治之的方法</a:t>
            </a:r>
            <a:endParaRPr lang="zh-CN" altLang="en-US" sz="2400" dirty="0">
              <a:solidFill>
                <a:schemeClr val="hlink"/>
              </a:solidFill>
            </a:endParaRPr>
          </a:p>
          <a:p>
            <a:pPr lvl="1">
              <a:lnSpc>
                <a:spcPct val="95000"/>
              </a:lnSpc>
            </a:pPr>
            <a:r>
              <a:rPr lang="zh-CN" altLang="en-US" sz="2400" dirty="0"/>
              <a:t>开始时，所有的数据都在根节点</a:t>
            </a:r>
            <a:endParaRPr lang="zh-CN" altLang="en-US" sz="2400" dirty="0"/>
          </a:p>
          <a:p>
            <a:pPr lvl="1">
              <a:lnSpc>
                <a:spcPct val="95000"/>
              </a:lnSpc>
            </a:pPr>
            <a:r>
              <a:rPr lang="zh-CN" altLang="en-US" sz="2400" dirty="0"/>
              <a:t>属性都是种类字段 (如果是连续的，将其离散化)</a:t>
            </a:r>
            <a:endParaRPr lang="zh-CN" altLang="en-US" sz="2400" dirty="0"/>
          </a:p>
          <a:p>
            <a:pPr lvl="1">
              <a:lnSpc>
                <a:spcPct val="95000"/>
              </a:lnSpc>
            </a:pPr>
            <a:r>
              <a:rPr lang="zh-CN" altLang="en-US" sz="2400" dirty="0"/>
              <a:t>所有记录用所选属性递归的进行分割</a:t>
            </a:r>
            <a:endParaRPr lang="zh-CN" altLang="en-US" sz="2400" dirty="0"/>
          </a:p>
          <a:p>
            <a:pPr lvl="1">
              <a:lnSpc>
                <a:spcPct val="95000"/>
              </a:lnSpc>
            </a:pPr>
            <a:r>
              <a:rPr lang="zh-CN" altLang="en-US" sz="2400" dirty="0"/>
              <a:t>属性的选择是基于一个启发式规则或者一个统计的度量 (如, </a:t>
            </a:r>
            <a:r>
              <a:rPr lang="en-US" altLang="x-none" sz="2400" dirty="0">
                <a:solidFill>
                  <a:schemeClr val="hlink"/>
                </a:solidFill>
              </a:rPr>
              <a:t>information gain</a:t>
            </a:r>
            <a:r>
              <a:rPr lang="en-US" altLang="x-none" sz="2400" dirty="0"/>
              <a:t>)</a:t>
            </a:r>
            <a:endParaRPr lang="en-US" altLang="x-none" sz="2400" dirty="0"/>
          </a:p>
          <a:p>
            <a:pPr>
              <a:lnSpc>
                <a:spcPct val="95000"/>
              </a:lnSpc>
            </a:pPr>
            <a:r>
              <a:rPr lang="zh-CN" altLang="en-US" sz="2800" dirty="0"/>
              <a:t>停止分割的条件</a:t>
            </a:r>
            <a:endParaRPr lang="zh-CN" altLang="en-US" sz="2800" dirty="0"/>
          </a:p>
          <a:p>
            <a:pPr lvl="1">
              <a:lnSpc>
                <a:spcPct val="95000"/>
              </a:lnSpc>
            </a:pPr>
            <a:r>
              <a:rPr lang="zh-CN" altLang="en-US" sz="2400" dirty="0"/>
              <a:t>一个节点上的数据都是属于同一个类别</a:t>
            </a:r>
            <a:endParaRPr lang="zh-CN" altLang="en-US" sz="2400" dirty="0"/>
          </a:p>
          <a:p>
            <a:pPr lvl="1">
              <a:lnSpc>
                <a:spcPct val="95000"/>
              </a:lnSpc>
            </a:pPr>
            <a:r>
              <a:rPr lang="zh-CN" altLang="en-US" sz="2400" dirty="0"/>
              <a:t>没有属性可以再用于对数据进行分割</a:t>
            </a:r>
            <a:endParaRPr lang="zh-CN" altLang="en-US" sz="2400" dirty="0"/>
          </a:p>
          <a:p>
            <a:pPr lvl="1">
              <a:lnSpc>
                <a:spcPct val="95000"/>
              </a:lnSpc>
            </a:pPr>
            <a:endParaRPr lang="zh-CN" altLang="en-US" sz="2400" dirty="0"/>
          </a:p>
        </p:txBody>
      </p:sp>
    </p:spTree>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31073"/>
          <p:cNvSpPr>
            <a:spLocks noGrp="1"/>
          </p:cNvSpPr>
          <p:nvPr>
            <p:ph type="title"/>
          </p:nvPr>
        </p:nvSpPr>
        <p:spPr>
          <a:xfrm>
            <a:off x="2590800" y="457200"/>
            <a:ext cx="7772400" cy="838200"/>
          </a:xfrm>
        </p:spPr>
        <p:txBody>
          <a:bodyPr anchor="ctr"/>
          <a:p>
            <a:r>
              <a:rPr lang="zh-CN" altLang="en-US" dirty="0"/>
              <a:t>伪代码(</a:t>
            </a:r>
            <a:r>
              <a:rPr lang="en-US" altLang="x-none" dirty="0"/>
              <a:t>Building Tree)</a:t>
            </a:r>
            <a:endParaRPr lang="en-US" altLang="x-none" dirty="0"/>
          </a:p>
        </p:txBody>
      </p:sp>
      <p:sp>
        <p:nvSpPr>
          <p:cNvPr id="131074" name="文本占位符 131074"/>
          <p:cNvSpPr>
            <a:spLocks noGrp="1"/>
          </p:cNvSpPr>
          <p:nvPr>
            <p:ph idx="1"/>
          </p:nvPr>
        </p:nvSpPr>
        <p:spPr>
          <a:xfrm>
            <a:off x="2590800" y="1524000"/>
            <a:ext cx="7772400" cy="5334000"/>
          </a:xfrm>
        </p:spPr>
        <p:txBody>
          <a:bodyPr anchor="t">
            <a:normAutofit lnSpcReduction="10000"/>
          </a:bodyPr>
          <a:p>
            <a:pPr marL="457200" indent="-457200" algn="just">
              <a:lnSpc>
                <a:spcPct val="90000"/>
              </a:lnSpc>
              <a:buNone/>
            </a:pPr>
            <a:r>
              <a:rPr lang="en-US" altLang="x-none" sz="2800" dirty="0"/>
              <a:t>Procedure BuildTree(S)</a:t>
            </a:r>
            <a:endParaRPr lang="en-US" altLang="x-none" sz="2800" dirty="0"/>
          </a:p>
          <a:p>
            <a:pPr marL="457200" indent="-457200" algn="just">
              <a:lnSpc>
                <a:spcPct val="90000"/>
              </a:lnSpc>
              <a:buNone/>
            </a:pPr>
            <a:r>
              <a:rPr lang="en-US" altLang="x-none" sz="2800" dirty="0"/>
              <a:t>	</a:t>
            </a:r>
            <a:r>
              <a:rPr lang="zh-CN" altLang="en-US" sz="2800" dirty="0"/>
              <a:t>用数据集</a:t>
            </a:r>
            <a:r>
              <a:rPr lang="en-US" altLang="x-none" sz="2800" dirty="0"/>
              <a:t>S</a:t>
            </a:r>
            <a:r>
              <a:rPr lang="zh-CN" altLang="en-US" sz="2800" dirty="0"/>
              <a:t>初始化根节点</a:t>
            </a:r>
            <a:r>
              <a:rPr lang="en-US" altLang="x-none" sz="2800" dirty="0"/>
              <a:t>R </a:t>
            </a:r>
            <a:endParaRPr lang="en-US" altLang="x-none" sz="2800" dirty="0"/>
          </a:p>
          <a:p>
            <a:pPr marL="457200" indent="-457200" algn="just">
              <a:lnSpc>
                <a:spcPct val="90000"/>
              </a:lnSpc>
              <a:buNone/>
            </a:pPr>
            <a:r>
              <a:rPr lang="en-US" altLang="x-none" sz="2800" dirty="0"/>
              <a:t>	</a:t>
            </a:r>
            <a:r>
              <a:rPr lang="zh-CN" altLang="en-US" sz="2800" dirty="0"/>
              <a:t>用根结点</a:t>
            </a:r>
            <a:r>
              <a:rPr lang="en-US" altLang="x-none" sz="2800" dirty="0"/>
              <a:t>R</a:t>
            </a:r>
            <a:r>
              <a:rPr lang="zh-CN" altLang="en-US" sz="2800" dirty="0"/>
              <a:t>初始化队列</a:t>
            </a:r>
            <a:r>
              <a:rPr lang="en-US" altLang="x-none" sz="2800" dirty="0"/>
              <a:t>Q</a:t>
            </a:r>
            <a:endParaRPr lang="en-US" altLang="x-none" sz="2800" dirty="0"/>
          </a:p>
          <a:p>
            <a:pPr marL="457200" indent="-457200" algn="just">
              <a:lnSpc>
                <a:spcPct val="90000"/>
              </a:lnSpc>
              <a:buNone/>
            </a:pPr>
            <a:r>
              <a:rPr lang="en-US" altLang="x-none" sz="2800" dirty="0"/>
              <a:t>	While Q is not Empty do {</a:t>
            </a:r>
            <a:endParaRPr lang="en-US" altLang="x-none" sz="2800" dirty="0"/>
          </a:p>
          <a:p>
            <a:pPr marL="457200" indent="-457200" algn="just">
              <a:lnSpc>
                <a:spcPct val="90000"/>
              </a:lnSpc>
              <a:buNone/>
            </a:pPr>
            <a:r>
              <a:rPr lang="en-US" altLang="x-none" sz="2800" dirty="0"/>
              <a:t>		</a:t>
            </a:r>
            <a:r>
              <a:rPr lang="zh-CN" altLang="en-US" sz="2800" dirty="0"/>
              <a:t>取出队列</a:t>
            </a:r>
            <a:r>
              <a:rPr lang="en-US" altLang="x-none" sz="2800" dirty="0"/>
              <a:t>Q</a:t>
            </a:r>
            <a:r>
              <a:rPr lang="zh-CN" altLang="en-US" sz="2800" dirty="0"/>
              <a:t>中的第一个节点</a:t>
            </a:r>
            <a:r>
              <a:rPr lang="en-US" altLang="x-none" sz="2800" dirty="0"/>
              <a:t>N</a:t>
            </a:r>
            <a:endParaRPr lang="en-US" altLang="x-none" sz="2800" dirty="0"/>
          </a:p>
          <a:p>
            <a:pPr marL="457200" indent="-457200" algn="just">
              <a:lnSpc>
                <a:spcPct val="90000"/>
              </a:lnSpc>
              <a:buNone/>
            </a:pPr>
            <a:r>
              <a:rPr lang="en-US" altLang="x-none" sz="2800" dirty="0"/>
              <a:t>		if  N  </a:t>
            </a:r>
            <a:r>
              <a:rPr lang="zh-CN" altLang="en-US" sz="2800" dirty="0"/>
              <a:t>不纯 (</a:t>
            </a:r>
            <a:r>
              <a:rPr lang="en-US" altLang="x-none" sz="2800" dirty="0"/>
              <a:t>Pure) {</a:t>
            </a:r>
            <a:endParaRPr lang="en-US" altLang="x-none" sz="2800" dirty="0"/>
          </a:p>
          <a:p>
            <a:pPr marL="457200" indent="-457200" algn="just">
              <a:lnSpc>
                <a:spcPct val="90000"/>
              </a:lnSpc>
              <a:buNone/>
            </a:pPr>
            <a:r>
              <a:rPr lang="en-US" altLang="x-none" sz="2800" dirty="0"/>
              <a:t>		     for </a:t>
            </a:r>
            <a:r>
              <a:rPr lang="zh-CN" altLang="en-US" sz="2800" dirty="0"/>
              <a:t>每一个属性 </a:t>
            </a:r>
            <a:r>
              <a:rPr lang="en-US" altLang="x-none" sz="2800" dirty="0"/>
              <a:t>A</a:t>
            </a:r>
            <a:endParaRPr lang="en-US" altLang="x-none" sz="2800" dirty="0"/>
          </a:p>
          <a:p>
            <a:pPr marL="457200" indent="-457200" algn="just">
              <a:lnSpc>
                <a:spcPct val="90000"/>
              </a:lnSpc>
              <a:buNone/>
            </a:pPr>
            <a:r>
              <a:rPr lang="en-US" altLang="x-none" sz="2800" dirty="0"/>
              <a:t>			</a:t>
            </a:r>
            <a:r>
              <a:rPr lang="zh-CN" altLang="en-US" sz="2800" dirty="0"/>
              <a:t>估计该节点在</a:t>
            </a:r>
            <a:r>
              <a:rPr lang="en-US" altLang="x-none" sz="2800" dirty="0"/>
              <a:t>A</a:t>
            </a:r>
            <a:r>
              <a:rPr lang="zh-CN" altLang="en-US" sz="2800" dirty="0"/>
              <a:t>上的信息增益</a:t>
            </a:r>
            <a:endParaRPr lang="zh-CN" altLang="en-US" sz="2800" dirty="0"/>
          </a:p>
          <a:p>
            <a:pPr marL="457200" indent="-457200" algn="just">
              <a:lnSpc>
                <a:spcPct val="90000"/>
              </a:lnSpc>
              <a:buNone/>
            </a:pPr>
            <a:r>
              <a:rPr lang="zh-CN" altLang="en-US" sz="2800" dirty="0"/>
              <a:t>		     选出最佳的属性，将</a:t>
            </a:r>
            <a:r>
              <a:rPr lang="en-US" altLang="x-none" sz="2800" dirty="0"/>
              <a:t>N</a:t>
            </a:r>
            <a:r>
              <a:rPr lang="zh-CN" altLang="en-US" sz="2800" dirty="0"/>
              <a:t>分裂为</a:t>
            </a:r>
            <a:r>
              <a:rPr lang="en-US" altLang="x-none" sz="2800" dirty="0"/>
              <a:t>N1、N2</a:t>
            </a:r>
            <a:endParaRPr lang="en-US" altLang="x-none" sz="2800" dirty="0"/>
          </a:p>
          <a:p>
            <a:pPr marL="457200" indent="-457200" algn="just">
              <a:lnSpc>
                <a:spcPct val="90000"/>
              </a:lnSpc>
              <a:buNone/>
            </a:pPr>
            <a:r>
              <a:rPr lang="en-US" altLang="x-none" sz="2800" dirty="0"/>
              <a:t>			}</a:t>
            </a:r>
            <a:endParaRPr lang="en-US" altLang="x-none" sz="2800" dirty="0"/>
          </a:p>
          <a:p>
            <a:pPr marL="457200" indent="-457200" algn="just">
              <a:lnSpc>
                <a:spcPct val="90000"/>
              </a:lnSpc>
              <a:buNone/>
            </a:pPr>
            <a:r>
              <a:rPr lang="en-US" altLang="x-none" sz="2800" dirty="0"/>
              <a:t>		}</a:t>
            </a:r>
            <a:endParaRPr lang="en-US" altLang="x-none" sz="2800" dirty="0"/>
          </a:p>
          <a:p>
            <a:pPr marL="457200" indent="-457200">
              <a:lnSpc>
                <a:spcPct val="90000"/>
              </a:lnSpc>
              <a:buNone/>
            </a:pPr>
            <a:endParaRPr lang="zh-CN" altLang="en-US" sz="2800" dirty="0"/>
          </a:p>
        </p:txBody>
      </p:sp>
      <p:sp>
        <p:nvSpPr>
          <p:cNvPr id="131075" name="文本框 131075"/>
          <p:cNvSpPr txBox="1"/>
          <p:nvPr/>
        </p:nvSpPr>
        <p:spPr>
          <a:xfrm>
            <a:off x="2895600" y="2438400"/>
            <a:ext cx="7086600" cy="368300"/>
          </a:xfrm>
          <a:prstGeom prst="rect">
            <a:avLst/>
          </a:prstGeom>
          <a:noFill/>
          <a:ln w="9525">
            <a:noFill/>
          </a:ln>
        </p:spPr>
        <p:txBody>
          <a:bodyPr anchor="t">
            <a:spAutoFit/>
          </a:bodyPr>
          <a:p>
            <a:pPr indent="0">
              <a:spcBef>
                <a:spcPct val="50000"/>
              </a:spcBef>
            </a:pPr>
            <a:endParaRPr lang="zh-CN" altLang="en-US" dirty="0">
              <a:latin typeface="Times New Roman" panose="02020503050405090304" pitchFamily="2" charset="0"/>
            </a:endParaRPr>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32097"/>
          <p:cNvSpPr>
            <a:spLocks noGrp="1"/>
          </p:cNvSpPr>
          <p:nvPr>
            <p:ph type="title"/>
          </p:nvPr>
        </p:nvSpPr>
        <p:spPr/>
        <p:txBody>
          <a:bodyPr anchor="ctr"/>
          <a:p>
            <a:r>
              <a:rPr lang="zh-CN" altLang="en-US"/>
              <a:t>几种经典算法特点介绍</a:t>
            </a:r>
            <a:endParaRPr lang="zh-CN" altLang="en-US"/>
          </a:p>
        </p:txBody>
      </p:sp>
      <p:sp>
        <p:nvSpPr>
          <p:cNvPr id="132098" name="文本占位符 132098"/>
          <p:cNvSpPr>
            <a:spLocks noGrp="1"/>
          </p:cNvSpPr>
          <p:nvPr>
            <p:ph idx="1"/>
          </p:nvPr>
        </p:nvSpPr>
        <p:spPr/>
        <p:txBody>
          <a:bodyPr anchor="t">
            <a:normAutofit lnSpcReduction="10000"/>
          </a:bodyPr>
          <a:p>
            <a:pPr>
              <a:lnSpc>
                <a:spcPct val="90000"/>
              </a:lnSpc>
            </a:pPr>
            <a:r>
              <a:rPr lang="en-US" altLang="x-none" sz="2800" dirty="0"/>
              <a:t>CART</a:t>
            </a:r>
            <a:endParaRPr lang="en-US" altLang="x-none" sz="2800" dirty="0"/>
          </a:p>
          <a:p>
            <a:pPr lvl="2" algn="just">
              <a:lnSpc>
                <a:spcPct val="90000"/>
              </a:lnSpc>
              <a:buNone/>
            </a:pPr>
            <a:r>
              <a:rPr lang="en-US" altLang="x-none" sz="2000" dirty="0"/>
              <a:t>        min(P(c1),P(c2))</a:t>
            </a:r>
            <a:endParaRPr lang="en-US" altLang="x-none" sz="2000" dirty="0"/>
          </a:p>
          <a:p>
            <a:pPr lvl="2" algn="just">
              <a:lnSpc>
                <a:spcPct val="90000"/>
              </a:lnSpc>
              <a:buNone/>
            </a:pPr>
            <a:r>
              <a:rPr lang="en-US" altLang="x-none" sz="2000" dirty="0"/>
              <a:t>         2P(c1)P(c2)</a:t>
            </a:r>
            <a:endParaRPr lang="en-US" altLang="x-none" sz="2000" dirty="0"/>
          </a:p>
          <a:p>
            <a:pPr lvl="2" algn="just">
              <a:lnSpc>
                <a:spcPct val="90000"/>
              </a:lnSpc>
              <a:buNone/>
            </a:pPr>
            <a:r>
              <a:rPr lang="en-US" altLang="x-none" sz="2000" dirty="0"/>
              <a:t>         [P(c1)logP(c1)]+[P(c2)logP(c2)] C4.5(ID3)</a:t>
            </a:r>
            <a:endParaRPr lang="en-US" altLang="x-none" sz="2000" dirty="0"/>
          </a:p>
          <a:p>
            <a:pPr lvl="2" algn="just">
              <a:lnSpc>
                <a:spcPct val="90000"/>
              </a:lnSpc>
              <a:buNone/>
            </a:pPr>
            <a:endParaRPr lang="en-US" altLang="x-none" sz="2000" dirty="0"/>
          </a:p>
          <a:p>
            <a:pPr>
              <a:lnSpc>
                <a:spcPct val="90000"/>
              </a:lnSpc>
            </a:pPr>
            <a:r>
              <a:rPr lang="en-US" altLang="x-none" sz="2800" dirty="0"/>
              <a:t>C4.5 C5 (ID3)</a:t>
            </a:r>
            <a:endParaRPr lang="en-US" altLang="x-none" sz="2800" dirty="0"/>
          </a:p>
          <a:p>
            <a:pPr lvl="2">
              <a:lnSpc>
                <a:spcPct val="90000"/>
              </a:lnSpc>
            </a:pPr>
            <a:r>
              <a:rPr lang="zh-CN" altLang="en-US" sz="2000" dirty="0"/>
              <a:t>对种类字段处理时，缺省是对每个值作为一个分割</a:t>
            </a:r>
            <a:endParaRPr lang="zh-CN" altLang="en-US" sz="2000" dirty="0"/>
          </a:p>
          <a:p>
            <a:pPr lvl="2">
              <a:lnSpc>
                <a:spcPct val="90000"/>
              </a:lnSpc>
            </a:pPr>
            <a:r>
              <a:rPr lang="en-US" altLang="x-none" sz="2000" dirty="0"/>
              <a:t>Gain</a:t>
            </a:r>
            <a:r>
              <a:rPr lang="zh-CN" altLang="en-US" sz="2000" dirty="0"/>
              <a:t>和</a:t>
            </a:r>
            <a:r>
              <a:rPr lang="en-US" altLang="x-none" sz="2000" dirty="0"/>
              <a:t>Gain Ratio</a:t>
            </a:r>
            <a:endParaRPr lang="en-US" altLang="x-none" sz="2000" dirty="0"/>
          </a:p>
          <a:p>
            <a:pPr>
              <a:lnSpc>
                <a:spcPct val="90000"/>
              </a:lnSpc>
            </a:pPr>
            <a:r>
              <a:rPr lang="en-US" altLang="x-none" sz="2800" dirty="0"/>
              <a:t>CHAID</a:t>
            </a:r>
            <a:endParaRPr lang="en-US" altLang="x-none" sz="2800" dirty="0"/>
          </a:p>
          <a:p>
            <a:pPr lvl="2">
              <a:lnSpc>
                <a:spcPct val="90000"/>
              </a:lnSpc>
            </a:pPr>
            <a:r>
              <a:rPr lang="zh-CN" altLang="en-US" sz="2000" dirty="0"/>
              <a:t>在</a:t>
            </a:r>
            <a:r>
              <a:rPr lang="en-US" altLang="x-none" sz="2000" dirty="0"/>
              <a:t>Overfitting</a:t>
            </a:r>
            <a:r>
              <a:rPr lang="zh-CN" altLang="en-US" sz="2000" dirty="0"/>
              <a:t>前停止树的生成</a:t>
            </a:r>
            <a:endParaRPr lang="zh-CN" altLang="en-US" sz="2000" dirty="0"/>
          </a:p>
          <a:p>
            <a:pPr lvl="2">
              <a:lnSpc>
                <a:spcPct val="90000"/>
              </a:lnSpc>
            </a:pPr>
            <a:r>
              <a:rPr lang="zh-CN" altLang="en-US" sz="2000" dirty="0"/>
              <a:t>必须都是种类字段</a:t>
            </a:r>
            <a:endParaRPr lang="zh-CN" altLang="en-US" sz="2000" dirty="0"/>
          </a:p>
          <a:p>
            <a:pPr lvl="2">
              <a:lnSpc>
                <a:spcPct val="90000"/>
              </a:lnSpc>
            </a:pPr>
            <a:r>
              <a:rPr lang="zh-CN" altLang="en-US" sz="2000" dirty="0">
                <a:latin typeface="宋体" charset="-122"/>
              </a:rPr>
              <a:t>选择分割。</a:t>
            </a:r>
            <a:r>
              <a:rPr lang="en-US" altLang="x-none" sz="2000" dirty="0"/>
              <a:t>X</a:t>
            </a:r>
            <a:r>
              <a:rPr lang="en-US" altLang="x-none" sz="2000" baseline="30000" dirty="0"/>
              <a:t>2</a:t>
            </a:r>
            <a:r>
              <a:rPr lang="zh-CN" altLang="en-US" sz="2000" dirty="0">
                <a:latin typeface="宋体" charset="-122"/>
              </a:rPr>
              <a:t>检验</a:t>
            </a:r>
            <a:r>
              <a:rPr lang="zh-CN" altLang="en-US" sz="2000" dirty="0"/>
              <a:t> </a:t>
            </a:r>
            <a:endParaRPr lang="zh-CN" altLang="en-US" sz="2000" dirty="0"/>
          </a:p>
          <a:p>
            <a:pPr>
              <a:lnSpc>
                <a:spcPct val="90000"/>
              </a:lnSpc>
            </a:pPr>
            <a:endParaRPr lang="en-US" altLang="x-none" sz="2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8500</Words>
  <Application>WPS 表格</Application>
  <PresentationFormat>宽屏</PresentationFormat>
  <Paragraphs>864</Paragraphs>
  <Slides>57</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45</vt:i4>
      </vt:variant>
      <vt:variant>
        <vt:lpstr>幻灯片标题</vt:lpstr>
      </vt:variant>
      <vt:variant>
        <vt:i4>57</vt:i4>
      </vt:variant>
    </vt:vector>
  </HeadingPairs>
  <TitlesOfParts>
    <vt:vector size="126" baseType="lpstr">
      <vt:lpstr>Arial</vt:lpstr>
      <vt:lpstr>方正书宋_GBK</vt:lpstr>
      <vt:lpstr>Wingdings</vt:lpstr>
      <vt:lpstr>楷体</vt:lpstr>
      <vt:lpstr>汉仪楷体KW</vt:lpstr>
      <vt:lpstr>Times New Roman</vt:lpstr>
      <vt:lpstr>宋体</vt:lpstr>
      <vt:lpstr>汉仪书宋二KW</vt:lpstr>
      <vt:lpstr>Tahoma</vt:lpstr>
      <vt:lpstr>Marlett</vt:lpstr>
      <vt:lpstr>Thonburi</vt:lpstr>
      <vt:lpstr>Wingdings 2</vt:lpstr>
      <vt:lpstr>Symbol</vt:lpstr>
      <vt:lpstr>Kingsoft Sign</vt:lpstr>
      <vt:lpstr>华文行楷</vt:lpstr>
      <vt:lpstr>Calibri Light</vt:lpstr>
      <vt:lpstr>Helvetica Neue</vt:lpstr>
      <vt:lpstr>Calibri</vt:lpstr>
      <vt:lpstr>微软雅黑</vt:lpstr>
      <vt:lpstr>汉仪旗黑</vt:lpstr>
      <vt:lpstr>宋体</vt:lpstr>
      <vt:lpstr>Arial Unicode MS</vt:lpstr>
      <vt:lpstr>宋体-简</vt:lpstr>
      <vt:lpstr>Office 主题</vt:lpstr>
      <vt:lpstr>Excel.Sheet.8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Excel.Sheet.8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人工智能原理</vt:lpstr>
      <vt:lpstr>什么是分类</vt:lpstr>
      <vt:lpstr>主要的分类算法</vt:lpstr>
      <vt:lpstr>训练集(举例)</vt:lpstr>
      <vt:lpstr>使用决策树进行分类</vt:lpstr>
      <vt:lpstr>预备知识一(Building Tree)</vt:lpstr>
      <vt:lpstr>决策树算法</vt:lpstr>
      <vt:lpstr>伪代码(Building Tree)</vt:lpstr>
      <vt:lpstr>几种经典算法特点介绍</vt:lpstr>
      <vt:lpstr>属性选择的统计度量</vt:lpstr>
      <vt:lpstr>信息增益度度量(ID3/C4.5)</vt:lpstr>
      <vt:lpstr>使用信息增益进行属性选择</vt:lpstr>
      <vt:lpstr>Decision Tree (结果输出)</vt:lpstr>
      <vt:lpstr>从树中生成分类规则</vt:lpstr>
      <vt:lpstr>基尼指数  Gini Index (IBM IntelligentMiner)</vt:lpstr>
      <vt:lpstr>两种剪枝方法</vt:lpstr>
      <vt:lpstr>REP-Reduced Error Pruning</vt:lpstr>
      <vt:lpstr>CCP-Cost-Complexity Pruning</vt:lpstr>
      <vt:lpstr>剪枝算法</vt:lpstr>
      <vt:lpstr>计算最小子树代价的伪代码</vt:lpstr>
      <vt:lpstr>关于分类和预测的一些问题 (1): 数据准备</vt:lpstr>
      <vt:lpstr>关于分类和预测的问题 (2): 评估分类方法</vt:lpstr>
      <vt:lpstr>在分类中避免过度适应(Overfit)</vt:lpstr>
      <vt:lpstr>对基本决策树的提高</vt:lpstr>
      <vt:lpstr>PowerPoint 演示文稿</vt:lpstr>
      <vt:lpstr>贝叶斯法则</vt:lpstr>
      <vt:lpstr>贝叶斯法则</vt:lpstr>
      <vt:lpstr>贝叶斯法则</vt:lpstr>
      <vt:lpstr>贝叶斯法则</vt:lpstr>
      <vt:lpstr>贝叶斯法则</vt:lpstr>
      <vt:lpstr>贝叶斯法则</vt:lpstr>
      <vt:lpstr>贝叶斯法则</vt:lpstr>
      <vt:lpstr>贝叶斯法则</vt:lpstr>
      <vt:lpstr>贝叶斯法则</vt:lpstr>
      <vt:lpstr>贝叶斯法则</vt:lpstr>
      <vt:lpstr>贝叶斯法则</vt:lpstr>
      <vt:lpstr>贝叶斯法则</vt:lpstr>
      <vt:lpstr>贝叶斯法则—示例</vt:lpstr>
      <vt:lpstr>基本概率公式表</vt:lpstr>
      <vt:lpstr>贝叶斯法则和概念学习</vt:lpstr>
      <vt:lpstr>MAP假设和一致学习器</vt:lpstr>
      <vt:lpstr>MAP假设和一致学习器</vt:lpstr>
      <vt:lpstr>MAP假设和一致学习器</vt:lpstr>
      <vt:lpstr>MAP假设和一致学习器</vt:lpstr>
      <vt:lpstr>MAP假设和一致学习器</vt:lpstr>
      <vt:lpstr>小结</vt:lpstr>
      <vt:lpstr>朴素贝叶斯分类器</vt:lpstr>
      <vt:lpstr>贝叶斯最优分类器</vt:lpstr>
      <vt:lpstr>贝叶斯最优分类器</vt:lpstr>
      <vt:lpstr>贝叶斯最优分类器</vt:lpstr>
      <vt:lpstr>贝叶斯最优分类器</vt:lpstr>
      <vt:lpstr>朴素贝叶斯分类器</vt:lpstr>
      <vt:lpstr>朴素贝叶斯分类器</vt:lpstr>
      <vt:lpstr>朴素贝叶斯分类器</vt:lpstr>
      <vt:lpstr>朴素贝叶斯分类器</vt:lpstr>
      <vt:lpstr>朴素贝叶斯分类器</vt:lpstr>
      <vt:lpstr>朴素贝叶斯分类器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bigpan</dc:creator>
  <cp:lastModifiedBy>bigpan</cp:lastModifiedBy>
  <cp:revision>16</cp:revision>
  <dcterms:created xsi:type="dcterms:W3CDTF">2021-11-28T07:50:51Z</dcterms:created>
  <dcterms:modified xsi:type="dcterms:W3CDTF">2021-11-28T07:50:51Z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