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e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0.e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人工智能原理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zh-CN" altLang="en-US"/>
              <a:t>机器学习部分</a:t>
            </a:r>
            <a:r>
              <a:rPr lang="en-US" altLang="zh-CN"/>
              <a:t>--</a:t>
            </a:r>
            <a:r>
              <a:rPr lang="zh-CN" altLang="en-US"/>
              <a:t>关联分析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76801"/>
          <p:cNvSpPr>
            <a:spLocks noGrp="1"/>
          </p:cNvSpPr>
          <p:nvPr>
            <p:ph type="title"/>
          </p:nvPr>
        </p:nvSpPr>
        <p:spPr>
          <a:xfrm>
            <a:off x="2874963" y="457200"/>
            <a:ext cx="7793037" cy="609600"/>
          </a:xfrm>
        </p:spPr>
        <p:txBody>
          <a:bodyPr anchor="ctr">
            <a:normAutofit fontScale="90000"/>
          </a:bodyPr>
          <a:p>
            <a:r>
              <a:rPr lang="en-US" altLang="x-none" dirty="0"/>
              <a:t>Apriori</a:t>
            </a:r>
            <a:r>
              <a:rPr lang="zh-CN" altLang="en-US" dirty="0"/>
              <a:t>算法 </a:t>
            </a:r>
            <a:r>
              <a:rPr lang="zh-CN" altLang="en-US" dirty="0">
                <a:latin typeface="Tahoma" panose="020B0604030504040204" pitchFamily="2" charset="0"/>
              </a:rPr>
              <a:t>—</a:t>
            </a:r>
            <a:r>
              <a:rPr lang="zh-CN" altLang="en-US" dirty="0"/>
              <a:t> 例子</a:t>
            </a:r>
            <a:endParaRPr lang="zh-CN" altLang="en-US" dirty="0"/>
          </a:p>
        </p:txBody>
      </p:sp>
      <p:graphicFrame>
        <p:nvGraphicFramePr>
          <p:cNvPr id="76803" name="对象 76802"/>
          <p:cNvGraphicFramePr>
            <a:graphicFrameLocks noChangeAspect="1"/>
          </p:cNvGraphicFramePr>
          <p:nvPr/>
        </p:nvGraphicFramePr>
        <p:xfrm>
          <a:off x="1827213" y="1795463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666875" imgH="1743075" progId="Excel.Sheet.8">
                  <p:embed/>
                </p:oleObj>
              </mc:Choice>
              <mc:Fallback>
                <p:oleObj name="" r:id="rId1" imgW="1666875" imgH="1743075" progId="Excel.Shee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7213" y="1795463"/>
                        <a:ext cx="1814512" cy="162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文本框 76803"/>
          <p:cNvSpPr txBox="1"/>
          <p:nvPr/>
        </p:nvSpPr>
        <p:spPr>
          <a:xfrm>
            <a:off x="2031842" y="1433513"/>
            <a:ext cx="10909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zh-CN" altLang="en-US" dirty="0">
                <a:latin typeface="Times New Roman" panose="02020503050405090304" pitchFamily="2" charset="0"/>
              </a:rPr>
              <a:t>数据库 </a:t>
            </a:r>
            <a:r>
              <a:rPr lang="en-US" altLang="x-none" dirty="0">
                <a:latin typeface="Times New Roman" panose="02020503050405090304" pitchFamily="2" charset="0"/>
              </a:rPr>
              <a:t>D</a:t>
            </a:r>
            <a:endParaRPr lang="en-US" altLang="x-none" dirty="0">
              <a:latin typeface="Times New Roman" panose="02020503050405090304" pitchFamily="2" charset="0"/>
            </a:endParaRPr>
          </a:p>
        </p:txBody>
      </p:sp>
      <p:graphicFrame>
        <p:nvGraphicFramePr>
          <p:cNvPr id="76805" name="对象 76804"/>
          <p:cNvGraphicFramePr>
            <a:graphicFrameLocks noChangeAspect="1"/>
          </p:cNvGraphicFramePr>
          <p:nvPr/>
        </p:nvGraphicFramePr>
        <p:xfrm>
          <a:off x="4786313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619250" imgH="2085975" progId="Excel.Sheet.8">
                  <p:embed/>
                </p:oleObj>
              </mc:Choice>
              <mc:Fallback>
                <p:oleObj name="" r:id="rId3" imgW="1619250" imgH="2085975" progId="Excel.Shee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6313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对象 76805"/>
          <p:cNvGraphicFramePr>
            <a:graphicFrameLocks noChangeAspect="1"/>
          </p:cNvGraphicFramePr>
          <p:nvPr/>
        </p:nvGraphicFramePr>
        <p:xfrm>
          <a:off x="7308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619250" imgH="1743075" progId="Excel.Sheet.8">
                  <p:embed/>
                </p:oleObj>
              </mc:Choice>
              <mc:Fallback>
                <p:oleObj name="" r:id="rId5" imgW="1619250" imgH="1743075" progId="Excel.Shee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文本框 76806"/>
          <p:cNvSpPr txBox="1"/>
          <p:nvPr/>
        </p:nvSpPr>
        <p:spPr>
          <a:xfrm>
            <a:off x="3809842" y="2317750"/>
            <a:ext cx="8623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zh-CN" altLang="en-US" dirty="0">
                <a:latin typeface="Times New Roman" panose="02020503050405090304" pitchFamily="2" charset="0"/>
              </a:rPr>
              <a:t>扫描 </a:t>
            </a:r>
            <a:r>
              <a:rPr lang="en-US" altLang="x-none" dirty="0">
                <a:latin typeface="Times New Roman" panose="02020503050405090304" pitchFamily="2" charset="0"/>
              </a:rPr>
              <a:t>D</a:t>
            </a:r>
            <a:endParaRPr lang="en-US" altLang="x-none" dirty="0">
              <a:latin typeface="Times New Roman" panose="02020503050405090304" pitchFamily="2" charset="0"/>
            </a:endParaRPr>
          </a:p>
        </p:txBody>
      </p:sp>
      <p:sp>
        <p:nvSpPr>
          <p:cNvPr id="76808" name="直接连接符 76807"/>
          <p:cNvSpPr/>
          <p:nvPr/>
        </p:nvSpPr>
        <p:spPr>
          <a:xfrm>
            <a:off x="3821113" y="2719388"/>
            <a:ext cx="831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09" name="文本框 76808"/>
          <p:cNvSpPr txBox="1"/>
          <p:nvPr/>
        </p:nvSpPr>
        <p:spPr>
          <a:xfrm>
            <a:off x="4322763" y="1765300"/>
            <a:ext cx="4095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en-US" altLang="x-none" i="1" dirty="0">
                <a:latin typeface="Times New Roman" panose="02020503050405090304" pitchFamily="2" charset="0"/>
              </a:rPr>
              <a:t>C</a:t>
            </a:r>
            <a:r>
              <a:rPr lang="en-US" altLang="x-none" i="1" baseline="-25000" dirty="0">
                <a:latin typeface="Times New Roman" panose="02020503050405090304" pitchFamily="2" charset="0"/>
              </a:rPr>
              <a:t>1</a:t>
            </a:r>
            <a:endParaRPr lang="en-US" altLang="x-none" i="1" baseline="-25000" dirty="0">
              <a:latin typeface="Times New Roman" panose="02020503050405090304" pitchFamily="2" charset="0"/>
            </a:endParaRPr>
          </a:p>
        </p:txBody>
      </p:sp>
      <p:sp>
        <p:nvSpPr>
          <p:cNvPr id="76810" name="文本框 76809"/>
          <p:cNvSpPr txBox="1"/>
          <p:nvPr/>
        </p:nvSpPr>
        <p:spPr>
          <a:xfrm>
            <a:off x="6900069" y="1608138"/>
            <a:ext cx="3968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en-US" altLang="x-none" i="1" dirty="0">
                <a:latin typeface="Times New Roman" panose="02020503050405090304" pitchFamily="2" charset="0"/>
              </a:rPr>
              <a:t>L</a:t>
            </a:r>
            <a:r>
              <a:rPr lang="en-US" altLang="x-none" i="1" baseline="-25000" dirty="0">
                <a:latin typeface="Times New Roman" panose="02020503050405090304" pitchFamily="2" charset="0"/>
              </a:rPr>
              <a:t>1</a:t>
            </a:r>
            <a:endParaRPr lang="en-US" altLang="x-none" i="1" baseline="-25000" dirty="0">
              <a:latin typeface="Times New Roman" panose="02020503050405090304" pitchFamily="2" charset="0"/>
            </a:endParaRPr>
          </a:p>
        </p:txBody>
      </p:sp>
      <p:graphicFrame>
        <p:nvGraphicFramePr>
          <p:cNvPr id="76811" name="对象 76810"/>
          <p:cNvGraphicFramePr>
            <a:graphicFrameLocks noChangeAspect="1"/>
          </p:cNvGraphicFramePr>
          <p:nvPr/>
        </p:nvGraphicFramePr>
        <p:xfrm>
          <a:off x="8134350" y="3381375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990600" imgH="2428875" progId="Excel.Sheet.8">
                  <p:embed/>
                </p:oleObj>
              </mc:Choice>
              <mc:Fallback>
                <p:oleObj name="" r:id="rId7" imgW="990600" imgH="2428875" progId="Excel.Shee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34350" y="3381375"/>
                        <a:ext cx="1120775" cy="233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对象 76811"/>
          <p:cNvGraphicFramePr>
            <a:graphicFrameLocks noChangeAspect="1"/>
          </p:cNvGraphicFramePr>
          <p:nvPr/>
        </p:nvGraphicFramePr>
        <p:xfrm>
          <a:off x="4724400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581150" imgH="2428875" progId="Excel.Sheet.8">
                  <p:embed/>
                </p:oleObj>
              </mc:Choice>
              <mc:Fallback>
                <p:oleObj name="" r:id="rId9" imgW="1581150" imgH="2428875" progId="Excel.Shee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对象 76812"/>
          <p:cNvGraphicFramePr>
            <a:graphicFrameLocks noChangeAspect="1"/>
          </p:cNvGraphicFramePr>
          <p:nvPr/>
        </p:nvGraphicFramePr>
        <p:xfrm>
          <a:off x="2336800" y="3756025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1581150" imgH="1743075" progId="Excel.Sheet.8">
                  <p:embed/>
                </p:oleObj>
              </mc:Choice>
              <mc:Fallback>
                <p:oleObj name="" r:id="rId11" imgW="1581150" imgH="1743075" progId="Excel.Shee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6800" y="3756025"/>
                        <a:ext cx="1717675" cy="180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文本框 76813"/>
          <p:cNvSpPr txBox="1"/>
          <p:nvPr/>
        </p:nvSpPr>
        <p:spPr>
          <a:xfrm>
            <a:off x="1861344" y="3773488"/>
            <a:ext cx="3841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en-US" altLang="x-none" i="1" dirty="0">
                <a:latin typeface="Times New Roman" panose="02020503050405090304" pitchFamily="2" charset="0"/>
              </a:rPr>
              <a:t>L</a:t>
            </a:r>
            <a:r>
              <a:rPr lang="en-US" altLang="x-none" i="1" baseline="-25000" dirty="0">
                <a:latin typeface="Times New Roman" panose="02020503050405090304" pitchFamily="2" charset="0"/>
              </a:rPr>
              <a:t>2</a:t>
            </a:r>
            <a:endParaRPr lang="en-US" altLang="x-none" i="1" baseline="-25000" dirty="0">
              <a:latin typeface="Times New Roman" panose="02020503050405090304" pitchFamily="2" charset="0"/>
            </a:endParaRPr>
          </a:p>
        </p:txBody>
      </p:sp>
      <p:sp>
        <p:nvSpPr>
          <p:cNvPr id="76815" name="文本框 76814"/>
          <p:cNvSpPr txBox="1"/>
          <p:nvPr/>
        </p:nvSpPr>
        <p:spPr>
          <a:xfrm>
            <a:off x="4292601" y="3376613"/>
            <a:ext cx="4095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en-US" altLang="x-none" i="1" dirty="0">
                <a:latin typeface="Times New Roman" panose="02020503050405090304" pitchFamily="2" charset="0"/>
              </a:rPr>
              <a:t>C</a:t>
            </a:r>
            <a:r>
              <a:rPr lang="en-US" altLang="x-none" i="1" baseline="-25000" dirty="0">
                <a:latin typeface="Times New Roman" panose="02020503050405090304" pitchFamily="2" charset="0"/>
              </a:rPr>
              <a:t>2</a:t>
            </a:r>
            <a:endParaRPr lang="en-US" altLang="x-none" i="1" baseline="-25000" dirty="0">
              <a:latin typeface="Times New Roman" panose="02020503050405090304" pitchFamily="2" charset="0"/>
            </a:endParaRPr>
          </a:p>
        </p:txBody>
      </p:sp>
      <p:sp>
        <p:nvSpPr>
          <p:cNvPr id="76816" name="文本框 76815"/>
          <p:cNvSpPr txBox="1"/>
          <p:nvPr/>
        </p:nvSpPr>
        <p:spPr>
          <a:xfrm>
            <a:off x="7580313" y="3427413"/>
            <a:ext cx="4095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en-US" altLang="x-none" i="1" dirty="0">
                <a:latin typeface="Times New Roman" panose="02020503050405090304" pitchFamily="2" charset="0"/>
              </a:rPr>
              <a:t>C</a:t>
            </a:r>
            <a:r>
              <a:rPr lang="en-US" altLang="x-none" i="1" baseline="-25000" dirty="0">
                <a:latin typeface="Times New Roman" panose="02020503050405090304" pitchFamily="2" charset="0"/>
              </a:rPr>
              <a:t>2</a:t>
            </a:r>
            <a:endParaRPr lang="en-US" altLang="x-none" i="1" baseline="-25000" dirty="0">
              <a:latin typeface="Times New Roman" panose="02020503050405090304" pitchFamily="2" charset="0"/>
            </a:endParaRPr>
          </a:p>
        </p:txBody>
      </p:sp>
      <p:sp>
        <p:nvSpPr>
          <p:cNvPr id="76817" name="直接连接符 76816"/>
          <p:cNvSpPr/>
          <p:nvPr/>
        </p:nvSpPr>
        <p:spPr>
          <a:xfrm flipH="1">
            <a:off x="6651625" y="4252913"/>
            <a:ext cx="11207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18" name="文本框 76817"/>
          <p:cNvSpPr txBox="1"/>
          <p:nvPr/>
        </p:nvSpPr>
        <p:spPr>
          <a:xfrm>
            <a:off x="6776879" y="3795713"/>
            <a:ext cx="8623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zh-CN" altLang="en-US" dirty="0">
                <a:latin typeface="Times New Roman" panose="02020503050405090304" pitchFamily="2" charset="0"/>
              </a:rPr>
              <a:t>扫描 </a:t>
            </a:r>
            <a:r>
              <a:rPr lang="en-US" altLang="x-none" dirty="0">
                <a:latin typeface="Times New Roman" panose="02020503050405090304" pitchFamily="2" charset="0"/>
              </a:rPr>
              <a:t>D</a:t>
            </a:r>
            <a:endParaRPr lang="en-US" altLang="x-none" dirty="0">
              <a:latin typeface="Times New Roman" panose="02020503050405090304" pitchFamily="2" charset="0"/>
            </a:endParaRPr>
          </a:p>
        </p:txBody>
      </p:sp>
      <p:sp>
        <p:nvSpPr>
          <p:cNvPr id="76819" name="右弧形箭头 76818"/>
          <p:cNvSpPr/>
          <p:nvPr/>
        </p:nvSpPr>
        <p:spPr>
          <a:xfrm>
            <a:off x="9385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820" name="直接连接符 76819"/>
          <p:cNvSpPr/>
          <p:nvPr/>
        </p:nvSpPr>
        <p:spPr>
          <a:xfrm>
            <a:off x="4059238" y="6299200"/>
            <a:ext cx="16922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21" name="文本框 76820"/>
          <p:cNvSpPr txBox="1"/>
          <p:nvPr/>
        </p:nvSpPr>
        <p:spPr>
          <a:xfrm>
            <a:off x="2262188" y="5846763"/>
            <a:ext cx="4095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en-US" altLang="x-none" i="1" dirty="0">
                <a:latin typeface="Times New Roman" panose="02020503050405090304" pitchFamily="2" charset="0"/>
              </a:rPr>
              <a:t>C</a:t>
            </a:r>
            <a:r>
              <a:rPr lang="en-US" altLang="x-none" i="1" baseline="-25000" dirty="0">
                <a:latin typeface="Times New Roman" panose="02020503050405090304" pitchFamily="2" charset="0"/>
              </a:rPr>
              <a:t>3</a:t>
            </a:r>
            <a:endParaRPr lang="en-US" altLang="x-none" i="1" baseline="-25000" dirty="0">
              <a:latin typeface="Times New Roman" panose="02020503050405090304" pitchFamily="2" charset="0"/>
            </a:endParaRPr>
          </a:p>
        </p:txBody>
      </p:sp>
      <p:sp>
        <p:nvSpPr>
          <p:cNvPr id="76822" name="文本框 76821"/>
          <p:cNvSpPr txBox="1"/>
          <p:nvPr/>
        </p:nvSpPr>
        <p:spPr>
          <a:xfrm>
            <a:off x="5674519" y="5835650"/>
            <a:ext cx="3841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en-US" altLang="x-none" i="1" dirty="0">
                <a:latin typeface="Times New Roman" panose="02020503050405090304" pitchFamily="2" charset="0"/>
              </a:rPr>
              <a:t>L</a:t>
            </a:r>
            <a:r>
              <a:rPr lang="en-US" altLang="x-none" i="1" baseline="-25000" dirty="0">
                <a:latin typeface="Times New Roman" panose="02020503050405090304" pitchFamily="2" charset="0"/>
              </a:rPr>
              <a:t>3</a:t>
            </a:r>
            <a:endParaRPr lang="en-US" altLang="x-none" i="1" baseline="-25000" dirty="0">
              <a:latin typeface="Times New Roman" panose="02020503050405090304" pitchFamily="2" charset="0"/>
            </a:endParaRPr>
          </a:p>
        </p:txBody>
      </p:sp>
      <p:graphicFrame>
        <p:nvGraphicFramePr>
          <p:cNvPr id="76823" name="对象 76822"/>
          <p:cNvGraphicFramePr>
            <a:graphicFrameLocks noChangeAspect="1"/>
          </p:cNvGraphicFramePr>
          <p:nvPr/>
        </p:nvGraphicFramePr>
        <p:xfrm>
          <a:off x="2690813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990600" imgH="714375" progId="Excel.Sheet.8">
                  <p:embed/>
                </p:oleObj>
              </mc:Choice>
              <mc:Fallback>
                <p:oleObj name="" r:id="rId13" imgW="990600" imgH="714375" progId="Excel.Shee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90813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4" name="文本框 76823"/>
          <p:cNvSpPr txBox="1"/>
          <p:nvPr/>
        </p:nvSpPr>
        <p:spPr>
          <a:xfrm>
            <a:off x="4360704" y="5926138"/>
            <a:ext cx="8623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zh-CN" altLang="en-US" dirty="0">
                <a:latin typeface="Times New Roman" panose="02020503050405090304" pitchFamily="2" charset="0"/>
              </a:rPr>
              <a:t>扫描 </a:t>
            </a:r>
            <a:r>
              <a:rPr lang="en-US" altLang="x-none" dirty="0">
                <a:latin typeface="Times New Roman" panose="02020503050405090304" pitchFamily="2" charset="0"/>
              </a:rPr>
              <a:t>D</a:t>
            </a:r>
            <a:endParaRPr lang="en-US" altLang="x-none" dirty="0">
              <a:latin typeface="Times New Roman" panose="02020503050405090304" pitchFamily="2" charset="0"/>
            </a:endParaRPr>
          </a:p>
        </p:txBody>
      </p:sp>
      <p:graphicFrame>
        <p:nvGraphicFramePr>
          <p:cNvPr id="76825" name="对象 76824"/>
          <p:cNvGraphicFramePr>
            <a:graphicFrameLocks noChangeAspect="1"/>
          </p:cNvGraphicFramePr>
          <p:nvPr/>
        </p:nvGraphicFramePr>
        <p:xfrm>
          <a:off x="6092825" y="5835650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1581150" imgH="704850" progId="Excel.Sheet.8">
                  <p:embed/>
                </p:oleObj>
              </mc:Choice>
              <mc:Fallback>
                <p:oleObj name="" r:id="rId15" imgW="1581150" imgH="704850" progId="Excel.Shee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2825" y="5835650"/>
                        <a:ext cx="1754188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左弧形箭头 76825"/>
          <p:cNvSpPr/>
          <p:nvPr/>
        </p:nvSpPr>
        <p:spPr>
          <a:xfrm>
            <a:off x="1725613" y="4846638"/>
            <a:ext cx="441325" cy="1249362"/>
          </a:xfrm>
          <a:prstGeom prst="curvedRightArrow">
            <a:avLst>
              <a:gd name="adj1" fmla="val 56618"/>
              <a:gd name="adj2" fmla="val 113237"/>
              <a:gd name="adj3" fmla="val 33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827" name="直接连接符 76826"/>
          <p:cNvSpPr/>
          <p:nvPr/>
        </p:nvSpPr>
        <p:spPr>
          <a:xfrm>
            <a:off x="6705600" y="2438400"/>
            <a:ext cx="5270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28" name="直接连接符 76827"/>
          <p:cNvSpPr/>
          <p:nvPr/>
        </p:nvSpPr>
        <p:spPr>
          <a:xfrm flipH="1">
            <a:off x="4191000" y="4648200"/>
            <a:ext cx="381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advClick="0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77825"/>
          <p:cNvSpPr>
            <a:spLocks noGrp="1"/>
          </p:cNvSpPr>
          <p:nvPr>
            <p:ph type="title"/>
          </p:nvPr>
        </p:nvSpPr>
        <p:spPr>
          <a:xfrm>
            <a:off x="3276600" y="228600"/>
            <a:ext cx="6096000" cy="1066800"/>
          </a:xfrm>
        </p:spPr>
        <p:txBody>
          <a:bodyPr anchor="ctr">
            <a:normAutofit fontScale="90000"/>
          </a:bodyPr>
          <a:p>
            <a:r>
              <a:rPr lang="zh-CN" altLang="en-US"/>
              <a:t>如何计算候选集的支持度</a:t>
            </a:r>
            <a:endParaRPr lang="zh-CN" altLang="en-US"/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>
          <a:xfrm>
            <a:off x="2133600" y="1676400"/>
            <a:ext cx="8077200" cy="4495800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800" dirty="0"/>
              <a:t>计算支持度为什么会成为一个问题</a:t>
            </a:r>
            <a:r>
              <a:rPr lang="en-US" altLang="x-none" sz="2800" dirty="0"/>
              <a:t>？</a:t>
            </a:r>
            <a:endParaRPr lang="en-US" altLang="x-none" sz="28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候选集的个数非常巨大</a:t>
            </a:r>
            <a:endParaRPr lang="en-US" altLang="x-none" sz="2400" dirty="0"/>
          </a:p>
          <a:p>
            <a:pPr lvl="1">
              <a:lnSpc>
                <a:spcPct val="110000"/>
              </a:lnSpc>
            </a:pPr>
            <a:r>
              <a:rPr lang="en-US" altLang="x-none" sz="2400" dirty="0"/>
              <a:t> </a:t>
            </a:r>
            <a:r>
              <a:rPr lang="zh-CN" altLang="en-US" sz="2400" dirty="0"/>
              <a:t>一笔交易可能包含多个候选集</a:t>
            </a:r>
            <a:endParaRPr lang="en-US" altLang="x-none" sz="24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方法:</a:t>
            </a:r>
            <a:endParaRPr lang="zh-CN" altLang="en-US" sz="28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用 </a:t>
            </a:r>
            <a:r>
              <a:rPr lang="en-US" altLang="x-none" sz="2400" i="1" dirty="0">
                <a:solidFill>
                  <a:schemeClr val="hlink"/>
                </a:solidFill>
              </a:rPr>
              <a:t>hash-tree </a:t>
            </a:r>
            <a:r>
              <a:rPr lang="zh-CN" altLang="en-US" sz="2400" dirty="0"/>
              <a:t>存放候选集</a:t>
            </a:r>
            <a:endParaRPr lang="zh-CN" altLang="en-US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树的</a:t>
            </a:r>
            <a:r>
              <a:rPr lang="zh-CN" altLang="en-US" sz="2400" i="1" dirty="0">
                <a:solidFill>
                  <a:schemeClr val="hlink"/>
                </a:solidFill>
              </a:rPr>
              <a:t>叶子节点</a:t>
            </a:r>
            <a:r>
              <a:rPr lang="en-US" altLang="x-none" sz="2400" dirty="0">
                <a:solidFill>
                  <a:schemeClr val="hlink"/>
                </a:solidFill>
              </a:rPr>
              <a:t> </a:t>
            </a:r>
            <a:r>
              <a:rPr lang="en-US" altLang="x-none" sz="2400" dirty="0"/>
              <a:t>of</a:t>
            </a:r>
            <a:r>
              <a:rPr lang="zh-CN" altLang="en-US" sz="2400" dirty="0"/>
              <a:t>存放项集的列表和支持度</a:t>
            </a:r>
            <a:endParaRPr lang="en-US" altLang="x-none" sz="2400" dirty="0"/>
          </a:p>
          <a:p>
            <a:pPr lvl="1">
              <a:lnSpc>
                <a:spcPct val="110000"/>
              </a:lnSpc>
            </a:pPr>
            <a:r>
              <a:rPr lang="zh-CN" altLang="en-US" sz="2400" i="1" dirty="0">
                <a:solidFill>
                  <a:schemeClr val="hlink"/>
                </a:solidFill>
              </a:rPr>
              <a:t>内部节点</a:t>
            </a:r>
            <a:r>
              <a:rPr lang="zh-CN" altLang="en-US" sz="2400" dirty="0"/>
              <a:t> 是一个</a:t>
            </a:r>
            <a:r>
              <a:rPr lang="en-US" altLang="x-none" sz="2400" dirty="0"/>
              <a:t>hash</a:t>
            </a:r>
            <a:r>
              <a:rPr lang="zh-CN" altLang="en-US" sz="2400" dirty="0"/>
              <a:t>表</a:t>
            </a:r>
            <a:endParaRPr lang="zh-CN" altLang="en-US" sz="2400" dirty="0"/>
          </a:p>
          <a:p>
            <a:pPr lvl="1">
              <a:lnSpc>
                <a:spcPct val="110000"/>
              </a:lnSpc>
            </a:pPr>
            <a:r>
              <a:rPr lang="en-US" altLang="x-none" sz="2400" i="1" dirty="0">
                <a:solidFill>
                  <a:schemeClr val="hlink"/>
                </a:solidFill>
              </a:rPr>
              <a:t>Subset </a:t>
            </a:r>
            <a:r>
              <a:rPr lang="zh-CN" altLang="en-US" sz="2400" i="1" dirty="0">
                <a:solidFill>
                  <a:schemeClr val="hlink"/>
                </a:solidFill>
              </a:rPr>
              <a:t>函数</a:t>
            </a:r>
            <a:r>
              <a:rPr lang="zh-CN" altLang="en-US" sz="2400" dirty="0"/>
              <a:t>: 找到包含在一笔交易中的所有候选集</a:t>
            </a:r>
            <a:endParaRPr lang="en-US" altLang="x-none" sz="2400" dirty="0"/>
          </a:p>
        </p:txBody>
      </p:sp>
    </p:spTree>
  </p:cSld>
  <p:clrMapOvr>
    <a:masterClrMapping/>
  </p:clrMapOvr>
  <p:transition advClick="0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78849"/>
          <p:cNvSpPr>
            <a:spLocks noGrp="1"/>
          </p:cNvSpPr>
          <p:nvPr>
            <p:ph type="title"/>
          </p:nvPr>
        </p:nvSpPr>
        <p:spPr>
          <a:xfrm>
            <a:off x="2819400" y="457200"/>
            <a:ext cx="7391400" cy="685800"/>
          </a:xfrm>
        </p:spPr>
        <p:txBody>
          <a:bodyPr anchor="ctr"/>
          <a:p>
            <a:r>
              <a:rPr lang="zh-CN" altLang="en-US" sz="4000" dirty="0"/>
              <a:t>提高</a:t>
            </a:r>
            <a:r>
              <a:rPr lang="en-US" altLang="x-none" sz="4000" dirty="0"/>
              <a:t>Apriori</a:t>
            </a:r>
            <a:r>
              <a:rPr lang="zh-CN" altLang="en-US" sz="4000" dirty="0"/>
              <a:t>效率的方法</a:t>
            </a:r>
            <a:endParaRPr lang="zh-CN" altLang="en-US" sz="4000" dirty="0"/>
          </a:p>
        </p:txBody>
      </p:sp>
      <p:sp>
        <p:nvSpPr>
          <p:cNvPr id="78851" name="文本占位符 78850"/>
          <p:cNvSpPr>
            <a:spLocks noGrp="1"/>
          </p:cNvSpPr>
          <p:nvPr>
            <p:ph type="body" idx="1"/>
          </p:nvPr>
        </p:nvSpPr>
        <p:spPr>
          <a:xfrm>
            <a:off x="1919288" y="1052513"/>
            <a:ext cx="8031162" cy="4762500"/>
          </a:xfrm>
        </p:spPr>
        <p:txBody>
          <a:bodyPr>
            <a:normAutofit fontScale="90000" lnSpcReduction="20000"/>
          </a:bodyPr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基于</a:t>
            </a:r>
            <a:r>
              <a:rPr lang="en-US" altLang="x-none" sz="2400" dirty="0">
                <a:solidFill>
                  <a:schemeClr val="hlink"/>
                </a:solidFill>
              </a:rPr>
              <a:t>Hash</a:t>
            </a:r>
            <a:r>
              <a:rPr lang="zh-CN" altLang="en-US" sz="2400" dirty="0">
                <a:solidFill>
                  <a:schemeClr val="hlink"/>
                </a:solidFill>
              </a:rPr>
              <a:t>的项集计数</a:t>
            </a:r>
            <a:r>
              <a:rPr lang="en-US" altLang="x-none" sz="2400" dirty="0"/>
              <a:t>: </a:t>
            </a:r>
            <a:r>
              <a:rPr lang="zh-CN" altLang="en-US" sz="2400" dirty="0"/>
              <a:t>如果一个</a:t>
            </a:r>
            <a:r>
              <a:rPr lang="en-US" altLang="x-none" sz="2400" dirty="0"/>
              <a:t> </a:t>
            </a:r>
            <a:r>
              <a:rPr lang="en-US" altLang="x-none" sz="2400" i="1" dirty="0"/>
              <a:t>k</a:t>
            </a:r>
            <a:r>
              <a:rPr lang="en-US" altLang="x-none" sz="2400" dirty="0"/>
              <a:t>-</a:t>
            </a:r>
            <a:r>
              <a:rPr lang="zh-CN" altLang="en-US" sz="2400" dirty="0"/>
              <a:t>项集在</a:t>
            </a:r>
            <a:r>
              <a:rPr lang="en-US" altLang="x-none" sz="2400" dirty="0"/>
              <a:t>hash-tree</a:t>
            </a:r>
            <a:r>
              <a:rPr lang="zh-CN" altLang="en-US" sz="2400" dirty="0"/>
              <a:t>的路径上的一个计数值低于阈值，那他本身也不可能是频繁的。</a:t>
            </a:r>
            <a:endParaRPr lang="en-US" altLang="x-none" sz="2400" dirty="0"/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减少交易记录</a:t>
            </a:r>
            <a:r>
              <a:rPr lang="en-US" altLang="x-none" sz="2400" dirty="0"/>
              <a:t>: </a:t>
            </a:r>
            <a:r>
              <a:rPr lang="zh-CN" altLang="en-US" sz="2400" dirty="0"/>
              <a:t>不包含任何频繁</a:t>
            </a:r>
            <a:r>
              <a:rPr lang="en-US" altLang="x-none" sz="2400" dirty="0"/>
              <a:t>k-</a:t>
            </a:r>
            <a:r>
              <a:rPr lang="zh-CN" altLang="en-US" sz="2400" dirty="0"/>
              <a:t>项集的交易也不可能包含任何大于</a:t>
            </a:r>
            <a:r>
              <a:rPr lang="en-US" altLang="x-none" sz="2400" dirty="0"/>
              <a:t>k</a:t>
            </a:r>
            <a:r>
              <a:rPr lang="zh-CN" altLang="en-US" sz="2400" dirty="0"/>
              <a:t>的频繁集</a:t>
            </a:r>
            <a:endParaRPr lang="en-US" altLang="x-none" sz="2400" dirty="0"/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分割:</a:t>
            </a:r>
            <a:r>
              <a:rPr lang="zh-CN" altLang="en-US" sz="2400" dirty="0"/>
              <a:t> 一个项集要想在整个数据库中是频繁的，那么他至少在数据库的一个分割上是频繁的。</a:t>
            </a:r>
            <a:endParaRPr lang="en-US" altLang="x-none" sz="2400" dirty="0"/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采样</a:t>
            </a:r>
            <a:r>
              <a:rPr lang="en-US" altLang="x-none" sz="2400" dirty="0"/>
              <a:t>: </a:t>
            </a:r>
            <a:r>
              <a:rPr lang="zh-CN" altLang="en-US" sz="2400" dirty="0"/>
              <a:t>在给定数据的子集上挖掘，使用小的支持度+完整性验证方法</a:t>
            </a:r>
            <a:endParaRPr lang="en-US" altLang="x-none" sz="2400" dirty="0"/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动态项集计数</a:t>
            </a:r>
            <a:r>
              <a:rPr lang="en-US" altLang="x-none" sz="2400" dirty="0"/>
              <a:t>: </a:t>
            </a:r>
            <a:r>
              <a:rPr lang="zh-CN" altLang="en-US" sz="2400" dirty="0"/>
              <a:t>在添加一个新的候选集之前，先估计一下是不是他的所有子集都是频繁的。</a:t>
            </a:r>
            <a:endParaRPr lang="en-US" altLang="x-none" sz="2400" dirty="0"/>
          </a:p>
        </p:txBody>
      </p:sp>
    </p:spTree>
  </p:cSld>
  <p:clrMapOvr>
    <a:masterClrMapping/>
  </p:clrMapOvr>
  <p:transition advClick="0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79873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467600" cy="1143000"/>
          </a:xfrm>
        </p:spPr>
        <p:txBody>
          <a:bodyPr anchor="ctr"/>
          <a:p>
            <a:r>
              <a:rPr lang="en-US" altLang="x-none" sz="4000" dirty="0"/>
              <a:t>Apriori </a:t>
            </a:r>
            <a:r>
              <a:rPr lang="zh-CN" altLang="en-US" sz="4000" dirty="0"/>
              <a:t>够快了吗? </a:t>
            </a:r>
            <a:r>
              <a:rPr lang="zh-CN" altLang="en-US" sz="4000" dirty="0">
                <a:latin typeface="Tahoma" panose="020B0604030504040204" pitchFamily="2" charset="0"/>
              </a:rPr>
              <a:t>—</a:t>
            </a:r>
            <a:r>
              <a:rPr lang="zh-CN" altLang="en-US" sz="4000" dirty="0"/>
              <a:t> 性能瓶颈</a:t>
            </a:r>
            <a:endParaRPr lang="en-US" altLang="x-none" dirty="0"/>
          </a:p>
        </p:txBody>
      </p:sp>
      <p:sp>
        <p:nvSpPr>
          <p:cNvPr id="79875" name="文本占位符 79874"/>
          <p:cNvSpPr>
            <a:spLocks noGrp="1"/>
          </p:cNvSpPr>
          <p:nvPr>
            <p:ph type="body" idx="1"/>
          </p:nvPr>
        </p:nvSpPr>
        <p:spPr>
          <a:xfrm>
            <a:off x="1981200" y="1828800"/>
            <a:ext cx="8382000" cy="48006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x-none" dirty="0"/>
              <a:t>Apriori</a:t>
            </a:r>
            <a:r>
              <a:rPr lang="zh-CN" altLang="en-US" dirty="0"/>
              <a:t>算法的核心: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用频繁的(</a:t>
            </a:r>
            <a:r>
              <a:rPr lang="en-US" altLang="x-none" sz="2400" i="1" dirty="0"/>
              <a:t>k </a:t>
            </a:r>
            <a:r>
              <a:rPr lang="en-US" altLang="x-none" sz="2400" dirty="0"/>
              <a:t>– 1)-</a:t>
            </a:r>
            <a:r>
              <a:rPr lang="zh-CN" altLang="en-US" sz="2400" dirty="0"/>
              <a:t>项集生成</a:t>
            </a:r>
            <a:r>
              <a:rPr lang="zh-CN" altLang="en-US" sz="2400" u="sng" dirty="0">
                <a:solidFill>
                  <a:schemeClr val="hlink"/>
                </a:solidFill>
              </a:rPr>
              <a:t>候选</a:t>
            </a:r>
            <a:r>
              <a:rPr lang="zh-CN" altLang="en-US" sz="2400" dirty="0"/>
              <a:t>的频繁 </a:t>
            </a:r>
            <a:r>
              <a:rPr lang="en-US" altLang="x-none" sz="2400" i="1" dirty="0"/>
              <a:t>k-</a:t>
            </a:r>
            <a:r>
              <a:rPr lang="zh-CN" altLang="en-US" sz="2400" i="1" dirty="0"/>
              <a:t>项集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用数据库扫描和模式匹配计算候选集的支持度</a:t>
            </a:r>
            <a:endParaRPr lang="en-US" altLang="x-none" sz="2400" dirty="0"/>
          </a:p>
          <a:p>
            <a:pPr>
              <a:lnSpc>
                <a:spcPct val="90000"/>
              </a:lnSpc>
            </a:pPr>
            <a:r>
              <a:rPr lang="en-US" altLang="x-none" i="1" dirty="0"/>
              <a:t>Apriori </a:t>
            </a:r>
            <a:r>
              <a:rPr lang="zh-CN" altLang="en-US" dirty="0"/>
              <a:t>的瓶颈: </a:t>
            </a:r>
            <a:r>
              <a:rPr lang="zh-CN" altLang="en-US" u="sng" dirty="0">
                <a:solidFill>
                  <a:schemeClr val="hlink"/>
                </a:solidFill>
              </a:rPr>
              <a:t>候选集生成</a:t>
            </a:r>
            <a:endParaRPr lang="zh-CN" altLang="en-US" u="sng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/>
              <a:t>巨大的候选集: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en-US" altLang="x-none" dirty="0"/>
              <a:t>10</a:t>
            </a:r>
            <a:r>
              <a:rPr lang="en-US" altLang="x-none" baseline="30000" dirty="0"/>
              <a:t>4</a:t>
            </a:r>
            <a:r>
              <a:rPr lang="zh-CN" altLang="en-US" dirty="0"/>
              <a:t> 个频繁</a:t>
            </a:r>
            <a:r>
              <a:rPr lang="en-US" altLang="x-none" dirty="0"/>
              <a:t>1-</a:t>
            </a:r>
            <a:r>
              <a:rPr lang="zh-CN" altLang="en-US" dirty="0"/>
              <a:t>项集要生成 </a:t>
            </a:r>
            <a:r>
              <a:rPr lang="en-US" altLang="x-none" dirty="0"/>
              <a:t>10</a:t>
            </a:r>
            <a:r>
              <a:rPr lang="en-US" altLang="x-none" baseline="30000" dirty="0"/>
              <a:t>7</a:t>
            </a:r>
            <a:r>
              <a:rPr lang="en-US" altLang="x-none" dirty="0"/>
              <a:t> </a:t>
            </a:r>
            <a:r>
              <a:rPr lang="zh-CN" altLang="en-US" dirty="0"/>
              <a:t>个候选 2-项集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要找尺寸为100的频繁模式，如</a:t>
            </a:r>
            <a:r>
              <a:rPr lang="en-US" altLang="x-none" dirty="0"/>
              <a:t> {a</a:t>
            </a:r>
            <a:r>
              <a:rPr lang="en-US" altLang="x-none" baseline="-25000" dirty="0"/>
              <a:t>1</a:t>
            </a:r>
            <a:r>
              <a:rPr lang="en-US" altLang="x-none" dirty="0"/>
              <a:t>, a</a:t>
            </a:r>
            <a:r>
              <a:rPr lang="en-US" altLang="x-none" baseline="-25000" dirty="0"/>
              <a:t>2</a:t>
            </a:r>
            <a:r>
              <a:rPr lang="en-US" altLang="x-none" dirty="0"/>
              <a:t>, </a:t>
            </a:r>
            <a:r>
              <a:rPr lang="en-US" altLang="x-none" dirty="0">
                <a:latin typeface="Tahoma" panose="020B0604030504040204" pitchFamily="2" charset="0"/>
              </a:rPr>
              <a:t>…</a:t>
            </a:r>
            <a:r>
              <a:rPr lang="en-US" altLang="x-none" dirty="0"/>
              <a:t>, a</a:t>
            </a:r>
            <a:r>
              <a:rPr lang="en-US" altLang="x-none" baseline="-25000" dirty="0"/>
              <a:t>100</a:t>
            </a:r>
            <a:r>
              <a:rPr lang="en-US" altLang="x-none" dirty="0"/>
              <a:t>}, </a:t>
            </a:r>
            <a:r>
              <a:rPr lang="zh-CN" altLang="en-US" dirty="0"/>
              <a:t>你必须先产生</a:t>
            </a:r>
            <a:r>
              <a:rPr lang="en-US" altLang="x-none" dirty="0"/>
              <a:t>2</a:t>
            </a:r>
            <a:r>
              <a:rPr lang="en-US" altLang="x-none" baseline="30000" dirty="0"/>
              <a:t>100 </a:t>
            </a:r>
            <a:r>
              <a:rPr lang="en-US" altLang="x-none" dirty="0">
                <a:sym typeface="Symbol" panose="05050102010706020507" pitchFamily="2" charset="2"/>
              </a:rPr>
              <a:t></a:t>
            </a:r>
            <a:r>
              <a:rPr lang="en-US" altLang="x-none" dirty="0"/>
              <a:t> 10</a:t>
            </a:r>
            <a:r>
              <a:rPr lang="en-US" altLang="x-none" baseline="30000" dirty="0"/>
              <a:t>30</a:t>
            </a:r>
            <a:r>
              <a:rPr lang="en-US" altLang="x-none" dirty="0"/>
              <a:t> </a:t>
            </a:r>
            <a:r>
              <a:rPr lang="zh-CN" altLang="en-US" dirty="0"/>
              <a:t>个候选集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多次扫描数据库</a:t>
            </a:r>
            <a:r>
              <a:rPr lang="en-US" altLang="x-none" dirty="0"/>
              <a:t>： </a:t>
            </a:r>
            <a:endParaRPr lang="en-US" altLang="x-none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如果最长的模式是</a:t>
            </a:r>
            <a:r>
              <a:rPr lang="en-US" altLang="x-none" dirty="0"/>
              <a:t>n</a:t>
            </a:r>
            <a:r>
              <a:rPr lang="zh-CN" altLang="en-US" dirty="0"/>
              <a:t>的话，则需要</a:t>
            </a:r>
            <a:r>
              <a:rPr lang="en-US" altLang="x-none" dirty="0"/>
              <a:t> (</a:t>
            </a:r>
            <a:r>
              <a:rPr lang="en-US" altLang="x-none" i="1" dirty="0"/>
              <a:t>n </a:t>
            </a:r>
            <a:r>
              <a:rPr lang="en-US" altLang="x-none" dirty="0"/>
              <a:t>+</a:t>
            </a:r>
            <a:r>
              <a:rPr lang="en-US" altLang="x-none" i="1" dirty="0"/>
              <a:t>1 </a:t>
            </a:r>
            <a:r>
              <a:rPr lang="en-US" altLang="x-none" dirty="0"/>
              <a:t>) </a:t>
            </a:r>
            <a:r>
              <a:rPr lang="zh-CN" altLang="en-US" dirty="0"/>
              <a:t>次数据库扫描</a:t>
            </a:r>
            <a:endParaRPr lang="en-US" altLang="x-none" dirty="0"/>
          </a:p>
        </p:txBody>
      </p:sp>
    </p:spTree>
  </p:cSld>
  <p:clrMapOvr>
    <a:masterClrMapping/>
  </p:clrMapOvr>
  <p:transition advClick="0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80897"/>
          <p:cNvSpPr>
            <a:spLocks noGrp="1"/>
          </p:cNvSpPr>
          <p:nvPr>
            <p:ph type="title"/>
          </p:nvPr>
        </p:nvSpPr>
        <p:spPr>
          <a:xfrm>
            <a:off x="3124200" y="304800"/>
            <a:ext cx="6248400" cy="914400"/>
          </a:xfrm>
        </p:spPr>
        <p:txBody>
          <a:bodyPr anchor="ctr">
            <a:normAutofit fontScale="90000"/>
          </a:bodyPr>
          <a:p>
            <a:r>
              <a:rPr lang="zh-CN" altLang="en-US" sz="4000"/>
              <a:t>挖掘频繁集 </a:t>
            </a:r>
            <a:r>
              <a:rPr lang="zh-CN" altLang="en-US" sz="4000" u="sng">
                <a:solidFill>
                  <a:schemeClr val="hlink"/>
                </a:solidFill>
              </a:rPr>
              <a:t>不用生成候选集</a:t>
            </a:r>
            <a:endParaRPr lang="zh-CN" altLang="en-US" sz="3600" u="sng">
              <a:solidFill>
                <a:schemeClr val="hlink"/>
              </a:solidFill>
            </a:endParaRPr>
          </a:p>
        </p:txBody>
      </p:sp>
      <p:sp>
        <p:nvSpPr>
          <p:cNvPr id="80899" name="文本占位符 80898"/>
          <p:cNvSpPr>
            <a:spLocks noGrp="1"/>
          </p:cNvSpPr>
          <p:nvPr>
            <p:ph type="body" idx="1"/>
          </p:nvPr>
        </p:nvSpPr>
        <p:spPr>
          <a:xfrm>
            <a:off x="2057400" y="1828800"/>
            <a:ext cx="8369300" cy="4826000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800" dirty="0"/>
              <a:t>用</a:t>
            </a:r>
            <a:r>
              <a:rPr lang="en-US" altLang="x-none" sz="2800" u="sng" dirty="0">
                <a:solidFill>
                  <a:schemeClr val="hlink"/>
                </a:solidFill>
              </a:rPr>
              <a:t>Frequent-Pattern tree</a:t>
            </a:r>
            <a:r>
              <a:rPr lang="en-US" altLang="x-none" sz="2800" dirty="0"/>
              <a:t> (</a:t>
            </a:r>
            <a:r>
              <a:rPr lang="en-US" altLang="x-none" sz="2800" u="sng" dirty="0">
                <a:solidFill>
                  <a:schemeClr val="hlink"/>
                </a:solidFill>
              </a:rPr>
              <a:t>FP-tree</a:t>
            </a:r>
            <a:r>
              <a:rPr lang="en-US" altLang="x-none" sz="2800" dirty="0"/>
              <a:t>) </a:t>
            </a:r>
            <a:r>
              <a:rPr lang="zh-CN" altLang="en-US" sz="2800" dirty="0"/>
              <a:t>结构压缩数据库,  </a:t>
            </a:r>
            <a:endParaRPr lang="en-US" altLang="x-none" sz="28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高度浓缩，同时对频繁集的挖掘又完备的</a:t>
            </a:r>
            <a:endParaRPr lang="en-US" altLang="x-none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避免代价较高的数据库扫描</a:t>
            </a:r>
            <a:endParaRPr lang="en-US" altLang="x-none" sz="24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开发一种高效的基于</a:t>
            </a:r>
            <a:r>
              <a:rPr lang="en-US" altLang="x-none" sz="2800" dirty="0"/>
              <a:t>FP-tree</a:t>
            </a:r>
            <a:r>
              <a:rPr lang="zh-CN" altLang="en-US" sz="2800" dirty="0"/>
              <a:t>的频繁集挖掘算法</a:t>
            </a:r>
            <a:endParaRPr lang="en-US" altLang="x-none" sz="28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采用分而治之的方法学，分解数据挖掘任务为小任务</a:t>
            </a:r>
            <a:endParaRPr lang="en-US" altLang="x-none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避免生成关联规则的时候只使用部分数据库</a:t>
            </a:r>
            <a:r>
              <a:rPr lang="en-US" altLang="x-none" sz="2400" dirty="0"/>
              <a:t>!</a:t>
            </a:r>
            <a:endParaRPr lang="en-US" altLang="x-none" sz="2400" dirty="0"/>
          </a:p>
        </p:txBody>
      </p:sp>
    </p:spTree>
  </p:cSld>
  <p:clrMapOvr>
    <a:masterClrMapping/>
  </p:clrMapOvr>
  <p:transition advClick="0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8192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6934200" cy="1066800"/>
          </a:xfrm>
        </p:spPr>
        <p:txBody>
          <a:bodyPr anchor="ctr"/>
          <a:p>
            <a:r>
              <a:rPr lang="zh-CN" altLang="en-US" dirty="0"/>
              <a:t>用交易数据库建立 </a:t>
            </a:r>
            <a:r>
              <a:rPr lang="en-US" altLang="x-none" dirty="0"/>
              <a:t>FP-tree</a:t>
            </a:r>
            <a:endParaRPr lang="en-US" altLang="x-none" dirty="0"/>
          </a:p>
        </p:txBody>
      </p:sp>
      <p:grpSp>
        <p:nvGrpSpPr>
          <p:cNvPr id="81923" name="组合 81922"/>
          <p:cNvGrpSpPr/>
          <p:nvPr/>
        </p:nvGrpSpPr>
        <p:grpSpPr>
          <a:xfrm>
            <a:off x="5715000" y="3332163"/>
            <a:ext cx="4622800" cy="3514749"/>
            <a:chOff x="0" y="0"/>
            <a:chExt cx="2912" cy="2219"/>
          </a:xfrm>
        </p:grpSpPr>
        <p:sp>
          <p:nvSpPr>
            <p:cNvPr id="81924" name="文本框 81923"/>
            <p:cNvSpPr txBox="1"/>
            <p:nvPr/>
          </p:nvSpPr>
          <p:spPr>
            <a:xfrm>
              <a:off x="2300" y="0"/>
              <a:ext cx="269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000" dirty="0">
                  <a:latin typeface="Times New Roman" panose="02020503050405090304" pitchFamily="2" charset="0"/>
                </a:rPr>
                <a:t>{}</a:t>
              </a:r>
              <a:endParaRPr lang="zh-CN" altLang="en-US" sz="2000" dirty="0">
                <a:latin typeface="Times New Roman" panose="02020503050405090304" pitchFamily="2" charset="0"/>
              </a:endParaRPr>
            </a:p>
          </p:txBody>
        </p:sp>
        <p:sp>
          <p:nvSpPr>
            <p:cNvPr id="81925" name="文本框 81924"/>
            <p:cNvSpPr txBox="1"/>
            <p:nvPr/>
          </p:nvSpPr>
          <p:spPr>
            <a:xfrm>
              <a:off x="2012" y="433"/>
              <a:ext cx="293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f:4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1926" name="文本框 81925"/>
            <p:cNvSpPr txBox="1"/>
            <p:nvPr/>
          </p:nvSpPr>
          <p:spPr>
            <a:xfrm>
              <a:off x="2588" y="433"/>
              <a:ext cx="320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c:1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1927" name="文本框 81926"/>
            <p:cNvSpPr txBox="1"/>
            <p:nvPr/>
          </p:nvSpPr>
          <p:spPr>
            <a:xfrm>
              <a:off x="2584" y="816"/>
              <a:ext cx="328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b:1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1928" name="文本框 81927"/>
            <p:cNvSpPr txBox="1"/>
            <p:nvPr/>
          </p:nvSpPr>
          <p:spPr>
            <a:xfrm>
              <a:off x="2584" y="1199"/>
              <a:ext cx="328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p:1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cxnSp>
          <p:nvCxnSpPr>
            <p:cNvPr id="81929" name="直接箭头连接符 81928"/>
            <p:cNvCxnSpPr>
              <a:stCxn id="81926" idx="2"/>
              <a:endCxn id="81927" idx="0"/>
            </p:cNvCxnSpPr>
            <p:nvPr/>
          </p:nvCxnSpPr>
          <p:spPr>
            <a:xfrm>
              <a:off x="2748" y="685"/>
              <a:ext cx="0" cy="13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1930" name="直接箭头连接符 81929"/>
            <p:cNvCxnSpPr>
              <a:stCxn id="81927" idx="2"/>
              <a:endCxn id="81928" idx="0"/>
            </p:cNvCxnSpPr>
            <p:nvPr/>
          </p:nvCxnSpPr>
          <p:spPr>
            <a:xfrm>
              <a:off x="2748" y="1068"/>
              <a:ext cx="0" cy="13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1931" name="直接箭头连接符 81930"/>
            <p:cNvCxnSpPr>
              <a:stCxn id="81924" idx="2"/>
              <a:endCxn id="81926" idx="0"/>
            </p:cNvCxnSpPr>
            <p:nvPr/>
          </p:nvCxnSpPr>
          <p:spPr>
            <a:xfrm>
              <a:off x="2435" y="252"/>
              <a:ext cx="313" cy="18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1932" name="直接箭头连接符 81931"/>
            <p:cNvCxnSpPr>
              <a:stCxn id="81924" idx="2"/>
              <a:endCxn id="81925" idx="0"/>
            </p:cNvCxnSpPr>
            <p:nvPr/>
          </p:nvCxnSpPr>
          <p:spPr>
            <a:xfrm flipH="1">
              <a:off x="2159" y="252"/>
              <a:ext cx="276" cy="18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33" name="文本框 81932"/>
            <p:cNvSpPr txBox="1"/>
            <p:nvPr/>
          </p:nvSpPr>
          <p:spPr>
            <a:xfrm>
              <a:off x="2204" y="816"/>
              <a:ext cx="328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b:1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1934" name="文本框 81933"/>
            <p:cNvSpPr txBox="1"/>
            <p:nvPr/>
          </p:nvSpPr>
          <p:spPr>
            <a:xfrm>
              <a:off x="1825" y="816"/>
              <a:ext cx="320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c:3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cxnSp>
          <p:nvCxnSpPr>
            <p:cNvPr id="81935" name="直接箭头连接符 81934"/>
            <p:cNvCxnSpPr>
              <a:stCxn id="81925" idx="2"/>
              <a:endCxn id="81934" idx="0"/>
            </p:cNvCxnSpPr>
            <p:nvPr/>
          </p:nvCxnSpPr>
          <p:spPr>
            <a:xfrm flipH="1">
              <a:off x="1985" y="685"/>
              <a:ext cx="174" cy="13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1936" name="直接箭头连接符 81935"/>
            <p:cNvCxnSpPr>
              <a:stCxn id="81925" idx="2"/>
              <a:endCxn id="81933" idx="0"/>
            </p:cNvCxnSpPr>
            <p:nvPr/>
          </p:nvCxnSpPr>
          <p:spPr>
            <a:xfrm>
              <a:off x="2159" y="685"/>
              <a:ext cx="209" cy="13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37" name="文本框 81936"/>
            <p:cNvSpPr txBox="1"/>
            <p:nvPr/>
          </p:nvSpPr>
          <p:spPr>
            <a:xfrm>
              <a:off x="1820" y="1199"/>
              <a:ext cx="328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a:3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1938" name="文本框 81937"/>
            <p:cNvSpPr txBox="1"/>
            <p:nvPr/>
          </p:nvSpPr>
          <p:spPr>
            <a:xfrm>
              <a:off x="2060" y="1584"/>
              <a:ext cx="328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b:1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1939" name="文本框 81938"/>
            <p:cNvSpPr txBox="1"/>
            <p:nvPr/>
          </p:nvSpPr>
          <p:spPr>
            <a:xfrm>
              <a:off x="1634" y="1584"/>
              <a:ext cx="364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m:2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1940" name="文本框 81939"/>
            <p:cNvSpPr txBox="1"/>
            <p:nvPr/>
          </p:nvSpPr>
          <p:spPr>
            <a:xfrm>
              <a:off x="1652" y="1967"/>
              <a:ext cx="328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p:2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cxnSp>
          <p:nvCxnSpPr>
            <p:cNvPr id="81941" name="直接箭头连接符 81940"/>
            <p:cNvCxnSpPr>
              <a:stCxn id="81934" idx="2"/>
              <a:endCxn id="81937" idx="0"/>
            </p:cNvCxnSpPr>
            <p:nvPr/>
          </p:nvCxnSpPr>
          <p:spPr>
            <a:xfrm flipH="1">
              <a:off x="1984" y="1068"/>
              <a:ext cx="1" cy="13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1942" name="直接箭头连接符 81941"/>
            <p:cNvCxnSpPr>
              <a:stCxn id="81937" idx="2"/>
              <a:endCxn id="81939" idx="0"/>
            </p:cNvCxnSpPr>
            <p:nvPr/>
          </p:nvCxnSpPr>
          <p:spPr>
            <a:xfrm flipH="1">
              <a:off x="1816" y="1451"/>
              <a:ext cx="168" cy="133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1943" name="直接箭头连接符 81942"/>
            <p:cNvCxnSpPr>
              <a:stCxn id="81937" idx="2"/>
              <a:endCxn id="81938" idx="0"/>
            </p:cNvCxnSpPr>
            <p:nvPr/>
          </p:nvCxnSpPr>
          <p:spPr>
            <a:xfrm>
              <a:off x="1984" y="1451"/>
              <a:ext cx="240" cy="133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1944" name="直接箭头连接符 81943"/>
            <p:cNvCxnSpPr>
              <a:stCxn id="81939" idx="2"/>
              <a:endCxn id="81940" idx="0"/>
            </p:cNvCxnSpPr>
            <p:nvPr/>
          </p:nvCxnSpPr>
          <p:spPr>
            <a:xfrm>
              <a:off x="1816" y="1836"/>
              <a:ext cx="0" cy="13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45" name="文本框 81944"/>
            <p:cNvSpPr txBox="1"/>
            <p:nvPr/>
          </p:nvSpPr>
          <p:spPr>
            <a:xfrm>
              <a:off x="2042" y="1967"/>
              <a:ext cx="364" cy="25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m:1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cxnSp>
          <p:nvCxnSpPr>
            <p:cNvPr id="81946" name="直接箭头连接符 81945"/>
            <p:cNvCxnSpPr>
              <a:stCxn id="81938" idx="2"/>
              <a:endCxn id="81945" idx="0"/>
            </p:cNvCxnSpPr>
            <p:nvPr/>
          </p:nvCxnSpPr>
          <p:spPr>
            <a:xfrm>
              <a:off x="2224" y="1836"/>
              <a:ext cx="0" cy="13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47" name="文本框 81946"/>
            <p:cNvSpPr txBox="1"/>
            <p:nvPr/>
          </p:nvSpPr>
          <p:spPr>
            <a:xfrm>
              <a:off x="0" y="153"/>
              <a:ext cx="1596" cy="163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zh-CN" altLang="en-US" sz="2000" b="1" dirty="0">
                  <a:latin typeface="Times New Roman" panose="02020503050405090304" pitchFamily="2" charset="0"/>
                </a:rPr>
                <a:t>头表</a:t>
              </a:r>
              <a:endParaRPr lang="zh-CN" altLang="en-US" sz="2000" b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endParaRPr lang="en-US" altLang="x-none" sz="2000" b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b="1" i="1" u="sng" dirty="0">
                  <a:latin typeface="Times New Roman" panose="02020503050405090304" pitchFamily="2" charset="0"/>
                </a:rPr>
                <a:t>Item  frequency  head </a:t>
              </a:r>
              <a:endParaRPr lang="en-US" altLang="x-none" sz="2000" b="1" i="1" u="sng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 f	4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c	4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a	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b	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m	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p	3</a:t>
              </a:r>
              <a:endParaRPr lang="en-US" altLang="x-none" sz="2000" dirty="0">
                <a:latin typeface="Times New Roman" panose="02020503050405090304" pitchFamily="2" charset="0"/>
              </a:endParaRPr>
            </a:p>
          </p:txBody>
        </p:sp>
        <p:sp>
          <p:nvSpPr>
            <p:cNvPr id="81948" name="未知"/>
            <p:cNvSpPr/>
            <p:nvPr/>
          </p:nvSpPr>
          <p:spPr>
            <a:xfrm>
              <a:off x="1383" y="569"/>
              <a:ext cx="672" cy="240"/>
            </a:xfrm>
            <a:custGeom>
              <a:avLst/>
              <a:gdLst/>
              <a:ahLst/>
              <a:cxnLst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9" name="未知"/>
            <p:cNvSpPr/>
            <p:nvPr/>
          </p:nvSpPr>
          <p:spPr>
            <a:xfrm>
              <a:off x="1383" y="953"/>
              <a:ext cx="432" cy="1"/>
            </a:xfrm>
            <a:custGeom>
              <a:avLst/>
              <a:gdLst/>
              <a:ahLst/>
              <a:cxnLst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0" name="未知"/>
            <p:cNvSpPr/>
            <p:nvPr/>
          </p:nvSpPr>
          <p:spPr>
            <a:xfrm>
              <a:off x="2103" y="569"/>
              <a:ext cx="480" cy="384"/>
            </a:xfrm>
            <a:custGeom>
              <a:avLst/>
              <a:gdLst/>
              <a:ahLst/>
              <a:cxnLst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1" name="未知"/>
            <p:cNvSpPr/>
            <p:nvPr/>
          </p:nvSpPr>
          <p:spPr>
            <a:xfrm>
              <a:off x="1383" y="1156"/>
              <a:ext cx="432" cy="192"/>
            </a:xfrm>
            <a:custGeom>
              <a:avLst/>
              <a:gdLst/>
              <a:ahLst/>
              <a:cxnLst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2" name="未知"/>
            <p:cNvSpPr/>
            <p:nvPr/>
          </p:nvSpPr>
          <p:spPr>
            <a:xfrm>
              <a:off x="1392" y="1300"/>
              <a:ext cx="720" cy="384"/>
            </a:xfrm>
            <a:custGeom>
              <a:avLst/>
              <a:gdLst/>
              <a:ahLst/>
              <a:cxnLst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3" name="未知"/>
            <p:cNvSpPr/>
            <p:nvPr/>
          </p:nvSpPr>
          <p:spPr>
            <a:xfrm>
              <a:off x="2352" y="1060"/>
              <a:ext cx="56" cy="672"/>
            </a:xfrm>
            <a:custGeom>
              <a:avLst/>
              <a:gdLst/>
              <a:ahLst/>
              <a:cxnLst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4" name="直接连接符 81953"/>
            <p:cNvSpPr/>
            <p:nvPr/>
          </p:nvSpPr>
          <p:spPr>
            <a:xfrm>
              <a:off x="2487" y="953"/>
              <a:ext cx="96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</p:sp>
        <p:sp>
          <p:nvSpPr>
            <p:cNvPr id="81955" name="未知"/>
            <p:cNvSpPr/>
            <p:nvPr/>
          </p:nvSpPr>
          <p:spPr>
            <a:xfrm>
              <a:off x="1392" y="1492"/>
              <a:ext cx="288" cy="240"/>
            </a:xfrm>
            <a:custGeom>
              <a:avLst/>
              <a:gdLst/>
              <a:ahLst/>
              <a:cxnLst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6" name="未知"/>
            <p:cNvSpPr/>
            <p:nvPr/>
          </p:nvSpPr>
          <p:spPr>
            <a:xfrm>
              <a:off x="1968" y="1732"/>
              <a:ext cx="96" cy="384"/>
            </a:xfrm>
            <a:custGeom>
              <a:avLst/>
              <a:gdLst/>
              <a:ahLst/>
              <a:cxnLst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7" name="未知"/>
            <p:cNvSpPr/>
            <p:nvPr/>
          </p:nvSpPr>
          <p:spPr>
            <a:xfrm>
              <a:off x="1392" y="1684"/>
              <a:ext cx="288" cy="432"/>
            </a:xfrm>
            <a:custGeom>
              <a:avLst/>
              <a:gdLst/>
              <a:ahLst/>
              <a:cxnLst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8" name="未知"/>
            <p:cNvSpPr/>
            <p:nvPr/>
          </p:nvSpPr>
          <p:spPr>
            <a:xfrm>
              <a:off x="1968" y="1444"/>
              <a:ext cx="768" cy="672"/>
            </a:xfrm>
            <a:custGeom>
              <a:avLst/>
              <a:gdLst/>
              <a:ahLst/>
              <a:cxnLst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59" name="文本框 81958"/>
          <p:cNvSpPr txBox="1"/>
          <p:nvPr/>
        </p:nvSpPr>
        <p:spPr>
          <a:xfrm>
            <a:off x="8256588" y="2276475"/>
            <a:ext cx="2097087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 b="1" i="1" dirty="0">
                <a:latin typeface="Times New Roman" panose="02020503050405090304" pitchFamily="2" charset="0"/>
              </a:rPr>
              <a:t>最小支持度 = 0.5</a:t>
            </a:r>
            <a:endParaRPr lang="zh-CN" altLang="en-US" b="1" u="sng" dirty="0">
              <a:latin typeface="Times New Roman" panose="02020503050405090304" pitchFamily="2" charset="0"/>
            </a:endParaRPr>
          </a:p>
        </p:txBody>
      </p:sp>
      <p:sp>
        <p:nvSpPr>
          <p:cNvPr id="81960" name="矩形 81959"/>
          <p:cNvSpPr/>
          <p:nvPr/>
        </p:nvSpPr>
        <p:spPr>
          <a:xfrm>
            <a:off x="2514600" y="1905000"/>
            <a:ext cx="5727700" cy="1599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b="1" i="1" u="sng" dirty="0">
                <a:latin typeface="Times New Roman" panose="02020503050405090304" pitchFamily="2" charset="0"/>
              </a:rPr>
              <a:t>TID		Items bought	  (ordered) frequent items</a:t>
            </a:r>
            <a:endParaRPr lang="en-US" altLang="x-none" sz="2000" b="1" i="1" u="sng" dirty="0">
              <a:latin typeface="Times New Roman" panose="02020503050405090304" pitchFamily="2" charset="0"/>
            </a:endParaRP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b="1" dirty="0">
                <a:latin typeface="Times New Roman" panose="02020503050405090304" pitchFamily="2" charset="0"/>
              </a:rPr>
              <a:t>100		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f, a, c, d, g, i, m, p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	</a:t>
            </a:r>
            <a:r>
              <a:rPr lang="en-US" altLang="x-none" sz="2000" b="1" dirty="0">
                <a:latin typeface="Times New Roman" panose="02020503050405090304" pitchFamily="2" charset="0"/>
              </a:rPr>
              <a:t>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f, c, a, m, p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endParaRPr lang="en-US" altLang="x-none" sz="2000" b="1" dirty="0">
              <a:latin typeface="Times New Roman" panose="02020503050405090304" pitchFamily="2" charset="0"/>
            </a:endParaRP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b="1" dirty="0">
                <a:latin typeface="Times New Roman" panose="02020503050405090304" pitchFamily="2" charset="0"/>
              </a:rPr>
              <a:t>200		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a, b, c, f, l, m, o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	</a:t>
            </a:r>
            <a:r>
              <a:rPr lang="en-US" altLang="x-none" sz="2000" b="1" dirty="0">
                <a:latin typeface="Times New Roman" panose="02020503050405090304" pitchFamily="2" charset="0"/>
              </a:rPr>
              <a:t>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f, c, a,b, m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endParaRPr lang="en-US" altLang="x-none" sz="2000" b="1" dirty="0">
              <a:latin typeface="Times New Roman" panose="02020503050405090304" pitchFamily="2" charset="0"/>
            </a:endParaRP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b="1" dirty="0">
                <a:latin typeface="Times New Roman" panose="02020503050405090304" pitchFamily="2" charset="0"/>
              </a:rPr>
              <a:t>300	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 	</a:t>
            </a:r>
            <a:r>
              <a:rPr lang="en-US" altLang="x-none" sz="2000" b="1" dirty="0">
                <a:latin typeface="Times New Roman" panose="02020503050405090304" pitchFamily="2" charset="0"/>
              </a:rPr>
              <a:t>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b, f, h, j, o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		</a:t>
            </a:r>
            <a:r>
              <a:rPr lang="en-US" altLang="x-none" sz="2000" b="1" dirty="0">
                <a:latin typeface="Times New Roman" panose="02020503050405090304" pitchFamily="2" charset="0"/>
              </a:rPr>
              <a:t>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f, b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endParaRPr lang="en-US" altLang="x-none" sz="2000" b="1" dirty="0">
              <a:latin typeface="Times New Roman" panose="02020503050405090304" pitchFamily="2" charset="0"/>
            </a:endParaRP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b="1" dirty="0">
                <a:latin typeface="Times New Roman" panose="02020503050405090304" pitchFamily="2" charset="0"/>
              </a:rPr>
              <a:t>400	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 	</a:t>
            </a:r>
            <a:r>
              <a:rPr lang="en-US" altLang="x-none" sz="2000" b="1" dirty="0">
                <a:latin typeface="Times New Roman" panose="02020503050405090304" pitchFamily="2" charset="0"/>
              </a:rPr>
              <a:t>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b, c, k, s, p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		</a:t>
            </a:r>
            <a:r>
              <a:rPr lang="en-US" altLang="x-none" sz="2000" b="1" dirty="0">
                <a:latin typeface="Times New Roman" panose="02020503050405090304" pitchFamily="2" charset="0"/>
              </a:rPr>
              <a:t>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c, b, p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endParaRPr lang="en-US" altLang="x-none" sz="2000" b="1" dirty="0">
              <a:latin typeface="Times New Roman" panose="02020503050405090304" pitchFamily="2" charset="0"/>
            </a:endParaRP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b="1" dirty="0">
                <a:latin typeface="Times New Roman" panose="02020503050405090304" pitchFamily="2" charset="0"/>
              </a:rPr>
              <a:t>500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	 	</a:t>
            </a:r>
            <a:r>
              <a:rPr lang="en-US" altLang="x-none" sz="2000" b="1" dirty="0">
                <a:latin typeface="Times New Roman" panose="02020503050405090304" pitchFamily="2" charset="0"/>
              </a:rPr>
              <a:t>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a, f, c, e, l, p, m, n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	</a:t>
            </a:r>
            <a:r>
              <a:rPr lang="en-US" altLang="x-none" sz="2000" b="1" dirty="0">
                <a:latin typeface="Times New Roman" panose="02020503050405090304" pitchFamily="2" charset="0"/>
              </a:rPr>
              <a:t>{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f, c, a, m, p</a:t>
            </a:r>
            <a:r>
              <a:rPr lang="en-US" altLang="x-none" sz="2000" b="1" dirty="0">
                <a:latin typeface="Times New Roman" panose="02020503050405090304" pitchFamily="2" charset="0"/>
              </a:rPr>
              <a:t>}</a:t>
            </a:r>
            <a:endParaRPr lang="en-US" altLang="x-none" sz="2000" b="1" dirty="0">
              <a:latin typeface="Times New Roman" panose="02020503050405090304" pitchFamily="2" charset="0"/>
            </a:endParaRPr>
          </a:p>
        </p:txBody>
      </p:sp>
      <p:sp>
        <p:nvSpPr>
          <p:cNvPr id="81961" name="文本框 81960"/>
          <p:cNvSpPr txBox="1"/>
          <p:nvPr/>
        </p:nvSpPr>
        <p:spPr>
          <a:xfrm>
            <a:off x="1828800" y="3581400"/>
            <a:ext cx="3810000" cy="2399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spcBef>
                <a:spcPct val="50000"/>
              </a:spcBef>
            </a:pPr>
            <a:r>
              <a:rPr lang="zh-CN" altLang="en-US" sz="2000" dirty="0">
                <a:latin typeface="Tahoma" panose="020B0604030504040204" pitchFamily="2" charset="0"/>
              </a:rPr>
              <a:t>步骤:</a:t>
            </a:r>
            <a:endParaRPr lang="zh-CN" altLang="en-US" sz="2000" dirty="0">
              <a:latin typeface="Tahoma" panose="020B0604030504040204" pitchFamily="2" charset="0"/>
            </a:endParaRPr>
          </a:p>
          <a:p>
            <a:pPr marL="457200" indent="-457200" eaLnBrk="0" hangingPunct="0">
              <a:spcBef>
                <a:spcPct val="50000"/>
              </a:spcBef>
              <a:buAutoNum type="arabicPeriod"/>
            </a:pPr>
            <a:r>
              <a:rPr lang="zh-CN" altLang="en-US" sz="2000" dirty="0">
                <a:latin typeface="Tahoma" panose="020B0604030504040204" pitchFamily="2" charset="0"/>
              </a:rPr>
              <a:t>扫描数据库一次，得到频繁</a:t>
            </a:r>
            <a:r>
              <a:rPr lang="en-US" altLang="x-none" sz="2000" dirty="0">
                <a:latin typeface="Tahoma" panose="020B0604030504040204" pitchFamily="2" charset="0"/>
              </a:rPr>
              <a:t>1-</a:t>
            </a:r>
            <a:r>
              <a:rPr lang="zh-CN" altLang="en-US" sz="2000" dirty="0">
                <a:latin typeface="Tahoma" panose="020B0604030504040204" pitchFamily="2" charset="0"/>
              </a:rPr>
              <a:t>项集</a:t>
            </a:r>
            <a:endParaRPr lang="en-US" altLang="x-none" sz="2000" dirty="0">
              <a:latin typeface="Tahoma" panose="020B0604030504040204" pitchFamily="2" charset="0"/>
            </a:endParaRPr>
          </a:p>
          <a:p>
            <a:pPr marL="457200" indent="-457200" eaLnBrk="0" hangingPunct="0">
              <a:spcBef>
                <a:spcPct val="50000"/>
              </a:spcBef>
              <a:buAutoNum type="arabicPeriod"/>
            </a:pPr>
            <a:r>
              <a:rPr lang="zh-CN" altLang="en-US" sz="2000" dirty="0">
                <a:latin typeface="Tahoma" panose="020B0604030504040204" pitchFamily="2" charset="0"/>
              </a:rPr>
              <a:t>把项按支持度递减排序</a:t>
            </a:r>
            <a:endParaRPr lang="en-US" altLang="x-none" sz="2000" dirty="0">
              <a:latin typeface="Tahoma" panose="020B0604030504040204" pitchFamily="2" charset="0"/>
            </a:endParaRPr>
          </a:p>
          <a:p>
            <a:pPr marL="457200" indent="-457200" eaLnBrk="0" hangingPunct="0">
              <a:spcBef>
                <a:spcPct val="50000"/>
              </a:spcBef>
              <a:buAutoNum type="arabicPeriod"/>
            </a:pPr>
            <a:r>
              <a:rPr lang="zh-CN" altLang="en-US" sz="2000" dirty="0">
                <a:latin typeface="Tahoma" panose="020B0604030504040204" pitchFamily="2" charset="0"/>
              </a:rPr>
              <a:t>再一次扫描数据库，建立</a:t>
            </a:r>
            <a:r>
              <a:rPr lang="en-US" altLang="x-none" sz="2000" dirty="0">
                <a:latin typeface="Tahoma" panose="020B0604030504040204" pitchFamily="2" charset="0"/>
              </a:rPr>
              <a:t>FP-tree</a:t>
            </a:r>
            <a:endParaRPr lang="en-US" altLang="x-none" sz="2000" dirty="0">
              <a:latin typeface="Tahoma" panose="020B0604030504040204" pitchFamily="2" charset="0"/>
            </a:endParaRPr>
          </a:p>
        </p:txBody>
      </p:sp>
    </p:spTree>
  </p:cSld>
  <p:clrMapOvr>
    <a:masterClrMapping/>
  </p:clrMapOvr>
  <p:transition advClick="0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82945"/>
          <p:cNvSpPr>
            <a:spLocks noGrp="1"/>
          </p:cNvSpPr>
          <p:nvPr>
            <p:ph type="title"/>
          </p:nvPr>
        </p:nvSpPr>
        <p:spPr>
          <a:xfrm>
            <a:off x="2895600" y="457200"/>
            <a:ext cx="7496175" cy="830263"/>
          </a:xfrm>
        </p:spPr>
        <p:txBody>
          <a:bodyPr anchor="ctr"/>
          <a:p>
            <a:r>
              <a:rPr lang="en-US" altLang="x-none" sz="4000" dirty="0"/>
              <a:t>FP-tree </a:t>
            </a:r>
            <a:r>
              <a:rPr lang="zh-CN" altLang="en-US" sz="4000" dirty="0"/>
              <a:t>结构的好处</a:t>
            </a:r>
            <a:endParaRPr lang="zh-CN" altLang="en-US" sz="4000" dirty="0"/>
          </a:p>
        </p:txBody>
      </p:sp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>
          <a:xfrm>
            <a:off x="1905000" y="1981200"/>
            <a:ext cx="8610600" cy="4648200"/>
          </a:xfrm>
        </p:spPr>
        <p:txBody>
          <a:bodyPr/>
          <a:p>
            <a:r>
              <a:rPr lang="zh-CN" altLang="en-US" dirty="0"/>
              <a:t>完备: </a:t>
            </a:r>
            <a:endParaRPr lang="zh-CN" altLang="en-US" dirty="0"/>
          </a:p>
          <a:p>
            <a:pPr lvl="1"/>
            <a:r>
              <a:rPr lang="zh-CN" altLang="en-US" dirty="0"/>
              <a:t>不会打破交易中的任何模式</a:t>
            </a:r>
            <a:endParaRPr lang="en-US" altLang="x-none" dirty="0"/>
          </a:p>
          <a:p>
            <a:pPr lvl="1"/>
            <a:r>
              <a:rPr lang="zh-CN" altLang="en-US" dirty="0"/>
              <a:t>包含了序列模式挖掘所需的全部信息</a:t>
            </a:r>
            <a:endParaRPr lang="en-US" altLang="x-none" dirty="0"/>
          </a:p>
          <a:p>
            <a:r>
              <a:rPr lang="zh-CN" altLang="en-US" dirty="0"/>
              <a:t>紧密</a:t>
            </a:r>
            <a:endParaRPr lang="zh-CN" altLang="en-US" dirty="0"/>
          </a:p>
          <a:p>
            <a:pPr lvl="1"/>
            <a:r>
              <a:rPr lang="zh-CN" altLang="en-US" dirty="0"/>
              <a:t>去除不相关信息</a:t>
            </a:r>
            <a:r>
              <a:rPr lang="en-US" altLang="x-none" dirty="0">
                <a:latin typeface="Tahoma" panose="020B0604030504040204" pitchFamily="2" charset="0"/>
              </a:rPr>
              <a:t>—</a:t>
            </a:r>
            <a:r>
              <a:rPr lang="zh-CN" altLang="en-US" dirty="0"/>
              <a:t>不包含非频繁项</a:t>
            </a:r>
            <a:endParaRPr lang="en-US" altLang="x-none" dirty="0"/>
          </a:p>
          <a:p>
            <a:pPr lvl="1"/>
            <a:r>
              <a:rPr lang="zh-CN" altLang="en-US" dirty="0"/>
              <a:t>支持度降序排列</a:t>
            </a:r>
            <a:endParaRPr lang="en-US" altLang="x-none" dirty="0"/>
          </a:p>
          <a:p>
            <a:pPr lvl="1"/>
            <a:r>
              <a:rPr lang="zh-CN" altLang="en-US" dirty="0"/>
              <a:t>决不会比原数据库大（如果不计算树节点的额外开销</a:t>
            </a:r>
            <a:r>
              <a:rPr lang="en-US" altLang="x-none" dirty="0"/>
              <a:t>)</a:t>
            </a:r>
            <a:endParaRPr lang="en-US" altLang="x-none" dirty="0"/>
          </a:p>
        </p:txBody>
      </p:sp>
    </p:spTree>
  </p:cSld>
  <p:clrMapOvr>
    <a:masterClrMapping/>
  </p:clrMapOvr>
  <p:transition advClick="0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xfrm>
            <a:off x="2895600" y="381000"/>
            <a:ext cx="7315200" cy="762000"/>
          </a:xfrm>
        </p:spPr>
        <p:txBody>
          <a:bodyPr anchor="ctr"/>
          <a:p>
            <a:r>
              <a:rPr lang="zh-CN" altLang="en-US" sz="4000" dirty="0"/>
              <a:t>用 </a:t>
            </a:r>
            <a:r>
              <a:rPr lang="en-US" altLang="x-none" sz="4000" dirty="0"/>
              <a:t>FP-tree</a:t>
            </a:r>
            <a:r>
              <a:rPr lang="zh-CN" altLang="en-US" sz="4000" dirty="0"/>
              <a:t>挖掘频繁集</a:t>
            </a:r>
            <a:endParaRPr lang="zh-CN" altLang="en-US" sz="3600" u="sng" dirty="0">
              <a:solidFill>
                <a:srgbClr val="5FA180"/>
              </a:solidFill>
            </a:endParaRPr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2057400" y="1828800"/>
            <a:ext cx="8369300" cy="45974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dirty="0"/>
              <a:t>基本思想 (分而治之)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用</a:t>
            </a:r>
            <a:r>
              <a:rPr lang="en-US" altLang="x-none" sz="2400" dirty="0"/>
              <a:t>FP-tree</a:t>
            </a:r>
            <a:r>
              <a:rPr lang="zh-CN" altLang="en-US" sz="2400" dirty="0"/>
              <a:t>递归增长频繁集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方法 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对每个项，生成它的 </a:t>
            </a:r>
            <a:r>
              <a:rPr lang="zh-CN" altLang="en-US" sz="2400" dirty="0">
                <a:solidFill>
                  <a:schemeClr val="hlink"/>
                </a:solidFill>
              </a:rPr>
              <a:t>条件模式库</a:t>
            </a:r>
            <a:r>
              <a:rPr lang="zh-CN" altLang="en-US" sz="2400" dirty="0"/>
              <a:t>, 然后是它的</a:t>
            </a:r>
            <a:r>
              <a:rPr lang="en-US" altLang="x-none" sz="2400" dirty="0"/>
              <a:t> </a:t>
            </a:r>
            <a:r>
              <a:rPr lang="zh-CN" altLang="en-US" sz="2400" dirty="0">
                <a:solidFill>
                  <a:schemeClr val="hlink"/>
                </a:solidFill>
              </a:rPr>
              <a:t>条件 </a:t>
            </a:r>
            <a:r>
              <a:rPr lang="en-US" altLang="x-none" sz="2400" dirty="0">
                <a:solidFill>
                  <a:schemeClr val="hlink"/>
                </a:solidFill>
              </a:rPr>
              <a:t>FP-tree</a:t>
            </a:r>
            <a:endParaRPr lang="en-US" altLang="x-none" sz="2400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对每个新生成的条件</a:t>
            </a:r>
            <a:r>
              <a:rPr lang="en-US" altLang="x-none" sz="2400" dirty="0"/>
              <a:t>FP-tree，</a:t>
            </a:r>
            <a:r>
              <a:rPr lang="zh-CN" altLang="en-US" sz="2400" dirty="0"/>
              <a:t>重复这个步骤</a:t>
            </a:r>
            <a:endParaRPr lang="en-US" altLang="x-none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直到结果</a:t>
            </a:r>
            <a:r>
              <a:rPr lang="en-US" altLang="x-none" sz="2400" dirty="0"/>
              <a:t>FP-tree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hlink"/>
                </a:solidFill>
              </a:rPr>
              <a:t>空</a:t>
            </a:r>
            <a:r>
              <a:rPr lang="zh-CN" altLang="en-US" sz="2400" dirty="0"/>
              <a:t>, 或只含</a:t>
            </a:r>
            <a:r>
              <a:rPr lang="zh-CN" altLang="en-US" sz="2400" dirty="0">
                <a:solidFill>
                  <a:schemeClr val="hlink"/>
                </a:solidFill>
              </a:rPr>
              <a:t>唯一的一个路径</a:t>
            </a:r>
            <a:r>
              <a:rPr lang="zh-CN" altLang="en-US" sz="2400" dirty="0"/>
              <a:t> </a:t>
            </a:r>
            <a:r>
              <a:rPr lang="zh-CN" altLang="en-US" sz="2000" dirty="0"/>
              <a:t>(此路径的每个子路径对应的相集都是频繁集</a:t>
            </a:r>
            <a:r>
              <a:rPr lang="en-US" altLang="x-none" sz="2000" dirty="0"/>
              <a:t>)</a:t>
            </a:r>
            <a:endParaRPr lang="en-US" altLang="x-none" sz="2000" dirty="0"/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SAS-EM, IBM IM, ORACLE DARWIN, SPSS CLIENTIN, HP-, SGI -NCR : </a:t>
            </a:r>
            <a:r>
              <a:rPr lang="zh-CN" altLang="en-US" sz="2000" dirty="0"/>
              <a:t>接数据库，文本；离散化，连续化，降维；</a:t>
            </a:r>
            <a:endParaRPr lang="en-US" altLang="x-none" sz="2000" dirty="0"/>
          </a:p>
        </p:txBody>
      </p:sp>
    </p:spTree>
  </p:cSld>
  <p:clrMapOvr>
    <a:masterClrMapping/>
  </p:clrMapOvr>
  <p:transition advClick="0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title"/>
          </p:nvPr>
        </p:nvSpPr>
        <p:spPr>
          <a:xfrm>
            <a:off x="2278063" y="677863"/>
            <a:ext cx="7704137" cy="762000"/>
          </a:xfrm>
        </p:spPr>
        <p:txBody>
          <a:bodyPr anchor="ctr"/>
          <a:p>
            <a:r>
              <a:rPr lang="zh-CN" altLang="en-US" dirty="0"/>
              <a:t>挖掘 </a:t>
            </a:r>
            <a:r>
              <a:rPr lang="en-US" altLang="x-none" dirty="0"/>
              <a:t>FP-tree</a:t>
            </a:r>
            <a:r>
              <a:rPr lang="zh-CN" altLang="en-US" dirty="0"/>
              <a:t>的主要步骤</a:t>
            </a:r>
            <a:endParaRPr lang="zh-CN" altLang="en-US" dirty="0"/>
          </a:p>
        </p:txBody>
      </p:sp>
      <p:sp>
        <p:nvSpPr>
          <p:cNvPr id="84995" name="文本占位符 84994"/>
          <p:cNvSpPr>
            <a:spLocks noGrp="1"/>
          </p:cNvSpPr>
          <p:nvPr>
            <p:ph type="body" idx="1"/>
          </p:nvPr>
        </p:nvSpPr>
        <p:spPr>
          <a:xfrm>
            <a:off x="2057400" y="2133600"/>
            <a:ext cx="8229600" cy="4343400"/>
          </a:xfrm>
        </p:spPr>
        <p:txBody>
          <a:bodyPr/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zh-CN" altLang="en-US" dirty="0"/>
              <a:t>为</a:t>
            </a:r>
            <a:r>
              <a:rPr lang="en-US" altLang="x-none" dirty="0"/>
              <a:t>FP-tree</a:t>
            </a:r>
            <a:r>
              <a:rPr lang="zh-CN" altLang="en-US" dirty="0"/>
              <a:t>中的每个节点生成条件模式库</a:t>
            </a:r>
            <a:endParaRPr lang="zh-CN" altLang="en-US" dirty="0"/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zh-CN" altLang="en-US" dirty="0"/>
              <a:t>用条件模式库构造对应的条件</a:t>
            </a:r>
            <a:r>
              <a:rPr lang="en-US" altLang="x-none" dirty="0"/>
              <a:t>FP-tree</a:t>
            </a:r>
            <a:endParaRPr lang="en-US" altLang="x-none" dirty="0"/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zh-CN" altLang="en-US" dirty="0"/>
              <a:t>递归构造条件 </a:t>
            </a:r>
            <a:r>
              <a:rPr lang="en-US" altLang="x-none" dirty="0"/>
              <a:t>FP-trees </a:t>
            </a:r>
            <a:r>
              <a:rPr lang="zh-CN" altLang="en-US" dirty="0"/>
              <a:t>同时增长其包含的频繁集</a:t>
            </a:r>
            <a:endParaRPr lang="en-US" altLang="x-none" dirty="0"/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如果条件</a:t>
            </a:r>
            <a:r>
              <a:rPr lang="en-US" altLang="x-none" dirty="0"/>
              <a:t>FP-tree</a:t>
            </a:r>
            <a:r>
              <a:rPr lang="zh-CN" altLang="en-US" dirty="0"/>
              <a:t>只包含一个路径，则直接生成所包含的频繁集。</a:t>
            </a:r>
            <a:endParaRPr lang="en-US" altLang="x-none" dirty="0"/>
          </a:p>
        </p:txBody>
      </p:sp>
    </p:spTree>
  </p:cSld>
  <p:clrMapOvr>
    <a:masterClrMapping/>
  </p:clrMapOvr>
  <p:transition advClick="0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标题 86017"/>
          <p:cNvSpPr>
            <a:spLocks noGrp="1"/>
          </p:cNvSpPr>
          <p:nvPr>
            <p:ph type="title"/>
          </p:nvPr>
        </p:nvSpPr>
        <p:spPr>
          <a:xfrm>
            <a:off x="3048000" y="228600"/>
            <a:ext cx="7315200" cy="1066800"/>
          </a:xfrm>
        </p:spPr>
        <p:txBody>
          <a:bodyPr anchor="ctr"/>
          <a:p>
            <a:pPr>
              <a:lnSpc>
                <a:spcPct val="90000"/>
              </a:lnSpc>
            </a:pPr>
            <a:r>
              <a:rPr lang="zh-CN" altLang="en-US" sz="4000" dirty="0"/>
              <a:t>步骤1: 从</a:t>
            </a:r>
            <a:r>
              <a:rPr lang="en-US" altLang="x-none" sz="4000" dirty="0"/>
              <a:t> FP-tree </a:t>
            </a:r>
            <a:r>
              <a:rPr lang="zh-CN" altLang="en-US" sz="4000" dirty="0"/>
              <a:t>到条件模式库</a:t>
            </a:r>
            <a:endParaRPr lang="en-US" altLang="x-none" sz="4000" dirty="0"/>
          </a:p>
        </p:txBody>
      </p:sp>
      <p:sp>
        <p:nvSpPr>
          <p:cNvPr id="86019" name="文本占位符 86018"/>
          <p:cNvSpPr>
            <a:spLocks noGrp="1"/>
          </p:cNvSpPr>
          <p:nvPr>
            <p:ph type="body" idx="1"/>
          </p:nvPr>
        </p:nvSpPr>
        <p:spPr>
          <a:xfrm>
            <a:off x="2438400" y="1676400"/>
            <a:ext cx="7899400" cy="1447800"/>
          </a:xfrm>
        </p:spPr>
        <p:txBody>
          <a:bodyPr>
            <a:normAutofit fontScale="90000"/>
          </a:bodyPr>
          <a:p>
            <a:pPr>
              <a:lnSpc>
                <a:spcPct val="90000"/>
              </a:lnSpc>
            </a:pPr>
            <a:r>
              <a:rPr lang="zh-CN" altLang="en-US" sz="2800" dirty="0"/>
              <a:t>从</a:t>
            </a:r>
            <a:r>
              <a:rPr lang="en-US" altLang="x-none" sz="2800" dirty="0"/>
              <a:t>FP-tree</a:t>
            </a:r>
            <a:r>
              <a:rPr lang="zh-CN" altLang="en-US" sz="2800" dirty="0"/>
              <a:t>的头表开始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按照每个频繁项的连接遍历</a:t>
            </a:r>
            <a:r>
              <a:rPr lang="en-US" altLang="x-none" sz="2800" dirty="0"/>
              <a:t> FP-tree</a:t>
            </a:r>
            <a:endParaRPr lang="en-US" altLang="x-none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列出能够到达此项的所有前缀路径，得到条件模式库</a:t>
            </a:r>
            <a:endParaRPr lang="en-US" altLang="x-none" sz="2800" dirty="0"/>
          </a:p>
        </p:txBody>
      </p:sp>
      <p:sp>
        <p:nvSpPr>
          <p:cNvPr id="86020" name="矩形 86019"/>
          <p:cNvSpPr/>
          <p:nvPr/>
        </p:nvSpPr>
        <p:spPr>
          <a:xfrm>
            <a:off x="6985000" y="3667125"/>
            <a:ext cx="3327400" cy="2799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1" i="1" dirty="0">
                <a:latin typeface="Times New Roman" panose="02020503050405090304" pitchFamily="2" charset="0"/>
              </a:rPr>
              <a:t>条件模式库</a:t>
            </a:r>
            <a:endParaRPr lang="zh-CN" altLang="en-US" sz="2000" b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000" b="1" i="1" u="sng" dirty="0">
                <a:latin typeface="Times New Roman" panose="02020503050405090304" pitchFamily="2" charset="0"/>
              </a:rPr>
              <a:t>item	cond. pattern base</a:t>
            </a:r>
            <a:endParaRPr lang="en-US" altLang="x-none" sz="2000" b="1" i="1" u="sng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000" b="1" i="1" dirty="0">
                <a:latin typeface="Times New Roman" panose="02020503050405090304" pitchFamily="2" charset="0"/>
              </a:rPr>
              <a:t>c	f:3</a:t>
            </a:r>
            <a:endParaRPr lang="en-US" altLang="x-none" sz="20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000" b="1" i="1" dirty="0">
                <a:latin typeface="Times New Roman" panose="02020503050405090304" pitchFamily="2" charset="0"/>
              </a:rPr>
              <a:t>a	fc:3</a:t>
            </a:r>
            <a:endParaRPr lang="en-US" altLang="x-none" sz="20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000" b="1" i="1" dirty="0">
                <a:latin typeface="Times New Roman" panose="02020503050405090304" pitchFamily="2" charset="0"/>
              </a:rPr>
              <a:t>b	fca:1, f:1, c:1</a:t>
            </a:r>
            <a:endParaRPr lang="en-US" altLang="x-none" sz="20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000" b="1" i="1" dirty="0">
                <a:latin typeface="Times New Roman" panose="02020503050405090304" pitchFamily="2" charset="0"/>
              </a:rPr>
              <a:t>m	fca:2, fcab:1</a:t>
            </a:r>
            <a:endParaRPr lang="en-US" altLang="x-none" sz="20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000" b="1" i="1" dirty="0">
                <a:latin typeface="Times New Roman" panose="02020503050405090304" pitchFamily="2" charset="0"/>
              </a:rPr>
              <a:t>p	fcam:2, cb:1</a:t>
            </a:r>
            <a:endParaRPr lang="en-US" altLang="x-none" sz="2000" b="1" i="1" dirty="0">
              <a:latin typeface="Times New Roman" panose="02020503050405090304" pitchFamily="2" charset="0"/>
            </a:endParaRPr>
          </a:p>
        </p:txBody>
      </p:sp>
      <p:grpSp>
        <p:nvGrpSpPr>
          <p:cNvPr id="86021" name="组合 86020"/>
          <p:cNvGrpSpPr/>
          <p:nvPr/>
        </p:nvGrpSpPr>
        <p:grpSpPr>
          <a:xfrm>
            <a:off x="1905000" y="3276600"/>
            <a:ext cx="4578350" cy="3227388"/>
            <a:chOff x="0" y="0"/>
            <a:chExt cx="2884" cy="2033"/>
          </a:xfrm>
        </p:grpSpPr>
        <p:sp>
          <p:nvSpPr>
            <p:cNvPr id="86022" name="文本框 86021"/>
            <p:cNvSpPr txBox="1"/>
            <p:nvPr/>
          </p:nvSpPr>
          <p:spPr>
            <a:xfrm>
              <a:off x="2275" y="0"/>
              <a:ext cx="269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000" dirty="0">
                  <a:latin typeface="Times New Roman" panose="02020503050405090304" pitchFamily="2" charset="0"/>
                </a:rPr>
                <a:t>{}</a:t>
              </a:r>
              <a:endParaRPr lang="zh-CN" altLang="en-US" sz="2000" dirty="0">
                <a:latin typeface="Times New Roman" panose="02020503050405090304" pitchFamily="2" charset="0"/>
              </a:endParaRPr>
            </a:p>
          </p:txBody>
        </p:sp>
        <p:sp>
          <p:nvSpPr>
            <p:cNvPr id="86023" name="文本框 86022"/>
            <p:cNvSpPr txBox="1"/>
            <p:nvPr/>
          </p:nvSpPr>
          <p:spPr>
            <a:xfrm>
              <a:off x="1990" y="392"/>
              <a:ext cx="293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f:4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6024" name="文本框 86023"/>
            <p:cNvSpPr txBox="1"/>
            <p:nvPr/>
          </p:nvSpPr>
          <p:spPr>
            <a:xfrm>
              <a:off x="2560" y="392"/>
              <a:ext cx="320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c:1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6025" name="文本框 86024"/>
            <p:cNvSpPr txBox="1"/>
            <p:nvPr/>
          </p:nvSpPr>
          <p:spPr>
            <a:xfrm>
              <a:off x="2556" y="739"/>
              <a:ext cx="328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b:1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6026" name="文本框 86025"/>
            <p:cNvSpPr txBox="1"/>
            <p:nvPr/>
          </p:nvSpPr>
          <p:spPr>
            <a:xfrm>
              <a:off x="2556" y="1086"/>
              <a:ext cx="328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p:1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cxnSp>
          <p:nvCxnSpPr>
            <p:cNvPr id="86027" name="直接箭头连接符 86026"/>
            <p:cNvCxnSpPr>
              <a:stCxn id="86024" idx="2"/>
              <a:endCxn id="86025" idx="0"/>
            </p:cNvCxnSpPr>
            <p:nvPr/>
          </p:nvCxnSpPr>
          <p:spPr>
            <a:xfrm>
              <a:off x="2720" y="643"/>
              <a:ext cx="0" cy="96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28" name="直接箭头连接符 86027"/>
            <p:cNvCxnSpPr>
              <a:stCxn id="86025" idx="2"/>
              <a:endCxn id="86026" idx="0"/>
            </p:cNvCxnSpPr>
            <p:nvPr/>
          </p:nvCxnSpPr>
          <p:spPr>
            <a:xfrm>
              <a:off x="2720" y="991"/>
              <a:ext cx="0" cy="95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29" name="直接箭头连接符 86028"/>
            <p:cNvCxnSpPr>
              <a:stCxn id="86022" idx="2"/>
              <a:endCxn id="86024" idx="0"/>
            </p:cNvCxnSpPr>
            <p:nvPr/>
          </p:nvCxnSpPr>
          <p:spPr>
            <a:xfrm>
              <a:off x="2410" y="251"/>
              <a:ext cx="310" cy="14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30" name="直接箭头连接符 86029"/>
            <p:cNvCxnSpPr>
              <a:stCxn id="86022" idx="2"/>
              <a:endCxn id="86023" idx="0"/>
            </p:cNvCxnSpPr>
            <p:nvPr/>
          </p:nvCxnSpPr>
          <p:spPr>
            <a:xfrm flipH="1">
              <a:off x="2137" y="251"/>
              <a:ext cx="273" cy="141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6031" name="文本框 86030"/>
            <p:cNvSpPr txBox="1"/>
            <p:nvPr/>
          </p:nvSpPr>
          <p:spPr>
            <a:xfrm>
              <a:off x="2180" y="739"/>
              <a:ext cx="328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b:1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6032" name="文本框 86031"/>
            <p:cNvSpPr txBox="1"/>
            <p:nvPr/>
          </p:nvSpPr>
          <p:spPr>
            <a:xfrm>
              <a:off x="1805" y="739"/>
              <a:ext cx="320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c:3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cxnSp>
          <p:nvCxnSpPr>
            <p:cNvPr id="86033" name="直接箭头连接符 86032"/>
            <p:cNvCxnSpPr>
              <a:stCxn id="86023" idx="2"/>
              <a:endCxn id="86032" idx="0"/>
            </p:cNvCxnSpPr>
            <p:nvPr/>
          </p:nvCxnSpPr>
          <p:spPr>
            <a:xfrm flipH="1">
              <a:off x="1965" y="643"/>
              <a:ext cx="172" cy="96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34" name="直接箭头连接符 86033"/>
            <p:cNvCxnSpPr>
              <a:stCxn id="86023" idx="2"/>
              <a:endCxn id="86031" idx="0"/>
            </p:cNvCxnSpPr>
            <p:nvPr/>
          </p:nvCxnSpPr>
          <p:spPr>
            <a:xfrm>
              <a:off x="2137" y="643"/>
              <a:ext cx="207" cy="96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6035" name="文本框 86034"/>
            <p:cNvSpPr txBox="1"/>
            <p:nvPr/>
          </p:nvSpPr>
          <p:spPr>
            <a:xfrm>
              <a:off x="1800" y="1086"/>
              <a:ext cx="328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a:3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6036" name="文本框 86035"/>
            <p:cNvSpPr txBox="1"/>
            <p:nvPr/>
          </p:nvSpPr>
          <p:spPr>
            <a:xfrm>
              <a:off x="2037" y="1435"/>
              <a:ext cx="328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b:1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6037" name="文本框 86036"/>
            <p:cNvSpPr txBox="1"/>
            <p:nvPr/>
          </p:nvSpPr>
          <p:spPr>
            <a:xfrm>
              <a:off x="1616" y="1435"/>
              <a:ext cx="364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m:2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86038" name="文本框 86037"/>
            <p:cNvSpPr txBox="1"/>
            <p:nvPr/>
          </p:nvSpPr>
          <p:spPr>
            <a:xfrm>
              <a:off x="1634" y="1782"/>
              <a:ext cx="328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p:2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cxnSp>
          <p:nvCxnSpPr>
            <p:cNvPr id="86039" name="直接箭头连接符 86038"/>
            <p:cNvCxnSpPr>
              <a:stCxn id="86032" idx="2"/>
              <a:endCxn id="86035" idx="0"/>
            </p:cNvCxnSpPr>
            <p:nvPr/>
          </p:nvCxnSpPr>
          <p:spPr>
            <a:xfrm flipH="1">
              <a:off x="1964" y="991"/>
              <a:ext cx="1" cy="95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0" name="直接箭头连接符 86039"/>
            <p:cNvCxnSpPr>
              <a:stCxn id="86035" idx="2"/>
              <a:endCxn id="86037" idx="0"/>
            </p:cNvCxnSpPr>
            <p:nvPr/>
          </p:nvCxnSpPr>
          <p:spPr>
            <a:xfrm flipH="1">
              <a:off x="1798" y="1337"/>
              <a:ext cx="166" cy="98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1" name="直接箭头连接符 86040"/>
            <p:cNvCxnSpPr>
              <a:stCxn id="86035" idx="2"/>
              <a:endCxn id="86036" idx="0"/>
            </p:cNvCxnSpPr>
            <p:nvPr/>
          </p:nvCxnSpPr>
          <p:spPr>
            <a:xfrm>
              <a:off x="1964" y="1337"/>
              <a:ext cx="237" cy="98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2" name="直接箭头连接符 86041"/>
            <p:cNvCxnSpPr>
              <a:stCxn id="86037" idx="2"/>
              <a:endCxn id="86038" idx="0"/>
            </p:cNvCxnSpPr>
            <p:nvPr/>
          </p:nvCxnSpPr>
          <p:spPr>
            <a:xfrm>
              <a:off x="1798" y="1687"/>
              <a:ext cx="0" cy="95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6043" name="文本框 86042"/>
            <p:cNvSpPr txBox="1"/>
            <p:nvPr/>
          </p:nvSpPr>
          <p:spPr>
            <a:xfrm>
              <a:off x="2020" y="1782"/>
              <a:ext cx="364" cy="25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m:1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cxnSp>
          <p:nvCxnSpPr>
            <p:cNvPr id="86044" name="直接箭头连接符 86043"/>
            <p:cNvCxnSpPr>
              <a:stCxn id="86036" idx="2"/>
              <a:endCxn id="86043" idx="0"/>
            </p:cNvCxnSpPr>
            <p:nvPr/>
          </p:nvCxnSpPr>
          <p:spPr>
            <a:xfrm>
              <a:off x="2201" y="1687"/>
              <a:ext cx="1" cy="95"/>
            </a:xfrm>
            <a:prstGeom prst="straightConnector1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6045" name="文本框 86044"/>
            <p:cNvSpPr txBox="1"/>
            <p:nvPr/>
          </p:nvSpPr>
          <p:spPr>
            <a:xfrm>
              <a:off x="0" y="0"/>
              <a:ext cx="1602" cy="1628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zh-CN" altLang="en-US" sz="2000" b="1" dirty="0">
                  <a:latin typeface="Times New Roman" panose="02020503050405090304" pitchFamily="2" charset="0"/>
                </a:rPr>
                <a:t>头表</a:t>
              </a:r>
              <a:endParaRPr lang="zh-CN" altLang="en-US" sz="2000" b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endParaRPr lang="en-US" altLang="x-none" sz="2000" b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b="1" i="1" u="sng" dirty="0">
                  <a:latin typeface="Times New Roman" panose="02020503050405090304" pitchFamily="2" charset="0"/>
                </a:rPr>
                <a:t>Item  frequency  head </a:t>
              </a:r>
              <a:endParaRPr lang="en-US" altLang="x-none" sz="2000" b="1" i="1" u="sng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 f	4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c	4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a	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b	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m	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x-none" sz="2000" i="1" dirty="0">
                  <a:latin typeface="Times New Roman" panose="02020503050405090304" pitchFamily="2" charset="0"/>
                </a:rPr>
                <a:t>p	3</a:t>
              </a:r>
              <a:endParaRPr lang="en-US" altLang="x-none" sz="2000" dirty="0">
                <a:latin typeface="Times New Roman" panose="02020503050405090304" pitchFamily="2" charset="0"/>
              </a:endParaRPr>
            </a:p>
          </p:txBody>
        </p:sp>
        <p:sp>
          <p:nvSpPr>
            <p:cNvPr id="86046" name="未知"/>
            <p:cNvSpPr/>
            <p:nvPr/>
          </p:nvSpPr>
          <p:spPr>
            <a:xfrm>
              <a:off x="1344" y="432"/>
              <a:ext cx="665" cy="212"/>
            </a:xfrm>
            <a:custGeom>
              <a:avLst/>
              <a:gdLst/>
              <a:ahLst/>
              <a:cxnLst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47" name="未知"/>
            <p:cNvSpPr/>
            <p:nvPr/>
          </p:nvSpPr>
          <p:spPr>
            <a:xfrm>
              <a:off x="1344" y="816"/>
              <a:ext cx="427" cy="47"/>
            </a:xfrm>
            <a:custGeom>
              <a:avLst/>
              <a:gdLst/>
              <a:ahLst/>
              <a:cxnLst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48" name="未知"/>
            <p:cNvSpPr/>
            <p:nvPr/>
          </p:nvSpPr>
          <p:spPr>
            <a:xfrm>
              <a:off x="2080" y="515"/>
              <a:ext cx="475" cy="339"/>
            </a:xfrm>
            <a:custGeom>
              <a:avLst/>
              <a:gdLst/>
              <a:ahLst/>
              <a:cxnLst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49" name="未知"/>
            <p:cNvSpPr/>
            <p:nvPr/>
          </p:nvSpPr>
          <p:spPr>
            <a:xfrm>
              <a:off x="1344" y="960"/>
              <a:ext cx="427" cy="169"/>
            </a:xfrm>
            <a:custGeom>
              <a:avLst/>
              <a:gdLst/>
              <a:ahLst/>
              <a:cxnLst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50" name="未知"/>
            <p:cNvSpPr/>
            <p:nvPr/>
          </p:nvSpPr>
          <p:spPr>
            <a:xfrm>
              <a:off x="1344" y="1152"/>
              <a:ext cx="712" cy="338"/>
            </a:xfrm>
            <a:custGeom>
              <a:avLst/>
              <a:gdLst/>
              <a:ahLst/>
              <a:cxnLst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51" name="未知"/>
            <p:cNvSpPr/>
            <p:nvPr/>
          </p:nvSpPr>
          <p:spPr>
            <a:xfrm>
              <a:off x="2326" y="960"/>
              <a:ext cx="56" cy="593"/>
            </a:xfrm>
            <a:custGeom>
              <a:avLst/>
              <a:gdLst/>
              <a:ahLst/>
              <a:cxnLst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52" name="直接连接符 86051"/>
            <p:cNvSpPr/>
            <p:nvPr/>
          </p:nvSpPr>
          <p:spPr>
            <a:xfrm>
              <a:off x="2460" y="863"/>
              <a:ext cx="95" cy="1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</p:sp>
        <p:sp>
          <p:nvSpPr>
            <p:cNvPr id="86053" name="未知"/>
            <p:cNvSpPr/>
            <p:nvPr/>
          </p:nvSpPr>
          <p:spPr>
            <a:xfrm>
              <a:off x="1344" y="1296"/>
              <a:ext cx="285" cy="211"/>
            </a:xfrm>
            <a:custGeom>
              <a:avLst/>
              <a:gdLst/>
              <a:ahLst/>
              <a:cxnLst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54" name="未知"/>
            <p:cNvSpPr/>
            <p:nvPr/>
          </p:nvSpPr>
          <p:spPr>
            <a:xfrm>
              <a:off x="1946" y="1569"/>
              <a:ext cx="95" cy="339"/>
            </a:xfrm>
            <a:custGeom>
              <a:avLst/>
              <a:gdLst/>
              <a:ahLst/>
              <a:cxnLst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55" name="未知"/>
            <p:cNvSpPr/>
            <p:nvPr/>
          </p:nvSpPr>
          <p:spPr>
            <a:xfrm>
              <a:off x="1344" y="1488"/>
              <a:ext cx="285" cy="382"/>
            </a:xfrm>
            <a:custGeom>
              <a:avLst/>
              <a:gdLst/>
              <a:ahLst/>
              <a:cxnLst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56" name="未知"/>
            <p:cNvSpPr/>
            <p:nvPr/>
          </p:nvSpPr>
          <p:spPr>
            <a:xfrm>
              <a:off x="1946" y="1308"/>
              <a:ext cx="760" cy="593"/>
            </a:xfrm>
            <a:custGeom>
              <a:avLst/>
              <a:gdLst/>
              <a:ahLst/>
              <a:cxnLst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advClick="0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关联分析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165"/>
            <a:ext cx="10515600" cy="4730115"/>
          </a:xfrm>
        </p:spPr>
        <p:txBody>
          <a:bodyPr>
            <a:normAutofit fontScale="80000"/>
          </a:bodyPr>
          <a:p>
            <a:pPr fontAlgn="auto">
              <a:lnSpc>
                <a:spcPct val="110000"/>
              </a:lnSpc>
              <a:buSzPct val="80000"/>
            </a:pPr>
            <a:r>
              <a:rPr lang="zh-CN" altLang="en-US" sz="2800" dirty="0">
                <a:sym typeface="+mn-ea"/>
              </a:rPr>
              <a:t>关联规则挖掘：</a:t>
            </a:r>
            <a:endParaRPr lang="zh-CN" altLang="en-US" sz="2800" dirty="0"/>
          </a:p>
          <a:p>
            <a:pPr lvl="1" fontAlgn="auto">
              <a:lnSpc>
                <a:spcPct val="110000"/>
              </a:lnSpc>
              <a:buSzPct val="80000"/>
            </a:pPr>
            <a:r>
              <a:rPr lang="zh-CN" altLang="en-US" sz="2800" dirty="0">
                <a:sym typeface="+mn-ea"/>
              </a:rPr>
              <a:t>在交易数据、关系数据或其他信息载体中，查找存在于项目集合或对象集合之间的频繁模式、关联、相关性、或因果结构。</a:t>
            </a:r>
            <a:endParaRPr lang="en-US" altLang="x-none" sz="2800" dirty="0"/>
          </a:p>
          <a:p>
            <a:pPr fontAlgn="auto">
              <a:lnSpc>
                <a:spcPct val="110000"/>
              </a:lnSpc>
              <a:buSzPct val="80000"/>
            </a:pPr>
            <a:r>
              <a:rPr lang="zh-CN" altLang="en-US" sz="2800" dirty="0">
                <a:sym typeface="+mn-ea"/>
              </a:rPr>
              <a:t>应用：</a:t>
            </a:r>
            <a:endParaRPr lang="zh-CN" altLang="en-US" sz="2800" dirty="0"/>
          </a:p>
          <a:p>
            <a:pPr lvl="1" fontAlgn="auto">
              <a:lnSpc>
                <a:spcPct val="110000"/>
              </a:lnSpc>
              <a:buSzPct val="80000"/>
            </a:pPr>
            <a:r>
              <a:rPr lang="zh-CN" altLang="en-US" sz="2800" dirty="0">
                <a:sym typeface="+mn-ea"/>
              </a:rPr>
              <a:t>购物篮分析</a:t>
            </a:r>
            <a:r>
              <a:rPr lang="en-US" altLang="x-none" sz="2800" dirty="0">
                <a:sym typeface="+mn-ea"/>
              </a:rPr>
              <a:t>、</a:t>
            </a:r>
            <a:r>
              <a:rPr lang="zh-CN" altLang="en-US" sz="2800" dirty="0">
                <a:sym typeface="+mn-ea"/>
              </a:rPr>
              <a:t>交叉销售</a:t>
            </a:r>
            <a:r>
              <a:rPr lang="en-US" altLang="x-none" sz="2800" dirty="0">
                <a:sym typeface="+mn-ea"/>
              </a:rPr>
              <a:t>cross selling</a:t>
            </a:r>
            <a:r>
              <a:rPr lang="zh-CN" altLang="en-US" sz="2800" dirty="0">
                <a:sym typeface="+mn-ea"/>
              </a:rPr>
              <a:t>，识别是以前来过的那个客户？？、产品目录设计等。</a:t>
            </a:r>
            <a:endParaRPr lang="en-US" altLang="x-none" sz="2800" dirty="0"/>
          </a:p>
          <a:p>
            <a:pPr fontAlgn="auto">
              <a:lnSpc>
                <a:spcPct val="110000"/>
              </a:lnSpc>
              <a:buSzPct val="80000"/>
            </a:pPr>
            <a:r>
              <a:rPr lang="zh-CN" altLang="en-US" sz="2800" dirty="0">
                <a:sym typeface="+mn-ea"/>
              </a:rPr>
              <a:t>举例： </a:t>
            </a:r>
            <a:endParaRPr lang="zh-CN" altLang="en-US" sz="2800" dirty="0"/>
          </a:p>
          <a:p>
            <a:pPr lvl="1" fontAlgn="auto">
              <a:lnSpc>
                <a:spcPct val="110000"/>
              </a:lnSpc>
              <a:buSzPct val="80000"/>
            </a:pPr>
            <a:r>
              <a:rPr lang="zh-CN" altLang="en-US" sz="2800" dirty="0">
                <a:sym typeface="+mn-ea"/>
              </a:rPr>
              <a:t>规则形式：  “</a:t>
            </a:r>
            <a:r>
              <a:rPr lang="en-US" altLang="x-none" sz="2800" dirty="0">
                <a:solidFill>
                  <a:schemeClr val="hlink"/>
                </a:solidFill>
                <a:sym typeface="+mn-ea"/>
              </a:rPr>
              <a:t>Body </a:t>
            </a:r>
            <a:r>
              <a:rPr lang="en-US" altLang="x-none" sz="2800" dirty="0">
                <a:solidFill>
                  <a:schemeClr val="hlink"/>
                </a:solidFill>
                <a:latin typeface="Symbol" panose="05050102010706020507" pitchFamily="2" charset="2"/>
                <a:sym typeface="+mn-ea"/>
              </a:rPr>
              <a:t>® H</a:t>
            </a:r>
            <a:r>
              <a:rPr lang="en-US" altLang="x-none" sz="2800" dirty="0">
                <a:solidFill>
                  <a:schemeClr val="hlink"/>
                </a:solidFill>
                <a:sym typeface="+mn-ea"/>
              </a:rPr>
              <a:t>ead [support, confidence]”.</a:t>
            </a:r>
            <a:endParaRPr lang="en-US" altLang="x-none" sz="2800" dirty="0">
              <a:solidFill>
                <a:schemeClr val="hlink"/>
              </a:solidFill>
            </a:endParaRPr>
          </a:p>
          <a:p>
            <a:pPr lvl="1" fontAlgn="auto">
              <a:lnSpc>
                <a:spcPct val="110000"/>
              </a:lnSpc>
              <a:buSzPct val="80000"/>
            </a:pPr>
            <a:r>
              <a:rPr lang="en-US" altLang="x-none" sz="2800" dirty="0">
                <a:sym typeface="+mn-ea"/>
              </a:rPr>
              <a:t>buys(x, “diapers”) </a:t>
            </a:r>
            <a:r>
              <a:rPr lang="en-US" altLang="x-none" sz="2800" dirty="0">
                <a:latin typeface="Symbol" panose="05050102010706020507" pitchFamily="2" charset="2"/>
                <a:sym typeface="+mn-ea"/>
              </a:rPr>
              <a:t>® </a:t>
            </a:r>
            <a:r>
              <a:rPr lang="en-US" altLang="x-none" sz="2800" dirty="0">
                <a:sym typeface="+mn-ea"/>
              </a:rPr>
              <a:t> buys(x, “beers”) [0.5%, 60%]</a:t>
            </a:r>
            <a:endParaRPr lang="en-US" altLang="x-none" sz="2800" dirty="0"/>
          </a:p>
          <a:p>
            <a:pPr lvl="1" fontAlgn="auto">
              <a:lnSpc>
                <a:spcPct val="110000"/>
              </a:lnSpc>
              <a:buSzPct val="80000"/>
            </a:pPr>
            <a:r>
              <a:rPr lang="en-US" altLang="x-none" sz="2800" dirty="0">
                <a:sym typeface="+mn-ea"/>
              </a:rPr>
              <a:t>major(x, “CS”) ^ takes(x, “DB”) </a:t>
            </a:r>
            <a:r>
              <a:rPr lang="en-US" altLang="x-none" sz="2800" dirty="0">
                <a:latin typeface="Symbol" panose="05050102010706020507" pitchFamily="2" charset="2"/>
                <a:sym typeface="+mn-ea"/>
              </a:rPr>
              <a:t>®  </a:t>
            </a:r>
            <a:r>
              <a:rPr lang="en-US" altLang="x-none" sz="2800" dirty="0">
                <a:sym typeface="+mn-ea"/>
              </a:rPr>
              <a:t>grade(x, “A”) [1%, 75%]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8704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7648575" cy="914400"/>
          </a:xfrm>
        </p:spPr>
        <p:txBody>
          <a:bodyPr anchor="ctr">
            <a:normAutofit fontScale="90000"/>
          </a:bodyPr>
          <a:p>
            <a:r>
              <a:rPr lang="en-US" altLang="x-none" sz="4000" dirty="0"/>
              <a:t>FP-tree</a:t>
            </a:r>
            <a:r>
              <a:rPr lang="zh-CN" altLang="en-US" sz="4000" dirty="0"/>
              <a:t>支持条件模式库构造的属性</a:t>
            </a:r>
            <a:endParaRPr lang="en-US" altLang="x-none" sz="4000" dirty="0"/>
          </a:p>
        </p:txBody>
      </p:sp>
      <p:sp>
        <p:nvSpPr>
          <p:cNvPr id="87043" name="文本占位符 87042"/>
          <p:cNvSpPr>
            <a:spLocks noGrp="1"/>
          </p:cNvSpPr>
          <p:nvPr>
            <p:ph type="body" idx="1"/>
          </p:nvPr>
        </p:nvSpPr>
        <p:spPr>
          <a:xfrm>
            <a:off x="2093913" y="1676400"/>
            <a:ext cx="8269287" cy="4876800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 dirty="0"/>
              <a:t>节点裢接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任何包含</a:t>
            </a:r>
            <a:r>
              <a:rPr lang="en-US" altLang="x-none" i="1" dirty="0"/>
              <a:t>a</a:t>
            </a:r>
            <a:r>
              <a:rPr lang="en-US" altLang="x-none" i="1" baseline="-25000" dirty="0"/>
              <a:t>i</a:t>
            </a:r>
            <a:r>
              <a:rPr lang="en-US" altLang="x-none" dirty="0"/>
              <a:t>,</a:t>
            </a:r>
            <a:r>
              <a:rPr lang="en-US" altLang="x-none" baseline="-25000" dirty="0"/>
              <a:t> </a:t>
            </a:r>
            <a:r>
              <a:rPr lang="zh-CN" altLang="en-US" dirty="0"/>
              <a:t>的可能频繁集，都可以从</a:t>
            </a:r>
            <a:r>
              <a:rPr lang="en-US" altLang="x-none" dirty="0"/>
              <a:t>FP-tree</a:t>
            </a:r>
            <a:r>
              <a:rPr lang="zh-CN" altLang="en-US" dirty="0"/>
              <a:t>头表中的</a:t>
            </a:r>
            <a:r>
              <a:rPr lang="en-US" altLang="x-none" i="1" dirty="0"/>
              <a:t>a</a:t>
            </a:r>
            <a:r>
              <a:rPr lang="en-US" altLang="x-none" i="1" baseline="-25000" dirty="0"/>
              <a:t>i</a:t>
            </a:r>
            <a:r>
              <a:rPr lang="zh-CN" altLang="en-US" dirty="0"/>
              <a:t>沿着</a:t>
            </a:r>
            <a:r>
              <a:rPr lang="en-US" altLang="x-none" i="1" dirty="0"/>
              <a:t>a</a:t>
            </a:r>
            <a:r>
              <a:rPr lang="en-US" altLang="x-none" i="1" baseline="-25000" dirty="0"/>
              <a:t>i </a:t>
            </a:r>
            <a:r>
              <a:rPr lang="zh-CN" altLang="en-US" dirty="0"/>
              <a:t>的节点链接得到</a:t>
            </a:r>
            <a:endParaRPr lang="en-US" altLang="x-none" dirty="0"/>
          </a:p>
          <a:p>
            <a:pPr>
              <a:lnSpc>
                <a:spcPct val="120000"/>
              </a:lnSpc>
            </a:pPr>
            <a:r>
              <a:rPr lang="zh-CN" altLang="en-US" dirty="0"/>
              <a:t>前缀路径</a:t>
            </a:r>
            <a:endParaRPr lang="en-US" altLang="x-none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要计算路径</a:t>
            </a:r>
            <a:r>
              <a:rPr lang="en-US" altLang="x-none" i="1" dirty="0"/>
              <a:t>P </a:t>
            </a:r>
            <a:r>
              <a:rPr lang="zh-CN" altLang="en-US" dirty="0"/>
              <a:t>中包含节点</a:t>
            </a:r>
            <a:r>
              <a:rPr lang="en-US" altLang="x-none" i="1" dirty="0"/>
              <a:t>a</a:t>
            </a:r>
            <a:r>
              <a:rPr lang="en-US" altLang="x-none" i="1" baseline="-25000" dirty="0"/>
              <a:t>i </a:t>
            </a:r>
            <a:r>
              <a:rPr lang="zh-CN" altLang="en-US" dirty="0"/>
              <a:t>的频繁集，只要考察到达</a:t>
            </a:r>
            <a:r>
              <a:rPr lang="en-US" altLang="x-none" i="1" dirty="0"/>
              <a:t>a</a:t>
            </a:r>
            <a:r>
              <a:rPr lang="en-US" altLang="x-none" i="1" baseline="-25000" dirty="0"/>
              <a:t>i </a:t>
            </a:r>
            <a:r>
              <a:rPr lang="zh-CN" altLang="en-US" dirty="0"/>
              <a:t>的路径前缀即可，且其支持度等于节点</a:t>
            </a:r>
            <a:r>
              <a:rPr lang="en-US" altLang="x-none" i="1" dirty="0"/>
              <a:t>a</a:t>
            </a:r>
            <a:r>
              <a:rPr lang="en-US" altLang="x-none" i="1" baseline="-25000" dirty="0"/>
              <a:t>i </a:t>
            </a:r>
            <a:r>
              <a:rPr lang="zh-CN" altLang="en-US" dirty="0"/>
              <a:t>的支持度</a:t>
            </a:r>
            <a:endParaRPr lang="en-US" altLang="x-none" dirty="0"/>
          </a:p>
        </p:txBody>
      </p:sp>
    </p:spTree>
  </p:cSld>
  <p:clrMapOvr>
    <a:masterClrMapping/>
  </p:clrMapOvr>
  <p:transition advClick="0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标题 88065"/>
          <p:cNvSpPr>
            <a:spLocks noGrp="1"/>
          </p:cNvSpPr>
          <p:nvPr>
            <p:ph type="title"/>
          </p:nvPr>
        </p:nvSpPr>
        <p:spPr>
          <a:xfrm>
            <a:off x="2667000" y="381000"/>
            <a:ext cx="7772400" cy="609600"/>
          </a:xfrm>
        </p:spPr>
        <p:txBody>
          <a:bodyPr anchor="ctr">
            <a:normAutofit fontScale="90000"/>
          </a:bodyPr>
          <a:p>
            <a:pPr>
              <a:lnSpc>
                <a:spcPct val="90000"/>
              </a:lnSpc>
            </a:pPr>
            <a:r>
              <a:rPr lang="zh-CN" altLang="en-US" dirty="0"/>
              <a:t>步骤2: 建立条件</a:t>
            </a:r>
            <a:r>
              <a:rPr lang="en-US" altLang="x-none" dirty="0"/>
              <a:t> FP-tree</a:t>
            </a:r>
            <a:r>
              <a:rPr lang="en-US" altLang="x-none" sz="3600" dirty="0"/>
              <a:t> </a:t>
            </a:r>
            <a:endParaRPr lang="en-US" altLang="x-none" sz="3600" dirty="0"/>
          </a:p>
        </p:txBody>
      </p:sp>
      <p:sp>
        <p:nvSpPr>
          <p:cNvPr id="88067" name="文本占位符 88066"/>
          <p:cNvSpPr>
            <a:spLocks noGrp="1"/>
          </p:cNvSpPr>
          <p:nvPr>
            <p:ph type="body" idx="1"/>
          </p:nvPr>
        </p:nvSpPr>
        <p:spPr>
          <a:xfrm>
            <a:off x="2133600" y="1676400"/>
            <a:ext cx="7940675" cy="16002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对每个模式库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计算库中每个项的支持度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用模式库中的频繁项建立</a:t>
            </a:r>
            <a:r>
              <a:rPr lang="en-US" altLang="x-none" dirty="0"/>
              <a:t>FP-tree</a:t>
            </a:r>
            <a:endParaRPr lang="en-US" altLang="x-none" dirty="0"/>
          </a:p>
        </p:txBody>
      </p:sp>
      <p:sp>
        <p:nvSpPr>
          <p:cNvPr id="88068" name="矩形 88067"/>
          <p:cNvSpPr/>
          <p:nvPr/>
        </p:nvSpPr>
        <p:spPr>
          <a:xfrm>
            <a:off x="6629400" y="3429000"/>
            <a:ext cx="20621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x-none" sz="1600" b="1" i="1" dirty="0">
                <a:latin typeface="Times New Roman" panose="02020503050405090304" pitchFamily="2" charset="0"/>
              </a:rPr>
              <a:t>m-</a:t>
            </a:r>
            <a:r>
              <a:rPr lang="zh-CN" altLang="en-US" sz="1600" b="1" i="1" dirty="0">
                <a:latin typeface="Times New Roman" panose="02020503050405090304" pitchFamily="2" charset="0"/>
              </a:rPr>
              <a:t>条件模是库</a:t>
            </a:r>
            <a:r>
              <a:rPr lang="zh-CN" altLang="en-US" sz="1600" b="1" dirty="0">
                <a:latin typeface="Times New Roman" panose="02020503050405090304" pitchFamily="2" charset="0"/>
              </a:rPr>
              <a:t>:</a:t>
            </a:r>
            <a:endParaRPr lang="zh-CN" altLang="en-US" sz="1600" b="1" dirty="0">
              <a:latin typeface="Times New Roman" panose="02020503050405090304" pitchFamily="2" charset="0"/>
            </a:endParaRPr>
          </a:p>
          <a:p>
            <a:pPr lvl="1" eaLnBrk="0" hangingPunct="0"/>
            <a:r>
              <a:rPr lang="en-US" altLang="x-none" sz="1600" b="1" i="1" dirty="0">
                <a:latin typeface="Times New Roman" panose="02020503050405090304" pitchFamily="2" charset="0"/>
              </a:rPr>
              <a:t>fca:2, fcab:1</a:t>
            </a:r>
            <a:endParaRPr lang="en-US" altLang="x-none" sz="1600" b="1" i="1" dirty="0">
              <a:latin typeface="Times New Roman" panose="02020503050405090304" pitchFamily="2" charset="0"/>
            </a:endParaRPr>
          </a:p>
        </p:txBody>
      </p:sp>
      <p:grpSp>
        <p:nvGrpSpPr>
          <p:cNvPr id="88069" name="组合 88068"/>
          <p:cNvGrpSpPr/>
          <p:nvPr/>
        </p:nvGrpSpPr>
        <p:grpSpPr>
          <a:xfrm>
            <a:off x="6781800" y="4343400"/>
            <a:ext cx="2062163" cy="2317750"/>
            <a:chOff x="0" y="0"/>
            <a:chExt cx="1299" cy="1460"/>
          </a:xfrm>
        </p:grpSpPr>
        <p:grpSp>
          <p:nvGrpSpPr>
            <p:cNvPr id="88070" name="组合 88069"/>
            <p:cNvGrpSpPr/>
            <p:nvPr/>
          </p:nvGrpSpPr>
          <p:grpSpPr>
            <a:xfrm>
              <a:off x="480" y="0"/>
              <a:ext cx="328" cy="1298"/>
              <a:chOff x="0" y="0"/>
              <a:chExt cx="328" cy="1298"/>
            </a:xfrm>
          </p:grpSpPr>
          <p:sp>
            <p:nvSpPr>
              <p:cNvPr id="88071" name="文本框 88070"/>
              <p:cNvSpPr txBox="1"/>
              <p:nvPr/>
            </p:nvSpPr>
            <p:spPr>
              <a:xfrm>
                <a:off x="30" y="0"/>
                <a:ext cx="269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zh-CN" altLang="en-US" sz="2000" dirty="0">
                    <a:latin typeface="Times New Roman" panose="02020503050405090304" pitchFamily="2" charset="0"/>
                  </a:rPr>
                  <a:t>{}</a:t>
                </a:r>
                <a:endParaRPr lang="zh-CN" altLang="en-US" sz="2000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88072" name="文本框 88071"/>
              <p:cNvSpPr txBox="1"/>
              <p:nvPr/>
            </p:nvSpPr>
            <p:spPr>
              <a:xfrm>
                <a:off x="18" y="384"/>
                <a:ext cx="29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f:3</a:t>
                </a:r>
                <a:endParaRPr lang="en-US" altLang="x-none" sz="2000" i="1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88073" name="文本框 88072"/>
              <p:cNvSpPr txBox="1"/>
              <p:nvPr/>
            </p:nvSpPr>
            <p:spPr>
              <a:xfrm>
                <a:off x="5" y="711"/>
                <a:ext cx="32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c:3</a:t>
                </a:r>
                <a:endParaRPr lang="en-US" altLang="x-none" sz="2000" i="1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88074" name="文本框 88073"/>
              <p:cNvSpPr txBox="1"/>
              <p:nvPr/>
            </p:nvSpPr>
            <p:spPr>
              <a:xfrm>
                <a:off x="0" y="1047"/>
                <a:ext cx="32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a:3</a:t>
                </a:r>
                <a:endParaRPr lang="en-US" altLang="x-none" sz="2000" i="1" dirty="0">
                  <a:latin typeface="Times New Roman" panose="02020503050405090304" pitchFamily="2" charset="0"/>
                </a:endParaRPr>
              </a:p>
            </p:txBody>
          </p:sp>
          <p:cxnSp>
            <p:nvCxnSpPr>
              <p:cNvPr id="88075" name="直接箭头连接符 88074"/>
              <p:cNvCxnSpPr>
                <a:stCxn id="88071" idx="2"/>
                <a:endCxn id="88072" idx="0"/>
              </p:cNvCxnSpPr>
              <p:nvPr/>
            </p:nvCxnSpPr>
            <p:spPr>
              <a:xfrm>
                <a:off x="165" y="251"/>
                <a:ext cx="0" cy="133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88076" name="直接箭头连接符 88075"/>
              <p:cNvCxnSpPr>
                <a:stCxn id="88072" idx="2"/>
                <a:endCxn id="88073" idx="0"/>
              </p:cNvCxnSpPr>
              <p:nvPr/>
            </p:nvCxnSpPr>
            <p:spPr>
              <a:xfrm>
                <a:off x="165" y="635"/>
                <a:ext cx="0" cy="76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88077" name="直接箭头连接符 88076"/>
              <p:cNvCxnSpPr>
                <a:stCxn id="88073" idx="2"/>
                <a:endCxn id="88074" idx="0"/>
              </p:cNvCxnSpPr>
              <p:nvPr/>
            </p:nvCxnSpPr>
            <p:spPr>
              <a:xfrm flipH="1">
                <a:off x="164" y="963"/>
                <a:ext cx="1" cy="84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88078" name="文本框 88077"/>
            <p:cNvSpPr txBox="1"/>
            <p:nvPr/>
          </p:nvSpPr>
          <p:spPr>
            <a:xfrm>
              <a:off x="0" y="1248"/>
              <a:ext cx="129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1600" b="1" i="1" dirty="0">
                  <a:latin typeface="Times New Roman" panose="02020503050405090304" pitchFamily="2" charset="0"/>
                </a:rPr>
                <a:t>m-conditional </a:t>
              </a:r>
              <a:r>
                <a:rPr lang="en-US" altLang="x-none" sz="1600" b="1" dirty="0">
                  <a:latin typeface="Times New Roman" panose="02020503050405090304" pitchFamily="2" charset="0"/>
                </a:rPr>
                <a:t>FP-tree</a:t>
              </a:r>
              <a:endParaRPr lang="en-US" altLang="x-none" sz="1600" b="1" i="1" dirty="0">
                <a:latin typeface="Times New Roman" panose="02020503050405090304" pitchFamily="2" charset="0"/>
              </a:endParaRPr>
            </a:p>
          </p:txBody>
        </p:sp>
      </p:grpSp>
      <p:sp>
        <p:nvSpPr>
          <p:cNvPr id="88079" name="矩形 88078"/>
          <p:cNvSpPr/>
          <p:nvPr/>
        </p:nvSpPr>
        <p:spPr>
          <a:xfrm>
            <a:off x="8534400" y="4267200"/>
            <a:ext cx="2133600" cy="1614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x-none" sz="1600" b="1" dirty="0">
                <a:latin typeface="Times New Roman" panose="02020503050405090304" pitchFamily="2" charset="0"/>
              </a:rPr>
              <a:t>All frequent patterns concerning</a:t>
            </a:r>
            <a:r>
              <a:rPr lang="en-US" altLang="x-none" sz="1600" b="1" i="1" dirty="0">
                <a:latin typeface="Times New Roman" panose="02020503050405090304" pitchFamily="2" charset="0"/>
              </a:rPr>
              <a:t> m</a:t>
            </a:r>
            <a:endParaRPr lang="en-US" altLang="x-none" sz="16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x-none" sz="1600" b="1" i="1" dirty="0">
                <a:latin typeface="Times New Roman" panose="02020503050405090304" pitchFamily="2" charset="0"/>
              </a:rPr>
              <a:t>m, </a:t>
            </a:r>
            <a:endParaRPr lang="en-US" altLang="x-none" sz="16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x-none" sz="1600" b="1" i="1" dirty="0">
                <a:latin typeface="Times New Roman" panose="02020503050405090304" pitchFamily="2" charset="0"/>
              </a:rPr>
              <a:t>fm, cm, am, </a:t>
            </a:r>
            <a:endParaRPr lang="en-US" altLang="x-none" sz="16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x-none" sz="1600" b="1" i="1" dirty="0">
                <a:latin typeface="Times New Roman" panose="02020503050405090304" pitchFamily="2" charset="0"/>
              </a:rPr>
              <a:t>fcm, fam, cam, </a:t>
            </a:r>
            <a:endParaRPr lang="en-US" altLang="x-none" sz="16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x-none" sz="1600" b="1" i="1" dirty="0">
                <a:latin typeface="Times New Roman" panose="02020503050405090304" pitchFamily="2" charset="0"/>
              </a:rPr>
              <a:t>fcam</a:t>
            </a:r>
            <a:endParaRPr lang="en-US" altLang="x-none" sz="1600" b="1" i="1" dirty="0">
              <a:latin typeface="Times New Roman" panose="02020503050405090304" pitchFamily="2" charset="0"/>
            </a:endParaRPr>
          </a:p>
        </p:txBody>
      </p:sp>
      <p:sp>
        <p:nvSpPr>
          <p:cNvPr id="88080" name="文本框 88079"/>
          <p:cNvSpPr txBox="1"/>
          <p:nvPr/>
        </p:nvSpPr>
        <p:spPr>
          <a:xfrm>
            <a:off x="6629400" y="4724400"/>
            <a:ext cx="5905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503050405090304" pitchFamily="2" charset="0"/>
                <a:sym typeface="Wingdings 3" panose="05040102010807070707" pitchFamily="2" charset="2"/>
              </a:rPr>
              <a:t></a:t>
            </a:r>
            <a:endParaRPr lang="zh-CN" altLang="en-US" b="1" dirty="0">
              <a:latin typeface="Times New Roman" panose="02020503050405090304" pitchFamily="2" charset="0"/>
            </a:endParaRPr>
          </a:p>
        </p:txBody>
      </p:sp>
      <p:sp>
        <p:nvSpPr>
          <p:cNvPr id="88081" name="矩形 88080"/>
          <p:cNvSpPr/>
          <p:nvPr/>
        </p:nvSpPr>
        <p:spPr>
          <a:xfrm>
            <a:off x="7924800" y="4876800"/>
            <a:ext cx="4171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503050405090304" pitchFamily="2" charset="0"/>
                <a:sym typeface="Wingdings 3" panose="05040102010807070707" pitchFamily="2" charset="2"/>
              </a:rPr>
              <a:t></a:t>
            </a:r>
            <a:endParaRPr lang="zh-CN" altLang="en-US" b="1" dirty="0">
              <a:latin typeface="Times New Roman" panose="02020503050405090304" pitchFamily="2" charset="0"/>
              <a:sym typeface="Wingdings 3" panose="05040102010807070707" pitchFamily="2" charset="2"/>
            </a:endParaRPr>
          </a:p>
        </p:txBody>
      </p:sp>
      <p:sp>
        <p:nvSpPr>
          <p:cNvPr id="88082" name="文本框 88081"/>
          <p:cNvSpPr txBox="1"/>
          <p:nvPr/>
        </p:nvSpPr>
        <p:spPr>
          <a:xfrm>
            <a:off x="5430838" y="3429000"/>
            <a:ext cx="426720" cy="39878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000" dirty="0">
                <a:latin typeface="Times New Roman" panose="02020503050405090304" pitchFamily="2" charset="0"/>
              </a:rPr>
              <a:t>{}</a:t>
            </a:r>
            <a:endParaRPr lang="zh-CN" altLang="en-US" sz="2000" dirty="0">
              <a:latin typeface="Times New Roman" panose="02020503050405090304" pitchFamily="2" charset="0"/>
            </a:endParaRPr>
          </a:p>
        </p:txBody>
      </p:sp>
      <p:sp>
        <p:nvSpPr>
          <p:cNvPr id="88083" name="文本框 88082"/>
          <p:cNvSpPr txBox="1"/>
          <p:nvPr/>
        </p:nvSpPr>
        <p:spPr>
          <a:xfrm>
            <a:off x="3444875" y="3973513"/>
            <a:ext cx="464820" cy="39878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solidFill>
                  <a:schemeClr val="hlink"/>
                </a:solidFill>
                <a:latin typeface="Times New Roman" panose="02020503050405090304" pitchFamily="2" charset="0"/>
              </a:rPr>
              <a:t>f:4</a:t>
            </a:r>
            <a:endParaRPr lang="en-US" altLang="x-none" sz="2000" i="1" dirty="0">
              <a:solidFill>
                <a:schemeClr val="hlink"/>
              </a:solidFill>
              <a:latin typeface="Times New Roman" panose="02020503050405090304" pitchFamily="2" charset="0"/>
            </a:endParaRPr>
          </a:p>
        </p:txBody>
      </p:sp>
      <p:sp>
        <p:nvSpPr>
          <p:cNvPr id="88084" name="文本框 88083"/>
          <p:cNvSpPr txBox="1"/>
          <p:nvPr/>
        </p:nvSpPr>
        <p:spPr>
          <a:xfrm>
            <a:off x="4365625" y="3973513"/>
            <a:ext cx="507365" cy="39878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c:1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sp>
        <p:nvSpPr>
          <p:cNvPr id="88085" name="文本框 88084"/>
          <p:cNvSpPr txBox="1"/>
          <p:nvPr/>
        </p:nvSpPr>
        <p:spPr>
          <a:xfrm>
            <a:off x="4357688" y="4456113"/>
            <a:ext cx="521335" cy="39878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b:1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sp>
        <p:nvSpPr>
          <p:cNvPr id="88086" name="文本框 88085"/>
          <p:cNvSpPr txBox="1"/>
          <p:nvPr/>
        </p:nvSpPr>
        <p:spPr>
          <a:xfrm>
            <a:off x="4357688" y="4938713"/>
            <a:ext cx="521335" cy="39878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p:1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cxnSp>
        <p:nvCxnSpPr>
          <p:cNvPr id="88087" name="直接箭头连接符 88086"/>
          <p:cNvCxnSpPr>
            <a:stCxn id="88084" idx="2"/>
            <a:endCxn id="88085" idx="0"/>
          </p:cNvCxnSpPr>
          <p:nvPr/>
        </p:nvCxnSpPr>
        <p:spPr>
          <a:xfrm flipH="1">
            <a:off x="6142673" y="4372610"/>
            <a:ext cx="635" cy="8382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8088" name="直接箭头连接符 88087"/>
          <p:cNvCxnSpPr>
            <a:stCxn id="88085" idx="2"/>
            <a:endCxn id="88086" idx="0"/>
          </p:cNvCxnSpPr>
          <p:nvPr/>
        </p:nvCxnSpPr>
        <p:spPr>
          <a:xfrm>
            <a:off x="6142990" y="4855210"/>
            <a:ext cx="0" cy="8382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8089" name="直接箭头连接符 88088"/>
          <p:cNvCxnSpPr>
            <a:stCxn id="88082" idx="2"/>
            <a:endCxn id="88084" idx="0"/>
          </p:cNvCxnSpPr>
          <p:nvPr/>
        </p:nvCxnSpPr>
        <p:spPr>
          <a:xfrm flipH="1">
            <a:off x="6143625" y="3827463"/>
            <a:ext cx="1024890" cy="1460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8090" name="直接箭头连接符 88089"/>
          <p:cNvCxnSpPr>
            <a:stCxn id="88082" idx="2"/>
            <a:endCxn id="88083" idx="0"/>
          </p:cNvCxnSpPr>
          <p:nvPr/>
        </p:nvCxnSpPr>
        <p:spPr>
          <a:xfrm flipH="1">
            <a:off x="5201285" y="3827463"/>
            <a:ext cx="1967230" cy="14605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8091" name="文本框 88090"/>
          <p:cNvSpPr txBox="1"/>
          <p:nvPr/>
        </p:nvSpPr>
        <p:spPr>
          <a:xfrm>
            <a:off x="3751263" y="4456113"/>
            <a:ext cx="521335" cy="39878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b:1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sp>
        <p:nvSpPr>
          <p:cNvPr id="88092" name="文本框 88091"/>
          <p:cNvSpPr txBox="1"/>
          <p:nvPr/>
        </p:nvSpPr>
        <p:spPr>
          <a:xfrm>
            <a:off x="3148013" y="4456113"/>
            <a:ext cx="507365" cy="39878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solidFill>
                  <a:schemeClr val="hlink"/>
                </a:solidFill>
                <a:latin typeface="Times New Roman" panose="02020503050405090304" pitchFamily="2" charset="0"/>
              </a:rPr>
              <a:t>c:3</a:t>
            </a:r>
            <a:endParaRPr lang="en-US" altLang="x-none" sz="2000" i="1" dirty="0">
              <a:solidFill>
                <a:schemeClr val="hlink"/>
              </a:solidFill>
              <a:latin typeface="Times New Roman" panose="02020503050405090304" pitchFamily="2" charset="0"/>
            </a:endParaRPr>
          </a:p>
        </p:txBody>
      </p:sp>
      <p:cxnSp>
        <p:nvCxnSpPr>
          <p:cNvPr id="88093" name="直接箭头连接符 88092"/>
          <p:cNvCxnSpPr>
            <a:stCxn id="88083" idx="2"/>
            <a:endCxn id="88092" idx="0"/>
          </p:cNvCxnSpPr>
          <p:nvPr/>
        </p:nvCxnSpPr>
        <p:spPr>
          <a:xfrm flipH="1">
            <a:off x="4926330" y="4372610"/>
            <a:ext cx="274955" cy="83820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8094" name="直接箭头连接符 88093"/>
          <p:cNvCxnSpPr>
            <a:stCxn id="88083" idx="2"/>
            <a:endCxn id="88091" idx="0"/>
          </p:cNvCxnSpPr>
          <p:nvPr/>
        </p:nvCxnSpPr>
        <p:spPr>
          <a:xfrm>
            <a:off x="5201285" y="4372610"/>
            <a:ext cx="335280" cy="8382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8095" name="文本框 88094"/>
          <p:cNvSpPr txBox="1"/>
          <p:nvPr/>
        </p:nvSpPr>
        <p:spPr>
          <a:xfrm>
            <a:off x="3138488" y="4938713"/>
            <a:ext cx="521335" cy="39878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solidFill>
                  <a:schemeClr val="hlink"/>
                </a:solidFill>
                <a:latin typeface="Times New Roman" panose="02020503050405090304" pitchFamily="2" charset="0"/>
              </a:rPr>
              <a:t>a:3</a:t>
            </a:r>
            <a:endParaRPr lang="en-US" altLang="x-none" sz="2000" i="1" dirty="0">
              <a:solidFill>
                <a:schemeClr val="hlink"/>
              </a:solidFill>
              <a:latin typeface="Times New Roman" panose="02020503050405090304" pitchFamily="2" charset="0"/>
            </a:endParaRPr>
          </a:p>
        </p:txBody>
      </p:sp>
      <p:sp>
        <p:nvSpPr>
          <p:cNvPr id="88096" name="文本框 88095"/>
          <p:cNvSpPr txBox="1"/>
          <p:nvPr/>
        </p:nvSpPr>
        <p:spPr>
          <a:xfrm>
            <a:off x="3521075" y="5421313"/>
            <a:ext cx="521335" cy="39878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solidFill>
                  <a:schemeClr val="hlink"/>
                </a:solidFill>
                <a:latin typeface="Times New Roman" panose="02020503050405090304" pitchFamily="2" charset="0"/>
              </a:rPr>
              <a:t>b:1</a:t>
            </a:r>
            <a:endParaRPr lang="en-US" altLang="x-none" sz="2000" i="1" dirty="0">
              <a:solidFill>
                <a:schemeClr val="hlink"/>
              </a:solidFill>
              <a:latin typeface="Times New Roman" panose="02020503050405090304" pitchFamily="2" charset="0"/>
            </a:endParaRPr>
          </a:p>
        </p:txBody>
      </p:sp>
      <p:sp>
        <p:nvSpPr>
          <p:cNvPr id="88097" name="文本框 88096"/>
          <p:cNvSpPr txBox="1"/>
          <p:nvPr/>
        </p:nvSpPr>
        <p:spPr>
          <a:xfrm>
            <a:off x="2836863" y="5421313"/>
            <a:ext cx="577850" cy="39878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solidFill>
                  <a:schemeClr val="hlink"/>
                </a:solidFill>
                <a:latin typeface="Times New Roman" panose="02020503050405090304" pitchFamily="2" charset="0"/>
              </a:rPr>
              <a:t>m:2</a:t>
            </a:r>
            <a:endParaRPr lang="en-US" altLang="x-none" sz="2000" i="1" dirty="0">
              <a:solidFill>
                <a:schemeClr val="hlink"/>
              </a:solidFill>
              <a:latin typeface="Times New Roman" panose="02020503050405090304" pitchFamily="2" charset="0"/>
            </a:endParaRPr>
          </a:p>
        </p:txBody>
      </p:sp>
      <p:sp>
        <p:nvSpPr>
          <p:cNvPr id="88098" name="文本框 88097"/>
          <p:cNvSpPr txBox="1"/>
          <p:nvPr/>
        </p:nvSpPr>
        <p:spPr>
          <a:xfrm>
            <a:off x="2870200" y="5905500"/>
            <a:ext cx="521335" cy="39878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p:2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cxnSp>
        <p:nvCxnSpPr>
          <p:cNvPr id="88099" name="直接箭头连接符 88098"/>
          <p:cNvCxnSpPr>
            <a:stCxn id="88092" idx="2"/>
            <a:endCxn id="88095" idx="0"/>
          </p:cNvCxnSpPr>
          <p:nvPr/>
        </p:nvCxnSpPr>
        <p:spPr>
          <a:xfrm flipH="1">
            <a:off x="4923473" y="4855210"/>
            <a:ext cx="2540" cy="83820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8100" name="直接箭头连接符 88099"/>
          <p:cNvCxnSpPr>
            <a:stCxn id="88095" idx="2"/>
            <a:endCxn id="88097" idx="0"/>
          </p:cNvCxnSpPr>
          <p:nvPr/>
        </p:nvCxnSpPr>
        <p:spPr>
          <a:xfrm flipH="1">
            <a:off x="4649788" y="5337493"/>
            <a:ext cx="273685" cy="83820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8101" name="直接箭头连接符 88100"/>
          <p:cNvCxnSpPr>
            <a:stCxn id="88095" idx="2"/>
            <a:endCxn id="88096" idx="0"/>
          </p:cNvCxnSpPr>
          <p:nvPr/>
        </p:nvCxnSpPr>
        <p:spPr>
          <a:xfrm>
            <a:off x="4923473" y="5337493"/>
            <a:ext cx="382270" cy="83820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8102" name="直接箭头连接符 88101"/>
          <p:cNvCxnSpPr>
            <a:stCxn id="88097" idx="2"/>
            <a:endCxn id="88098" idx="0"/>
          </p:cNvCxnSpPr>
          <p:nvPr/>
        </p:nvCxnSpPr>
        <p:spPr>
          <a:xfrm>
            <a:off x="4649788" y="5820093"/>
            <a:ext cx="5080" cy="85090"/>
          </a:xfrm>
          <a:prstGeom prst="straightConnector1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8103" name="文本框 88102"/>
          <p:cNvSpPr txBox="1"/>
          <p:nvPr/>
        </p:nvSpPr>
        <p:spPr>
          <a:xfrm>
            <a:off x="3492500" y="5905500"/>
            <a:ext cx="577850" cy="398780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solidFill>
                  <a:schemeClr val="hlink"/>
                </a:solidFill>
                <a:latin typeface="Times New Roman" panose="02020503050405090304" pitchFamily="2" charset="0"/>
              </a:rPr>
              <a:t>m:1</a:t>
            </a:r>
            <a:endParaRPr lang="en-US" altLang="x-none" sz="2000" i="1" dirty="0">
              <a:solidFill>
                <a:schemeClr val="hlink"/>
              </a:solidFill>
              <a:latin typeface="Times New Roman" panose="02020503050405090304" pitchFamily="2" charset="0"/>
            </a:endParaRPr>
          </a:p>
        </p:txBody>
      </p:sp>
      <p:cxnSp>
        <p:nvCxnSpPr>
          <p:cNvPr id="88104" name="直接箭头连接符 88103"/>
          <p:cNvCxnSpPr>
            <a:stCxn id="88096" idx="2"/>
            <a:endCxn id="88103" idx="0"/>
          </p:cNvCxnSpPr>
          <p:nvPr/>
        </p:nvCxnSpPr>
        <p:spPr>
          <a:xfrm flipH="1">
            <a:off x="5305425" y="5820093"/>
            <a:ext cx="635" cy="85090"/>
          </a:xfrm>
          <a:prstGeom prst="straightConnector1">
            <a:avLst/>
          </a:prstGeom>
          <a:ln w="127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8105" name="文本框 88104"/>
          <p:cNvSpPr txBox="1"/>
          <p:nvPr/>
        </p:nvSpPr>
        <p:spPr>
          <a:xfrm>
            <a:off x="1752600" y="3616325"/>
            <a:ext cx="2533015" cy="230695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eaLnBrk="0" hangingPunct="0">
              <a:lnSpc>
                <a:spcPct val="90000"/>
              </a:lnSpc>
            </a:pPr>
            <a:r>
              <a:rPr lang="zh-CN" altLang="en-US" sz="2000" b="1" dirty="0">
                <a:latin typeface="Times New Roman" panose="02020503050405090304" pitchFamily="2" charset="0"/>
              </a:rPr>
              <a:t>头表</a:t>
            </a:r>
            <a:endParaRPr lang="zh-CN" altLang="en-US" sz="2000" b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x-none" sz="2000" b="1" i="1" u="sng" dirty="0">
                <a:latin typeface="Times New Roman" panose="02020503050405090304" pitchFamily="2" charset="0"/>
              </a:rPr>
              <a:t>Item  frequency  head </a:t>
            </a:r>
            <a:endParaRPr lang="en-US" altLang="x-none" sz="2000" b="1" i="1" u="sng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x-none" sz="2000" i="1" dirty="0">
                <a:latin typeface="Times New Roman" panose="02020503050405090304" pitchFamily="2" charset="0"/>
              </a:rPr>
              <a:t> f	4</a:t>
            </a:r>
            <a:endParaRPr lang="en-US" altLang="x-none" sz="2000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x-none" sz="2000" i="1" dirty="0">
                <a:latin typeface="Times New Roman" panose="02020503050405090304" pitchFamily="2" charset="0"/>
              </a:rPr>
              <a:t>c	4</a:t>
            </a:r>
            <a:endParaRPr lang="en-US" altLang="x-none" sz="2000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x-none" sz="2000" i="1" dirty="0">
                <a:latin typeface="Times New Roman" panose="02020503050405090304" pitchFamily="2" charset="0"/>
              </a:rPr>
              <a:t>a	3</a:t>
            </a:r>
            <a:endParaRPr lang="en-US" altLang="x-none" sz="2000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x-none" sz="2000" i="1" dirty="0">
                <a:latin typeface="Times New Roman" panose="02020503050405090304" pitchFamily="2" charset="0"/>
              </a:rPr>
              <a:t>b	3</a:t>
            </a:r>
            <a:endParaRPr lang="en-US" altLang="x-none" sz="2000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x-none" sz="2000" i="1" dirty="0">
                <a:latin typeface="Times New Roman" panose="02020503050405090304" pitchFamily="2" charset="0"/>
              </a:rPr>
              <a:t>m	3</a:t>
            </a:r>
            <a:endParaRPr lang="en-US" altLang="x-none" sz="2000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x-none" sz="2000" i="1" dirty="0">
                <a:latin typeface="Times New Roman" panose="02020503050405090304" pitchFamily="2" charset="0"/>
              </a:rPr>
              <a:t>p	3</a:t>
            </a:r>
            <a:endParaRPr lang="en-US" altLang="x-none" sz="2000" dirty="0">
              <a:latin typeface="Times New Roman" panose="02020503050405090304" pitchFamily="2" charset="0"/>
            </a:endParaRPr>
          </a:p>
        </p:txBody>
      </p:sp>
      <p:sp>
        <p:nvSpPr>
          <p:cNvPr id="88106" name="未知"/>
          <p:cNvSpPr/>
          <p:nvPr/>
        </p:nvSpPr>
        <p:spPr>
          <a:xfrm>
            <a:off x="3962400" y="4144963"/>
            <a:ext cx="1074738" cy="301625"/>
          </a:xfrm>
          <a:custGeom>
            <a:avLst/>
            <a:gdLst/>
            <a:ahLst/>
            <a:cxnLst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07" name="未知"/>
          <p:cNvSpPr/>
          <p:nvPr/>
        </p:nvSpPr>
        <p:spPr>
          <a:xfrm>
            <a:off x="3962400" y="4629150"/>
            <a:ext cx="690563" cy="0"/>
          </a:xfrm>
          <a:custGeom>
            <a:avLst/>
            <a:gdLst/>
            <a:ahLst/>
            <a:cxnLst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08" name="未知"/>
          <p:cNvSpPr/>
          <p:nvPr/>
        </p:nvSpPr>
        <p:spPr>
          <a:xfrm>
            <a:off x="5113338" y="4144963"/>
            <a:ext cx="768350" cy="484187"/>
          </a:xfrm>
          <a:custGeom>
            <a:avLst/>
            <a:gdLst/>
            <a:ahLst/>
            <a:cxnLst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09" name="未知"/>
          <p:cNvSpPr/>
          <p:nvPr/>
        </p:nvSpPr>
        <p:spPr>
          <a:xfrm>
            <a:off x="3962400" y="4884738"/>
            <a:ext cx="690563" cy="241300"/>
          </a:xfrm>
          <a:custGeom>
            <a:avLst/>
            <a:gdLst/>
            <a:ahLst/>
            <a:cxnLst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10" name="未知"/>
          <p:cNvSpPr/>
          <p:nvPr/>
        </p:nvSpPr>
        <p:spPr>
          <a:xfrm>
            <a:off x="3978275" y="5065713"/>
            <a:ext cx="1149350" cy="482600"/>
          </a:xfrm>
          <a:custGeom>
            <a:avLst/>
            <a:gdLst/>
            <a:ahLst/>
            <a:cxnLst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11" name="未知"/>
          <p:cNvSpPr/>
          <p:nvPr/>
        </p:nvSpPr>
        <p:spPr>
          <a:xfrm>
            <a:off x="5511800" y="4762500"/>
            <a:ext cx="90488" cy="846138"/>
          </a:xfrm>
          <a:custGeom>
            <a:avLst/>
            <a:gdLst/>
            <a:ahLst/>
            <a:cxnLst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12" name="直接连接符 88111"/>
          <p:cNvSpPr/>
          <p:nvPr/>
        </p:nvSpPr>
        <p:spPr>
          <a:xfrm>
            <a:off x="5727700" y="4629150"/>
            <a:ext cx="153988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</p:sp>
      <p:sp>
        <p:nvSpPr>
          <p:cNvPr id="88113" name="未知"/>
          <p:cNvSpPr/>
          <p:nvPr/>
        </p:nvSpPr>
        <p:spPr>
          <a:xfrm>
            <a:off x="3978275" y="5307013"/>
            <a:ext cx="460375" cy="301625"/>
          </a:xfrm>
          <a:custGeom>
            <a:avLst/>
            <a:gdLst/>
            <a:ahLst/>
            <a:cxnLst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14" name="未知"/>
          <p:cNvSpPr/>
          <p:nvPr/>
        </p:nvSpPr>
        <p:spPr>
          <a:xfrm>
            <a:off x="4897438" y="5608638"/>
            <a:ext cx="153987" cy="484187"/>
          </a:xfrm>
          <a:custGeom>
            <a:avLst/>
            <a:gdLst/>
            <a:ahLst/>
            <a:cxnLst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15" name="未知"/>
          <p:cNvSpPr/>
          <p:nvPr/>
        </p:nvSpPr>
        <p:spPr>
          <a:xfrm>
            <a:off x="3978275" y="5548313"/>
            <a:ext cx="460375" cy="544512"/>
          </a:xfrm>
          <a:custGeom>
            <a:avLst/>
            <a:gdLst/>
            <a:ahLst/>
            <a:cxnLst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16" name="未知"/>
          <p:cNvSpPr/>
          <p:nvPr/>
        </p:nvSpPr>
        <p:spPr>
          <a:xfrm>
            <a:off x="4897438" y="5246688"/>
            <a:ext cx="1228725" cy="846137"/>
          </a:xfrm>
          <a:custGeom>
            <a:avLst/>
            <a:gdLst/>
            <a:ahLst/>
            <a:cxnLst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89089"/>
          <p:cNvSpPr>
            <a:spLocks noGrp="1"/>
          </p:cNvSpPr>
          <p:nvPr>
            <p:ph type="title"/>
          </p:nvPr>
        </p:nvSpPr>
        <p:spPr>
          <a:xfrm>
            <a:off x="2971800" y="304800"/>
            <a:ext cx="7010400" cy="1066800"/>
          </a:xfrm>
        </p:spPr>
        <p:txBody>
          <a:bodyPr anchor="ctr">
            <a:normAutofit fontScale="90000"/>
          </a:bodyPr>
          <a:p>
            <a:r>
              <a:rPr lang="zh-CN" altLang="en-US" sz="4000" dirty="0"/>
              <a:t>通过建立条件模式库得到频繁集</a:t>
            </a:r>
            <a:endParaRPr lang="en-US" altLang="x-none" sz="4000" dirty="0"/>
          </a:p>
        </p:txBody>
      </p:sp>
      <p:grpSp>
        <p:nvGrpSpPr>
          <p:cNvPr id="89091" name="组合 89090"/>
          <p:cNvGrpSpPr/>
          <p:nvPr/>
        </p:nvGrpSpPr>
        <p:grpSpPr>
          <a:xfrm>
            <a:off x="2133600" y="2286000"/>
            <a:ext cx="8229600" cy="4000500"/>
            <a:chOff x="0" y="0"/>
            <a:chExt cx="5184" cy="2520"/>
          </a:xfrm>
        </p:grpSpPr>
        <p:sp>
          <p:nvSpPr>
            <p:cNvPr id="89092" name="矩形 89091"/>
            <p:cNvSpPr/>
            <p:nvPr/>
          </p:nvSpPr>
          <p:spPr>
            <a:xfrm>
              <a:off x="3168" y="2154"/>
              <a:ext cx="201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x-none" dirty="0"/>
                <a:t>Empty</a:t>
              </a:r>
              <a:endParaRPr lang="en-US" altLang="x-none" dirty="0"/>
            </a:p>
          </p:txBody>
        </p:sp>
        <p:sp>
          <p:nvSpPr>
            <p:cNvPr id="89093" name="矩形 89092"/>
            <p:cNvSpPr/>
            <p:nvPr/>
          </p:nvSpPr>
          <p:spPr>
            <a:xfrm>
              <a:off x="624" y="2154"/>
              <a:ext cx="254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x-none" dirty="0"/>
                <a:t>Empty</a:t>
              </a:r>
              <a:endParaRPr lang="en-US" altLang="x-none" dirty="0"/>
            </a:p>
          </p:txBody>
        </p:sp>
        <p:sp>
          <p:nvSpPr>
            <p:cNvPr id="89094" name="矩形 89093"/>
            <p:cNvSpPr/>
            <p:nvPr/>
          </p:nvSpPr>
          <p:spPr>
            <a:xfrm>
              <a:off x="0" y="2154"/>
              <a:ext cx="62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x-none" dirty="0"/>
                <a:t>f</a:t>
              </a:r>
              <a:endParaRPr lang="en-US" altLang="x-none" dirty="0"/>
            </a:p>
          </p:txBody>
        </p:sp>
        <p:sp>
          <p:nvSpPr>
            <p:cNvPr id="89095" name="矩形 89094"/>
            <p:cNvSpPr/>
            <p:nvPr/>
          </p:nvSpPr>
          <p:spPr>
            <a:xfrm>
              <a:off x="3168" y="1789"/>
              <a:ext cx="20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{(</a:t>
              </a:r>
              <a:r>
                <a:rPr lang="en-US" altLang="x-none" dirty="0"/>
                <a:t>f:3)}|c</a:t>
              </a:r>
              <a:endParaRPr lang="en-US" altLang="x-none" dirty="0"/>
            </a:p>
          </p:txBody>
        </p:sp>
        <p:sp>
          <p:nvSpPr>
            <p:cNvPr id="89096" name="矩形 89095"/>
            <p:cNvSpPr/>
            <p:nvPr/>
          </p:nvSpPr>
          <p:spPr>
            <a:xfrm>
              <a:off x="624" y="1789"/>
              <a:ext cx="2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{(</a:t>
              </a:r>
              <a:r>
                <a:rPr lang="en-US" altLang="x-none" dirty="0"/>
                <a:t>f:3)}</a:t>
              </a:r>
              <a:endParaRPr lang="en-US" altLang="x-none" dirty="0"/>
            </a:p>
          </p:txBody>
        </p:sp>
        <p:sp>
          <p:nvSpPr>
            <p:cNvPr id="89097" name="矩形 89096"/>
            <p:cNvSpPr/>
            <p:nvPr/>
          </p:nvSpPr>
          <p:spPr>
            <a:xfrm>
              <a:off x="0" y="1789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x-none" dirty="0"/>
                <a:t>c</a:t>
              </a:r>
              <a:endParaRPr lang="en-US" altLang="x-none" dirty="0"/>
            </a:p>
          </p:txBody>
        </p:sp>
        <p:sp>
          <p:nvSpPr>
            <p:cNvPr id="89098" name="矩形 89097"/>
            <p:cNvSpPr/>
            <p:nvPr/>
          </p:nvSpPr>
          <p:spPr>
            <a:xfrm>
              <a:off x="3168" y="1423"/>
              <a:ext cx="201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{(</a:t>
              </a:r>
              <a:r>
                <a:rPr lang="en-US" altLang="x-none" dirty="0"/>
                <a:t>f:3, c:3)}|a</a:t>
              </a:r>
              <a:endParaRPr lang="en-US" altLang="x-none" dirty="0"/>
            </a:p>
          </p:txBody>
        </p:sp>
        <p:sp>
          <p:nvSpPr>
            <p:cNvPr id="89099" name="矩形 89098"/>
            <p:cNvSpPr/>
            <p:nvPr/>
          </p:nvSpPr>
          <p:spPr>
            <a:xfrm>
              <a:off x="624" y="1423"/>
              <a:ext cx="254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{(</a:t>
              </a:r>
              <a:r>
                <a:rPr lang="en-US" altLang="x-none" dirty="0"/>
                <a:t>fc:3)}</a:t>
              </a:r>
              <a:endParaRPr lang="en-US" altLang="x-none" dirty="0"/>
            </a:p>
          </p:txBody>
        </p:sp>
        <p:sp>
          <p:nvSpPr>
            <p:cNvPr id="89100" name="矩形 89099"/>
            <p:cNvSpPr/>
            <p:nvPr/>
          </p:nvSpPr>
          <p:spPr>
            <a:xfrm>
              <a:off x="0" y="1423"/>
              <a:ext cx="62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x-none" dirty="0"/>
                <a:t>a</a:t>
              </a:r>
              <a:endParaRPr lang="en-US" altLang="x-none" dirty="0"/>
            </a:p>
          </p:txBody>
        </p:sp>
        <p:sp>
          <p:nvSpPr>
            <p:cNvPr id="89101" name="矩形 89100"/>
            <p:cNvSpPr/>
            <p:nvPr/>
          </p:nvSpPr>
          <p:spPr>
            <a:xfrm>
              <a:off x="3168" y="1057"/>
              <a:ext cx="201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x-none" dirty="0"/>
                <a:t>Empty</a:t>
              </a:r>
              <a:endParaRPr lang="en-US" altLang="x-none" dirty="0"/>
            </a:p>
          </p:txBody>
        </p:sp>
        <p:sp>
          <p:nvSpPr>
            <p:cNvPr id="89102" name="矩形 89101"/>
            <p:cNvSpPr/>
            <p:nvPr/>
          </p:nvSpPr>
          <p:spPr>
            <a:xfrm>
              <a:off x="624" y="1057"/>
              <a:ext cx="254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{(</a:t>
              </a:r>
              <a:r>
                <a:rPr lang="en-US" altLang="x-none" dirty="0"/>
                <a:t>fca:1), (f:1), (c:1)}</a:t>
              </a:r>
              <a:endParaRPr lang="en-US" altLang="x-none" dirty="0"/>
            </a:p>
          </p:txBody>
        </p:sp>
        <p:sp>
          <p:nvSpPr>
            <p:cNvPr id="89103" name="矩形 89102"/>
            <p:cNvSpPr/>
            <p:nvPr/>
          </p:nvSpPr>
          <p:spPr>
            <a:xfrm>
              <a:off x="0" y="1057"/>
              <a:ext cx="62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x-none" dirty="0"/>
                <a:t>b</a:t>
              </a:r>
              <a:endParaRPr lang="en-US" altLang="x-none" dirty="0"/>
            </a:p>
          </p:txBody>
        </p:sp>
        <p:sp>
          <p:nvSpPr>
            <p:cNvPr id="89104" name="矩形 89103"/>
            <p:cNvSpPr/>
            <p:nvPr/>
          </p:nvSpPr>
          <p:spPr>
            <a:xfrm>
              <a:off x="3168" y="691"/>
              <a:ext cx="201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{(</a:t>
              </a:r>
              <a:r>
                <a:rPr lang="en-US" altLang="x-none" dirty="0"/>
                <a:t>f:3, c:3, a:3)}|m</a:t>
              </a:r>
              <a:endParaRPr lang="en-US" altLang="x-none" dirty="0"/>
            </a:p>
          </p:txBody>
        </p:sp>
        <p:sp>
          <p:nvSpPr>
            <p:cNvPr id="89105" name="矩形 89104"/>
            <p:cNvSpPr/>
            <p:nvPr/>
          </p:nvSpPr>
          <p:spPr>
            <a:xfrm>
              <a:off x="624" y="691"/>
              <a:ext cx="254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{(</a:t>
              </a:r>
              <a:r>
                <a:rPr lang="en-US" altLang="x-none" dirty="0"/>
                <a:t>fca:2), (fcab:1)}</a:t>
              </a:r>
              <a:endParaRPr lang="en-US" altLang="x-none" dirty="0"/>
            </a:p>
          </p:txBody>
        </p:sp>
        <p:sp>
          <p:nvSpPr>
            <p:cNvPr id="89106" name="矩形 89105"/>
            <p:cNvSpPr/>
            <p:nvPr/>
          </p:nvSpPr>
          <p:spPr>
            <a:xfrm>
              <a:off x="0" y="691"/>
              <a:ext cx="62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x-none" dirty="0"/>
                <a:t>m</a:t>
              </a:r>
              <a:endParaRPr lang="en-US" altLang="x-none" dirty="0"/>
            </a:p>
          </p:txBody>
        </p:sp>
        <p:sp>
          <p:nvSpPr>
            <p:cNvPr id="89107" name="矩形 89106"/>
            <p:cNvSpPr/>
            <p:nvPr/>
          </p:nvSpPr>
          <p:spPr>
            <a:xfrm>
              <a:off x="3168" y="326"/>
              <a:ext cx="20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{(</a:t>
              </a:r>
              <a:r>
                <a:rPr lang="en-US" altLang="x-none" dirty="0"/>
                <a:t>c:3)}|p</a:t>
              </a:r>
              <a:endParaRPr lang="en-US" altLang="x-none" dirty="0"/>
            </a:p>
          </p:txBody>
        </p:sp>
        <p:sp>
          <p:nvSpPr>
            <p:cNvPr id="89108" name="矩形 89107"/>
            <p:cNvSpPr/>
            <p:nvPr/>
          </p:nvSpPr>
          <p:spPr>
            <a:xfrm>
              <a:off x="624" y="326"/>
              <a:ext cx="2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{(</a:t>
              </a:r>
              <a:r>
                <a:rPr lang="en-US" altLang="x-none" dirty="0"/>
                <a:t>fcam:2), (cb:1)}</a:t>
              </a:r>
              <a:endParaRPr lang="en-US" altLang="x-none" dirty="0"/>
            </a:p>
          </p:txBody>
        </p:sp>
        <p:sp>
          <p:nvSpPr>
            <p:cNvPr id="89109" name="矩形 89108"/>
            <p:cNvSpPr/>
            <p:nvPr/>
          </p:nvSpPr>
          <p:spPr>
            <a:xfrm>
              <a:off x="0" y="326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x-none" dirty="0"/>
                <a:t>p</a:t>
              </a:r>
              <a:endParaRPr lang="en-US" altLang="x-none" dirty="0"/>
            </a:p>
          </p:txBody>
        </p:sp>
        <p:sp>
          <p:nvSpPr>
            <p:cNvPr id="89110" name="矩形 89109"/>
            <p:cNvSpPr/>
            <p:nvPr/>
          </p:nvSpPr>
          <p:spPr>
            <a:xfrm>
              <a:off x="3168" y="0"/>
              <a:ext cx="201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 dirty="0"/>
                <a:t>条件</a:t>
              </a:r>
              <a:r>
                <a:rPr lang="en-US" altLang="x-none" dirty="0"/>
                <a:t>FP-tree</a:t>
              </a:r>
              <a:endParaRPr lang="en-US" altLang="x-none" dirty="0"/>
            </a:p>
          </p:txBody>
        </p:sp>
        <p:sp>
          <p:nvSpPr>
            <p:cNvPr id="89111" name="矩形 89110"/>
            <p:cNvSpPr/>
            <p:nvPr/>
          </p:nvSpPr>
          <p:spPr>
            <a:xfrm>
              <a:off x="624" y="0"/>
              <a:ext cx="254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/>
                <a:t>条件模式库</a:t>
              </a:r>
              <a:endParaRPr lang="zh-CN" altLang="en-US"/>
            </a:p>
          </p:txBody>
        </p:sp>
        <p:sp>
          <p:nvSpPr>
            <p:cNvPr id="89112" name="矩形 89111"/>
            <p:cNvSpPr/>
            <p:nvPr/>
          </p:nvSpPr>
          <p:spPr>
            <a:xfrm>
              <a:off x="0" y="0"/>
              <a:ext cx="62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503050405090304" pitchFamily="2" charset="0"/>
                  <a:ea typeface="宋体" charset="-122"/>
                </a:defRPr>
              </a:lvl5pPr>
            </a:lstStyle>
            <a:p>
              <a:pPr marL="0" lvl="0" indent="0" algn="ctr">
                <a:buNone/>
              </a:pPr>
              <a:r>
                <a:rPr lang="zh-CN" altLang="en-US"/>
                <a:t>项</a:t>
              </a:r>
              <a:endParaRPr lang="zh-CN" altLang="en-US"/>
            </a:p>
          </p:txBody>
        </p:sp>
        <p:sp>
          <p:nvSpPr>
            <p:cNvPr id="89113" name="直接连接符 89112"/>
            <p:cNvSpPr/>
            <p:nvPr/>
          </p:nvSpPr>
          <p:spPr>
            <a:xfrm>
              <a:off x="0" y="0"/>
              <a:ext cx="518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4" name="直接连接符 89113"/>
            <p:cNvSpPr/>
            <p:nvPr/>
          </p:nvSpPr>
          <p:spPr>
            <a:xfrm>
              <a:off x="0" y="326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5" name="直接连接符 89114"/>
            <p:cNvSpPr/>
            <p:nvPr/>
          </p:nvSpPr>
          <p:spPr>
            <a:xfrm>
              <a:off x="0" y="691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6" name="直接连接符 89115"/>
            <p:cNvSpPr/>
            <p:nvPr/>
          </p:nvSpPr>
          <p:spPr>
            <a:xfrm>
              <a:off x="0" y="1057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7" name="直接连接符 89116"/>
            <p:cNvSpPr/>
            <p:nvPr/>
          </p:nvSpPr>
          <p:spPr>
            <a:xfrm>
              <a:off x="0" y="1423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8" name="直接连接符 89117"/>
            <p:cNvSpPr/>
            <p:nvPr/>
          </p:nvSpPr>
          <p:spPr>
            <a:xfrm>
              <a:off x="0" y="1789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9" name="直接连接符 89118"/>
            <p:cNvSpPr/>
            <p:nvPr/>
          </p:nvSpPr>
          <p:spPr>
            <a:xfrm>
              <a:off x="0" y="2154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20" name="直接连接符 89119"/>
            <p:cNvSpPr/>
            <p:nvPr/>
          </p:nvSpPr>
          <p:spPr>
            <a:xfrm>
              <a:off x="0" y="2520"/>
              <a:ext cx="518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21" name="直接连接符 89120"/>
            <p:cNvSpPr/>
            <p:nvPr/>
          </p:nvSpPr>
          <p:spPr>
            <a:xfrm>
              <a:off x="0" y="0"/>
              <a:ext cx="0" cy="252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22" name="直接连接符 89121"/>
            <p:cNvSpPr/>
            <p:nvPr/>
          </p:nvSpPr>
          <p:spPr>
            <a:xfrm>
              <a:off x="624" y="0"/>
              <a:ext cx="0" cy="25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23" name="直接连接符 89122"/>
            <p:cNvSpPr/>
            <p:nvPr/>
          </p:nvSpPr>
          <p:spPr>
            <a:xfrm>
              <a:off x="3168" y="0"/>
              <a:ext cx="0" cy="25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24" name="直接连接符 89123"/>
            <p:cNvSpPr/>
            <p:nvPr/>
          </p:nvSpPr>
          <p:spPr>
            <a:xfrm>
              <a:off x="5184" y="0"/>
              <a:ext cx="0" cy="252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advClick="0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90113"/>
          <p:cNvSpPr>
            <a:spLocks noGrp="1"/>
          </p:cNvSpPr>
          <p:nvPr>
            <p:ph type="title"/>
          </p:nvPr>
        </p:nvSpPr>
        <p:spPr>
          <a:xfrm>
            <a:off x="2971800" y="304800"/>
            <a:ext cx="6705600" cy="990600"/>
          </a:xfrm>
        </p:spPr>
        <p:txBody>
          <a:bodyPr anchor="ctr">
            <a:normAutofit fontScale="90000"/>
          </a:bodyPr>
          <a:p>
            <a:r>
              <a:rPr lang="zh-CN" altLang="en-US" dirty="0"/>
              <a:t>第3步: 递归挖掘条件</a:t>
            </a:r>
            <a:r>
              <a:rPr lang="en-US" altLang="x-none" dirty="0"/>
              <a:t>FP-tree</a:t>
            </a:r>
            <a:endParaRPr lang="en-US" altLang="x-none" dirty="0"/>
          </a:p>
        </p:txBody>
      </p:sp>
      <p:grpSp>
        <p:nvGrpSpPr>
          <p:cNvPr id="90115" name="组合 90114"/>
          <p:cNvGrpSpPr/>
          <p:nvPr/>
        </p:nvGrpSpPr>
        <p:grpSpPr>
          <a:xfrm>
            <a:off x="2057400" y="2057400"/>
            <a:ext cx="1520825" cy="2317750"/>
            <a:chOff x="0" y="0"/>
            <a:chExt cx="958" cy="1460"/>
          </a:xfrm>
        </p:grpSpPr>
        <p:grpSp>
          <p:nvGrpSpPr>
            <p:cNvPr id="90116" name="组合 90115"/>
            <p:cNvGrpSpPr/>
            <p:nvPr/>
          </p:nvGrpSpPr>
          <p:grpSpPr>
            <a:xfrm>
              <a:off x="480" y="0"/>
              <a:ext cx="328" cy="1298"/>
              <a:chOff x="0" y="0"/>
              <a:chExt cx="328" cy="1298"/>
            </a:xfrm>
          </p:grpSpPr>
          <p:sp>
            <p:nvSpPr>
              <p:cNvPr id="90117" name="文本框 90116"/>
              <p:cNvSpPr txBox="1"/>
              <p:nvPr/>
            </p:nvSpPr>
            <p:spPr>
              <a:xfrm>
                <a:off x="30" y="0"/>
                <a:ext cx="269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zh-CN" altLang="en-US" sz="2000" dirty="0">
                    <a:latin typeface="Times New Roman" panose="02020503050405090304" pitchFamily="2" charset="0"/>
                  </a:rPr>
                  <a:t>{}</a:t>
                </a:r>
                <a:endParaRPr lang="zh-CN" altLang="en-US" sz="2000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90118" name="文本框 90117"/>
              <p:cNvSpPr txBox="1"/>
              <p:nvPr/>
            </p:nvSpPr>
            <p:spPr>
              <a:xfrm>
                <a:off x="18" y="384"/>
                <a:ext cx="29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f:3</a:t>
                </a:r>
                <a:endParaRPr lang="en-US" altLang="x-none" sz="2000" i="1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90119" name="文本框 90118"/>
              <p:cNvSpPr txBox="1"/>
              <p:nvPr/>
            </p:nvSpPr>
            <p:spPr>
              <a:xfrm>
                <a:off x="5" y="711"/>
                <a:ext cx="32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c:3</a:t>
                </a:r>
                <a:endParaRPr lang="en-US" altLang="x-none" sz="2000" i="1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90120" name="文本框 90119"/>
              <p:cNvSpPr txBox="1"/>
              <p:nvPr/>
            </p:nvSpPr>
            <p:spPr>
              <a:xfrm>
                <a:off x="0" y="1047"/>
                <a:ext cx="32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a:3</a:t>
                </a:r>
                <a:endParaRPr lang="en-US" altLang="x-none" sz="2000" i="1" dirty="0">
                  <a:latin typeface="Times New Roman" panose="02020503050405090304" pitchFamily="2" charset="0"/>
                </a:endParaRPr>
              </a:p>
            </p:txBody>
          </p:sp>
          <p:cxnSp>
            <p:nvCxnSpPr>
              <p:cNvPr id="90121" name="直接箭头连接符 90120"/>
              <p:cNvCxnSpPr>
                <a:stCxn id="90117" idx="2"/>
                <a:endCxn id="90118" idx="0"/>
              </p:cNvCxnSpPr>
              <p:nvPr/>
            </p:nvCxnSpPr>
            <p:spPr>
              <a:xfrm>
                <a:off x="165" y="251"/>
                <a:ext cx="0" cy="133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0122" name="直接箭头连接符 90121"/>
              <p:cNvCxnSpPr>
                <a:stCxn id="90118" idx="2"/>
                <a:endCxn id="90119" idx="0"/>
              </p:cNvCxnSpPr>
              <p:nvPr/>
            </p:nvCxnSpPr>
            <p:spPr>
              <a:xfrm>
                <a:off x="165" y="635"/>
                <a:ext cx="0" cy="76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0123" name="直接箭头连接符 90122"/>
              <p:cNvCxnSpPr>
                <a:stCxn id="90119" idx="2"/>
                <a:endCxn id="90120" idx="0"/>
              </p:cNvCxnSpPr>
              <p:nvPr/>
            </p:nvCxnSpPr>
            <p:spPr>
              <a:xfrm flipH="1">
                <a:off x="164" y="963"/>
                <a:ext cx="1" cy="84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90124" name="文本框 90123"/>
            <p:cNvSpPr txBox="1"/>
            <p:nvPr/>
          </p:nvSpPr>
          <p:spPr>
            <a:xfrm>
              <a:off x="0" y="1248"/>
              <a:ext cx="95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1600" b="1" i="1" dirty="0">
                  <a:latin typeface="Times New Roman" panose="02020503050405090304" pitchFamily="2" charset="0"/>
                </a:rPr>
                <a:t>m-</a:t>
              </a:r>
              <a:r>
                <a:rPr lang="zh-CN" altLang="en-US" sz="1600" i="1" dirty="0">
                  <a:latin typeface="Times New Roman" panose="02020503050405090304" pitchFamily="2" charset="0"/>
                </a:rPr>
                <a:t>条件</a:t>
              </a:r>
              <a:r>
                <a:rPr lang="zh-CN" altLang="en-US" sz="1600" b="1" i="1" dirty="0">
                  <a:latin typeface="Times New Roman" panose="02020503050405090304" pitchFamily="2" charset="0"/>
                </a:rPr>
                <a:t> </a:t>
              </a:r>
              <a:r>
                <a:rPr lang="en-US" altLang="x-none" sz="1600" b="1" dirty="0">
                  <a:latin typeface="Times New Roman" panose="02020503050405090304" pitchFamily="2" charset="0"/>
                </a:rPr>
                <a:t>FP-tree</a:t>
              </a:r>
              <a:endParaRPr lang="en-US" altLang="x-none" sz="1600" b="1" i="1" dirty="0">
                <a:latin typeface="Times New Roman" panose="02020503050405090304" pitchFamily="2" charset="0"/>
              </a:endParaRPr>
            </a:p>
          </p:txBody>
        </p:sp>
      </p:grpSp>
      <p:sp>
        <p:nvSpPr>
          <p:cNvPr id="90125" name="文本框 90124"/>
          <p:cNvSpPr txBox="1"/>
          <p:nvPr/>
        </p:nvSpPr>
        <p:spPr>
          <a:xfrm>
            <a:off x="5105400" y="2438400"/>
            <a:ext cx="2760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1800" dirty="0">
                <a:latin typeface="Tahoma" panose="020B0604030504040204" pitchFamily="2" charset="0"/>
              </a:rPr>
              <a:t>“am”</a:t>
            </a:r>
            <a:r>
              <a:rPr lang="zh-CN" altLang="en-US" sz="1800" dirty="0">
                <a:latin typeface="Tahoma" panose="020B0604030504040204" pitchFamily="2" charset="0"/>
              </a:rPr>
              <a:t>的条件模式库: (</a:t>
            </a:r>
            <a:r>
              <a:rPr lang="en-US" altLang="x-none" sz="1800" dirty="0">
                <a:latin typeface="Tahoma" panose="020B0604030504040204" pitchFamily="2" charset="0"/>
              </a:rPr>
              <a:t>fc:3)</a:t>
            </a:r>
            <a:endParaRPr lang="en-US" altLang="x-none" sz="1800" dirty="0">
              <a:latin typeface="Tahoma" panose="020B0604030504040204" pitchFamily="2" charset="0"/>
            </a:endParaRPr>
          </a:p>
        </p:txBody>
      </p:sp>
      <p:grpSp>
        <p:nvGrpSpPr>
          <p:cNvPr id="90126" name="组合 90125"/>
          <p:cNvGrpSpPr/>
          <p:nvPr/>
        </p:nvGrpSpPr>
        <p:grpSpPr>
          <a:xfrm>
            <a:off x="8305800" y="1371600"/>
            <a:ext cx="1622425" cy="1860550"/>
            <a:chOff x="0" y="0"/>
            <a:chExt cx="1022" cy="1172"/>
          </a:xfrm>
        </p:grpSpPr>
        <p:sp>
          <p:nvSpPr>
            <p:cNvPr id="90127" name="文本框 90126"/>
            <p:cNvSpPr txBox="1"/>
            <p:nvPr/>
          </p:nvSpPr>
          <p:spPr>
            <a:xfrm>
              <a:off x="485" y="0"/>
              <a:ext cx="26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sz="2000" dirty="0">
                  <a:latin typeface="Times New Roman" panose="02020503050405090304" pitchFamily="2" charset="0"/>
                </a:rPr>
                <a:t>{}</a:t>
              </a:r>
              <a:endParaRPr lang="zh-CN" altLang="en-US" sz="2000" dirty="0">
                <a:latin typeface="Times New Roman" panose="02020503050405090304" pitchFamily="2" charset="0"/>
              </a:endParaRPr>
            </a:p>
          </p:txBody>
        </p:sp>
        <p:sp>
          <p:nvSpPr>
            <p:cNvPr id="90128" name="文本框 90127"/>
            <p:cNvSpPr txBox="1"/>
            <p:nvPr/>
          </p:nvSpPr>
          <p:spPr>
            <a:xfrm>
              <a:off x="473" y="384"/>
              <a:ext cx="29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f:3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sp>
          <p:nvSpPr>
            <p:cNvPr id="90129" name="文本框 90128"/>
            <p:cNvSpPr txBox="1"/>
            <p:nvPr/>
          </p:nvSpPr>
          <p:spPr>
            <a:xfrm>
              <a:off x="460" y="711"/>
              <a:ext cx="32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2000" i="1" dirty="0">
                  <a:latin typeface="Times New Roman" panose="02020503050405090304" pitchFamily="2" charset="0"/>
                </a:rPr>
                <a:t>c:3</a:t>
              </a:r>
              <a:endParaRPr lang="en-US" altLang="x-none" sz="2000" i="1" dirty="0">
                <a:latin typeface="Times New Roman" panose="02020503050405090304" pitchFamily="2" charset="0"/>
              </a:endParaRPr>
            </a:p>
          </p:txBody>
        </p:sp>
        <p:cxnSp>
          <p:nvCxnSpPr>
            <p:cNvPr id="90130" name="直接箭头连接符 90129"/>
            <p:cNvCxnSpPr>
              <a:stCxn id="90127" idx="2"/>
              <a:endCxn id="90128" idx="0"/>
            </p:cNvCxnSpPr>
            <p:nvPr/>
          </p:nvCxnSpPr>
          <p:spPr>
            <a:xfrm>
              <a:off x="620" y="251"/>
              <a:ext cx="0" cy="133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0131" name="直接箭头连接符 90130"/>
            <p:cNvCxnSpPr>
              <a:stCxn id="90128" idx="2"/>
              <a:endCxn id="90129" idx="0"/>
            </p:cNvCxnSpPr>
            <p:nvPr/>
          </p:nvCxnSpPr>
          <p:spPr>
            <a:xfrm>
              <a:off x="620" y="635"/>
              <a:ext cx="0" cy="76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90132" name="文本框 90131"/>
            <p:cNvSpPr txBox="1"/>
            <p:nvPr/>
          </p:nvSpPr>
          <p:spPr>
            <a:xfrm>
              <a:off x="0" y="960"/>
              <a:ext cx="102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x-none" sz="1600" b="1" i="1" dirty="0">
                  <a:latin typeface="Times New Roman" panose="02020503050405090304" pitchFamily="2" charset="0"/>
                </a:rPr>
                <a:t>am-</a:t>
              </a:r>
              <a:r>
                <a:rPr lang="zh-CN" altLang="en-US" sz="1600" i="1" dirty="0">
                  <a:latin typeface="Times New Roman" panose="02020503050405090304" pitchFamily="2" charset="0"/>
                </a:rPr>
                <a:t>条件 </a:t>
              </a:r>
              <a:r>
                <a:rPr lang="en-US" altLang="x-none" sz="1600" b="1" dirty="0">
                  <a:latin typeface="Times New Roman" panose="02020503050405090304" pitchFamily="2" charset="0"/>
                </a:rPr>
                <a:t>FP-tree</a:t>
              </a:r>
              <a:endParaRPr lang="en-US" altLang="x-none" sz="1600" b="1" dirty="0">
                <a:latin typeface="Times New Roman" panose="02020503050405090304" pitchFamily="2" charset="0"/>
              </a:endParaRPr>
            </a:p>
          </p:txBody>
        </p:sp>
      </p:grpSp>
      <p:sp>
        <p:nvSpPr>
          <p:cNvPr id="90133" name="文本框 90132"/>
          <p:cNvSpPr txBox="1"/>
          <p:nvPr/>
        </p:nvSpPr>
        <p:spPr>
          <a:xfrm>
            <a:off x="5410200" y="3962400"/>
            <a:ext cx="241236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1800" dirty="0">
                <a:latin typeface="Tahoma" panose="020B0604030504040204" pitchFamily="2" charset="0"/>
              </a:rPr>
              <a:t>“cm”</a:t>
            </a:r>
            <a:r>
              <a:rPr lang="zh-CN" altLang="en-US" sz="1800" dirty="0">
                <a:latin typeface="Tahoma" panose="020B0604030504040204" pitchFamily="2" charset="0"/>
              </a:rPr>
              <a:t>的条件模式: (</a:t>
            </a:r>
            <a:r>
              <a:rPr lang="en-US" altLang="x-none" sz="1800" dirty="0">
                <a:latin typeface="Tahoma" panose="020B0604030504040204" pitchFamily="2" charset="0"/>
              </a:rPr>
              <a:t>f:3)</a:t>
            </a:r>
            <a:endParaRPr lang="en-US" altLang="x-none" sz="1800" dirty="0">
              <a:latin typeface="Tahoma" panose="020B0604030504040204" pitchFamily="2" charset="0"/>
            </a:endParaRPr>
          </a:p>
        </p:txBody>
      </p:sp>
      <p:sp>
        <p:nvSpPr>
          <p:cNvPr id="90134" name="文本框 90133"/>
          <p:cNvSpPr txBox="1"/>
          <p:nvPr/>
        </p:nvSpPr>
        <p:spPr>
          <a:xfrm>
            <a:off x="9075738" y="3200400"/>
            <a:ext cx="4267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000" dirty="0">
                <a:latin typeface="Times New Roman" panose="02020503050405090304" pitchFamily="2" charset="0"/>
              </a:rPr>
              <a:t>{}</a:t>
            </a:r>
            <a:endParaRPr lang="zh-CN" altLang="en-US" sz="2000" dirty="0">
              <a:latin typeface="Times New Roman" panose="02020503050405090304" pitchFamily="2" charset="0"/>
            </a:endParaRPr>
          </a:p>
        </p:txBody>
      </p:sp>
      <p:sp>
        <p:nvSpPr>
          <p:cNvPr id="90135" name="文本框 90134"/>
          <p:cNvSpPr txBox="1"/>
          <p:nvPr/>
        </p:nvSpPr>
        <p:spPr>
          <a:xfrm>
            <a:off x="7532688" y="3810000"/>
            <a:ext cx="4648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f:3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cxnSp>
        <p:nvCxnSpPr>
          <p:cNvPr id="90136" name="直接箭头连接符 90135"/>
          <p:cNvCxnSpPr>
            <a:stCxn id="90134" idx="2"/>
            <a:endCxn id="90135" idx="0"/>
          </p:cNvCxnSpPr>
          <p:nvPr/>
        </p:nvCxnSpPr>
        <p:spPr>
          <a:xfrm flipH="1">
            <a:off x="9289415" y="3599180"/>
            <a:ext cx="1524000" cy="21082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0137" name="文本框 90136"/>
          <p:cNvSpPr txBox="1"/>
          <p:nvPr/>
        </p:nvSpPr>
        <p:spPr>
          <a:xfrm>
            <a:off x="8305800" y="4267200"/>
            <a:ext cx="161036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1600" b="1" i="1" dirty="0">
                <a:latin typeface="Times New Roman" panose="02020503050405090304" pitchFamily="2" charset="0"/>
              </a:rPr>
              <a:t>cm-</a:t>
            </a:r>
            <a:r>
              <a:rPr lang="zh-CN" altLang="en-US" sz="1600" i="1" dirty="0">
                <a:latin typeface="Times New Roman" panose="02020503050405090304" pitchFamily="2" charset="0"/>
              </a:rPr>
              <a:t>条件 </a:t>
            </a:r>
            <a:r>
              <a:rPr lang="en-US" altLang="x-none" sz="1600" b="1" dirty="0">
                <a:latin typeface="Times New Roman" panose="02020503050405090304" pitchFamily="2" charset="0"/>
              </a:rPr>
              <a:t>FP-tree</a:t>
            </a:r>
            <a:endParaRPr lang="en-US" altLang="x-none" sz="1600" b="1" dirty="0">
              <a:latin typeface="Times New Roman" panose="02020503050405090304" pitchFamily="2" charset="0"/>
            </a:endParaRPr>
          </a:p>
        </p:txBody>
      </p:sp>
      <p:sp>
        <p:nvSpPr>
          <p:cNvPr id="90138" name="文本框 90137"/>
          <p:cNvSpPr txBox="1"/>
          <p:nvPr/>
        </p:nvSpPr>
        <p:spPr>
          <a:xfrm>
            <a:off x="3048000" y="5638800"/>
            <a:ext cx="2532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1800" dirty="0">
                <a:latin typeface="Tahoma" panose="020B0604030504040204" pitchFamily="2" charset="0"/>
              </a:rPr>
              <a:t>“cam”</a:t>
            </a:r>
            <a:r>
              <a:rPr lang="zh-CN" altLang="en-US" sz="1800" dirty="0">
                <a:latin typeface="Tahoma" panose="020B0604030504040204" pitchFamily="2" charset="0"/>
              </a:rPr>
              <a:t>条件模式库: (</a:t>
            </a:r>
            <a:r>
              <a:rPr lang="en-US" altLang="x-none" sz="1800" dirty="0">
                <a:latin typeface="Tahoma" panose="020B0604030504040204" pitchFamily="2" charset="0"/>
              </a:rPr>
              <a:t>f:3)</a:t>
            </a:r>
            <a:endParaRPr lang="en-US" altLang="x-none" sz="1800" dirty="0">
              <a:latin typeface="Tahoma" panose="020B0604030504040204" pitchFamily="2" charset="0"/>
            </a:endParaRPr>
          </a:p>
        </p:txBody>
      </p:sp>
      <p:sp>
        <p:nvSpPr>
          <p:cNvPr id="90139" name="文本框 90138"/>
          <p:cNvSpPr txBox="1"/>
          <p:nvPr/>
        </p:nvSpPr>
        <p:spPr>
          <a:xfrm>
            <a:off x="7170738" y="4876800"/>
            <a:ext cx="4267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000" dirty="0">
                <a:latin typeface="Times New Roman" panose="02020503050405090304" pitchFamily="2" charset="0"/>
              </a:rPr>
              <a:t>{}</a:t>
            </a:r>
            <a:endParaRPr lang="zh-CN" altLang="en-US" sz="2000" dirty="0">
              <a:latin typeface="Times New Roman" panose="02020503050405090304" pitchFamily="2" charset="0"/>
            </a:endParaRPr>
          </a:p>
        </p:txBody>
      </p:sp>
      <p:sp>
        <p:nvSpPr>
          <p:cNvPr id="90140" name="文本框 90139"/>
          <p:cNvSpPr txBox="1"/>
          <p:nvPr/>
        </p:nvSpPr>
        <p:spPr>
          <a:xfrm>
            <a:off x="5627688" y="5486400"/>
            <a:ext cx="4648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f:3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cxnSp>
        <p:nvCxnSpPr>
          <p:cNvPr id="90141" name="直接箭头连接符 90140"/>
          <p:cNvCxnSpPr>
            <a:stCxn id="90139" idx="2"/>
            <a:endCxn id="90140" idx="0"/>
          </p:cNvCxnSpPr>
          <p:nvPr/>
        </p:nvCxnSpPr>
        <p:spPr>
          <a:xfrm flipH="1">
            <a:off x="7384415" y="5275580"/>
            <a:ext cx="1524000" cy="21082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0142" name="文本框 90141"/>
          <p:cNvSpPr txBox="1"/>
          <p:nvPr/>
        </p:nvSpPr>
        <p:spPr>
          <a:xfrm>
            <a:off x="6400800" y="5943600"/>
            <a:ext cx="171196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1600" b="1" i="1" dirty="0">
                <a:latin typeface="Times New Roman" panose="02020503050405090304" pitchFamily="2" charset="0"/>
              </a:rPr>
              <a:t>cam-</a:t>
            </a:r>
            <a:r>
              <a:rPr lang="zh-CN" altLang="en-US" sz="1600" i="1" dirty="0">
                <a:latin typeface="Times New Roman" panose="02020503050405090304" pitchFamily="2" charset="0"/>
              </a:rPr>
              <a:t>条件 </a:t>
            </a:r>
            <a:r>
              <a:rPr lang="en-US" altLang="x-none" sz="1600" b="1" dirty="0">
                <a:latin typeface="Times New Roman" panose="02020503050405090304" pitchFamily="2" charset="0"/>
              </a:rPr>
              <a:t>FP-tree</a:t>
            </a:r>
            <a:endParaRPr lang="en-US" altLang="x-none" sz="1600" b="1" dirty="0">
              <a:latin typeface="Times New Roman" panose="02020503050405090304" pitchFamily="2" charset="0"/>
            </a:endParaRPr>
          </a:p>
        </p:txBody>
      </p:sp>
    </p:spTree>
  </p:cSld>
  <p:clrMapOvr>
    <a:masterClrMapping/>
  </p:clrMapOvr>
  <p:transition advClick="0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1138" name="标题 91137"/>
          <p:cNvSpPr>
            <a:spLocks noGrp="1"/>
          </p:cNvSpPr>
          <p:nvPr>
            <p:ph type="title"/>
          </p:nvPr>
        </p:nvSpPr>
        <p:spPr>
          <a:xfrm>
            <a:off x="2895600" y="457200"/>
            <a:ext cx="7315200" cy="685800"/>
          </a:xfrm>
        </p:spPr>
        <p:txBody>
          <a:bodyPr anchor="ctr">
            <a:normAutofit fontScale="90000"/>
          </a:bodyPr>
          <a:p>
            <a:pPr>
              <a:lnSpc>
                <a:spcPct val="90000"/>
              </a:lnSpc>
            </a:pPr>
            <a:r>
              <a:rPr lang="zh-CN" altLang="en-US" dirty="0"/>
              <a:t>单</a:t>
            </a:r>
            <a:r>
              <a:rPr lang="en-US" altLang="x-none" dirty="0"/>
              <a:t>FP-tree </a:t>
            </a:r>
            <a:r>
              <a:rPr lang="zh-CN" altLang="en-US" dirty="0"/>
              <a:t>路径生成</a:t>
            </a:r>
            <a:endParaRPr lang="zh-CN" altLang="en-US" dirty="0"/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>
          <a:xfrm>
            <a:off x="2057400" y="1828800"/>
            <a:ext cx="8382000" cy="1752600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 sz="2800" dirty="0"/>
              <a:t>假定</a:t>
            </a:r>
            <a:r>
              <a:rPr lang="en-US" altLang="x-none" sz="2800" dirty="0"/>
              <a:t>FP-tree T </a:t>
            </a:r>
            <a:r>
              <a:rPr lang="zh-CN" altLang="en-US" sz="2800" dirty="0"/>
              <a:t>只包含路径</a:t>
            </a:r>
            <a:r>
              <a:rPr lang="en-US" altLang="x-none" sz="2800" dirty="0"/>
              <a:t> P</a:t>
            </a:r>
            <a:endParaRPr lang="en-US" altLang="x-none" sz="2800" dirty="0"/>
          </a:p>
          <a:p>
            <a:pPr>
              <a:lnSpc>
                <a:spcPct val="120000"/>
              </a:lnSpc>
            </a:pPr>
            <a:r>
              <a:rPr lang="en-US" altLang="x-none" sz="2800" dirty="0"/>
              <a:t>P</a:t>
            </a:r>
            <a:r>
              <a:rPr lang="zh-CN" altLang="en-US" sz="2800" dirty="0"/>
              <a:t>的子路径所有可能组合就是</a:t>
            </a:r>
            <a:r>
              <a:rPr lang="en-US" altLang="x-none" sz="2800" dirty="0"/>
              <a:t>T</a:t>
            </a:r>
            <a:r>
              <a:rPr lang="zh-CN" altLang="en-US" sz="2800" dirty="0"/>
              <a:t>的包含的所有频繁集</a:t>
            </a:r>
            <a:endParaRPr lang="en-US" altLang="x-none" sz="2800" dirty="0"/>
          </a:p>
        </p:txBody>
      </p:sp>
      <p:sp>
        <p:nvSpPr>
          <p:cNvPr id="91140" name="文本框 91139"/>
          <p:cNvSpPr txBox="1"/>
          <p:nvPr/>
        </p:nvSpPr>
        <p:spPr>
          <a:xfrm>
            <a:off x="5194300" y="3898900"/>
            <a:ext cx="4267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000" dirty="0">
                <a:latin typeface="Times New Roman" panose="02020503050405090304" pitchFamily="2" charset="0"/>
              </a:rPr>
              <a:t>{}</a:t>
            </a:r>
            <a:endParaRPr lang="zh-CN" altLang="en-US" sz="2000" dirty="0">
              <a:latin typeface="Times New Roman" panose="02020503050405090304" pitchFamily="2" charset="0"/>
            </a:endParaRPr>
          </a:p>
        </p:txBody>
      </p:sp>
      <p:sp>
        <p:nvSpPr>
          <p:cNvPr id="91141" name="文本框 91140"/>
          <p:cNvSpPr txBox="1"/>
          <p:nvPr/>
        </p:nvSpPr>
        <p:spPr>
          <a:xfrm>
            <a:off x="3651250" y="4508500"/>
            <a:ext cx="4648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f:3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sp>
        <p:nvSpPr>
          <p:cNvPr id="91142" name="文本框 91141"/>
          <p:cNvSpPr txBox="1"/>
          <p:nvPr/>
        </p:nvSpPr>
        <p:spPr>
          <a:xfrm>
            <a:off x="3630613" y="5027613"/>
            <a:ext cx="50736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c:3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sp>
        <p:nvSpPr>
          <p:cNvPr id="91143" name="文本框 91142"/>
          <p:cNvSpPr txBox="1"/>
          <p:nvPr/>
        </p:nvSpPr>
        <p:spPr>
          <a:xfrm>
            <a:off x="3622675" y="5561013"/>
            <a:ext cx="52133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i="1" dirty="0">
                <a:latin typeface="Times New Roman" panose="02020503050405090304" pitchFamily="2" charset="0"/>
              </a:rPr>
              <a:t>a:3</a:t>
            </a:r>
            <a:endParaRPr lang="en-US" altLang="x-none" sz="2000" i="1" dirty="0">
              <a:latin typeface="Times New Roman" panose="02020503050405090304" pitchFamily="2" charset="0"/>
            </a:endParaRPr>
          </a:p>
        </p:txBody>
      </p:sp>
      <p:cxnSp>
        <p:nvCxnSpPr>
          <p:cNvPr id="91144" name="直接箭头连接符 91143"/>
          <p:cNvCxnSpPr>
            <a:stCxn id="91140" idx="2"/>
            <a:endCxn id="91141" idx="0"/>
          </p:cNvCxnSpPr>
          <p:nvPr/>
        </p:nvCxnSpPr>
        <p:spPr>
          <a:xfrm flipH="1">
            <a:off x="5407343" y="4297680"/>
            <a:ext cx="1524000" cy="21082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145" name="直接箭头连接符 91144"/>
          <p:cNvCxnSpPr>
            <a:stCxn id="91141" idx="2"/>
            <a:endCxn id="91142" idx="0"/>
          </p:cNvCxnSpPr>
          <p:nvPr/>
        </p:nvCxnSpPr>
        <p:spPr>
          <a:xfrm>
            <a:off x="5407343" y="4907280"/>
            <a:ext cx="1270" cy="12065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146" name="直接箭头连接符 91145"/>
          <p:cNvCxnSpPr>
            <a:stCxn id="91142" idx="2"/>
            <a:endCxn id="91143" idx="0"/>
          </p:cNvCxnSpPr>
          <p:nvPr/>
        </p:nvCxnSpPr>
        <p:spPr>
          <a:xfrm flipH="1">
            <a:off x="5407343" y="5426393"/>
            <a:ext cx="1270" cy="13462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1147" name="文本框 91146"/>
          <p:cNvSpPr txBox="1"/>
          <p:nvPr/>
        </p:nvSpPr>
        <p:spPr>
          <a:xfrm>
            <a:off x="4279900" y="6261100"/>
            <a:ext cx="185547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sz="2000" b="1" i="1" dirty="0">
                <a:latin typeface="Times New Roman" panose="02020503050405090304" pitchFamily="2" charset="0"/>
              </a:rPr>
              <a:t>m-</a:t>
            </a:r>
            <a:r>
              <a:rPr lang="zh-CN" altLang="en-US" sz="2000" b="1" i="1" dirty="0">
                <a:latin typeface="Times New Roman" panose="02020503050405090304" pitchFamily="2" charset="0"/>
              </a:rPr>
              <a:t>条件 </a:t>
            </a:r>
            <a:r>
              <a:rPr lang="en-US" altLang="x-none" sz="2000" b="1" dirty="0">
                <a:latin typeface="Times New Roman" panose="02020503050405090304" pitchFamily="2" charset="0"/>
              </a:rPr>
              <a:t>FP-tree</a:t>
            </a:r>
            <a:endParaRPr lang="en-US" altLang="x-none" sz="2000" b="1" i="1" dirty="0">
              <a:latin typeface="Times New Roman" panose="02020503050405090304" pitchFamily="2" charset="0"/>
            </a:endParaRPr>
          </a:p>
        </p:txBody>
      </p:sp>
      <p:sp>
        <p:nvSpPr>
          <p:cNvPr id="91148" name="矩形 91147"/>
          <p:cNvSpPr/>
          <p:nvPr/>
        </p:nvSpPr>
        <p:spPr>
          <a:xfrm>
            <a:off x="7480300" y="4140200"/>
            <a:ext cx="2540000" cy="1783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503050405090304" pitchFamily="2" charset="0"/>
              </a:rPr>
              <a:t>包含</a:t>
            </a:r>
            <a:r>
              <a:rPr lang="zh-CN" altLang="en-US" sz="2000" b="1" i="1" dirty="0">
                <a:latin typeface="Times New Roman" panose="02020503050405090304" pitchFamily="2" charset="0"/>
              </a:rPr>
              <a:t> </a:t>
            </a:r>
            <a:r>
              <a:rPr lang="en-US" altLang="x-none" sz="2000" b="1" i="1" dirty="0">
                <a:latin typeface="Times New Roman" panose="02020503050405090304" pitchFamily="2" charset="0"/>
              </a:rPr>
              <a:t>m</a:t>
            </a:r>
            <a:r>
              <a:rPr lang="zh-CN" altLang="en-US" sz="2000" b="1" i="1" dirty="0">
                <a:latin typeface="Times New Roman" panose="02020503050405090304" pitchFamily="2" charset="0"/>
              </a:rPr>
              <a:t>的所有频繁集</a:t>
            </a:r>
            <a:endParaRPr lang="zh-CN" altLang="en-US" sz="20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x-none" sz="2000" b="1" i="1" dirty="0">
                <a:latin typeface="Times New Roman" panose="02020503050405090304" pitchFamily="2" charset="0"/>
              </a:rPr>
              <a:t>m, </a:t>
            </a:r>
            <a:endParaRPr lang="en-US" altLang="x-none" sz="20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x-none" sz="2000" b="1" i="1" dirty="0">
                <a:latin typeface="Times New Roman" panose="02020503050405090304" pitchFamily="2" charset="0"/>
              </a:rPr>
              <a:t>fm, cm, am, </a:t>
            </a:r>
            <a:endParaRPr lang="en-US" altLang="x-none" sz="20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x-none" sz="2000" b="1" i="1" dirty="0">
                <a:latin typeface="Times New Roman" panose="02020503050405090304" pitchFamily="2" charset="0"/>
              </a:rPr>
              <a:t>fcm, fam, cam, </a:t>
            </a:r>
            <a:endParaRPr lang="en-US" altLang="x-none" sz="2000" b="1" i="1" dirty="0">
              <a:latin typeface="Times New Roman" panose="02020503050405090304" pitchFamily="2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x-none" sz="2000" b="1" i="1" dirty="0">
                <a:latin typeface="Times New Roman" panose="02020503050405090304" pitchFamily="2" charset="0"/>
              </a:rPr>
              <a:t>fcam</a:t>
            </a:r>
            <a:endParaRPr lang="en-US" altLang="x-none" sz="2000" b="1" i="1" dirty="0">
              <a:latin typeface="Times New Roman" panose="02020503050405090304" pitchFamily="2" charset="0"/>
            </a:endParaRPr>
          </a:p>
        </p:txBody>
      </p:sp>
      <p:sp>
        <p:nvSpPr>
          <p:cNvPr id="91149" name="矩形 91148"/>
          <p:cNvSpPr/>
          <p:nvPr/>
        </p:nvSpPr>
        <p:spPr>
          <a:xfrm>
            <a:off x="6521450" y="4864100"/>
            <a:ext cx="4171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503050405090304" pitchFamily="2" charset="0"/>
                <a:sym typeface="Wingdings 3" panose="05040102010807070707" pitchFamily="2" charset="2"/>
              </a:rPr>
              <a:t></a:t>
            </a:r>
            <a:endParaRPr lang="zh-CN" altLang="en-US" b="1" dirty="0">
              <a:latin typeface="Times New Roman" panose="02020503050405090304" pitchFamily="2" charset="0"/>
              <a:sym typeface="Wingdings 3" panose="05040102010807070707" pitchFamily="2" charset="2"/>
            </a:endParaRPr>
          </a:p>
        </p:txBody>
      </p:sp>
    </p:spTree>
  </p:cSld>
  <p:clrMapOvr>
    <a:masterClrMapping/>
  </p:clrMapOvr>
  <p:transition advClick="0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9216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7372350" cy="990600"/>
          </a:xfrm>
        </p:spPr>
        <p:txBody>
          <a:bodyPr anchor="ctr"/>
          <a:p>
            <a:pPr>
              <a:lnSpc>
                <a:spcPct val="90000"/>
              </a:lnSpc>
            </a:pPr>
            <a:r>
              <a:rPr lang="zh-CN" altLang="en-US" sz="3600" dirty="0"/>
              <a:t>特例: </a:t>
            </a:r>
            <a:r>
              <a:rPr lang="en-US" altLang="x-none" sz="3600" dirty="0"/>
              <a:t>FP-tree </a:t>
            </a:r>
            <a:r>
              <a:rPr lang="zh-CN" altLang="en-US" sz="3600" dirty="0"/>
              <a:t>中的</a:t>
            </a:r>
            <a:r>
              <a:rPr lang="zh-CN" altLang="en-US" sz="4000" dirty="0"/>
              <a:t>唯一</a:t>
            </a:r>
            <a:r>
              <a:rPr lang="zh-CN" altLang="en-US" sz="3600" dirty="0"/>
              <a:t>前缀路径</a:t>
            </a:r>
            <a:endParaRPr lang="zh-CN" altLang="en-US" sz="3600" dirty="0"/>
          </a:p>
        </p:txBody>
      </p:sp>
      <p:sp>
        <p:nvSpPr>
          <p:cNvPr id="92163" name="文本占位符 92162"/>
          <p:cNvSpPr>
            <a:spLocks noGrp="1"/>
          </p:cNvSpPr>
          <p:nvPr>
            <p:ph type="body" idx="1"/>
          </p:nvPr>
        </p:nvSpPr>
        <p:spPr>
          <a:xfrm>
            <a:off x="2667000" y="1676400"/>
            <a:ext cx="7696200" cy="2895600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 sz="2800" dirty="0"/>
              <a:t>假定一个 (条件) </a:t>
            </a:r>
            <a:r>
              <a:rPr lang="en-US" altLang="x-none" sz="2800" dirty="0"/>
              <a:t>FP-tree T </a:t>
            </a:r>
            <a:r>
              <a:rPr lang="zh-CN" altLang="en-US" sz="2800" dirty="0"/>
              <a:t>有一个共享唯一前缀路径</a:t>
            </a:r>
            <a:r>
              <a:rPr lang="en-US" altLang="x-none" sz="2800" dirty="0"/>
              <a:t> P</a:t>
            </a:r>
            <a:endParaRPr lang="en-US" altLang="x-none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挖掘可分解为如下两个步骤</a:t>
            </a:r>
            <a:endParaRPr lang="en-US" altLang="x-none" sz="2800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用一个节点代替此前缀路径</a:t>
            </a:r>
            <a:r>
              <a:rPr lang="en-US" altLang="x-none" dirty="0"/>
              <a:t>P</a:t>
            </a:r>
            <a:endParaRPr lang="en-US" altLang="x-none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分别计算这两个部分的结果</a:t>
            </a:r>
            <a:endParaRPr lang="en-US" altLang="x-none" dirty="0"/>
          </a:p>
        </p:txBody>
      </p:sp>
      <p:sp>
        <p:nvSpPr>
          <p:cNvPr id="92164" name="矩形 92163"/>
          <p:cNvSpPr/>
          <p:nvPr/>
        </p:nvSpPr>
        <p:spPr>
          <a:xfrm>
            <a:off x="3962400" y="5486400"/>
            <a:ext cx="4171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503050405090304" pitchFamily="2" charset="0"/>
                <a:sym typeface="Wingdings 3" panose="05040102010807070707" pitchFamily="2" charset="2"/>
              </a:rPr>
              <a:t></a:t>
            </a:r>
            <a:endParaRPr lang="zh-CN" altLang="en-US" b="1" dirty="0">
              <a:latin typeface="Times New Roman" panose="02020503050405090304" pitchFamily="2" charset="0"/>
              <a:sym typeface="Wingdings 3" panose="05040102010807070707" pitchFamily="2" charset="2"/>
            </a:endParaRPr>
          </a:p>
        </p:txBody>
      </p:sp>
      <p:grpSp>
        <p:nvGrpSpPr>
          <p:cNvPr id="92165" name="组合 92164"/>
          <p:cNvGrpSpPr/>
          <p:nvPr/>
        </p:nvGrpSpPr>
        <p:grpSpPr>
          <a:xfrm>
            <a:off x="1905000" y="2819400"/>
            <a:ext cx="2124075" cy="3644901"/>
            <a:chOff x="0" y="0"/>
            <a:chExt cx="1338" cy="2296"/>
          </a:xfrm>
        </p:grpSpPr>
        <p:grpSp>
          <p:nvGrpSpPr>
            <p:cNvPr id="92166" name="组合 92165"/>
            <p:cNvGrpSpPr/>
            <p:nvPr/>
          </p:nvGrpSpPr>
          <p:grpSpPr>
            <a:xfrm>
              <a:off x="240" y="0"/>
              <a:ext cx="437" cy="1252"/>
              <a:chOff x="0" y="0"/>
              <a:chExt cx="437" cy="1252"/>
            </a:xfrm>
          </p:grpSpPr>
          <p:sp>
            <p:nvSpPr>
              <p:cNvPr id="92167" name="文本框 92166"/>
              <p:cNvSpPr txBox="1"/>
              <p:nvPr/>
            </p:nvSpPr>
            <p:spPr>
              <a:xfrm>
                <a:off x="5" y="680"/>
                <a:ext cx="43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a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2</a:t>
                </a:r>
                <a:r>
                  <a:rPr lang="en-US" altLang="x-none" sz="2000" i="1" dirty="0">
                    <a:latin typeface="Times New Roman" panose="02020503050405090304" pitchFamily="2" charset="0"/>
                  </a:rPr>
                  <a:t>:n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2</a:t>
                </a:r>
                <a:endParaRPr lang="en-US" altLang="x-none" sz="2000" i="1" baseline="-25000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92168" name="文本框 92167"/>
              <p:cNvSpPr txBox="1"/>
              <p:nvPr/>
            </p:nvSpPr>
            <p:spPr>
              <a:xfrm>
                <a:off x="0" y="1001"/>
                <a:ext cx="431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a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3</a:t>
                </a:r>
                <a:r>
                  <a:rPr lang="en-US" altLang="x-none" sz="2000" i="1" dirty="0">
                    <a:latin typeface="Times New Roman" panose="02020503050405090304" pitchFamily="2" charset="0"/>
                  </a:rPr>
                  <a:t>:n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3</a:t>
                </a:r>
                <a:endParaRPr lang="en-US" altLang="x-none" sz="2000" i="1" baseline="-25000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92169" name="文本框 92168"/>
              <p:cNvSpPr txBox="1"/>
              <p:nvPr/>
            </p:nvSpPr>
            <p:spPr>
              <a:xfrm>
                <a:off x="0" y="367"/>
                <a:ext cx="43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a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1</a:t>
                </a:r>
                <a:r>
                  <a:rPr lang="en-US" altLang="x-none" sz="2000" i="1" dirty="0">
                    <a:latin typeface="Times New Roman" panose="02020503050405090304" pitchFamily="2" charset="0"/>
                  </a:rPr>
                  <a:t>:n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1</a:t>
                </a:r>
                <a:endParaRPr lang="en-US" altLang="x-none" sz="2000" i="1" baseline="-25000" dirty="0">
                  <a:latin typeface="Times New Roman" panose="02020503050405090304" pitchFamily="2" charset="0"/>
                </a:endParaRPr>
              </a:p>
            </p:txBody>
          </p:sp>
          <p:grpSp>
            <p:nvGrpSpPr>
              <p:cNvPr id="92170" name="组合 92169"/>
              <p:cNvGrpSpPr/>
              <p:nvPr/>
            </p:nvGrpSpPr>
            <p:grpSpPr>
              <a:xfrm>
                <a:off x="11" y="0"/>
                <a:ext cx="268" cy="1000"/>
                <a:chOff x="0" y="0"/>
                <a:chExt cx="288" cy="1046"/>
              </a:xfrm>
            </p:grpSpPr>
            <p:sp>
              <p:nvSpPr>
                <p:cNvPr id="92171" name="文本框 92170"/>
                <p:cNvSpPr txBox="1"/>
                <p:nvPr/>
              </p:nvSpPr>
              <p:spPr>
                <a:xfrm>
                  <a:off x="0" y="0"/>
                  <a:ext cx="288" cy="2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eaLnBrk="0" hangingPunct="0"/>
                  <a:r>
                    <a:rPr lang="zh-CN" altLang="en-US" sz="2000" dirty="0">
                      <a:latin typeface="Times New Roman" panose="02020503050405090304" pitchFamily="2" charset="0"/>
                    </a:rPr>
                    <a:t>{}</a:t>
                  </a:r>
                  <a:endParaRPr lang="zh-CN" altLang="en-US" sz="2000" dirty="0">
                    <a:latin typeface="Times New Roman" panose="02020503050405090304" pitchFamily="2" charset="0"/>
                  </a:endParaRPr>
                </a:p>
              </p:txBody>
            </p:sp>
            <p:cxnSp>
              <p:nvCxnSpPr>
                <p:cNvPr id="92172" name="直接箭头连接符 92171"/>
                <p:cNvCxnSpPr>
                  <a:stCxn id="92171" idx="2"/>
                  <a:endCxn id="92169" idx="0"/>
                </p:cNvCxnSpPr>
                <p:nvPr/>
              </p:nvCxnSpPr>
              <p:spPr>
                <a:xfrm>
                  <a:off x="145" y="262"/>
                  <a:ext cx="73" cy="121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92173" name="直接箭头连接符 92172"/>
                <p:cNvCxnSpPr>
                  <a:stCxn id="92169" idx="2"/>
                  <a:endCxn id="92167" idx="0"/>
                </p:cNvCxnSpPr>
                <p:nvPr/>
              </p:nvCxnSpPr>
              <p:spPr>
                <a:xfrm>
                  <a:off x="220" y="646"/>
                  <a:ext cx="6" cy="64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92174" name="直接箭头连接符 92173"/>
                <p:cNvCxnSpPr>
                  <a:stCxn id="92167" idx="2"/>
                  <a:endCxn id="92168" idx="0"/>
                </p:cNvCxnSpPr>
                <p:nvPr/>
              </p:nvCxnSpPr>
              <p:spPr>
                <a:xfrm flipH="1">
                  <a:off x="220" y="974"/>
                  <a:ext cx="6" cy="72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175" name="组合 92174"/>
            <p:cNvGrpSpPr/>
            <p:nvPr/>
          </p:nvGrpSpPr>
          <p:grpSpPr>
            <a:xfrm>
              <a:off x="0" y="1296"/>
              <a:ext cx="1338" cy="1000"/>
              <a:chOff x="0" y="0"/>
              <a:chExt cx="1338" cy="1000"/>
            </a:xfrm>
          </p:grpSpPr>
          <p:sp>
            <p:nvSpPr>
              <p:cNvPr id="92176" name="直接连接符 92175"/>
              <p:cNvSpPr/>
              <p:nvPr/>
            </p:nvSpPr>
            <p:spPr>
              <a:xfrm flipH="1">
                <a:off x="144" y="0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77" name="直接连接符 92176"/>
              <p:cNvSpPr/>
              <p:nvPr/>
            </p:nvSpPr>
            <p:spPr>
              <a:xfrm>
                <a:off x="432" y="0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78" name="文本框 92177"/>
              <p:cNvSpPr txBox="1"/>
              <p:nvPr/>
            </p:nvSpPr>
            <p:spPr>
              <a:xfrm>
                <a:off x="0" y="304"/>
                <a:ext cx="469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x-none" sz="1800" i="1" dirty="0">
                    <a:latin typeface="Tahoma" panose="020B0604030504040204" pitchFamily="2" charset="0"/>
                  </a:rPr>
                  <a:t>b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1</a:t>
                </a:r>
                <a:r>
                  <a:rPr lang="en-US" altLang="x-none" sz="1800" i="1" dirty="0">
                    <a:latin typeface="Tahoma" panose="020B0604030504040204" pitchFamily="2" charset="0"/>
                  </a:rPr>
                  <a:t>:m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1</a:t>
                </a:r>
                <a:endParaRPr lang="en-US" altLang="x-none" sz="1800" i="1" baseline="-25000" dirty="0">
                  <a:latin typeface="Tahoma" panose="020B0604030504040204" pitchFamily="2" charset="0"/>
                </a:endParaRPr>
              </a:p>
            </p:txBody>
          </p:sp>
          <p:sp>
            <p:nvSpPr>
              <p:cNvPr id="92179" name="文本框 92178"/>
              <p:cNvSpPr txBox="1"/>
              <p:nvPr/>
            </p:nvSpPr>
            <p:spPr>
              <a:xfrm>
                <a:off x="662" y="260"/>
                <a:ext cx="4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x-none" sz="1800" i="1" dirty="0">
                    <a:latin typeface="Tahoma" panose="020B0604030504040204" pitchFamily="2" charset="0"/>
                  </a:rPr>
                  <a:t>C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1</a:t>
                </a:r>
                <a:r>
                  <a:rPr lang="en-US" altLang="x-none" sz="1800" i="1" dirty="0">
                    <a:latin typeface="Tahoma" panose="020B0604030504040204" pitchFamily="2" charset="0"/>
                  </a:rPr>
                  <a:t>:k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1</a:t>
                </a:r>
                <a:endParaRPr lang="en-US" altLang="x-none" sz="1800" i="1" baseline="-25000" dirty="0">
                  <a:latin typeface="Tahoma" panose="020B0604030504040204" pitchFamily="2" charset="0"/>
                </a:endParaRPr>
              </a:p>
            </p:txBody>
          </p:sp>
          <p:sp>
            <p:nvSpPr>
              <p:cNvPr id="92180" name="直接连接符 92179"/>
              <p:cNvSpPr/>
              <p:nvPr/>
            </p:nvSpPr>
            <p:spPr>
              <a:xfrm flipH="1">
                <a:off x="528" y="528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81" name="直接连接符 92180"/>
              <p:cNvSpPr/>
              <p:nvPr/>
            </p:nvSpPr>
            <p:spPr>
              <a:xfrm>
                <a:off x="864" y="528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82" name="矩形 92181"/>
              <p:cNvSpPr/>
              <p:nvPr/>
            </p:nvSpPr>
            <p:spPr>
              <a:xfrm>
                <a:off x="288" y="768"/>
                <a:ext cx="4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x-none" sz="1800" i="1" dirty="0">
                    <a:latin typeface="Tahoma" panose="020B0604030504040204" pitchFamily="2" charset="0"/>
                  </a:rPr>
                  <a:t>C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2</a:t>
                </a:r>
                <a:r>
                  <a:rPr lang="en-US" altLang="x-none" sz="1800" i="1" dirty="0">
                    <a:latin typeface="Tahoma" panose="020B0604030504040204" pitchFamily="2" charset="0"/>
                  </a:rPr>
                  <a:t>:k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2</a:t>
                </a:r>
                <a:endParaRPr lang="en-US" altLang="x-none" sz="1800" i="1" baseline="-25000" dirty="0">
                  <a:latin typeface="Tahoma" panose="020B0604030504040204" pitchFamily="2" charset="0"/>
                </a:endParaRPr>
              </a:p>
            </p:txBody>
          </p:sp>
          <p:sp>
            <p:nvSpPr>
              <p:cNvPr id="92183" name="矩形 92182"/>
              <p:cNvSpPr/>
              <p:nvPr/>
            </p:nvSpPr>
            <p:spPr>
              <a:xfrm>
                <a:off x="912" y="768"/>
                <a:ext cx="4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x-none" sz="1800" i="1" dirty="0">
                    <a:latin typeface="Tahoma" panose="020B0604030504040204" pitchFamily="2" charset="0"/>
                  </a:rPr>
                  <a:t>C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3</a:t>
                </a:r>
                <a:r>
                  <a:rPr lang="en-US" altLang="x-none" sz="1800" i="1" dirty="0">
                    <a:latin typeface="Tahoma" panose="020B0604030504040204" pitchFamily="2" charset="0"/>
                  </a:rPr>
                  <a:t>:k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3</a:t>
                </a:r>
                <a:endParaRPr lang="en-US" altLang="x-none" sz="1800" i="1" baseline="-25000" dirty="0">
                  <a:latin typeface="Tahoma" panose="020B0604030504040204" pitchFamily="2" charset="0"/>
                </a:endParaRPr>
              </a:p>
            </p:txBody>
          </p:sp>
        </p:grpSp>
      </p:grpSp>
      <p:grpSp>
        <p:nvGrpSpPr>
          <p:cNvPr id="92184" name="组合 92183"/>
          <p:cNvGrpSpPr/>
          <p:nvPr/>
        </p:nvGrpSpPr>
        <p:grpSpPr>
          <a:xfrm>
            <a:off x="7696200" y="4572000"/>
            <a:ext cx="2124075" cy="2044701"/>
            <a:chOff x="0" y="0"/>
            <a:chExt cx="1338" cy="1288"/>
          </a:xfrm>
        </p:grpSpPr>
        <p:grpSp>
          <p:nvGrpSpPr>
            <p:cNvPr id="92185" name="组合 92184"/>
            <p:cNvGrpSpPr/>
            <p:nvPr/>
          </p:nvGrpSpPr>
          <p:grpSpPr>
            <a:xfrm>
              <a:off x="0" y="288"/>
              <a:ext cx="1338" cy="1000"/>
              <a:chOff x="0" y="0"/>
              <a:chExt cx="1338" cy="1000"/>
            </a:xfrm>
          </p:grpSpPr>
          <p:sp>
            <p:nvSpPr>
              <p:cNvPr id="92186" name="直接连接符 92185"/>
              <p:cNvSpPr/>
              <p:nvPr/>
            </p:nvSpPr>
            <p:spPr>
              <a:xfrm flipH="1">
                <a:off x="144" y="0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87" name="直接连接符 92186"/>
              <p:cNvSpPr/>
              <p:nvPr/>
            </p:nvSpPr>
            <p:spPr>
              <a:xfrm>
                <a:off x="432" y="0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88" name="文本框 92187"/>
              <p:cNvSpPr txBox="1"/>
              <p:nvPr/>
            </p:nvSpPr>
            <p:spPr>
              <a:xfrm>
                <a:off x="0" y="304"/>
                <a:ext cx="469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x-none" sz="1800" i="1" dirty="0">
                    <a:latin typeface="Tahoma" panose="020B0604030504040204" pitchFamily="2" charset="0"/>
                  </a:rPr>
                  <a:t>b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1</a:t>
                </a:r>
                <a:r>
                  <a:rPr lang="en-US" altLang="x-none" sz="1800" i="1" dirty="0">
                    <a:latin typeface="Tahoma" panose="020B0604030504040204" pitchFamily="2" charset="0"/>
                  </a:rPr>
                  <a:t>:m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1</a:t>
                </a:r>
                <a:endParaRPr lang="en-US" altLang="x-none" sz="1800" i="1" baseline="-25000" dirty="0">
                  <a:latin typeface="Tahoma" panose="020B0604030504040204" pitchFamily="2" charset="0"/>
                </a:endParaRPr>
              </a:p>
            </p:txBody>
          </p:sp>
          <p:sp>
            <p:nvSpPr>
              <p:cNvPr id="92189" name="文本框 92188"/>
              <p:cNvSpPr txBox="1"/>
              <p:nvPr/>
            </p:nvSpPr>
            <p:spPr>
              <a:xfrm>
                <a:off x="662" y="260"/>
                <a:ext cx="4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x-none" sz="1800" i="1" dirty="0">
                    <a:latin typeface="Tahoma" panose="020B0604030504040204" pitchFamily="2" charset="0"/>
                  </a:rPr>
                  <a:t>C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1</a:t>
                </a:r>
                <a:r>
                  <a:rPr lang="en-US" altLang="x-none" sz="1800" i="1" dirty="0">
                    <a:latin typeface="Tahoma" panose="020B0604030504040204" pitchFamily="2" charset="0"/>
                  </a:rPr>
                  <a:t>:k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1</a:t>
                </a:r>
                <a:endParaRPr lang="en-US" altLang="x-none" sz="1800" i="1" baseline="-25000" dirty="0">
                  <a:latin typeface="Tahoma" panose="020B0604030504040204" pitchFamily="2" charset="0"/>
                </a:endParaRPr>
              </a:p>
            </p:txBody>
          </p:sp>
          <p:sp>
            <p:nvSpPr>
              <p:cNvPr id="92190" name="直接连接符 92189"/>
              <p:cNvSpPr/>
              <p:nvPr/>
            </p:nvSpPr>
            <p:spPr>
              <a:xfrm flipH="1">
                <a:off x="528" y="528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1" name="直接连接符 92190"/>
              <p:cNvSpPr/>
              <p:nvPr/>
            </p:nvSpPr>
            <p:spPr>
              <a:xfrm>
                <a:off x="864" y="528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2" name="矩形 92191"/>
              <p:cNvSpPr/>
              <p:nvPr/>
            </p:nvSpPr>
            <p:spPr>
              <a:xfrm>
                <a:off x="288" y="768"/>
                <a:ext cx="4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x-none" sz="1800" i="1" dirty="0">
                    <a:latin typeface="Tahoma" panose="020B0604030504040204" pitchFamily="2" charset="0"/>
                  </a:rPr>
                  <a:t>C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2</a:t>
                </a:r>
                <a:r>
                  <a:rPr lang="en-US" altLang="x-none" sz="1800" i="1" dirty="0">
                    <a:latin typeface="Tahoma" panose="020B0604030504040204" pitchFamily="2" charset="0"/>
                  </a:rPr>
                  <a:t>:k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2</a:t>
                </a:r>
                <a:endParaRPr lang="en-US" altLang="x-none" sz="1800" i="1" baseline="-25000" dirty="0">
                  <a:latin typeface="Tahoma" panose="020B0604030504040204" pitchFamily="2" charset="0"/>
                </a:endParaRPr>
              </a:p>
            </p:txBody>
          </p:sp>
          <p:sp>
            <p:nvSpPr>
              <p:cNvPr id="92193" name="矩形 92192"/>
              <p:cNvSpPr/>
              <p:nvPr/>
            </p:nvSpPr>
            <p:spPr>
              <a:xfrm>
                <a:off x="912" y="768"/>
                <a:ext cx="42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x-none" sz="1800" i="1" dirty="0">
                    <a:latin typeface="Tahoma" panose="020B0604030504040204" pitchFamily="2" charset="0"/>
                  </a:rPr>
                  <a:t>C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3</a:t>
                </a:r>
                <a:r>
                  <a:rPr lang="en-US" altLang="x-none" sz="1800" i="1" dirty="0">
                    <a:latin typeface="Tahoma" panose="020B0604030504040204" pitchFamily="2" charset="0"/>
                  </a:rPr>
                  <a:t>:k</a:t>
                </a:r>
                <a:r>
                  <a:rPr lang="en-US" altLang="x-none" sz="1800" i="1" baseline="-25000" dirty="0">
                    <a:latin typeface="Tahoma" panose="020B0604030504040204" pitchFamily="2" charset="0"/>
                  </a:rPr>
                  <a:t>3</a:t>
                </a:r>
                <a:endParaRPr lang="en-US" altLang="x-none" sz="1800" i="1" baseline="-25000" dirty="0">
                  <a:latin typeface="Tahoma" panose="020B0604030504040204" pitchFamily="2" charset="0"/>
                </a:endParaRPr>
              </a:p>
            </p:txBody>
          </p:sp>
        </p:grpSp>
        <p:sp>
          <p:nvSpPr>
            <p:cNvPr id="92194" name="文本框 92193"/>
            <p:cNvSpPr txBox="1"/>
            <p:nvPr/>
          </p:nvSpPr>
          <p:spPr>
            <a:xfrm>
              <a:off x="336" y="0"/>
              <a:ext cx="21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x-none" sz="1800" i="1" dirty="0">
                  <a:latin typeface="Tahoma" panose="020B0604030504040204" pitchFamily="2" charset="0"/>
                </a:rPr>
                <a:t>r</a:t>
              </a:r>
              <a:r>
                <a:rPr lang="en-US" altLang="x-none" sz="1800" i="1" baseline="-25000" dirty="0">
                  <a:latin typeface="Tahoma" panose="020B0604030504040204" pitchFamily="2" charset="0"/>
                </a:rPr>
                <a:t>1</a:t>
              </a:r>
              <a:endParaRPr lang="en-US" altLang="x-none" sz="1800" i="1" baseline="-25000" dirty="0">
                <a:latin typeface="Tahoma" panose="020B0604030504040204" pitchFamily="2" charset="0"/>
              </a:endParaRPr>
            </a:p>
          </p:txBody>
        </p:sp>
      </p:grpSp>
      <p:sp>
        <p:nvSpPr>
          <p:cNvPr id="92195" name="矩形 92194"/>
          <p:cNvSpPr/>
          <p:nvPr/>
        </p:nvSpPr>
        <p:spPr>
          <a:xfrm>
            <a:off x="6934200" y="5334000"/>
            <a:ext cx="44323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600" b="1" dirty="0">
                <a:latin typeface="Times New Roman" panose="02020503050405090304" pitchFamily="2" charset="0"/>
                <a:sym typeface="Wingdings 3" panose="05040102010807070707" pitchFamily="2" charset="2"/>
              </a:rPr>
              <a:t>+</a:t>
            </a:r>
            <a:endParaRPr lang="zh-CN" altLang="en-US" sz="3600" b="1" dirty="0">
              <a:latin typeface="Times New Roman" panose="02020503050405090304" pitchFamily="2" charset="0"/>
              <a:sym typeface="Wingdings 3" panose="05040102010807070707" pitchFamily="2" charset="2"/>
            </a:endParaRPr>
          </a:p>
        </p:txBody>
      </p:sp>
      <p:grpSp>
        <p:nvGrpSpPr>
          <p:cNvPr id="92196" name="组合 92195"/>
          <p:cNvGrpSpPr/>
          <p:nvPr/>
        </p:nvGrpSpPr>
        <p:grpSpPr>
          <a:xfrm>
            <a:off x="4876800" y="4648200"/>
            <a:ext cx="1608138" cy="1987551"/>
            <a:chOff x="0" y="0"/>
            <a:chExt cx="1013" cy="1252"/>
          </a:xfrm>
        </p:grpSpPr>
        <p:grpSp>
          <p:nvGrpSpPr>
            <p:cNvPr id="92197" name="组合 92196"/>
            <p:cNvGrpSpPr/>
            <p:nvPr/>
          </p:nvGrpSpPr>
          <p:grpSpPr>
            <a:xfrm>
              <a:off x="576" y="0"/>
              <a:ext cx="437" cy="1252"/>
              <a:chOff x="0" y="0"/>
              <a:chExt cx="437" cy="1252"/>
            </a:xfrm>
          </p:grpSpPr>
          <p:sp>
            <p:nvSpPr>
              <p:cNvPr id="92198" name="文本框 92197"/>
              <p:cNvSpPr txBox="1"/>
              <p:nvPr/>
            </p:nvSpPr>
            <p:spPr>
              <a:xfrm>
                <a:off x="5" y="680"/>
                <a:ext cx="43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a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2</a:t>
                </a:r>
                <a:r>
                  <a:rPr lang="en-US" altLang="x-none" sz="2000" i="1" dirty="0">
                    <a:latin typeface="Times New Roman" panose="02020503050405090304" pitchFamily="2" charset="0"/>
                  </a:rPr>
                  <a:t>:n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2</a:t>
                </a:r>
                <a:endParaRPr lang="en-US" altLang="x-none" sz="2000" i="1" baseline="-25000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92199" name="文本框 92198"/>
              <p:cNvSpPr txBox="1"/>
              <p:nvPr/>
            </p:nvSpPr>
            <p:spPr>
              <a:xfrm>
                <a:off x="0" y="1001"/>
                <a:ext cx="43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a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3</a:t>
                </a:r>
                <a:r>
                  <a:rPr lang="en-US" altLang="x-none" sz="2000" i="1" dirty="0">
                    <a:latin typeface="Times New Roman" panose="02020503050405090304" pitchFamily="2" charset="0"/>
                  </a:rPr>
                  <a:t>:n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3</a:t>
                </a:r>
                <a:endParaRPr lang="en-US" altLang="x-none" sz="2000" i="1" baseline="-25000" dirty="0">
                  <a:latin typeface="Times New Roman" panose="02020503050405090304" pitchFamily="2" charset="0"/>
                </a:endParaRPr>
              </a:p>
            </p:txBody>
          </p:sp>
          <p:sp>
            <p:nvSpPr>
              <p:cNvPr id="92200" name="文本框 92199"/>
              <p:cNvSpPr txBox="1"/>
              <p:nvPr/>
            </p:nvSpPr>
            <p:spPr>
              <a:xfrm>
                <a:off x="0" y="367"/>
                <a:ext cx="43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x-none" sz="2000" i="1" dirty="0">
                    <a:latin typeface="Times New Roman" panose="02020503050405090304" pitchFamily="2" charset="0"/>
                  </a:rPr>
                  <a:t>a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1</a:t>
                </a:r>
                <a:r>
                  <a:rPr lang="en-US" altLang="x-none" sz="2000" i="1" dirty="0">
                    <a:latin typeface="Times New Roman" panose="02020503050405090304" pitchFamily="2" charset="0"/>
                  </a:rPr>
                  <a:t>:n</a:t>
                </a:r>
                <a:r>
                  <a:rPr lang="en-US" altLang="x-none" sz="2000" i="1" baseline="-25000" dirty="0">
                    <a:latin typeface="Times New Roman" panose="02020503050405090304" pitchFamily="2" charset="0"/>
                  </a:rPr>
                  <a:t>1</a:t>
                </a:r>
                <a:endParaRPr lang="en-US" altLang="x-none" sz="2000" i="1" baseline="-25000" dirty="0">
                  <a:latin typeface="Times New Roman" panose="02020503050405090304" pitchFamily="2" charset="0"/>
                </a:endParaRPr>
              </a:p>
            </p:txBody>
          </p:sp>
          <p:grpSp>
            <p:nvGrpSpPr>
              <p:cNvPr id="92201" name="组合 92200"/>
              <p:cNvGrpSpPr/>
              <p:nvPr/>
            </p:nvGrpSpPr>
            <p:grpSpPr>
              <a:xfrm>
                <a:off x="11" y="0"/>
                <a:ext cx="269" cy="1001"/>
                <a:chOff x="0" y="0"/>
                <a:chExt cx="289" cy="1047"/>
              </a:xfrm>
            </p:grpSpPr>
            <p:sp>
              <p:nvSpPr>
                <p:cNvPr id="92202" name="文本框 92201"/>
                <p:cNvSpPr txBox="1"/>
                <p:nvPr/>
              </p:nvSpPr>
              <p:spPr>
                <a:xfrm>
                  <a:off x="0" y="0"/>
                  <a:ext cx="289" cy="2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eaLnBrk="0" hangingPunct="0"/>
                  <a:r>
                    <a:rPr lang="zh-CN" altLang="en-US" sz="2000" dirty="0">
                      <a:latin typeface="Times New Roman" panose="02020503050405090304" pitchFamily="2" charset="0"/>
                    </a:rPr>
                    <a:t>{}</a:t>
                  </a:r>
                  <a:endParaRPr lang="zh-CN" altLang="en-US" sz="2000" dirty="0">
                    <a:latin typeface="Times New Roman" panose="02020503050405090304" pitchFamily="2" charset="0"/>
                  </a:endParaRPr>
                </a:p>
              </p:txBody>
            </p:sp>
            <p:cxnSp>
              <p:nvCxnSpPr>
                <p:cNvPr id="92203" name="直接箭头连接符 92202"/>
                <p:cNvCxnSpPr>
                  <a:stCxn id="92202" idx="2"/>
                  <a:endCxn id="92200" idx="0"/>
                </p:cNvCxnSpPr>
                <p:nvPr/>
              </p:nvCxnSpPr>
              <p:spPr>
                <a:xfrm>
                  <a:off x="145" y="263"/>
                  <a:ext cx="74" cy="121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92204" name="直接箭头连接符 92203"/>
                <p:cNvCxnSpPr>
                  <a:stCxn id="92200" idx="2"/>
                  <a:endCxn id="92198" idx="0"/>
                </p:cNvCxnSpPr>
                <p:nvPr/>
              </p:nvCxnSpPr>
              <p:spPr>
                <a:xfrm>
                  <a:off x="220" y="647"/>
                  <a:ext cx="6" cy="64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92205" name="直接箭头连接符 92204"/>
                <p:cNvCxnSpPr>
                  <a:stCxn id="92198" idx="2"/>
                  <a:endCxn id="92199" idx="0"/>
                </p:cNvCxnSpPr>
                <p:nvPr/>
              </p:nvCxnSpPr>
              <p:spPr>
                <a:xfrm flipH="1">
                  <a:off x="220" y="974"/>
                  <a:ext cx="6" cy="73"/>
                </a:xfrm>
                <a:prstGeom prst="straightConnector1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92206" name="文本框 92205"/>
            <p:cNvSpPr txBox="1"/>
            <p:nvPr/>
          </p:nvSpPr>
          <p:spPr>
            <a:xfrm>
              <a:off x="0" y="480"/>
              <a:ext cx="23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x-none" sz="2000" i="1" dirty="0">
                  <a:latin typeface="Tahoma" panose="020B0604030504040204" pitchFamily="2" charset="0"/>
                </a:rPr>
                <a:t>r</a:t>
              </a:r>
              <a:r>
                <a:rPr lang="en-US" altLang="x-none" sz="2000" i="1" baseline="-25000" dirty="0">
                  <a:latin typeface="Tahoma" panose="020B0604030504040204" pitchFamily="2" charset="0"/>
                </a:rPr>
                <a:t>1</a:t>
              </a:r>
              <a:endParaRPr lang="en-US" altLang="x-none" sz="2000" i="1" baseline="-25000" dirty="0">
                <a:latin typeface="Tahoma" panose="020B0604030504040204" pitchFamily="2" charset="0"/>
              </a:endParaRPr>
            </a:p>
          </p:txBody>
        </p:sp>
        <p:sp>
          <p:nvSpPr>
            <p:cNvPr id="92207" name="矩形 92206"/>
            <p:cNvSpPr/>
            <p:nvPr/>
          </p:nvSpPr>
          <p:spPr>
            <a:xfrm>
              <a:off x="240" y="480"/>
              <a:ext cx="24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503050405090304" pitchFamily="2" charset="0"/>
                  <a:sym typeface="Wingdings 3" panose="05040102010807070707" pitchFamily="2" charset="2"/>
                </a:rPr>
                <a:t>=</a:t>
              </a:r>
              <a:endParaRPr lang="zh-CN" altLang="en-US" sz="2800" b="1" dirty="0">
                <a:latin typeface="Times New Roman" panose="02020503050405090304" pitchFamily="2" charset="0"/>
                <a:sym typeface="Wingdings 3" panose="05040102010807070707" pitchFamily="2" charset="2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标题 93185"/>
          <p:cNvSpPr>
            <a:spLocks noGrp="1"/>
          </p:cNvSpPr>
          <p:nvPr>
            <p:ph type="title"/>
          </p:nvPr>
        </p:nvSpPr>
        <p:spPr>
          <a:xfrm>
            <a:off x="2971800" y="304800"/>
            <a:ext cx="7239000" cy="1143000"/>
          </a:xfrm>
        </p:spPr>
        <p:txBody>
          <a:bodyPr anchor="ctr"/>
          <a:p>
            <a:r>
              <a:rPr lang="zh-CN" altLang="en-US"/>
              <a:t>频繁集增长的原理</a:t>
            </a:r>
            <a:endParaRPr lang="zh-CN" altLang="en-US"/>
          </a:p>
        </p:txBody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>
          <a:xfrm>
            <a:off x="2057400" y="1828800"/>
            <a:ext cx="8077200" cy="4419600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 dirty="0"/>
              <a:t>模式增长的特征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令</a:t>
            </a:r>
            <a:r>
              <a:rPr lang="en-US" altLang="x-none" dirty="0"/>
              <a:t> </a:t>
            </a:r>
            <a:r>
              <a:rPr lang="en-US" altLang="x-none" dirty="0">
                <a:sym typeface="Symbol" panose="05050102010706020507" pitchFamily="2" charset="2"/>
              </a:rPr>
              <a:t> </a:t>
            </a:r>
            <a:r>
              <a:rPr lang="zh-CN" altLang="en-US" dirty="0">
                <a:sym typeface="Symbol" panose="05050102010706020507" pitchFamily="2" charset="2"/>
              </a:rPr>
              <a:t>为</a:t>
            </a:r>
            <a:r>
              <a:rPr lang="en-US" altLang="x-none" dirty="0">
                <a:sym typeface="Symbol" panose="05050102010706020507" pitchFamily="2" charset="2"/>
              </a:rPr>
              <a:t>DB</a:t>
            </a:r>
            <a:r>
              <a:rPr lang="zh-CN" altLang="en-US" dirty="0">
                <a:sym typeface="Symbol" panose="05050102010706020507" pitchFamily="2" charset="2"/>
              </a:rPr>
              <a:t>的一个频繁集，</a:t>
            </a:r>
            <a:r>
              <a:rPr lang="en-US" altLang="x-none" dirty="0">
                <a:sym typeface="Symbol" panose="05050102010706020507" pitchFamily="2" charset="2"/>
              </a:rPr>
              <a:t> B </a:t>
            </a:r>
            <a:r>
              <a:rPr lang="zh-CN" altLang="en-US" dirty="0">
                <a:sym typeface="Symbol" panose="05050102010706020507" pitchFamily="2" charset="2"/>
              </a:rPr>
              <a:t>为 </a:t>
            </a:r>
            <a:r>
              <a:rPr lang="en-US" altLang="x-none" dirty="0">
                <a:sym typeface="Symbol" panose="05050102010706020507" pitchFamily="2" charset="2"/>
              </a:rPr>
              <a:t> </a:t>
            </a:r>
            <a:r>
              <a:rPr lang="zh-CN" altLang="en-US" dirty="0">
                <a:sym typeface="Symbol" panose="05050102010706020507" pitchFamily="2" charset="2"/>
              </a:rPr>
              <a:t>的条件模式库，</a:t>
            </a:r>
            <a:r>
              <a:rPr lang="en-US" altLang="x-none" dirty="0">
                <a:sym typeface="Symbol" panose="05050102010706020507" pitchFamily="2" charset="2"/>
              </a:rPr>
              <a:t>  </a:t>
            </a:r>
            <a:r>
              <a:rPr lang="zh-CN" altLang="en-US" dirty="0">
                <a:sym typeface="Symbol" panose="05050102010706020507" pitchFamily="2" charset="2"/>
              </a:rPr>
              <a:t>是</a:t>
            </a:r>
            <a:r>
              <a:rPr lang="en-US" altLang="x-none" dirty="0">
                <a:sym typeface="Symbol" panose="05050102010706020507" pitchFamily="2" charset="2"/>
              </a:rPr>
              <a:t> B</a:t>
            </a:r>
            <a:r>
              <a:rPr lang="zh-CN" altLang="en-US" dirty="0">
                <a:sym typeface="Symbol" panose="05050102010706020507" pitchFamily="2" charset="2"/>
              </a:rPr>
              <a:t>中的一个项，要使</a:t>
            </a:r>
            <a:r>
              <a:rPr lang="en-US" altLang="x-none" dirty="0">
                <a:sym typeface="Symbol" panose="05050102010706020507" pitchFamily="2" charset="2"/>
              </a:rPr>
              <a:t>     </a:t>
            </a:r>
            <a:r>
              <a:rPr lang="zh-CN" altLang="en-US" dirty="0">
                <a:sym typeface="Symbol" panose="05050102010706020507" pitchFamily="2" charset="2"/>
              </a:rPr>
              <a:t>是</a:t>
            </a:r>
            <a:r>
              <a:rPr lang="en-US" altLang="x-none" dirty="0">
                <a:sym typeface="Symbol" panose="05050102010706020507" pitchFamily="2" charset="2"/>
              </a:rPr>
              <a:t>DB</a:t>
            </a:r>
            <a:r>
              <a:rPr lang="zh-CN" altLang="en-US" dirty="0">
                <a:sym typeface="Symbol" panose="05050102010706020507" pitchFamily="2" charset="2"/>
              </a:rPr>
              <a:t>中的频繁集，当且仅当</a:t>
            </a:r>
            <a:r>
              <a:rPr lang="en-US" altLang="x-none" dirty="0">
                <a:sym typeface="Symbol" panose="05050102010706020507" pitchFamily="2" charset="2"/>
              </a:rPr>
              <a:t>  </a:t>
            </a:r>
            <a:r>
              <a:rPr lang="zh-CN" altLang="en-US" dirty="0">
                <a:sym typeface="Symbol" panose="05050102010706020507" pitchFamily="2" charset="2"/>
              </a:rPr>
              <a:t>是</a:t>
            </a:r>
            <a:r>
              <a:rPr lang="en-US" altLang="x-none" dirty="0">
                <a:sym typeface="Symbol" panose="05050102010706020507" pitchFamily="2" charset="2"/>
              </a:rPr>
              <a:t> B </a:t>
            </a:r>
            <a:r>
              <a:rPr lang="zh-CN" altLang="en-US" dirty="0">
                <a:sym typeface="Symbol" panose="05050102010706020507" pitchFamily="2" charset="2"/>
              </a:rPr>
              <a:t>的频繁项.  </a:t>
            </a:r>
            <a:endParaRPr lang="zh-CN" altLang="en-US" dirty="0">
              <a:sym typeface="Symbol" panose="05050102010706020507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x-none" dirty="0"/>
              <a:t>“</a:t>
            </a:r>
            <a:r>
              <a:rPr lang="en-US" altLang="x-none" i="1" dirty="0"/>
              <a:t>abcdef</a:t>
            </a:r>
            <a:r>
              <a:rPr lang="en-US" altLang="x-none" dirty="0"/>
              <a:t> ” </a:t>
            </a:r>
            <a:r>
              <a:rPr lang="zh-CN" altLang="en-US" dirty="0"/>
              <a:t>是频繁集,当且仅当</a:t>
            </a:r>
            <a:r>
              <a:rPr lang="en-US" altLang="x-none" dirty="0"/>
              <a:t>5</a:t>
            </a:r>
            <a:endParaRPr lang="en-US" altLang="x-none" dirty="0"/>
          </a:p>
          <a:p>
            <a:pPr lvl="1">
              <a:lnSpc>
                <a:spcPct val="120000"/>
              </a:lnSpc>
            </a:pPr>
            <a:r>
              <a:rPr lang="en-US" altLang="x-none" dirty="0"/>
              <a:t>“</a:t>
            </a:r>
            <a:r>
              <a:rPr lang="en-US" altLang="x-none" i="1" dirty="0"/>
              <a:t>abcde </a:t>
            </a:r>
            <a:r>
              <a:rPr lang="en-US" altLang="x-none" dirty="0"/>
              <a:t>” </a:t>
            </a:r>
            <a:r>
              <a:rPr lang="zh-CN" altLang="en-US" dirty="0"/>
              <a:t>是频繁集, 且</a:t>
            </a:r>
            <a:r>
              <a:rPr lang="en-US" altLang="x-none" dirty="0"/>
              <a:t>6</a:t>
            </a:r>
            <a:endParaRPr lang="en-US" altLang="x-none" dirty="0"/>
          </a:p>
          <a:p>
            <a:pPr lvl="1">
              <a:lnSpc>
                <a:spcPct val="120000"/>
              </a:lnSpc>
            </a:pPr>
            <a:r>
              <a:rPr lang="en-US" altLang="x-none" dirty="0"/>
              <a:t>“</a:t>
            </a:r>
            <a:r>
              <a:rPr lang="en-US" altLang="x-none" i="1" dirty="0"/>
              <a:t>f</a:t>
            </a:r>
            <a:r>
              <a:rPr lang="en-US" altLang="x-none" dirty="0"/>
              <a:t> ” </a:t>
            </a:r>
            <a:r>
              <a:rPr lang="zh-CN" altLang="en-US" dirty="0"/>
              <a:t>在包含 “</a:t>
            </a:r>
            <a:r>
              <a:rPr lang="en-US" altLang="x-none" i="1" dirty="0"/>
              <a:t>abcde</a:t>
            </a:r>
            <a:r>
              <a:rPr lang="en-US" altLang="x-none" dirty="0"/>
              <a:t> ”</a:t>
            </a:r>
            <a:r>
              <a:rPr lang="zh-CN" altLang="en-US" dirty="0"/>
              <a:t>的事务中是频繁的。</a:t>
            </a:r>
            <a:endParaRPr lang="zh-CN" altLang="en-US" dirty="0"/>
          </a:p>
        </p:txBody>
      </p:sp>
    </p:spTree>
  </p:cSld>
  <p:clrMapOvr>
    <a:masterClrMapping/>
  </p:clrMapOvr>
  <p:transition advClick="0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标题 94209"/>
          <p:cNvSpPr>
            <a:spLocks noGrp="1"/>
          </p:cNvSpPr>
          <p:nvPr>
            <p:ph type="title"/>
          </p:nvPr>
        </p:nvSpPr>
        <p:spPr>
          <a:xfrm>
            <a:off x="2895600" y="304800"/>
            <a:ext cx="7467600" cy="914400"/>
          </a:xfrm>
        </p:spPr>
        <p:txBody>
          <a:bodyPr anchor="ctr"/>
          <a:p>
            <a:r>
              <a:rPr lang="zh-CN" altLang="en-US"/>
              <a:t>为什么 </a:t>
            </a:r>
            <a:r>
              <a:rPr lang="zh-CN" altLang="en-US" u="sng"/>
              <a:t>频繁集增长</a:t>
            </a:r>
            <a:r>
              <a:rPr lang="zh-CN" altLang="en-US"/>
              <a:t> 速度快？</a:t>
            </a:r>
            <a:endParaRPr lang="zh-CN" altLang="en-US"/>
          </a:p>
        </p:txBody>
      </p:sp>
      <p:sp>
        <p:nvSpPr>
          <p:cNvPr id="94211" name="文本占位符 94210"/>
          <p:cNvSpPr>
            <a:spLocks noGrp="1"/>
          </p:cNvSpPr>
          <p:nvPr>
            <p:ph type="body" idx="1"/>
          </p:nvPr>
        </p:nvSpPr>
        <p:spPr>
          <a:xfrm>
            <a:off x="2286000" y="1905000"/>
            <a:ext cx="8077200" cy="4572000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800" dirty="0"/>
              <a:t>我们的性能研究显示</a:t>
            </a:r>
            <a:endParaRPr lang="zh-CN" altLang="en-US" sz="2800" dirty="0"/>
          </a:p>
          <a:p>
            <a:pPr lvl="1">
              <a:lnSpc>
                <a:spcPct val="130000"/>
              </a:lnSpc>
            </a:pPr>
            <a:r>
              <a:rPr lang="en-US" altLang="x-none" sz="2400" dirty="0"/>
              <a:t>FP-growth </a:t>
            </a:r>
            <a:r>
              <a:rPr lang="zh-CN" altLang="en-US" sz="2400" dirty="0"/>
              <a:t>比</a:t>
            </a:r>
            <a:r>
              <a:rPr lang="en-US" altLang="x-none" sz="2400" dirty="0"/>
              <a:t>Apriori</a:t>
            </a:r>
            <a:r>
              <a:rPr lang="zh-CN" altLang="en-US" sz="2400" dirty="0"/>
              <a:t>快一个数量级</a:t>
            </a:r>
            <a:r>
              <a:rPr lang="en-US" altLang="x-none" sz="2400" dirty="0"/>
              <a:t>, </a:t>
            </a:r>
            <a:r>
              <a:rPr lang="zh-CN" altLang="en-US" sz="2400" dirty="0"/>
              <a:t>同样也比</a:t>
            </a:r>
            <a:r>
              <a:rPr lang="en-US" altLang="x-none" sz="2400" dirty="0"/>
              <a:t> tree-projection </a:t>
            </a:r>
            <a:r>
              <a:rPr lang="zh-CN" altLang="en-US" sz="2400" dirty="0"/>
              <a:t>快。</a:t>
            </a:r>
            <a:endParaRPr lang="en-US" altLang="x-none" sz="24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原因</a:t>
            </a:r>
            <a:endParaRPr lang="zh-CN" altLang="en-US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不生成候选集，不用候选测试。</a:t>
            </a:r>
            <a:endParaRPr lang="zh-CN" altLang="en-US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使用紧缩的数据结构</a:t>
            </a:r>
            <a:endParaRPr lang="en-US" altLang="x-none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避免重复数据库扫描</a:t>
            </a:r>
            <a:endParaRPr lang="en-US" altLang="x-none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基本操作是计数和建立 </a:t>
            </a:r>
            <a:r>
              <a:rPr lang="en-US" altLang="x-none" sz="2400" dirty="0"/>
              <a:t>FP-tree </a:t>
            </a:r>
            <a:r>
              <a:rPr lang="zh-CN" altLang="en-US" sz="2400" dirty="0"/>
              <a:t>树</a:t>
            </a:r>
            <a:endParaRPr lang="zh-CN" altLang="en-US" sz="2400" dirty="0"/>
          </a:p>
        </p:txBody>
      </p:sp>
    </p:spTree>
  </p:cSld>
  <p:clrMapOvr>
    <a:masterClrMapping/>
  </p:clrMapOvr>
  <p:transition advClick="0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标题 95233"/>
          <p:cNvSpPr>
            <a:spLocks noGrp="1"/>
          </p:cNvSpPr>
          <p:nvPr>
            <p:ph type="title"/>
          </p:nvPr>
        </p:nvSpPr>
        <p:spPr>
          <a:xfrm>
            <a:off x="2354263" y="677863"/>
            <a:ext cx="7612062" cy="976312"/>
          </a:xfrm>
        </p:spPr>
        <p:txBody>
          <a:bodyPr anchor="ctr">
            <a:normAutofit fontScale="90000"/>
          </a:bodyPr>
          <a:p>
            <a:pPr>
              <a:lnSpc>
                <a:spcPct val="90000"/>
              </a:lnSpc>
            </a:pPr>
            <a:r>
              <a:rPr lang="en-US" altLang="x-none" sz="4000" dirty="0"/>
              <a:t>FP-growth vs. Apriori: </a:t>
            </a:r>
            <a:r>
              <a:rPr lang="zh-CN" altLang="en-US" sz="4000" dirty="0"/>
              <a:t>相对于支持度的扩展性</a:t>
            </a:r>
            <a:endParaRPr lang="zh-CN" altLang="en-US" sz="4000" dirty="0"/>
          </a:p>
        </p:txBody>
      </p:sp>
      <p:graphicFrame>
        <p:nvGraphicFramePr>
          <p:cNvPr id="95235" name="对象 95234"/>
          <p:cNvGraphicFramePr>
            <a:graphicFrameLocks noChangeAspect="1"/>
          </p:cNvGraphicFramePr>
          <p:nvPr/>
        </p:nvGraphicFramePr>
        <p:xfrm>
          <a:off x="2711450" y="1989138"/>
          <a:ext cx="7620000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5452745" imgH="3894455" progId="Excel.Chart.8">
                  <p:embed/>
                </p:oleObj>
              </mc:Choice>
              <mc:Fallback>
                <p:oleObj name="" r:id="rId1" imgW="5452745" imgH="3894455" progId="Excel.Chart.8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1989138"/>
                        <a:ext cx="7620000" cy="455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文本框 95235"/>
          <p:cNvSpPr txBox="1"/>
          <p:nvPr/>
        </p:nvSpPr>
        <p:spPr>
          <a:xfrm>
            <a:off x="5334000" y="1981200"/>
            <a:ext cx="2214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dirty="0">
                <a:latin typeface="Times New Roman" panose="02020503050405090304" pitchFamily="2" charset="0"/>
              </a:rPr>
              <a:t>Data set T25I20D10K</a:t>
            </a:r>
            <a:endParaRPr lang="en-US" altLang="x-none" dirty="0">
              <a:latin typeface="Times New Roman" panose="02020503050405090304" pitchFamily="2" charset="0"/>
            </a:endParaRPr>
          </a:p>
        </p:txBody>
      </p:sp>
    </p:spTree>
  </p:cSld>
  <p:clrMapOvr>
    <a:masterClrMapping/>
  </p:clrMapOvr>
  <p:transition advClick="0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96257"/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935038"/>
          </a:xfrm>
        </p:spPr>
        <p:txBody>
          <a:bodyPr anchor="ctr">
            <a:normAutofit fontScale="90000"/>
          </a:bodyPr>
          <a:p>
            <a:r>
              <a:rPr lang="en-US" altLang="x-none" sz="4000" dirty="0"/>
              <a:t>FP-growth vs. Tree-Projection:</a:t>
            </a:r>
            <a:r>
              <a:rPr lang="zh-CN" altLang="en-US" sz="4000" dirty="0"/>
              <a:t>相对于支持度的扩展性</a:t>
            </a:r>
            <a:endParaRPr lang="en-US" altLang="x-none" sz="4000" dirty="0"/>
          </a:p>
        </p:txBody>
      </p:sp>
      <p:graphicFrame>
        <p:nvGraphicFramePr>
          <p:cNvPr id="96259" name="对象 96258"/>
          <p:cNvGraphicFramePr>
            <a:graphicFrameLocks noChangeAspect="1"/>
          </p:cNvGraphicFramePr>
          <p:nvPr/>
        </p:nvGraphicFramePr>
        <p:xfrm>
          <a:off x="1905000" y="2133600"/>
          <a:ext cx="8382000" cy="481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5757545" imgH="3307715" progId="Excel.Chart.8">
                  <p:embed/>
                </p:oleObj>
              </mc:Choice>
              <mc:Fallback>
                <p:oleObj name="" r:id="rId1" imgW="5757545" imgH="3307715" progId="Excel.Chart.8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133600"/>
                        <a:ext cx="8382000" cy="481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文本框 96259"/>
          <p:cNvSpPr txBox="1"/>
          <p:nvPr/>
        </p:nvSpPr>
        <p:spPr>
          <a:xfrm>
            <a:off x="4114800" y="1828800"/>
            <a:ext cx="2329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x-none" dirty="0">
                <a:latin typeface="Times New Roman" panose="02020503050405090304" pitchFamily="2" charset="0"/>
              </a:rPr>
              <a:t>Data set T25I20D100K</a:t>
            </a:r>
            <a:endParaRPr lang="en-US" altLang="x-none" dirty="0">
              <a:latin typeface="Times New Roman" panose="02020503050405090304" pitchFamily="2" charset="0"/>
            </a:endParaRPr>
          </a:p>
        </p:txBody>
      </p:sp>
    </p:spTree>
  </p:cSld>
  <p:clrMapOvr>
    <a:masterClrMapping/>
  </p:clrMapOvr>
  <p:transition advClick="0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关联规则：基本概念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zh-CN" altLang="en-US" sz="2800" dirty="0">
                <a:sym typeface="+mn-ea"/>
              </a:rPr>
              <a:t>给定: (1)交易数据库</a:t>
            </a:r>
            <a:r>
              <a:rPr lang="en-US" altLang="x-none" sz="2800" dirty="0">
                <a:sym typeface="+mn-ea"/>
              </a:rPr>
              <a:t> (2)</a:t>
            </a:r>
            <a:r>
              <a:rPr lang="zh-CN" altLang="en-US" sz="2800" dirty="0">
                <a:sym typeface="+mn-ea"/>
              </a:rPr>
              <a:t>每笔交易是</a:t>
            </a:r>
            <a:r>
              <a:rPr lang="en-US" altLang="x-none" sz="2800" dirty="0"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一个项目列表 (消费者一次购买活动中购买的商品)</a:t>
            </a:r>
            <a:endParaRPr lang="zh-CN" altLang="en-US" sz="2800" dirty="0"/>
          </a:p>
          <a:p>
            <a:pPr fontAlgn="auto">
              <a:lnSpc>
                <a:spcPct val="100000"/>
              </a:lnSpc>
            </a:pPr>
            <a:r>
              <a:rPr lang="zh-CN" altLang="en-US" sz="2800" dirty="0">
                <a:sym typeface="+mn-ea"/>
              </a:rPr>
              <a:t>查找: </a:t>
            </a:r>
            <a:r>
              <a:rPr lang="zh-CN" altLang="en-US" sz="2800" u="sng" dirty="0">
                <a:solidFill>
                  <a:srgbClr val="F83F24"/>
                </a:solidFill>
                <a:sym typeface="+mn-ea"/>
              </a:rPr>
              <a:t>所有</a:t>
            </a:r>
            <a:r>
              <a:rPr lang="zh-CN" altLang="en-US" sz="2800" dirty="0">
                <a:sym typeface="+mn-ea"/>
              </a:rPr>
              <a:t>描述一个项目集合与其他项目集合相关性的规则</a:t>
            </a:r>
            <a:endParaRPr lang="en-US" altLang="x-none" sz="2800" dirty="0"/>
          </a:p>
          <a:p>
            <a:pPr lvl="1" fontAlgn="auto">
              <a:lnSpc>
                <a:spcPct val="100000"/>
              </a:lnSpc>
            </a:pPr>
            <a:r>
              <a:rPr lang="en-US" altLang="x-none" sz="2800" dirty="0">
                <a:sym typeface="+mn-ea"/>
              </a:rPr>
              <a:t>E.g., </a:t>
            </a:r>
            <a:r>
              <a:rPr lang="en-US" altLang="x-none" sz="2800" i="1" dirty="0">
                <a:solidFill>
                  <a:schemeClr val="folHlink"/>
                </a:solidFill>
                <a:sym typeface="+mn-ea"/>
              </a:rPr>
              <a:t>98% of people who purchase tires and auto accessories also get automotive services done</a:t>
            </a:r>
            <a:endParaRPr lang="en-US" altLang="x-none" sz="2800" i="1" dirty="0">
              <a:solidFill>
                <a:schemeClr val="folHlink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dirty="0">
                <a:sym typeface="+mn-ea"/>
              </a:rPr>
              <a:t>应用</a:t>
            </a:r>
            <a:endParaRPr lang="zh-CN" altLang="en-US" sz="2800" dirty="0"/>
          </a:p>
          <a:p>
            <a:pPr lvl="1" fontAlgn="auto">
              <a:lnSpc>
                <a:spcPct val="100000"/>
              </a:lnSpc>
            </a:pPr>
            <a:r>
              <a:rPr lang="en-US" altLang="x-none" sz="2800" i="1" dirty="0">
                <a:solidFill>
                  <a:schemeClr val="folHlink"/>
                </a:solidFill>
                <a:sym typeface="+mn-ea"/>
              </a:rPr>
              <a:t>* </a:t>
            </a:r>
            <a:r>
              <a:rPr lang="en-US" altLang="x-none" sz="2800" i="1" dirty="0">
                <a:solidFill>
                  <a:schemeClr val="folHlink"/>
                </a:solidFill>
                <a:sym typeface="Symbol" panose="05050102010706020507" pitchFamily="2" charset="2"/>
              </a:rPr>
              <a:t>   </a:t>
            </a:r>
            <a:r>
              <a:rPr lang="zh-CN" altLang="en-US" sz="2800" i="1" dirty="0">
                <a:solidFill>
                  <a:schemeClr val="folHlink"/>
                </a:solidFill>
                <a:sym typeface="Symbol" panose="05050102010706020507" pitchFamily="2" charset="2"/>
              </a:rPr>
              <a:t>护理用品</a:t>
            </a:r>
            <a:r>
              <a:rPr lang="zh-CN" altLang="en-US" sz="2800" dirty="0">
                <a:sym typeface="Symbol" panose="05050102010706020507" pitchFamily="2" charset="2"/>
              </a:rPr>
              <a:t> (商店应该怎样提高护理用品的销售？</a:t>
            </a:r>
            <a:r>
              <a:rPr lang="en-US" altLang="x-none" sz="2800" dirty="0">
                <a:sym typeface="Symbol" panose="05050102010706020507" pitchFamily="2" charset="2"/>
              </a:rPr>
              <a:t>)</a:t>
            </a:r>
            <a:endParaRPr lang="en-US" altLang="x-none" sz="2800" dirty="0">
              <a:sym typeface="Symbol" panose="05050102010706020507" pitchFamily="2" charset="2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 sz="2800" i="1" dirty="0">
                <a:solidFill>
                  <a:schemeClr val="folHlink"/>
                </a:solidFill>
                <a:sym typeface="Symbol" panose="05050102010706020507" pitchFamily="2" charset="2"/>
              </a:rPr>
              <a:t>家用电器 </a:t>
            </a:r>
            <a:r>
              <a:rPr lang="zh-CN" altLang="en-US" sz="2800" i="1" dirty="0">
                <a:solidFill>
                  <a:schemeClr val="folHlink"/>
                </a:solidFill>
                <a:sym typeface="+mn-ea"/>
              </a:rPr>
              <a:t> </a:t>
            </a:r>
            <a:r>
              <a:rPr lang="zh-CN" altLang="en-US" sz="2800" i="1" dirty="0">
                <a:solidFill>
                  <a:schemeClr val="folHlink"/>
                </a:solidFill>
                <a:sym typeface="Symbol" panose="05050102010706020507" pitchFamily="2" charset="2"/>
              </a:rPr>
              <a:t> *</a:t>
            </a:r>
            <a:r>
              <a:rPr lang="zh-CN" altLang="en-US" sz="2800" dirty="0">
                <a:sym typeface="Symbol" panose="05050102010706020507" pitchFamily="2" charset="2"/>
              </a:rPr>
              <a:t>  (其他商品的库存有什么影响</a:t>
            </a:r>
            <a:r>
              <a:rPr lang="en-US" altLang="x-none" sz="2800" dirty="0">
                <a:sym typeface="Symbol" panose="05050102010706020507" pitchFamily="2" charset="2"/>
              </a:rPr>
              <a:t>?)</a:t>
            </a:r>
            <a:endParaRPr lang="en-US" altLang="x-none" sz="2800" dirty="0">
              <a:sym typeface="Symbol" panose="05050102010706020507" pitchFamily="2" charset="2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 sz="2800" dirty="0">
                <a:sym typeface="Symbol" panose="05050102010706020507" pitchFamily="2" charset="2"/>
              </a:rPr>
              <a:t>在产品直销中使用</a:t>
            </a:r>
            <a:r>
              <a:rPr lang="zh-CN" altLang="en-US" sz="2800" dirty="0">
                <a:solidFill>
                  <a:schemeClr val="folHlink"/>
                </a:solidFill>
                <a:sym typeface="Symbol" panose="05050102010706020507" pitchFamily="2" charset="2"/>
              </a:rPr>
              <a:t>附加邮寄</a:t>
            </a:r>
            <a:endParaRPr lang="zh-CN" altLang="en-US" sz="2800" dirty="0">
              <a:solidFill>
                <a:schemeClr val="folHlink"/>
              </a:solidFill>
              <a:sym typeface="Symbol" panose="05050102010706020507" pitchFamily="2" charset="2"/>
            </a:endParaRPr>
          </a:p>
          <a:p>
            <a:pPr fontAlgn="auto">
              <a:lnSpc>
                <a:spcPct val="10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69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规则度量：支持度与可信度</a:t>
            </a:r>
            <a:endParaRPr lang="en-US" altLang="x-none" dirty="0"/>
          </a:p>
        </p:txBody>
      </p:sp>
      <p:sp>
        <p:nvSpPr>
          <p:cNvPr id="69635" name="文本占位符 69634"/>
          <p:cNvSpPr>
            <a:spLocks noGrp="1"/>
          </p:cNvSpPr>
          <p:nvPr>
            <p:ph type="body" idx="1"/>
          </p:nvPr>
        </p:nvSpPr>
        <p:spPr>
          <a:xfrm>
            <a:off x="5257800" y="1524000"/>
            <a:ext cx="5410200" cy="2703513"/>
          </a:xfrm>
        </p:spPr>
        <p:txBody>
          <a:bodyPr>
            <a:normAutofit fontScale="90000" lnSpcReduction="20000"/>
          </a:bodyPr>
          <a:p>
            <a:pPr fontAlgn="auto">
              <a:lnSpc>
                <a:spcPct val="100000"/>
              </a:lnSpc>
            </a:pPr>
            <a:r>
              <a:rPr lang="zh-CN" altLang="en-US" sz="2800" dirty="0"/>
              <a:t>查找所有的规则 </a:t>
            </a:r>
            <a:r>
              <a:rPr lang="en-US" altLang="x-none" sz="2800" i="1" dirty="0"/>
              <a:t>X &amp; Y </a:t>
            </a:r>
            <a:r>
              <a:rPr lang="en-US" altLang="x-none" sz="2800" i="1" dirty="0">
                <a:sym typeface="Symbol" panose="05050102010706020507" pitchFamily="2" charset="2"/>
              </a:rPr>
              <a:t>  Z </a:t>
            </a:r>
            <a:r>
              <a:rPr lang="zh-CN" altLang="en-US" sz="2800" dirty="0">
                <a:sym typeface="Symbol" panose="05050102010706020507" pitchFamily="2" charset="2"/>
              </a:rPr>
              <a:t>具有最小支持度和可信度</a:t>
            </a:r>
            <a:endParaRPr lang="en-US" altLang="x-none" sz="2800" dirty="0">
              <a:sym typeface="Symbol" panose="05050102010706020507" pitchFamily="2" charset="2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 sz="2400" dirty="0">
                <a:solidFill>
                  <a:schemeClr val="hlink"/>
                </a:solidFill>
                <a:sym typeface="Symbol" panose="05050102010706020507" pitchFamily="2" charset="2"/>
              </a:rPr>
              <a:t>支持度</a:t>
            </a:r>
            <a:r>
              <a:rPr lang="zh-CN" altLang="en-US" sz="2400" dirty="0">
                <a:sym typeface="Symbol" panose="05050102010706020507" pitchFamily="2" charset="2"/>
              </a:rPr>
              <a:t>,</a:t>
            </a:r>
            <a:r>
              <a:rPr lang="zh-CN" altLang="en-US" sz="2400" dirty="0">
                <a:solidFill>
                  <a:schemeClr val="hlink"/>
                </a:solidFill>
                <a:sym typeface="Symbol" panose="05050102010706020507" pitchFamily="2" charset="2"/>
              </a:rPr>
              <a:t> </a:t>
            </a:r>
            <a:r>
              <a:rPr lang="en-US" altLang="x-none" sz="2400" i="1" dirty="0">
                <a:solidFill>
                  <a:schemeClr val="hlink"/>
                </a:solidFill>
                <a:sym typeface="Symbol" panose="05050102010706020507" pitchFamily="2" charset="2"/>
              </a:rPr>
              <a:t>s</a:t>
            </a:r>
            <a:r>
              <a:rPr lang="en-US" altLang="x-none" sz="2400" dirty="0">
                <a:sym typeface="Symbol" panose="05050102010706020507" pitchFamily="2" charset="2"/>
              </a:rPr>
              <a:t>, </a:t>
            </a:r>
            <a:r>
              <a:rPr lang="zh-CN" altLang="en-US" sz="2400" dirty="0">
                <a:sym typeface="Symbol" panose="05050102010706020507" pitchFamily="2" charset="2"/>
              </a:rPr>
              <a:t>一次交易中包含</a:t>
            </a:r>
            <a:r>
              <a:rPr lang="en-US" altLang="x-none" sz="2400" dirty="0">
                <a:sym typeface="Symbol" panose="05050102010706020507" pitchFamily="2" charset="2"/>
              </a:rPr>
              <a:t>{X 、 Y 、 Z}</a:t>
            </a:r>
            <a:r>
              <a:rPr lang="zh-CN" altLang="en-US" sz="2400" dirty="0">
                <a:sym typeface="Symbol" panose="05050102010706020507" pitchFamily="2" charset="2"/>
              </a:rPr>
              <a:t>的</a:t>
            </a:r>
            <a:r>
              <a:rPr lang="zh-CN" altLang="en-US" sz="2400" dirty="0">
                <a:solidFill>
                  <a:schemeClr val="tx2"/>
                </a:solidFill>
                <a:sym typeface="Symbol" panose="05050102010706020507" pitchFamily="2" charset="2"/>
              </a:rPr>
              <a:t>可能性</a:t>
            </a:r>
            <a:endParaRPr lang="zh-CN" altLang="en-US" sz="2400" dirty="0">
              <a:solidFill>
                <a:schemeClr val="tx2"/>
              </a:solidFill>
              <a:sym typeface="Symbol" panose="05050102010706020507" pitchFamily="2" charset="2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x-none" sz="2400" dirty="0">
                <a:sym typeface="Symbol" panose="05050102010706020507" pitchFamily="2" charset="2"/>
              </a:rPr>
              <a:t>Number(x,y,z)/Number</a:t>
            </a:r>
            <a:endParaRPr lang="en-US" altLang="x-none" sz="2400" dirty="0">
              <a:sym typeface="Symbol" panose="05050102010706020507" pitchFamily="2" charset="2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 sz="2400" dirty="0">
                <a:solidFill>
                  <a:schemeClr val="hlink"/>
                </a:solidFill>
                <a:sym typeface="Symbol" panose="05050102010706020507" pitchFamily="2" charset="2"/>
              </a:rPr>
              <a:t>可信度</a:t>
            </a:r>
            <a:r>
              <a:rPr lang="zh-CN" altLang="en-US" sz="2400" dirty="0">
                <a:sym typeface="Symbol" panose="05050102010706020507" pitchFamily="2" charset="2"/>
              </a:rPr>
              <a:t>,</a:t>
            </a:r>
            <a:r>
              <a:rPr lang="zh-CN" altLang="en-US" sz="2400" dirty="0">
                <a:solidFill>
                  <a:schemeClr val="hlink"/>
                </a:solidFill>
                <a:sym typeface="Symbol" panose="05050102010706020507" pitchFamily="2" charset="2"/>
              </a:rPr>
              <a:t> </a:t>
            </a:r>
            <a:r>
              <a:rPr lang="en-US" altLang="x-none" sz="2400" i="1" dirty="0">
                <a:solidFill>
                  <a:schemeClr val="hlink"/>
                </a:solidFill>
                <a:sym typeface="Symbol" panose="05050102010706020507" pitchFamily="2" charset="2"/>
              </a:rPr>
              <a:t>c</a:t>
            </a:r>
            <a:r>
              <a:rPr lang="en-US" altLang="x-none" sz="2400" i="1" dirty="0">
                <a:sym typeface="Symbol" panose="05050102010706020507" pitchFamily="2" charset="2"/>
              </a:rPr>
              <a:t>,</a:t>
            </a:r>
            <a:r>
              <a:rPr lang="en-US" altLang="x-none" sz="2400" dirty="0">
                <a:sym typeface="Symbol" panose="05050102010706020507" pitchFamily="2" charset="2"/>
              </a:rPr>
              <a:t> </a:t>
            </a:r>
            <a:r>
              <a:rPr lang="zh-CN" altLang="en-US" sz="2400" dirty="0">
                <a:sym typeface="Symbol" panose="05050102010706020507" pitchFamily="2" charset="2"/>
              </a:rPr>
              <a:t>包含</a:t>
            </a:r>
            <a:r>
              <a:rPr lang="en-US" altLang="x-none" sz="2400" dirty="0">
                <a:sym typeface="Symbol" panose="05050102010706020507" pitchFamily="2" charset="2"/>
              </a:rPr>
              <a:t>{X 、 Y}</a:t>
            </a:r>
            <a:r>
              <a:rPr lang="zh-CN" altLang="en-US" sz="2400" dirty="0">
                <a:sym typeface="Symbol" panose="05050102010706020507" pitchFamily="2" charset="2"/>
              </a:rPr>
              <a:t>的交易中也包含</a:t>
            </a:r>
            <a:r>
              <a:rPr lang="en-US" altLang="x-none" sz="2400" i="1" dirty="0">
                <a:sym typeface="Symbol" panose="05050102010706020507" pitchFamily="2" charset="2"/>
              </a:rPr>
              <a:t>Z</a:t>
            </a:r>
            <a:r>
              <a:rPr lang="zh-CN" altLang="en-US" sz="2400" dirty="0">
                <a:sym typeface="Symbol" panose="05050102010706020507" pitchFamily="2" charset="2"/>
              </a:rPr>
              <a:t>的</a:t>
            </a:r>
            <a:r>
              <a:rPr lang="zh-CN" altLang="en-US" sz="2400" dirty="0">
                <a:solidFill>
                  <a:schemeClr val="tx2"/>
                </a:solidFill>
                <a:sym typeface="Symbol" panose="05050102010706020507" pitchFamily="2" charset="2"/>
              </a:rPr>
              <a:t>条件概率</a:t>
            </a:r>
            <a:endParaRPr lang="zh-CN" altLang="en-US" sz="2400" dirty="0">
              <a:solidFill>
                <a:schemeClr val="tx2"/>
              </a:solidFill>
              <a:sym typeface="Symbol" panose="05050102010706020507" pitchFamily="2" charset="2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x-none" sz="2400" dirty="0">
                <a:solidFill>
                  <a:schemeClr val="tx2"/>
                </a:solidFill>
                <a:sym typeface="Symbol" panose="05050102010706020507" pitchFamily="2" charset="2"/>
              </a:rPr>
              <a:t>Number(x,y,z)/Number(x,y)</a:t>
            </a:r>
            <a:endParaRPr lang="en-US" altLang="x-none" sz="2400" dirty="0">
              <a:solidFill>
                <a:schemeClr val="tx2"/>
              </a:solidFill>
              <a:sym typeface="Symbol" panose="05050102010706020507" pitchFamily="2" charset="2"/>
            </a:endParaRPr>
          </a:p>
        </p:txBody>
      </p:sp>
      <p:graphicFrame>
        <p:nvGraphicFramePr>
          <p:cNvPr id="69636" name="对象 69635"/>
          <p:cNvGraphicFramePr>
            <a:graphicFrameLocks noChangeAspect="1"/>
          </p:cNvGraphicFramePr>
          <p:nvPr/>
        </p:nvGraphicFramePr>
        <p:xfrm>
          <a:off x="1752600" y="4343400"/>
          <a:ext cx="395605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5772150" imgH="2914650" progId="Excel.Sheet.8">
                  <p:embed/>
                </p:oleObj>
              </mc:Choice>
              <mc:Fallback>
                <p:oleObj name="" r:id="rId1" imgW="5772150" imgH="2914650" progId="Excel.Shee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4343400"/>
                        <a:ext cx="3956050" cy="191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矩形 69636"/>
          <p:cNvSpPr/>
          <p:nvPr/>
        </p:nvSpPr>
        <p:spPr>
          <a:xfrm>
            <a:off x="5791200" y="4572000"/>
            <a:ext cx="4572000" cy="2057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503050405090304" pitchFamily="2" charset="0"/>
                <a:ea typeface="宋体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503050405090304" pitchFamily="2" charset="0"/>
                <a:ea typeface="宋体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503050405090304" pitchFamily="2" charset="0"/>
                <a:ea typeface="宋体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503050405090304" pitchFamily="2" charset="0"/>
                <a:ea typeface="宋体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503050405090304" pitchFamily="2" charset="0"/>
                <a:ea typeface="宋体" charset="-122"/>
              </a:defRPr>
            </a:lvl5pPr>
          </a:lstStyle>
          <a:p>
            <a:pPr lvl="0">
              <a:buNone/>
            </a:pPr>
            <a:r>
              <a:rPr lang="zh-CN" altLang="en-US" sz="2800" i="1" dirty="0"/>
              <a:t>设最小支持度为</a:t>
            </a:r>
            <a:r>
              <a:rPr lang="en-US" altLang="x-none" sz="2800" i="1" dirty="0"/>
              <a:t>50%, </a:t>
            </a:r>
            <a:r>
              <a:rPr lang="zh-CN" altLang="en-US" sz="2800" i="1" dirty="0"/>
              <a:t>最小可信度为</a:t>
            </a:r>
            <a:r>
              <a:rPr lang="en-US" altLang="x-none" sz="2800" i="1" dirty="0"/>
              <a:t> 50%, </a:t>
            </a:r>
            <a:r>
              <a:rPr lang="zh-CN" altLang="en-US" sz="2800" i="1" dirty="0"/>
              <a:t>则可得到</a:t>
            </a:r>
            <a:endParaRPr lang="en-US" altLang="x-none" sz="2800" i="1" dirty="0"/>
          </a:p>
          <a:p>
            <a:pPr lvl="1"/>
            <a:r>
              <a:rPr lang="en-US" altLang="x-none" sz="2400" i="1" dirty="0"/>
              <a:t>A </a:t>
            </a:r>
            <a:r>
              <a:rPr lang="en-US" altLang="x-none" sz="2400" i="1" dirty="0">
                <a:sym typeface="Symbol" panose="05050102010706020507" pitchFamily="2" charset="2"/>
              </a:rPr>
              <a:t>  C  </a:t>
            </a:r>
            <a:r>
              <a:rPr lang="en-US" altLang="x-none" sz="2400" dirty="0">
                <a:sym typeface="Symbol" panose="05050102010706020507" pitchFamily="2" charset="2"/>
              </a:rPr>
              <a:t>(50%, 66.6%)</a:t>
            </a:r>
            <a:endParaRPr lang="en-US" altLang="x-none" sz="2400" dirty="0">
              <a:sym typeface="Symbol" panose="05050102010706020507" pitchFamily="2" charset="2"/>
            </a:endParaRPr>
          </a:p>
          <a:p>
            <a:pPr lvl="1"/>
            <a:r>
              <a:rPr lang="en-US" altLang="x-none" sz="2400" i="1" dirty="0"/>
              <a:t>C </a:t>
            </a:r>
            <a:r>
              <a:rPr lang="en-US" altLang="x-none" sz="2400" i="1" dirty="0">
                <a:sym typeface="Symbol" panose="05050102010706020507" pitchFamily="2" charset="2"/>
              </a:rPr>
              <a:t>  A  </a:t>
            </a:r>
            <a:r>
              <a:rPr lang="en-US" altLang="x-none" sz="2400" dirty="0">
                <a:sym typeface="Symbol" panose="05050102010706020507" pitchFamily="2" charset="2"/>
              </a:rPr>
              <a:t>(50%, 100%)</a:t>
            </a:r>
            <a:endParaRPr lang="en-US" altLang="x-none" sz="2400" dirty="0">
              <a:sym typeface="Symbol" panose="05050102010706020507" pitchFamily="2" charset="2"/>
            </a:endParaRPr>
          </a:p>
        </p:txBody>
      </p:sp>
      <p:sp>
        <p:nvSpPr>
          <p:cNvPr id="69638" name="椭圆 69637"/>
          <p:cNvSpPr/>
          <p:nvPr/>
        </p:nvSpPr>
        <p:spPr>
          <a:xfrm>
            <a:off x="2209800" y="1981200"/>
            <a:ext cx="1905000" cy="1371600"/>
          </a:xfrm>
          <a:prstGeom prst="ellipse">
            <a:avLst/>
          </a:prstGeom>
          <a:noFill/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39" name="椭圆 69638"/>
          <p:cNvSpPr/>
          <p:nvPr/>
        </p:nvSpPr>
        <p:spPr>
          <a:xfrm>
            <a:off x="2895600" y="1981200"/>
            <a:ext cx="1905000" cy="1524000"/>
          </a:xfrm>
          <a:prstGeom prst="ellipse">
            <a:avLst/>
          </a:prstGeom>
          <a:noFill/>
          <a:ln w="254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40" name="直接连接符 69639"/>
          <p:cNvSpPr/>
          <p:nvPr/>
        </p:nvSpPr>
        <p:spPr>
          <a:xfrm flipH="1">
            <a:off x="2438400" y="2667000"/>
            <a:ext cx="228600" cy="76200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1" name="直接连接符 69640"/>
          <p:cNvSpPr/>
          <p:nvPr/>
        </p:nvSpPr>
        <p:spPr>
          <a:xfrm flipV="1">
            <a:off x="4343400" y="2057400"/>
            <a:ext cx="2286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2" name="直接连接符 69641"/>
          <p:cNvSpPr/>
          <p:nvPr/>
        </p:nvSpPr>
        <p:spPr>
          <a:xfrm flipH="1" flipV="1">
            <a:off x="3429000" y="1828800"/>
            <a:ext cx="76200" cy="9144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3" name="文本框 69642"/>
          <p:cNvSpPr txBox="1"/>
          <p:nvPr/>
        </p:nvSpPr>
        <p:spPr>
          <a:xfrm>
            <a:off x="4114800" y="1524000"/>
            <a:ext cx="1219200" cy="632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 sz="1600" b="1" dirty="0">
                <a:solidFill>
                  <a:schemeClr val="hlink"/>
                </a:solidFill>
                <a:latin typeface="Times New Roman" panose="02020503050405090304" pitchFamily="2" charset="0"/>
              </a:rPr>
              <a:t>买尿布的客户</a:t>
            </a:r>
            <a:endParaRPr lang="zh-CN" altLang="en-US" sz="1800" b="1" u="sng" dirty="0">
              <a:latin typeface="Times New Roman" panose="02020503050405090304" pitchFamily="2" charset="0"/>
            </a:endParaRPr>
          </a:p>
        </p:txBody>
      </p:sp>
      <p:sp>
        <p:nvSpPr>
          <p:cNvPr id="69644" name="文本框 69643"/>
          <p:cNvSpPr txBox="1"/>
          <p:nvPr/>
        </p:nvSpPr>
        <p:spPr>
          <a:xfrm>
            <a:off x="2819400" y="1371600"/>
            <a:ext cx="1042988" cy="632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 sz="1600" b="1" dirty="0">
                <a:solidFill>
                  <a:schemeClr val="accent1"/>
                </a:solidFill>
                <a:latin typeface="Times New Roman" panose="02020503050405090304" pitchFamily="2" charset="0"/>
              </a:rPr>
              <a:t>二者都买的客户</a:t>
            </a:r>
            <a:endParaRPr lang="zh-CN" altLang="en-US" sz="1800" b="1" u="sng" dirty="0">
              <a:latin typeface="Times New Roman" panose="02020503050405090304" pitchFamily="2" charset="0"/>
            </a:endParaRPr>
          </a:p>
        </p:txBody>
      </p:sp>
      <p:sp>
        <p:nvSpPr>
          <p:cNvPr id="69645" name="文本框 69644"/>
          <p:cNvSpPr txBox="1"/>
          <p:nvPr/>
        </p:nvSpPr>
        <p:spPr>
          <a:xfrm>
            <a:off x="2057400" y="3414713"/>
            <a:ext cx="1405890" cy="361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503050405090304" pitchFamily="2" charset="0"/>
              </a:rPr>
              <a:t>买啤酒的客户</a:t>
            </a:r>
            <a:endParaRPr lang="zh-CN" altLang="en-US" sz="1800" b="1" u="sng" dirty="0">
              <a:latin typeface="Times New Roman" panose="02020503050405090304" pitchFamily="2" charset="0"/>
            </a:endParaRPr>
          </a:p>
        </p:txBody>
      </p:sp>
      <p:sp>
        <p:nvSpPr>
          <p:cNvPr id="69646" name="矩形 69645"/>
          <p:cNvSpPr/>
          <p:nvPr/>
        </p:nvSpPr>
        <p:spPr>
          <a:xfrm>
            <a:off x="1812925" y="1457325"/>
            <a:ext cx="3665538" cy="25542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71681"/>
          <p:cNvSpPr>
            <a:spLocks noGrp="1"/>
          </p:cNvSpPr>
          <p:nvPr>
            <p:ph type="title"/>
          </p:nvPr>
        </p:nvSpPr>
        <p:spPr>
          <a:xfrm>
            <a:off x="2667000" y="381000"/>
            <a:ext cx="8001000" cy="685800"/>
          </a:xfrm>
        </p:spPr>
        <p:txBody>
          <a:bodyPr anchor="ctr">
            <a:normAutofit fontScale="90000"/>
          </a:bodyPr>
          <a:p>
            <a:r>
              <a:rPr lang="zh-CN" altLang="en-US"/>
              <a:t>关联规则挖掘</a:t>
            </a:r>
            <a:r>
              <a:rPr lang="en-US" altLang="zh-CN">
                <a:latin typeface="Tahoma" panose="020B0604030504040204" pitchFamily="2" charset="0"/>
              </a:rPr>
              <a:t>—</a:t>
            </a:r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71683" name="文本占位符 71682"/>
          <p:cNvSpPr>
            <a:spLocks noGrp="1"/>
          </p:cNvSpPr>
          <p:nvPr>
            <p:ph type="body" idx="1"/>
          </p:nvPr>
        </p:nvSpPr>
        <p:spPr>
          <a:xfrm>
            <a:off x="1828800" y="4114800"/>
            <a:ext cx="8229600" cy="2438400"/>
          </a:xfrm>
        </p:spPr>
        <p:txBody>
          <a:bodyPr/>
          <a:p>
            <a:pPr>
              <a:buNone/>
            </a:pPr>
            <a:r>
              <a:rPr lang="zh-CN" altLang="en-US" sz="2800" dirty="0"/>
              <a:t>对于 </a:t>
            </a:r>
            <a:r>
              <a:rPr lang="en-US" altLang="x-none" sz="2800" i="1" dirty="0"/>
              <a:t>A</a:t>
            </a:r>
            <a:r>
              <a:rPr lang="en-US" altLang="x-none" sz="2800" dirty="0"/>
              <a:t> </a:t>
            </a:r>
            <a:r>
              <a:rPr lang="en-US" altLang="x-none" sz="2800" dirty="0">
                <a:sym typeface="Symbol" panose="05050102010706020507" pitchFamily="2" charset="2"/>
              </a:rPr>
              <a:t></a:t>
            </a:r>
            <a:r>
              <a:rPr lang="en-US" altLang="x-none" sz="2800" dirty="0"/>
              <a:t> </a:t>
            </a:r>
            <a:r>
              <a:rPr lang="en-US" altLang="x-none" sz="2800" i="1" dirty="0"/>
              <a:t>C：</a:t>
            </a:r>
            <a:endParaRPr lang="en-US" altLang="x-none" sz="2800" dirty="0"/>
          </a:p>
          <a:p>
            <a:pPr lvl="1">
              <a:buNone/>
            </a:pPr>
            <a:r>
              <a:rPr lang="en-US" altLang="x-none" sz="2400" dirty="0"/>
              <a:t>support = support({</a:t>
            </a:r>
            <a:r>
              <a:rPr lang="en-US" altLang="x-none" sz="2400" i="1" dirty="0"/>
              <a:t>A</a:t>
            </a:r>
            <a:r>
              <a:rPr lang="en-US" altLang="x-none" sz="2400" dirty="0"/>
              <a:t> 、</a:t>
            </a:r>
            <a:r>
              <a:rPr lang="en-US" altLang="x-none" sz="2400" i="1" dirty="0"/>
              <a:t>C</a:t>
            </a:r>
            <a:r>
              <a:rPr lang="en-US" altLang="x-none" sz="2400" dirty="0"/>
              <a:t>}) = 50%</a:t>
            </a:r>
            <a:endParaRPr lang="en-US" altLang="x-none" sz="2400" dirty="0"/>
          </a:p>
          <a:p>
            <a:pPr lvl="1">
              <a:buNone/>
            </a:pPr>
            <a:r>
              <a:rPr lang="en-US" altLang="x-none" sz="2400" dirty="0"/>
              <a:t>confidence = support({</a:t>
            </a:r>
            <a:r>
              <a:rPr lang="en-US" altLang="x-none" sz="2400" i="1" dirty="0"/>
              <a:t>A</a:t>
            </a:r>
            <a:r>
              <a:rPr lang="en-US" altLang="x-none" sz="2400" dirty="0"/>
              <a:t> 、</a:t>
            </a:r>
            <a:r>
              <a:rPr lang="en-US" altLang="x-none" sz="2400" i="1" dirty="0"/>
              <a:t>C</a:t>
            </a:r>
            <a:r>
              <a:rPr lang="en-US" altLang="x-none" sz="2400" dirty="0"/>
              <a:t>})/support({</a:t>
            </a:r>
            <a:r>
              <a:rPr lang="en-US" altLang="x-none" sz="2400" i="1" dirty="0"/>
              <a:t>A</a:t>
            </a:r>
            <a:r>
              <a:rPr lang="en-US" altLang="x-none" sz="2400" dirty="0"/>
              <a:t>}) = 66.6%</a:t>
            </a:r>
            <a:endParaRPr lang="en-US" altLang="x-none" sz="2400" dirty="0"/>
          </a:p>
          <a:p>
            <a:pPr>
              <a:buNone/>
            </a:pPr>
            <a:r>
              <a:rPr lang="en-US" altLang="x-none" sz="2800" dirty="0">
                <a:solidFill>
                  <a:schemeClr val="hlink"/>
                </a:solidFill>
              </a:rPr>
              <a:t>Apriori</a:t>
            </a:r>
            <a:r>
              <a:rPr lang="zh-CN" altLang="en-US" sz="2800" dirty="0"/>
              <a:t>的基本思想:</a:t>
            </a:r>
            <a:endParaRPr lang="zh-CN" altLang="en-US" sz="2800" dirty="0"/>
          </a:p>
          <a:p>
            <a:pPr lvl="1">
              <a:buNone/>
            </a:pPr>
            <a:r>
              <a:rPr lang="zh-CN" altLang="en-US" sz="2400" u="sng" dirty="0">
                <a:solidFill>
                  <a:schemeClr val="hlink"/>
                </a:solidFill>
              </a:rPr>
              <a:t>频繁项集的任何子集也一定是频繁的</a:t>
            </a:r>
            <a:endParaRPr lang="en-US" altLang="x-none" sz="2400" u="sng" dirty="0">
              <a:solidFill>
                <a:schemeClr val="hlink"/>
              </a:solidFill>
            </a:endParaRPr>
          </a:p>
        </p:txBody>
      </p:sp>
      <p:graphicFrame>
        <p:nvGraphicFramePr>
          <p:cNvPr id="71684" name="对象 71683"/>
          <p:cNvGraphicFramePr>
            <a:graphicFrameLocks noChangeAspect="1"/>
          </p:cNvGraphicFramePr>
          <p:nvPr/>
        </p:nvGraphicFramePr>
        <p:xfrm>
          <a:off x="1717675" y="1682750"/>
          <a:ext cx="40020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5772150" imgH="2929255" progId="Excel.Sheet.8">
                  <p:embed/>
                </p:oleObj>
              </mc:Choice>
              <mc:Fallback>
                <p:oleObj name="" r:id="rId1" imgW="5772150" imgH="2929255" progId="Excel.Shee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7675" y="1682750"/>
                        <a:ext cx="4002088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对象 71684"/>
          <p:cNvGraphicFramePr>
            <a:graphicFrameLocks noChangeAspect="1"/>
          </p:cNvGraphicFramePr>
          <p:nvPr/>
        </p:nvGraphicFramePr>
        <p:xfrm>
          <a:off x="6629400" y="2743200"/>
          <a:ext cx="367665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4872355" imgH="2614930" progId="Excel.Sheet.8">
                  <p:embed/>
                </p:oleObj>
              </mc:Choice>
              <mc:Fallback>
                <p:oleObj name="" r:id="rId3" imgW="4872355" imgH="2614930" progId="Excel.Shee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9400" y="2743200"/>
                        <a:ext cx="3676650" cy="177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文本框 71685"/>
          <p:cNvSpPr txBox="1"/>
          <p:nvPr/>
        </p:nvSpPr>
        <p:spPr>
          <a:xfrm>
            <a:off x="6419850" y="1885315"/>
            <a:ext cx="1802130" cy="645160"/>
          </a:xfrm>
          <a:prstGeom prst="rect">
            <a:avLst/>
          </a:prstGeom>
          <a:solidFill>
            <a:srgbClr val="66FF99"/>
          </a:solidFill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dirty="0">
                <a:latin typeface="Times New Roman" panose="02020503050405090304" pitchFamily="2" charset="0"/>
              </a:rPr>
              <a:t>最小值尺度 50%</a:t>
            </a:r>
            <a:endParaRPr lang="zh-CN" altLang="en-US" dirty="0">
              <a:latin typeface="Times New Roman" panose="02020503050405090304" pitchFamily="2" charset="0"/>
            </a:endParaRPr>
          </a:p>
          <a:p>
            <a:pPr eaLnBrk="0" hangingPunct="0"/>
            <a:r>
              <a:rPr lang="zh-CN" altLang="en-US" dirty="0">
                <a:latin typeface="Times New Roman" panose="02020503050405090304" pitchFamily="2" charset="0"/>
              </a:rPr>
              <a:t>最小可信度 50%</a:t>
            </a:r>
            <a:endParaRPr lang="zh-CN" altLang="en-US" dirty="0">
              <a:latin typeface="Times New Roman" panose="02020503050405090304" pitchFamily="2" charset="0"/>
            </a:endParaRPr>
          </a:p>
        </p:txBody>
      </p:sp>
      <p:cxnSp>
        <p:nvCxnSpPr>
          <p:cNvPr id="71687" name="肘形连接符 71686"/>
          <p:cNvCxnSpPr>
            <a:stCxn id="71684" idx="3"/>
            <a:endCxn id="71685" idx="1"/>
          </p:cNvCxnSpPr>
          <p:nvPr/>
        </p:nvCxnSpPr>
        <p:spPr>
          <a:xfrm>
            <a:off x="5719763" y="2654300"/>
            <a:ext cx="909637" cy="977900"/>
          </a:xfrm>
          <a:prstGeom prst="bentConnector3">
            <a:avLst>
              <a:gd name="adj1" fmla="val 49912"/>
            </a:avLst>
          </a:prstGeom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advClick="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72705"/>
          <p:cNvSpPr>
            <a:spLocks noGrp="1"/>
          </p:cNvSpPr>
          <p:nvPr>
            <p:ph type="title"/>
          </p:nvPr>
        </p:nvSpPr>
        <p:spPr>
          <a:xfrm>
            <a:off x="3124200" y="304800"/>
            <a:ext cx="6781800" cy="9906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关键步骤：挖掘频繁集</a:t>
            </a:r>
            <a:endParaRPr lang="en-US" altLang="x-none" dirty="0"/>
          </a:p>
        </p:txBody>
      </p:sp>
      <p:sp>
        <p:nvSpPr>
          <p:cNvPr id="72707" name="文本占位符 72706"/>
          <p:cNvSpPr>
            <a:spLocks noGrp="1"/>
          </p:cNvSpPr>
          <p:nvPr>
            <p:ph type="body" idx="1"/>
          </p:nvPr>
        </p:nvSpPr>
        <p:spPr>
          <a:xfrm>
            <a:off x="2209800" y="1676400"/>
            <a:ext cx="7924800" cy="4648200"/>
          </a:xfrm>
        </p:spPr>
        <p:txBody>
          <a:bodyPr vert="horz" wrap="square" lIns="92075" tIns="46038" rIns="92075" bIns="46038" anchor="t"/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chemeClr val="hlink"/>
                </a:solidFill>
              </a:rPr>
              <a:t>频繁集</a:t>
            </a:r>
            <a:r>
              <a:rPr lang="zh-CN" altLang="en-US" dirty="0"/>
              <a:t>:是指满足最小支持度的项目集合</a:t>
            </a:r>
            <a:endParaRPr lang="en-US" altLang="x-none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频繁集的子集也一定是频繁的</a:t>
            </a:r>
            <a:endParaRPr lang="en-US" altLang="x-none" dirty="0">
              <a:solidFill>
                <a:schemeClr val="hlink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/>
              <a:t>如, 如果</a:t>
            </a:r>
            <a:r>
              <a:rPr lang="en-US" altLang="x-none" dirty="0"/>
              <a:t>{</a:t>
            </a:r>
            <a:r>
              <a:rPr lang="en-US" altLang="x-none" i="1" dirty="0"/>
              <a:t>A,B</a:t>
            </a:r>
            <a:r>
              <a:rPr lang="en-US" altLang="x-none" dirty="0"/>
              <a:t>} </a:t>
            </a:r>
            <a:r>
              <a:rPr lang="zh-CN" altLang="en-US" dirty="0"/>
              <a:t>是频繁集，则</a:t>
            </a:r>
            <a:r>
              <a:rPr lang="en-US" altLang="x-none" dirty="0"/>
              <a:t> {</a:t>
            </a:r>
            <a:r>
              <a:rPr lang="en-US" altLang="x-none" i="1" dirty="0"/>
              <a:t>A</a:t>
            </a:r>
            <a:r>
              <a:rPr lang="en-US" altLang="x-none" dirty="0"/>
              <a:t>} {</a:t>
            </a:r>
            <a:r>
              <a:rPr lang="en-US" altLang="x-none" i="1" dirty="0"/>
              <a:t>B</a:t>
            </a:r>
            <a:r>
              <a:rPr lang="en-US" altLang="x-none" dirty="0"/>
              <a:t>} </a:t>
            </a:r>
            <a:r>
              <a:rPr lang="zh-CN" altLang="en-US" dirty="0"/>
              <a:t>也一定是频繁集</a:t>
            </a:r>
            <a:endParaRPr lang="en-US" altLang="x-none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从1到</a:t>
            </a:r>
            <a:r>
              <a:rPr lang="en-US" altLang="x-none" dirty="0"/>
              <a:t>k（k-</a:t>
            </a:r>
            <a:r>
              <a:rPr lang="zh-CN" altLang="en-US" dirty="0"/>
              <a:t>频繁集）递归查找频繁集</a:t>
            </a:r>
            <a:endParaRPr lang="en-US" altLang="x-none" i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用得到的频繁集生成关联规则</a:t>
            </a:r>
            <a:endParaRPr lang="zh-CN" altLang="en-US" dirty="0"/>
          </a:p>
        </p:txBody>
      </p:sp>
    </p:spTree>
  </p:cSld>
  <p:clrMapOvr>
    <a:masterClrMapping/>
  </p:clrMapOvr>
  <p:transition advClick="0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73729"/>
          <p:cNvSpPr>
            <a:spLocks noGrp="1"/>
          </p:cNvSpPr>
          <p:nvPr>
            <p:ph type="title"/>
          </p:nvPr>
        </p:nvSpPr>
        <p:spPr>
          <a:xfrm>
            <a:off x="2819400" y="304800"/>
            <a:ext cx="7543800" cy="762000"/>
          </a:xfrm>
        </p:spPr>
        <p:txBody>
          <a:bodyPr anchor="ctr"/>
          <a:p>
            <a:r>
              <a:rPr lang="en-US" altLang="x-none" dirty="0"/>
              <a:t>Apriori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73731" name="文本占位符 73730"/>
          <p:cNvSpPr>
            <a:spLocks noGrp="1"/>
          </p:cNvSpPr>
          <p:nvPr>
            <p:ph type="body" idx="1"/>
          </p:nvPr>
        </p:nvSpPr>
        <p:spPr>
          <a:xfrm>
            <a:off x="2209800" y="1524000"/>
            <a:ext cx="7848600" cy="5029200"/>
          </a:xfrm>
        </p:spPr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hlink"/>
                </a:solidFill>
              </a:rPr>
              <a:t>连接</a:t>
            </a:r>
            <a:r>
              <a:rPr lang="zh-CN" altLang="en-US" sz="2800" dirty="0"/>
              <a:t>: </a:t>
            </a:r>
            <a:r>
              <a:rPr lang="zh-CN" altLang="en-US" sz="2400" dirty="0"/>
              <a:t>用 </a:t>
            </a:r>
            <a:r>
              <a:rPr lang="en-US" altLang="x-none" sz="2400" dirty="0"/>
              <a:t>L</a:t>
            </a:r>
            <a:r>
              <a:rPr lang="en-US" altLang="x-none" sz="1800" baseline="-25000" dirty="0"/>
              <a:t>k-1</a:t>
            </a:r>
            <a:r>
              <a:rPr lang="zh-CN" altLang="en-US" sz="2400" dirty="0"/>
              <a:t>自连接得到</a:t>
            </a:r>
            <a:r>
              <a:rPr lang="en-US" altLang="x-none" sz="2400" dirty="0"/>
              <a:t>C</a:t>
            </a:r>
            <a:r>
              <a:rPr lang="en-US" altLang="x-none" sz="1800" baseline="-25000" dirty="0"/>
              <a:t>k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hlink"/>
                </a:solidFill>
              </a:rPr>
              <a:t>修剪</a:t>
            </a:r>
            <a:r>
              <a:rPr lang="zh-CN" altLang="en-US" sz="2800" dirty="0"/>
              <a:t>: </a:t>
            </a:r>
            <a:r>
              <a:rPr lang="zh-CN" altLang="en-US" sz="2400" dirty="0"/>
              <a:t>一个</a:t>
            </a:r>
            <a:r>
              <a:rPr lang="en-US" altLang="x-none" sz="2400" dirty="0"/>
              <a:t>k-</a:t>
            </a:r>
            <a:r>
              <a:rPr lang="zh-CN" altLang="en-US" sz="2400" dirty="0"/>
              <a:t>项集，如果他的一个</a:t>
            </a:r>
            <a:r>
              <a:rPr lang="en-US" altLang="x-none" sz="2400" dirty="0"/>
              <a:t>k-1</a:t>
            </a:r>
            <a:r>
              <a:rPr lang="zh-CN" altLang="en-US" sz="2400" dirty="0"/>
              <a:t>项集（他的子集 ）不是频繁的，那他本身也不可能是频繁的。</a:t>
            </a:r>
            <a:endParaRPr lang="en-US" altLang="x-none" sz="2400" dirty="0"/>
          </a:p>
          <a:p>
            <a:pPr>
              <a:lnSpc>
                <a:spcPct val="90000"/>
              </a:lnSpc>
            </a:pPr>
            <a:r>
              <a:rPr lang="zh-CN" altLang="en-US" sz="2800" u="sng" dirty="0"/>
              <a:t>伪代码</a:t>
            </a:r>
            <a:r>
              <a:rPr lang="zh-CN" altLang="en-US" sz="2800" dirty="0"/>
              <a:t>:</a:t>
            </a:r>
            <a:endParaRPr lang="zh-CN" altLang="en-US" sz="28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000" i="1" dirty="0"/>
              <a:t>C</a:t>
            </a:r>
            <a:r>
              <a:rPr lang="en-US" altLang="x-none" sz="2000" i="1" baseline="-25000" dirty="0"/>
              <a:t>k</a:t>
            </a:r>
            <a:r>
              <a:rPr lang="en-US" altLang="x-none" sz="2000" dirty="0"/>
              <a:t>: Candidate itemset of size k</a:t>
            </a:r>
            <a:endParaRPr lang="en-US" altLang="x-none" sz="20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000" i="1" dirty="0"/>
              <a:t>L</a:t>
            </a:r>
            <a:r>
              <a:rPr lang="en-US" altLang="x-none" sz="2000" i="1" baseline="-25000" dirty="0"/>
              <a:t>k</a:t>
            </a:r>
            <a:r>
              <a:rPr lang="en-US" altLang="x-none" sz="2000" dirty="0"/>
              <a:t> : frequent itemset of size k</a:t>
            </a:r>
            <a:endParaRPr lang="en-US" altLang="x-none" sz="2000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x-none" sz="16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000" i="1" dirty="0"/>
              <a:t>L</a:t>
            </a:r>
            <a:r>
              <a:rPr lang="en-US" altLang="x-none" sz="2000" i="1" baseline="-25000" dirty="0"/>
              <a:t>1</a:t>
            </a:r>
            <a:r>
              <a:rPr lang="en-US" altLang="x-none" sz="2000" dirty="0"/>
              <a:t> = {frequent items};</a:t>
            </a:r>
            <a:endParaRPr lang="en-US" altLang="x-none" sz="20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000" b="1" dirty="0">
                <a:solidFill>
                  <a:srgbClr val="F83F24"/>
                </a:solidFill>
              </a:rPr>
              <a:t>for</a:t>
            </a:r>
            <a:r>
              <a:rPr lang="en-US" altLang="x-none" sz="2000" b="1" dirty="0"/>
              <a:t> </a:t>
            </a:r>
            <a:r>
              <a:rPr lang="en-US" altLang="x-none" sz="2000" dirty="0"/>
              <a:t>(</a:t>
            </a:r>
            <a:r>
              <a:rPr lang="en-US" altLang="x-none" sz="2000" i="1" dirty="0"/>
              <a:t>k</a:t>
            </a:r>
            <a:r>
              <a:rPr lang="en-US" altLang="x-none" sz="2000" dirty="0"/>
              <a:t> = 1; </a:t>
            </a:r>
            <a:r>
              <a:rPr lang="en-US" altLang="x-none" sz="2000" i="1" dirty="0"/>
              <a:t>L</a:t>
            </a:r>
            <a:r>
              <a:rPr lang="en-US" altLang="x-none" sz="2000" i="1" baseline="-25000" dirty="0"/>
              <a:t>k</a:t>
            </a:r>
            <a:r>
              <a:rPr lang="en-US" altLang="x-none" sz="2000" dirty="0"/>
              <a:t> !=</a:t>
            </a:r>
            <a:r>
              <a:rPr lang="en-US" altLang="x-none" sz="2000" dirty="0">
                <a:sym typeface="Symbol" panose="05050102010706020507" pitchFamily="2" charset="2"/>
              </a:rPr>
              <a:t></a:t>
            </a:r>
            <a:r>
              <a:rPr lang="en-US" altLang="x-none" sz="2000" dirty="0"/>
              <a:t>; </a:t>
            </a:r>
            <a:r>
              <a:rPr lang="en-US" altLang="x-none" sz="2000" i="1" dirty="0"/>
              <a:t>k</a:t>
            </a:r>
            <a:r>
              <a:rPr lang="en-US" altLang="x-none" sz="2000" dirty="0"/>
              <a:t>++) </a:t>
            </a:r>
            <a:r>
              <a:rPr lang="en-US" altLang="x-none" sz="2000" b="1" dirty="0">
                <a:solidFill>
                  <a:srgbClr val="F83F24"/>
                </a:solidFill>
              </a:rPr>
              <a:t>do begin</a:t>
            </a:r>
            <a:endParaRPr lang="en-US" altLang="x-none" sz="20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000" dirty="0"/>
              <a:t>     </a:t>
            </a:r>
            <a:r>
              <a:rPr lang="en-US" altLang="x-none" sz="2000" i="1" dirty="0"/>
              <a:t>C</a:t>
            </a:r>
            <a:r>
              <a:rPr lang="en-US" altLang="x-none" sz="2000" i="1" baseline="-25000" dirty="0"/>
              <a:t>k+1</a:t>
            </a:r>
            <a:r>
              <a:rPr lang="en-US" altLang="x-none" sz="2000" dirty="0"/>
              <a:t> = candidates generated from </a:t>
            </a:r>
            <a:r>
              <a:rPr lang="en-US" altLang="x-none" sz="2000" i="1" dirty="0"/>
              <a:t>L</a:t>
            </a:r>
            <a:r>
              <a:rPr lang="en-US" altLang="x-none" sz="2000" i="1" baseline="-25000" dirty="0"/>
              <a:t>k</a:t>
            </a:r>
            <a:r>
              <a:rPr lang="en-US" altLang="x-none" sz="2000" dirty="0"/>
              <a:t>;</a:t>
            </a:r>
            <a:endParaRPr lang="en-US" altLang="x-none" sz="20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000" dirty="0"/>
              <a:t>    </a:t>
            </a:r>
            <a:r>
              <a:rPr lang="en-US" altLang="x-none" sz="2000" b="1" dirty="0">
                <a:solidFill>
                  <a:srgbClr val="F83F24"/>
                </a:solidFill>
              </a:rPr>
              <a:t>for each</a:t>
            </a:r>
            <a:r>
              <a:rPr lang="en-US" altLang="x-none" sz="2000" dirty="0"/>
              <a:t> transaction </a:t>
            </a:r>
            <a:r>
              <a:rPr lang="en-US" altLang="x-none" sz="2000" i="1" dirty="0"/>
              <a:t>t</a:t>
            </a:r>
            <a:r>
              <a:rPr lang="en-US" altLang="x-none" sz="2000" dirty="0"/>
              <a:t> in database do</a:t>
            </a:r>
            <a:endParaRPr lang="en-US" altLang="x-none" sz="2000" dirty="0"/>
          </a:p>
          <a:p>
            <a:pPr lvl="3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1800" dirty="0"/>
              <a:t>       increment the count of all candidates in </a:t>
            </a:r>
            <a:r>
              <a:rPr lang="en-US" altLang="x-none" sz="1800" i="1" dirty="0"/>
              <a:t>C</a:t>
            </a:r>
            <a:r>
              <a:rPr lang="en-US" altLang="x-none" sz="1800" i="1" baseline="-25000" dirty="0"/>
              <a:t>k+1</a:t>
            </a:r>
            <a:r>
              <a:rPr lang="en-US" altLang="x-none" sz="1800" dirty="0"/>
              <a:t>                            that are contained in </a:t>
            </a:r>
            <a:r>
              <a:rPr lang="en-US" altLang="x-none" sz="1800" i="1" dirty="0"/>
              <a:t>t</a:t>
            </a:r>
            <a:endParaRPr lang="en-US" altLang="x-none" sz="18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000" dirty="0"/>
              <a:t>    </a:t>
            </a:r>
            <a:r>
              <a:rPr lang="en-US" altLang="x-none" sz="2000" i="1" dirty="0"/>
              <a:t>L</a:t>
            </a:r>
            <a:r>
              <a:rPr lang="en-US" altLang="x-none" sz="2000" i="1" baseline="-25000" dirty="0"/>
              <a:t>k+1</a:t>
            </a:r>
            <a:r>
              <a:rPr lang="en-US" altLang="x-none" sz="2000" dirty="0"/>
              <a:t>  = candidates in </a:t>
            </a:r>
            <a:r>
              <a:rPr lang="en-US" altLang="x-none" sz="2000" i="1" dirty="0"/>
              <a:t>C</a:t>
            </a:r>
            <a:r>
              <a:rPr lang="en-US" altLang="x-none" sz="2000" i="1" baseline="-25000" dirty="0"/>
              <a:t>k+1</a:t>
            </a:r>
            <a:r>
              <a:rPr lang="en-US" altLang="x-none" sz="2000" dirty="0"/>
              <a:t> with min_support</a:t>
            </a:r>
            <a:endParaRPr lang="en-US" altLang="x-none" sz="20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000" dirty="0"/>
              <a:t>   </a:t>
            </a:r>
            <a:r>
              <a:rPr lang="en-US" altLang="x-none" sz="2000" b="1" dirty="0">
                <a:solidFill>
                  <a:srgbClr val="F83F24"/>
                </a:solidFill>
              </a:rPr>
              <a:t> end</a:t>
            </a:r>
            <a:endParaRPr lang="en-US" altLang="x-none" sz="2000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000" b="1" dirty="0">
                <a:solidFill>
                  <a:srgbClr val="F83F24"/>
                </a:solidFill>
              </a:rPr>
              <a:t>return</a:t>
            </a:r>
            <a:r>
              <a:rPr lang="en-US" altLang="x-none" sz="2000" dirty="0"/>
              <a:t> </a:t>
            </a:r>
            <a:r>
              <a:rPr lang="en-US" altLang="x-none" sz="2000" dirty="0">
                <a:sym typeface="Symbol" panose="05050102010706020507" pitchFamily="2" charset="2"/>
              </a:rPr>
              <a:t></a:t>
            </a:r>
            <a:r>
              <a:rPr lang="en-US" altLang="x-none" sz="2000" i="1" baseline="-25000" dirty="0"/>
              <a:t>k</a:t>
            </a:r>
            <a:r>
              <a:rPr lang="en-US" altLang="x-none" sz="2000" dirty="0"/>
              <a:t> </a:t>
            </a:r>
            <a:r>
              <a:rPr lang="en-US" altLang="x-none" sz="2000" i="1" dirty="0"/>
              <a:t>L</a:t>
            </a:r>
            <a:r>
              <a:rPr lang="en-US" altLang="x-none" sz="2000" i="1" baseline="-25000" dirty="0"/>
              <a:t>k</a:t>
            </a:r>
            <a:r>
              <a:rPr lang="en-US" altLang="x-none" sz="2000" dirty="0"/>
              <a:t>;</a:t>
            </a:r>
            <a:endParaRPr lang="en-US" altLang="x-none" sz="2000" dirty="0"/>
          </a:p>
        </p:txBody>
      </p:sp>
    </p:spTree>
  </p:cSld>
  <p:clrMapOvr>
    <a:masterClrMapping/>
  </p:clrMapOvr>
  <p:transition advClick="0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如何生成候选集</a:t>
            </a:r>
            <a:endParaRPr lang="zh-CN" altLang="en-US"/>
          </a:p>
        </p:txBody>
      </p:sp>
      <p:sp>
        <p:nvSpPr>
          <p:cNvPr id="74755" name="文本占位符 74754"/>
          <p:cNvSpPr>
            <a:spLocks noGrp="1"/>
          </p:cNvSpPr>
          <p:nvPr>
            <p:ph type="body" idx="1"/>
          </p:nvPr>
        </p:nvSpPr>
        <p:spPr>
          <a:xfrm>
            <a:off x="2133600" y="1524000"/>
            <a:ext cx="8229600" cy="4876800"/>
          </a:xfrm>
        </p:spPr>
        <p:txBody>
          <a:bodyPr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2800" dirty="0"/>
              <a:t>假定 </a:t>
            </a:r>
            <a:r>
              <a:rPr lang="en-US" altLang="x-none" sz="2800" i="1" dirty="0"/>
              <a:t>L</a:t>
            </a:r>
            <a:r>
              <a:rPr lang="en-US" altLang="x-none" sz="2800" i="1" baseline="-25000" dirty="0"/>
              <a:t>k-1</a:t>
            </a:r>
            <a:r>
              <a:rPr lang="en-US" altLang="x-none" sz="2800" dirty="0"/>
              <a:t> </a:t>
            </a:r>
            <a:r>
              <a:rPr lang="zh-CN" altLang="en-US" sz="2800" dirty="0"/>
              <a:t>中的项按顺序排列</a:t>
            </a:r>
            <a:endParaRPr lang="en-US" altLang="x-none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第一步: 自连接 </a:t>
            </a:r>
            <a:r>
              <a:rPr lang="en-US" altLang="x-none" sz="2800" i="1" dirty="0"/>
              <a:t>L</a:t>
            </a:r>
            <a:r>
              <a:rPr lang="en-US" altLang="x-none" sz="2800" i="1" baseline="-25000" dirty="0"/>
              <a:t>k-1</a:t>
            </a:r>
            <a:r>
              <a:rPr lang="en-US" altLang="x-none" sz="2800" dirty="0"/>
              <a:t> </a:t>
            </a:r>
            <a:endParaRPr lang="en-US" altLang="x-none" sz="2800" dirty="0"/>
          </a:p>
          <a:p>
            <a:pPr lvl="1">
              <a:lnSpc>
                <a:spcPct val="120000"/>
              </a:lnSpc>
              <a:buNone/>
            </a:pPr>
            <a:r>
              <a:rPr lang="en-US" altLang="x-none" sz="2000" dirty="0"/>
              <a:t>insert into</a:t>
            </a:r>
            <a:r>
              <a:rPr lang="en-US" altLang="x-none" sz="2000" b="1" dirty="0"/>
              <a:t> </a:t>
            </a:r>
            <a:r>
              <a:rPr lang="en-US" altLang="x-none" sz="2000" b="1" i="1" dirty="0"/>
              <a:t>C</a:t>
            </a:r>
            <a:r>
              <a:rPr lang="en-US" altLang="x-none" sz="2000" b="1" i="1" baseline="-25000" dirty="0"/>
              <a:t>k</a:t>
            </a:r>
            <a:endParaRPr lang="en-US" altLang="x-none" sz="2000" b="1" i="1" baseline="-25000" dirty="0"/>
          </a:p>
          <a:p>
            <a:pPr lvl="1">
              <a:lnSpc>
                <a:spcPct val="120000"/>
              </a:lnSpc>
              <a:buNone/>
            </a:pPr>
            <a:r>
              <a:rPr lang="en-US" altLang="x-none" sz="2000" dirty="0"/>
              <a:t>select </a:t>
            </a:r>
            <a:r>
              <a:rPr lang="en-US" altLang="x-none" sz="2000" b="1" i="1" dirty="0"/>
              <a:t>p.item</a:t>
            </a:r>
            <a:r>
              <a:rPr lang="en-US" altLang="x-none" sz="2000" b="1" i="1" baseline="-25000" dirty="0"/>
              <a:t>1</a:t>
            </a:r>
            <a:r>
              <a:rPr lang="en-US" altLang="x-none" sz="2000" b="1" i="1" dirty="0"/>
              <a:t>, p.item</a:t>
            </a:r>
            <a:r>
              <a:rPr lang="en-US" altLang="x-none" sz="2000" b="1" i="1" baseline="-25000" dirty="0"/>
              <a:t>2</a:t>
            </a:r>
            <a:r>
              <a:rPr lang="en-US" altLang="x-none" sz="2000" b="1" i="1" dirty="0"/>
              <a:t>, </a:t>
            </a:r>
            <a:r>
              <a:rPr lang="en-US" altLang="x-none" sz="2000" b="1" i="1" dirty="0">
                <a:latin typeface="Tahoma" panose="020B0604030504040204" pitchFamily="2" charset="0"/>
              </a:rPr>
              <a:t>…</a:t>
            </a:r>
            <a:r>
              <a:rPr lang="en-US" altLang="x-none" sz="2000" b="1" i="1" dirty="0"/>
              <a:t>, p.item</a:t>
            </a:r>
            <a:r>
              <a:rPr lang="en-US" altLang="x-none" sz="2000" b="1" i="1" baseline="-25000" dirty="0"/>
              <a:t>k-1</a:t>
            </a:r>
            <a:r>
              <a:rPr lang="en-US" altLang="x-none" sz="2000" b="1" i="1" dirty="0"/>
              <a:t>, q.item</a:t>
            </a:r>
            <a:r>
              <a:rPr lang="en-US" altLang="x-none" sz="2000" b="1" i="1" baseline="-25000" dirty="0"/>
              <a:t>k-1</a:t>
            </a:r>
            <a:endParaRPr lang="en-US" altLang="x-none" sz="2000" b="1" dirty="0"/>
          </a:p>
          <a:p>
            <a:pPr lvl="1">
              <a:lnSpc>
                <a:spcPct val="120000"/>
              </a:lnSpc>
              <a:buNone/>
            </a:pPr>
            <a:r>
              <a:rPr lang="en-US" altLang="x-none" sz="2000" dirty="0"/>
              <a:t>from </a:t>
            </a:r>
            <a:r>
              <a:rPr lang="en-US" altLang="x-none" sz="2000" b="1" i="1" dirty="0"/>
              <a:t>L</a:t>
            </a:r>
            <a:r>
              <a:rPr lang="en-US" altLang="x-none" sz="2000" b="1" i="1" baseline="-25000" dirty="0"/>
              <a:t>k-1</a:t>
            </a:r>
            <a:r>
              <a:rPr lang="en-US" altLang="x-none" sz="2000" b="1" i="1" dirty="0"/>
              <a:t> p, L</a:t>
            </a:r>
            <a:r>
              <a:rPr lang="en-US" altLang="x-none" sz="2000" b="1" i="1" baseline="-25000" dirty="0"/>
              <a:t>k-1 </a:t>
            </a:r>
            <a:r>
              <a:rPr lang="en-US" altLang="x-none" sz="2000" b="1" i="1" dirty="0"/>
              <a:t>q</a:t>
            </a:r>
            <a:endParaRPr lang="en-US" altLang="x-none" sz="2000" b="1" i="1" dirty="0"/>
          </a:p>
          <a:p>
            <a:pPr lvl="1">
              <a:lnSpc>
                <a:spcPct val="120000"/>
              </a:lnSpc>
              <a:buNone/>
            </a:pPr>
            <a:r>
              <a:rPr lang="en-US" altLang="x-none" sz="2000" dirty="0"/>
              <a:t>where </a:t>
            </a:r>
            <a:r>
              <a:rPr lang="en-US" altLang="x-none" sz="2000" b="1" i="1" dirty="0"/>
              <a:t>p.item</a:t>
            </a:r>
            <a:r>
              <a:rPr lang="en-US" altLang="x-none" sz="2000" b="1" i="1" baseline="-25000" dirty="0"/>
              <a:t>1</a:t>
            </a:r>
            <a:r>
              <a:rPr lang="en-US" altLang="x-none" sz="2000" b="1" i="1" dirty="0"/>
              <a:t>=q.item</a:t>
            </a:r>
            <a:r>
              <a:rPr lang="en-US" altLang="x-none" sz="2000" b="1" i="1" baseline="-25000" dirty="0"/>
              <a:t>1</a:t>
            </a:r>
            <a:r>
              <a:rPr lang="en-US" altLang="x-none" sz="2000" b="1" i="1" dirty="0"/>
              <a:t>, </a:t>
            </a:r>
            <a:r>
              <a:rPr lang="en-US" altLang="x-none" sz="2000" b="1" i="1" dirty="0">
                <a:latin typeface="Tahoma" panose="020B0604030504040204" pitchFamily="2" charset="0"/>
              </a:rPr>
              <a:t>…</a:t>
            </a:r>
            <a:r>
              <a:rPr lang="en-US" altLang="x-none" sz="2000" b="1" i="1" dirty="0"/>
              <a:t>, p.item</a:t>
            </a:r>
            <a:r>
              <a:rPr lang="en-US" altLang="x-none" sz="2000" b="1" i="1" baseline="-25000" dirty="0"/>
              <a:t>k-2</a:t>
            </a:r>
            <a:r>
              <a:rPr lang="en-US" altLang="x-none" sz="2000" b="1" i="1" dirty="0"/>
              <a:t>=q.item</a:t>
            </a:r>
            <a:r>
              <a:rPr lang="en-US" altLang="x-none" sz="2000" b="1" i="1" baseline="-25000" dirty="0"/>
              <a:t>k-2</a:t>
            </a:r>
            <a:r>
              <a:rPr lang="en-US" altLang="x-none" sz="2000" b="1" i="1" dirty="0"/>
              <a:t>, p.item</a:t>
            </a:r>
            <a:r>
              <a:rPr lang="en-US" altLang="x-none" sz="2000" b="1" i="1" baseline="-25000" dirty="0"/>
              <a:t>k-1 </a:t>
            </a:r>
            <a:r>
              <a:rPr lang="en-US" altLang="x-none" sz="2000" b="1" i="1" dirty="0"/>
              <a:t>&lt; q.item</a:t>
            </a:r>
            <a:r>
              <a:rPr lang="en-US" altLang="x-none" sz="2000" b="1" i="1" baseline="-25000" dirty="0"/>
              <a:t>k-1</a:t>
            </a:r>
            <a:endParaRPr lang="en-US" altLang="x-none" sz="2000" b="1" i="1" baseline="-250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第二步: 修剪</a:t>
            </a:r>
            <a:endParaRPr lang="zh-CN" altLang="en-US" sz="2800" dirty="0"/>
          </a:p>
          <a:p>
            <a:pPr lvl="1">
              <a:lnSpc>
                <a:spcPct val="120000"/>
              </a:lnSpc>
              <a:buNone/>
            </a:pPr>
            <a:r>
              <a:rPr lang="en-US" altLang="x-none" sz="2000" dirty="0"/>
              <a:t>forall </a:t>
            </a:r>
            <a:r>
              <a:rPr lang="en-US" altLang="x-none" sz="2000" b="1" i="1" dirty="0"/>
              <a:t>itemsets c in C</a:t>
            </a:r>
            <a:r>
              <a:rPr lang="en-US" altLang="x-none" sz="2000" b="1" i="1" baseline="-25000" dirty="0"/>
              <a:t>k</a:t>
            </a:r>
            <a:r>
              <a:rPr lang="en-US" altLang="x-none" sz="2000" b="1" i="1" dirty="0"/>
              <a:t> </a:t>
            </a:r>
            <a:r>
              <a:rPr lang="en-US" altLang="x-none" sz="2000" dirty="0"/>
              <a:t>do</a:t>
            </a:r>
            <a:endParaRPr lang="en-US" altLang="x-none" sz="2000" dirty="0"/>
          </a:p>
          <a:p>
            <a:pPr lvl="2">
              <a:lnSpc>
                <a:spcPct val="120000"/>
              </a:lnSpc>
              <a:buNone/>
            </a:pPr>
            <a:r>
              <a:rPr lang="en-US" altLang="x-none" sz="2000" dirty="0"/>
              <a:t>forall </a:t>
            </a:r>
            <a:r>
              <a:rPr lang="en-US" altLang="x-none" sz="2000" b="1" i="1" dirty="0"/>
              <a:t>(k-1)-subsets s of c </a:t>
            </a:r>
            <a:r>
              <a:rPr lang="en-US" altLang="x-none" sz="2000" dirty="0"/>
              <a:t>do</a:t>
            </a:r>
            <a:endParaRPr lang="en-US" altLang="x-none" sz="2000" dirty="0"/>
          </a:p>
          <a:p>
            <a:pPr lvl="3">
              <a:lnSpc>
                <a:spcPct val="120000"/>
              </a:lnSpc>
              <a:buNone/>
            </a:pPr>
            <a:r>
              <a:rPr lang="en-US" altLang="x-none" sz="1800" b="1" dirty="0"/>
              <a:t>if </a:t>
            </a:r>
            <a:r>
              <a:rPr lang="en-US" altLang="x-none" sz="1800" i="1" dirty="0"/>
              <a:t>(s is not in L</a:t>
            </a:r>
            <a:r>
              <a:rPr lang="en-US" altLang="x-none" sz="1800" i="1" baseline="-25000" dirty="0"/>
              <a:t>k-1</a:t>
            </a:r>
            <a:r>
              <a:rPr lang="en-US" altLang="x-none" sz="1800" i="1" dirty="0"/>
              <a:t>) </a:t>
            </a:r>
            <a:r>
              <a:rPr lang="en-US" altLang="x-none" sz="1800" b="1" dirty="0"/>
              <a:t>then delete </a:t>
            </a:r>
            <a:r>
              <a:rPr lang="en-US" altLang="x-none" sz="1800" i="1" dirty="0"/>
              <a:t>c</a:t>
            </a:r>
            <a:r>
              <a:rPr lang="en-US" altLang="x-none" sz="1800" b="1" dirty="0"/>
              <a:t> from </a:t>
            </a:r>
            <a:r>
              <a:rPr lang="en-US" altLang="x-none" sz="1800" i="1" dirty="0"/>
              <a:t>C</a:t>
            </a:r>
            <a:r>
              <a:rPr lang="en-US" altLang="x-none" sz="1800" i="1" baseline="-25000" dirty="0"/>
              <a:t>k</a:t>
            </a:r>
            <a:endParaRPr lang="en-US" altLang="x-none" sz="1800" b="1" dirty="0"/>
          </a:p>
        </p:txBody>
      </p:sp>
    </p:spTree>
  </p:cSld>
  <p:clrMapOvr>
    <a:masterClrMapping/>
  </p:clrMapOvr>
  <p:transition advClick="0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生成候选集的例子</a:t>
            </a:r>
            <a:endParaRPr lang="en-US" altLang="x-none" dirty="0"/>
          </a:p>
        </p:txBody>
      </p:sp>
      <p:sp>
        <p:nvSpPr>
          <p:cNvPr id="75779" name="文本占位符 75778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x-none" sz="2800" i="1" dirty="0"/>
              <a:t>L</a:t>
            </a:r>
            <a:r>
              <a:rPr lang="en-US" altLang="x-none" sz="2800" i="1" baseline="-25000" dirty="0"/>
              <a:t>3</a:t>
            </a:r>
            <a:r>
              <a:rPr lang="en-US" altLang="x-none" sz="2800" i="1" dirty="0"/>
              <a:t>=</a:t>
            </a:r>
            <a:r>
              <a:rPr lang="en-US" altLang="x-none" sz="2800" dirty="0"/>
              <a:t>{</a:t>
            </a:r>
            <a:r>
              <a:rPr lang="en-US" altLang="x-none" sz="2800" i="1" dirty="0"/>
              <a:t>abc, abd, acd, ace, bcd</a:t>
            </a:r>
            <a:r>
              <a:rPr lang="en-US" altLang="x-none" sz="2800" dirty="0"/>
              <a:t>}</a:t>
            </a:r>
            <a:endParaRPr lang="en-US" altLang="x-none" sz="2800" dirty="0"/>
          </a:p>
          <a:p>
            <a:pPr>
              <a:lnSpc>
                <a:spcPct val="140000"/>
              </a:lnSpc>
            </a:pPr>
            <a:r>
              <a:rPr lang="zh-CN" altLang="en-US" sz="2800" dirty="0"/>
              <a:t>自连接 </a:t>
            </a:r>
            <a:r>
              <a:rPr lang="en-US" altLang="x-none" sz="2800" dirty="0"/>
              <a:t>: </a:t>
            </a:r>
            <a:r>
              <a:rPr lang="en-US" altLang="x-none" sz="2800" i="1" dirty="0"/>
              <a:t>L</a:t>
            </a:r>
            <a:r>
              <a:rPr lang="en-US" altLang="x-none" sz="2800" i="1" baseline="-25000" dirty="0"/>
              <a:t>3</a:t>
            </a:r>
            <a:r>
              <a:rPr lang="en-US" altLang="x-none" sz="2800" i="1" dirty="0"/>
              <a:t>*L</a:t>
            </a:r>
            <a:r>
              <a:rPr lang="en-US" altLang="x-none" sz="2800" i="1" baseline="-25000" dirty="0"/>
              <a:t>3</a:t>
            </a:r>
            <a:endParaRPr lang="en-US" altLang="x-none" sz="2800" i="1" dirty="0"/>
          </a:p>
          <a:p>
            <a:pPr lvl="1">
              <a:lnSpc>
                <a:spcPct val="140000"/>
              </a:lnSpc>
            </a:pPr>
            <a:r>
              <a:rPr lang="en-US" altLang="x-none" sz="2400" i="1" dirty="0"/>
              <a:t>abc</a:t>
            </a:r>
            <a:r>
              <a:rPr lang="en-US" altLang="x-none" sz="2400" dirty="0"/>
              <a:t> </a:t>
            </a:r>
            <a:r>
              <a:rPr lang="zh-CN" altLang="en-US" sz="2400" dirty="0"/>
              <a:t>和 </a:t>
            </a:r>
            <a:r>
              <a:rPr lang="en-US" altLang="x-none" sz="2400" i="1" dirty="0"/>
              <a:t>abd </a:t>
            </a:r>
            <a:r>
              <a:rPr lang="zh-CN" altLang="en-US" sz="2400" dirty="0"/>
              <a:t>得到 </a:t>
            </a:r>
            <a:r>
              <a:rPr lang="en-US" altLang="x-none" sz="2400" i="1" dirty="0"/>
              <a:t>abcd </a:t>
            </a:r>
            <a:endParaRPr lang="en-US" altLang="x-none" sz="2400" i="1" dirty="0"/>
          </a:p>
          <a:p>
            <a:pPr lvl="1">
              <a:lnSpc>
                <a:spcPct val="140000"/>
              </a:lnSpc>
            </a:pPr>
            <a:r>
              <a:rPr lang="en-US" altLang="x-none" sz="2400" i="1" dirty="0"/>
              <a:t>acd </a:t>
            </a:r>
            <a:r>
              <a:rPr lang="zh-CN" altLang="en-US" sz="2400" dirty="0"/>
              <a:t>和</a:t>
            </a:r>
            <a:r>
              <a:rPr lang="en-US" altLang="x-none" sz="2400" dirty="0"/>
              <a:t> </a:t>
            </a:r>
            <a:r>
              <a:rPr lang="en-US" altLang="x-none" sz="2400" i="1" dirty="0"/>
              <a:t>ace </a:t>
            </a:r>
            <a:r>
              <a:rPr lang="zh-CN" altLang="en-US" sz="2400" dirty="0"/>
              <a:t>得到 </a:t>
            </a:r>
            <a:r>
              <a:rPr lang="en-US" altLang="x-none" sz="2400" i="1" dirty="0"/>
              <a:t>acde</a:t>
            </a:r>
            <a:endParaRPr lang="en-US" altLang="x-none" sz="2400" i="1" dirty="0"/>
          </a:p>
          <a:p>
            <a:pPr>
              <a:lnSpc>
                <a:spcPct val="140000"/>
              </a:lnSpc>
            </a:pPr>
            <a:r>
              <a:rPr lang="zh-CN" altLang="en-US" sz="2800" dirty="0"/>
              <a:t>修剪</a:t>
            </a:r>
            <a:r>
              <a:rPr lang="en-US" altLang="x-none" sz="2800" dirty="0"/>
              <a:t>:</a:t>
            </a:r>
            <a:endParaRPr lang="en-US" altLang="x-none" sz="2800" dirty="0"/>
          </a:p>
          <a:p>
            <a:pPr lvl="1">
              <a:lnSpc>
                <a:spcPct val="140000"/>
              </a:lnSpc>
            </a:pPr>
            <a:r>
              <a:rPr lang="en-US" altLang="x-none" sz="2400" i="1" dirty="0"/>
              <a:t>ade</a:t>
            </a:r>
            <a:r>
              <a:rPr lang="en-US" altLang="x-none" sz="2400" dirty="0"/>
              <a:t> </a:t>
            </a:r>
            <a:r>
              <a:rPr lang="zh-CN" altLang="en-US" sz="2400" dirty="0"/>
              <a:t>不在 </a:t>
            </a:r>
            <a:r>
              <a:rPr lang="en-US" altLang="x-none" sz="2400" i="1" dirty="0"/>
              <a:t>L</a:t>
            </a:r>
            <a:r>
              <a:rPr lang="en-US" altLang="x-none" sz="2400" i="1" baseline="-25000" dirty="0"/>
              <a:t>3</a:t>
            </a:r>
            <a:r>
              <a:rPr lang="zh-CN" altLang="en-US" sz="2400" dirty="0"/>
              <a:t>中，删除 </a:t>
            </a:r>
            <a:r>
              <a:rPr lang="en-US" altLang="x-none" sz="2400" i="1" dirty="0"/>
              <a:t>acde</a:t>
            </a:r>
            <a:endParaRPr lang="zh-CN" altLang="en-US" sz="2400" i="1" baseline="-25000" dirty="0"/>
          </a:p>
          <a:p>
            <a:pPr>
              <a:lnSpc>
                <a:spcPct val="140000"/>
              </a:lnSpc>
            </a:pPr>
            <a:r>
              <a:rPr lang="en-US" altLang="x-none" sz="2800" i="1" dirty="0"/>
              <a:t>C</a:t>
            </a:r>
            <a:r>
              <a:rPr lang="en-US" altLang="x-none" sz="2800" i="1" baseline="-25000" dirty="0"/>
              <a:t>4</a:t>
            </a:r>
            <a:r>
              <a:rPr lang="en-US" altLang="x-none" sz="2800" dirty="0"/>
              <a:t>={</a:t>
            </a:r>
            <a:r>
              <a:rPr lang="en-US" altLang="x-none" sz="2800" i="1" dirty="0"/>
              <a:t>abcd</a:t>
            </a:r>
            <a:r>
              <a:rPr lang="en-US" altLang="x-none" sz="2800" dirty="0"/>
              <a:t>}</a:t>
            </a:r>
            <a:endParaRPr lang="en-US" altLang="x-none" sz="2800" dirty="0"/>
          </a:p>
        </p:txBody>
      </p:sp>
    </p:spTree>
  </p:cSld>
  <p:clrMapOvr>
    <a:masterClrMapping/>
  </p:clrMapOvr>
  <p:transition advClick="0">
    <p:zoom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5104</Words>
  <Application>WPS 表格</Application>
  <PresentationFormat>宽屏</PresentationFormat>
  <Paragraphs>541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29</vt:i4>
      </vt:variant>
    </vt:vector>
  </HeadingPairs>
  <TitlesOfParts>
    <vt:vector size="60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Symbol</vt:lpstr>
      <vt:lpstr>Kingsoft Sign</vt:lpstr>
      <vt:lpstr>Times New Roman</vt:lpstr>
      <vt:lpstr>宋体</vt:lpstr>
      <vt:lpstr>Tahoma</vt:lpstr>
      <vt:lpstr>Wingdings 3</vt:lpstr>
      <vt:lpstr>Office 主题</vt:lpstr>
      <vt:lpstr>Excel.Sheet.8</vt:lpstr>
      <vt:lpstr>Excel.Sheet.8</vt:lpstr>
      <vt:lpstr>Excel.Sheet.8</vt:lpstr>
      <vt:lpstr>Excel.Chart.8</vt:lpstr>
      <vt:lpstr>Excel.Chart.8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人工智能原理</vt:lpstr>
      <vt:lpstr>关联分析</vt:lpstr>
      <vt:lpstr>关联规则：基本概念</vt:lpstr>
      <vt:lpstr>规则度量：支持度与可信度</vt:lpstr>
      <vt:lpstr>关联规则挖掘—一个例子</vt:lpstr>
      <vt:lpstr>关键步骤：挖掘频繁集</vt:lpstr>
      <vt:lpstr>Apriori算法</vt:lpstr>
      <vt:lpstr>如何生成候选集</vt:lpstr>
      <vt:lpstr>生成候选集的例子</vt:lpstr>
      <vt:lpstr>Apriori算法 — 例子</vt:lpstr>
      <vt:lpstr>如何计算候选集的支持度</vt:lpstr>
      <vt:lpstr>提高Apriori效率的方法</vt:lpstr>
      <vt:lpstr>Apriori 够快了吗? — 性能瓶颈</vt:lpstr>
      <vt:lpstr>挖掘频繁集 不用生成候选集</vt:lpstr>
      <vt:lpstr>用交易数据库建立 FP-tree</vt:lpstr>
      <vt:lpstr>FP-tree 结构的好处</vt:lpstr>
      <vt:lpstr>用 FP-tree挖掘频繁集</vt:lpstr>
      <vt:lpstr>挖掘 FP-tree的主要步骤</vt:lpstr>
      <vt:lpstr>步骤1: 从 FP-tree 到条件模式库</vt:lpstr>
      <vt:lpstr>FP-tree支持条件模式库构造的属性</vt:lpstr>
      <vt:lpstr>步骤2: 建立条件 FP-tree </vt:lpstr>
      <vt:lpstr>通过建立条件模式库得到频繁集</vt:lpstr>
      <vt:lpstr>第3步: 递归挖掘条件FP-tree</vt:lpstr>
      <vt:lpstr>单FP-tree 路径生成</vt:lpstr>
      <vt:lpstr>特例: FP-tree 中的唯一前缀路径</vt:lpstr>
      <vt:lpstr>频繁集增长的原理</vt:lpstr>
      <vt:lpstr>为什么 频繁集增长 速度快？</vt:lpstr>
      <vt:lpstr>FP-growth vs. Apriori: 相对于支持度的扩展性</vt:lpstr>
      <vt:lpstr>FP-growth vs. Tree-Projection:相对于支持度的扩展性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bigpan</dc:creator>
  <cp:lastModifiedBy>bigpan</cp:lastModifiedBy>
  <cp:revision>12</cp:revision>
  <dcterms:created xsi:type="dcterms:W3CDTF">2021-10-31T05:42:16Z</dcterms:created>
  <dcterms:modified xsi:type="dcterms:W3CDTF">2021-10-31T05:42:16Z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