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73" r:id="rId5"/>
    <p:sldId id="274" r:id="rId6"/>
    <p:sldId id="275" r:id="rId7"/>
    <p:sldId id="287" r:id="rId8"/>
    <p:sldId id="289" r:id="rId9"/>
    <p:sldId id="263" r:id="rId10"/>
    <p:sldId id="264" r:id="rId11"/>
    <p:sldId id="290" r:id="rId12"/>
    <p:sldId id="291" r:id="rId13"/>
    <p:sldId id="294" r:id="rId14"/>
    <p:sldId id="266" r:id="rId15"/>
    <p:sldId id="267" r:id="rId16"/>
    <p:sldId id="268" r:id="rId17"/>
    <p:sldId id="269" r:id="rId18"/>
    <p:sldId id="270" r:id="rId19"/>
    <p:sldId id="271" r:id="rId20"/>
    <p:sldId id="293" r:id="rId21"/>
    <p:sldId id="295" r:id="rId22"/>
    <p:sldId id="272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pdfs.semanticscholar.org/2938/3d5ecc840876054fe8fd11df71ba3b2505e9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2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人工智能原理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zh-CN" altLang="en-US"/>
              <a:t>机器学习部分</a:t>
            </a:r>
            <a:r>
              <a:rPr lang="en-US" altLang="zh-CN"/>
              <a:t>--</a:t>
            </a:r>
            <a:r>
              <a:rPr lang="zh-CN" altLang="en-US"/>
              <a:t>神经网络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神经网模型：输入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,...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 输出为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/>
                  <a:t>   </a:t>
                </a:r>
                <a:endParaRPr lang="zh-CN" altLang="en-US"/>
              </a:p>
              <a:p>
                <a:r>
                  <a:rPr lang="zh-CN" altLang="en-US">
                    <a:sym typeface="+mn-ea"/>
                  </a:rPr>
                  <a:t>输入层：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,...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r>
                  <a:rPr lang="zh-CN" altLang="en-US"/>
                  <a:t>隐含层：</a:t>
                </a:r>
                <a:endParaRPr lang="zh-CN" altLang="en-US"/>
              </a:p>
              <a:p>
                <a:pPr lvl="1"/>
                <a:r>
                  <a:rPr lang="zh-CN" altLang="en-US"/>
                  <a:t>第</a:t>
                </a:r>
                <a:r>
                  <a:rPr lang="en-US" altLang="zh-CN"/>
                  <a:t>j</a:t>
                </a:r>
                <a:r>
                  <a:rPr lang="zh-CN" altLang="en-US"/>
                  <a:t>个神经元的输入为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,...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charset="0"/>
                    <a:cs typeface="Cambria Math" charset="0"/>
                  </a:rPr>
                  <a:t>，输出为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𝜎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charset="0"/>
                    <a:cs typeface="Cambria Math" charset="0"/>
                  </a:rPr>
                  <a:t>,其中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i="1">
                    <a:latin typeface="Cambria Math" charset="0"/>
                    <a:cs typeface="Cambria Math" charset="0"/>
                  </a:rPr>
                  <a:t>指的是输入节点</a:t>
                </a:r>
                <a:r>
                  <a:rPr lang="en-US" altLang="zh-CN" i="1">
                    <a:latin typeface="Cambria Math" charset="0"/>
                    <a:cs typeface="Cambria Math" charset="0"/>
                  </a:rPr>
                  <a:t>i</a:t>
                </a:r>
                <a:r>
                  <a:rPr lang="zh-CN" altLang="en-US" i="1">
                    <a:latin typeface="Cambria Math" charset="0"/>
                    <a:cs typeface="Cambria Math" charset="0"/>
                  </a:rPr>
                  <a:t>到隐含层节点</a:t>
                </a:r>
                <a:r>
                  <a:rPr lang="en-US" altLang="zh-CN" i="1">
                    <a:latin typeface="Cambria Math" charset="0"/>
                    <a:cs typeface="Cambria Math" charset="0"/>
                  </a:rPr>
                  <a:t>j</a:t>
                </a:r>
                <a:r>
                  <a:rPr lang="zh-CN" altLang="en-US" i="1">
                    <a:latin typeface="Cambria Math" charset="0"/>
                    <a:cs typeface="Cambria Math" charset="0"/>
                  </a:rPr>
                  <a:t>的权重，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i="1">
                    <a:latin typeface="Cambria Math" charset="0"/>
                    <a:cs typeface="Cambria Math" charset="0"/>
                  </a:rPr>
                  <a:t>为偏置，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zh-CN" altLang="en-US" i="1">
                    <a:latin typeface="Cambria Math" charset="0"/>
                    <a:cs typeface="Cambria Math" charset="0"/>
                  </a:rPr>
                  <a:t> 为激活函数</a:t>
                </a:r>
                <a:endParaRPr lang="zh-CN" altLang="en-US" i="1">
                  <a:latin typeface="Cambria Math" charset="0"/>
                  <a:cs typeface="Cambria Math" charset="0"/>
                </a:endParaRPr>
              </a:p>
              <a:p>
                <a:pPr lvl="0"/>
                <a:r>
                  <a:rPr lang="zh-CN" altLang="en-US" sz="2800" i="1">
                    <a:latin typeface="Cambria Math" charset="0"/>
                    <a:cs typeface="Cambria Math" charset="0"/>
                  </a:rPr>
                  <a:t>输出层</a:t>
                </a:r>
                <a:endParaRPr lang="zh-CN" altLang="en-US" sz="2800" i="1">
                  <a:latin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i="1">
                    <a:latin typeface="Cambria Math" charset="0"/>
                    <a:cs typeface="Cambria Math" charset="0"/>
                  </a:rPr>
                  <a:t>的计算与隐含层神经元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i="1">
                    <a:latin typeface="Cambria Math" charset="0"/>
                    <a:cs typeface="Cambria Math" charset="0"/>
                  </a:rPr>
                  <a:t>基本上是相同的，如果将隐含层输出抽象成为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,...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i="1">
                    <a:latin typeface="Cambria Math" charset="0"/>
                    <a:cs typeface="Cambria Math" charset="0"/>
                  </a:rPr>
                  <a:t>,就是相同的公式</a:t>
                </a:r>
                <a:endParaRPr lang="zh-CN" altLang="en-US" i="1"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误差反向传播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误差是针对样本上所有样本的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𝐿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r>
                  <a:rPr lang="zh-CN" altLang="en-US"/>
                  <a:t>设输出层参数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zh-CN" altLang="en-US" i="1">
                    <a:latin typeface="Cambria Math" charset="0"/>
                    <a:cs typeface="Cambria Math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𝑜</m:t>
                        </m:r>
                      </m:sup>
                    </m:sSubSup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pPr lvl="1"/>
                <a:r>
                  <a:rPr lang="zh-CN" altLang="en-US" i="1">
                    <a:latin typeface="Cambria Math" charset="0"/>
                    <a:cs typeface="Cambria Math" charset="0"/>
                  </a:rPr>
                  <a:t>梯度下降法求寻找最优参数</a:t>
                </a:r>
                <a:endParaRPr lang="zh-CN" altLang="en-US" i="1">
                  <a:latin typeface="Cambria Math" charset="0"/>
                  <a:cs typeface="Cambria Math" charset="0"/>
                </a:endParaRPr>
              </a:p>
              <a:p>
                <a:pPr lvl="1"/>
                <a:r>
                  <a:rPr lang="zh-CN" altLang="en-US" i="1">
                    <a:latin typeface="Cambria Math" charset="0"/>
                    <a:cs typeface="Cambria Math" charset="0"/>
                  </a:rPr>
                  <a:t>其中，</a:t>
                </a:r>
                <a:endParaRPr lang="zh-CN" altLang="en-US" i="1">
                  <a:latin typeface="Cambria Math" charset="0"/>
                  <a:cs typeface="Cambria Math" charset="0"/>
                </a:endParaRPr>
              </a:p>
              <a:p>
                <a:endParaRPr lang="zh-CN" altLang="en-US" i="1">
                  <a:latin typeface="Cambria Math" charset="0"/>
                  <a:cs typeface="Cambria Math" charset="0"/>
                </a:endParaRPr>
              </a:p>
              <a:p>
                <a:pPr lvl="1"/>
                <a:r>
                  <a:rPr lang="zh-CN" altLang="en-US" i="1">
                    <a:latin typeface="Cambria Math" charset="0"/>
                    <a:cs typeface="Cambria Math" charset="0"/>
                  </a:rPr>
                  <a:t>权值更新为</a:t>
                </a:r>
                <a:endParaRPr lang="zh-CN" altLang="en-US" i="1">
                  <a:latin typeface="Cambria Math" charset="0"/>
                  <a:cs typeface="Cambria Math" charset="0"/>
                </a:endParaRPr>
              </a:p>
              <a:p>
                <a:pPr lvl="1"/>
                <a:r>
                  <a:rPr lang="zh-CN" altLang="en-US" i="1">
                    <a:latin typeface="Cambria Math" charset="0"/>
                    <a:cs typeface="Cambria Math" charset="0"/>
                  </a:rPr>
                  <a:t>偏置更新为</a:t>
                </a:r>
                <a:endParaRPr lang="zh-CN" altLang="en-US" i="1"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2880360"/>
            <a:ext cx="1556385" cy="526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35" y="3277235"/>
            <a:ext cx="2430145" cy="370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835" y="3648075"/>
            <a:ext cx="2268220" cy="52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440" y="4174490"/>
            <a:ext cx="1752600" cy="5264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1725" y="4700905"/>
            <a:ext cx="1405255" cy="5137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0700" y="1590675"/>
            <a:ext cx="383222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前馈神经网的学习过程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4380" y="1873250"/>
            <a:ext cx="5689600" cy="351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735" y="2031365"/>
            <a:ext cx="6062345" cy="3035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57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计算实例</a:t>
            </a:r>
            <a:endParaRPr lang="zh-CN" altLang="en-US"/>
          </a:p>
        </p:txBody>
      </p:sp>
      <p:graphicFrame>
        <p:nvGraphicFramePr>
          <p:cNvPr id="157698" name="文本占位符 157698"/>
          <p:cNvGraphicFramePr>
            <a:graphicFrameLocks noGrp="1" noChangeAspect="1"/>
          </p:cNvGraphicFramePr>
          <p:nvPr>
            <p:ph idx="1"/>
          </p:nvPr>
        </p:nvGraphicFramePr>
        <p:xfrm>
          <a:off x="2322513" y="1981200"/>
          <a:ext cx="7315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4191000" imgH="2809875" progId="Paint.Picture">
                  <p:embed/>
                </p:oleObj>
              </mc:Choice>
              <mc:Fallback>
                <p:oleObj name="" r:id="rId1" imgW="4191000" imgH="2809875" progId="Paint.Picture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2513" y="1981200"/>
                        <a:ext cx="7315200" cy="4114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文本占位符 158721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一个训练样本</a:t>
            </a:r>
            <a:r>
              <a:rPr lang="en-US" altLang="x-none" dirty="0"/>
              <a:t>X={1,0,1},</a:t>
            </a:r>
            <a:r>
              <a:rPr lang="zh-CN" altLang="en-US" dirty="0"/>
              <a:t>输出为1</a:t>
            </a:r>
            <a:endParaRPr lang="zh-CN" altLang="en-US" dirty="0"/>
          </a:p>
          <a:p>
            <a:r>
              <a:rPr lang="en-US" altLang="x-none" dirty="0"/>
              <a:t>X1=1,x2=0,x3=1,w14=0.2,w15=-0.3,w24=0.4,w25=0.1,w34=-0.5,w35=0.2,w46=-0.3,w56=-0.2,</a:t>
            </a:r>
            <a:endParaRPr lang="en-US" altLang="x-none" dirty="0"/>
          </a:p>
          <a:p>
            <a:r>
              <a:rPr lang="zh-CN" altLang="en-US" dirty="0"/>
              <a:t>偏置值:节点4:-0.4,节点5:0.2,节点6:0.1</a:t>
            </a:r>
            <a:endParaRPr lang="zh-CN" altLang="en-US" dirty="0"/>
          </a:p>
          <a:p>
            <a:r>
              <a:rPr lang="zh-CN" altLang="en-US" dirty="0"/>
              <a:t>学习率设为0.9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文本占位符 159745"/>
          <p:cNvSpPr>
            <a:spLocks noGrp="1"/>
          </p:cNvSpPr>
          <p:nvPr>
            <p:ph idx="1"/>
          </p:nvPr>
        </p:nvSpPr>
        <p:spPr>
          <a:xfrm>
            <a:off x="2706688" y="457200"/>
            <a:ext cx="7772400" cy="5675313"/>
          </a:xfrm>
        </p:spPr>
        <p:txBody>
          <a:bodyPr anchor="t"/>
          <a:p>
            <a:r>
              <a:rPr lang="zh-CN" altLang="en-US" dirty="0"/>
              <a:t>节点4: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输入值:</a:t>
            </a:r>
            <a:r>
              <a:rPr lang="en-US" altLang="x-none" dirty="0"/>
              <a:t>w14*x1+w24*x2+w34*x3+</a:t>
            </a:r>
            <a:r>
              <a:rPr lang="zh-CN" altLang="en-US" dirty="0"/>
              <a:t>节点4的偏置=1*0.2+0.4*0-0.5*1-0.4=-0.7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输出值:用公式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可得0.332</a:t>
            </a:r>
            <a:endParaRPr lang="zh-CN" altLang="en-US" dirty="0"/>
          </a:p>
          <a:p>
            <a:r>
              <a:rPr lang="zh-CN" altLang="en-US" dirty="0"/>
              <a:t>同理:节点5输入值0.1,输出值0.525</a:t>
            </a:r>
            <a:endParaRPr lang="zh-CN" altLang="en-US" dirty="0"/>
          </a:p>
          <a:p>
            <a:r>
              <a:rPr lang="zh-CN" altLang="en-US" dirty="0"/>
              <a:t>节点6: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输入值:</a:t>
            </a:r>
            <a:r>
              <a:rPr lang="en-US" altLang="x-none" dirty="0"/>
              <a:t>w46*o4+w56*o5+</a:t>
            </a:r>
            <a:r>
              <a:rPr lang="zh-CN" altLang="en-US" dirty="0"/>
              <a:t>节点6的偏置=-0.3*0.332-0.2*0.525+0.1=-0.105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输出值:0.474</a:t>
            </a:r>
            <a:endParaRPr lang="zh-CN" altLang="en-US" dirty="0"/>
          </a:p>
        </p:txBody>
      </p:sp>
      <p:graphicFrame>
        <p:nvGraphicFramePr>
          <p:cNvPr id="159746" name="对象 159746"/>
          <p:cNvGraphicFramePr>
            <a:graphicFrameLocks noChangeAspect="1"/>
          </p:cNvGraphicFramePr>
          <p:nvPr/>
        </p:nvGraphicFramePr>
        <p:xfrm>
          <a:off x="6019800" y="21336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561465" imgH="774065" progId="Equation.3">
                  <p:embed/>
                </p:oleObj>
              </mc:Choice>
              <mc:Fallback>
                <p:oleObj name="" r:id="rId1" imgW="1561465" imgH="77406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2133600"/>
                        <a:ext cx="17526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标题 160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误差计算</a:t>
            </a:r>
            <a:endParaRPr lang="zh-CN" altLang="en-US"/>
          </a:p>
        </p:txBody>
      </p:sp>
      <p:sp>
        <p:nvSpPr>
          <p:cNvPr id="160770" name="文本占位符 1607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节点</a:t>
            </a:r>
            <a:r>
              <a:rPr lang="en-US" altLang="zh-CN"/>
              <a:t>6:</a:t>
            </a:r>
            <a:endParaRPr lang="en-US" altLang="zh-CN"/>
          </a:p>
          <a:p>
            <a:pPr>
              <a:buNone/>
            </a:pPr>
            <a:r>
              <a:rPr lang="en-US" altLang="zh-CN"/>
              <a:t>	0.474*(1-0.474)*(1-0.474)=0.1311</a:t>
            </a:r>
            <a:endParaRPr lang="en-US" altLang="zh-CN"/>
          </a:p>
          <a:p>
            <a:r>
              <a:rPr lang="zh-CN" altLang="en-US"/>
              <a:t>节点</a:t>
            </a:r>
            <a:r>
              <a:rPr lang="en-US" altLang="zh-CN"/>
              <a:t>5:</a:t>
            </a:r>
            <a:endParaRPr lang="en-US" altLang="zh-CN"/>
          </a:p>
          <a:p>
            <a:pPr>
              <a:buNone/>
            </a:pPr>
            <a:r>
              <a:rPr lang="en-US" altLang="zh-CN"/>
              <a:t>	0.525*(1-0.525)*0.1311*(-0.2)=</a:t>
            </a:r>
            <a:endParaRPr lang="en-US" altLang="zh-CN"/>
          </a:p>
          <a:p>
            <a:pPr>
              <a:buNone/>
            </a:pPr>
            <a:r>
              <a:rPr lang="en-US" altLang="zh-CN"/>
              <a:t>	-0.0065</a:t>
            </a:r>
            <a:endParaRPr lang="en-US" altLang="zh-CN"/>
          </a:p>
          <a:p>
            <a:r>
              <a:rPr lang="zh-CN" altLang="en-US"/>
              <a:t>同理节点</a:t>
            </a:r>
            <a:r>
              <a:rPr lang="en-US" altLang="zh-CN"/>
              <a:t>4</a:t>
            </a:r>
            <a:r>
              <a:rPr lang="zh-CN" altLang="en-US"/>
              <a:t>误差为</a:t>
            </a:r>
            <a:r>
              <a:rPr lang="en-US" altLang="zh-CN"/>
              <a:t>:-0.0087</a:t>
            </a:r>
            <a:endParaRPr lang="en-US" altLang="zh-CN"/>
          </a:p>
        </p:txBody>
      </p:sp>
      <p:graphicFrame>
        <p:nvGraphicFramePr>
          <p:cNvPr id="160771" name="对象 160771"/>
          <p:cNvGraphicFramePr>
            <a:graphicFrameLocks noChangeAspect="1"/>
          </p:cNvGraphicFramePr>
          <p:nvPr/>
        </p:nvGraphicFramePr>
        <p:xfrm>
          <a:off x="4648200" y="20574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3238500" imgH="419100" progId="Equation.3">
                  <p:embed/>
                </p:oleObj>
              </mc:Choice>
              <mc:Fallback>
                <p:oleObj name="" r:id="rId1" imgW="3238500" imgH="419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20574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对象 160772"/>
          <p:cNvGraphicFramePr>
            <a:graphicFrameLocks noChangeAspect="1"/>
          </p:cNvGraphicFramePr>
          <p:nvPr/>
        </p:nvGraphicFramePr>
        <p:xfrm>
          <a:off x="4495800" y="3276600"/>
          <a:ext cx="3390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3389630" imgH="571500" progId="Equation.3">
                  <p:embed/>
                </p:oleObj>
              </mc:Choice>
              <mc:Fallback>
                <p:oleObj name="" r:id="rId3" imgW="3389630" imgH="571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276600"/>
                        <a:ext cx="3390900" cy="5334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161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更新权值和偏置值</a:t>
            </a:r>
            <a:endParaRPr lang="zh-CN" altLang="en-US"/>
          </a:p>
        </p:txBody>
      </p:sp>
      <p:sp>
        <p:nvSpPr>
          <p:cNvPr id="161794" name="文本占位符 1617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x-none" dirty="0"/>
              <a:t>W46:</a:t>
            </a:r>
            <a:endParaRPr lang="en-US" altLang="x-none" dirty="0"/>
          </a:p>
          <a:p>
            <a:pPr>
              <a:buNone/>
            </a:pPr>
            <a:r>
              <a:rPr lang="en-US" altLang="x-none" dirty="0"/>
              <a:t>	-0.3+(0.9)(0.1311)(0.332)=-0.261</a:t>
            </a:r>
            <a:endParaRPr lang="en-US" altLang="x-none" dirty="0"/>
          </a:p>
          <a:p>
            <a:r>
              <a:rPr lang="zh-CN" altLang="en-US" dirty="0"/>
              <a:t>其他</a:t>
            </a:r>
            <a:r>
              <a:rPr lang="en-US" altLang="x-none" dirty="0"/>
              <a:t>Wij</a:t>
            </a:r>
            <a:r>
              <a:rPr lang="zh-CN" altLang="en-US" dirty="0"/>
              <a:t>同理</a:t>
            </a:r>
            <a:endParaRPr lang="zh-CN" altLang="en-US" dirty="0"/>
          </a:p>
          <a:p>
            <a:r>
              <a:rPr lang="zh-CN" altLang="en-US" dirty="0"/>
              <a:t>节点6的偏置: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0.1+(0.9)*(0.1311)=0.218</a:t>
            </a:r>
            <a:endParaRPr lang="zh-CN" altLang="en-US" dirty="0"/>
          </a:p>
          <a:p>
            <a:r>
              <a:rPr lang="zh-CN" altLang="en-US" dirty="0"/>
              <a:t>其他偏置同理</a:t>
            </a:r>
            <a:endParaRPr lang="zh-CN" altLang="en-US" dirty="0"/>
          </a:p>
        </p:txBody>
      </p:sp>
      <p:graphicFrame>
        <p:nvGraphicFramePr>
          <p:cNvPr id="161795" name="对象 161795"/>
          <p:cNvGraphicFramePr>
            <a:graphicFrameLocks noChangeAspect="1"/>
          </p:cNvGraphicFramePr>
          <p:nvPr/>
        </p:nvGraphicFramePr>
        <p:xfrm>
          <a:off x="4419600" y="2057400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413000" imgH="419100" progId="Equation.3">
                  <p:embed/>
                </p:oleObj>
              </mc:Choice>
              <mc:Fallback>
                <p:oleObj name="" r:id="rId1" imgW="2413000" imgH="419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600" y="2057400"/>
                        <a:ext cx="2413000" cy="5334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对象 161796"/>
          <p:cNvGraphicFramePr>
            <a:graphicFrameLocks noChangeAspect="1"/>
          </p:cNvGraphicFramePr>
          <p:nvPr/>
        </p:nvGraphicFramePr>
        <p:xfrm>
          <a:off x="5791200" y="39624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2019300" imgH="419100" progId="Equation.3">
                  <p:embed/>
                </p:oleObj>
              </mc:Choice>
              <mc:Fallback>
                <p:oleObj name="" r:id="rId3" imgW="2019300" imgH="419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39624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标题 162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终止条件</a:t>
            </a:r>
            <a:endParaRPr lang="zh-CN" altLang="en-US"/>
          </a:p>
        </p:txBody>
      </p:sp>
      <p:sp>
        <p:nvSpPr>
          <p:cNvPr id="162818" name="文本占位符 1628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对所有样本作一次扫描称为一个周期</a:t>
            </a:r>
            <a:endParaRPr lang="zh-CN" altLang="en-US" dirty="0"/>
          </a:p>
          <a:p>
            <a:r>
              <a:rPr lang="zh-CN" altLang="en-US" dirty="0"/>
              <a:t>终止条件:对前一周期所有</a:t>
            </a:r>
            <a:r>
              <a:rPr lang="en-US" altLang="x-none" dirty="0"/>
              <a:t>Wij</a:t>
            </a:r>
            <a:r>
              <a:rPr lang="zh-CN" altLang="en-US" dirty="0"/>
              <a:t>的修改值都小于某个指定的阈值;或超过预先指定的周期数.</a:t>
            </a:r>
            <a:endParaRPr lang="zh-CN" altLang="en-US" dirty="0"/>
          </a:p>
          <a:p>
            <a:r>
              <a:rPr lang="zh-CN" altLang="en-US" dirty="0"/>
              <a:t>防止训练过度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径向基函数神经网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950" y="1980565"/>
            <a:ext cx="6676390" cy="3093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人工神经网络</a:t>
            </a:r>
            <a:r>
              <a:rPr lang="en-US" altLang="zh-CN"/>
              <a:t>(Neural Nets)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1825625"/>
            <a:ext cx="7071360" cy="4496435"/>
          </a:xfrm>
        </p:spPr>
        <p:txBody>
          <a:bodyPr>
            <a:normAutofit fontScale="60000"/>
          </a:bodyPr>
          <a:p>
            <a:r>
              <a:rPr lang="zh-CN" altLang="en-US"/>
              <a:t>第一阶段：</a:t>
            </a:r>
            <a:endParaRPr lang="zh-CN" altLang="en-US"/>
          </a:p>
          <a:p>
            <a:pPr lvl="1"/>
            <a:r>
              <a:rPr lang="zh-CN" altLang="en-US"/>
              <a:t>沃伦</a:t>
            </a:r>
            <a:r>
              <a:rPr lang="en-US" altLang="zh-CN"/>
              <a:t>.</a:t>
            </a:r>
            <a:r>
              <a:rPr lang="zh-CN" altLang="en-US"/>
              <a:t>麦卡洛克和沃尔特</a:t>
            </a:r>
            <a:r>
              <a:rPr lang="en-US" altLang="zh-CN"/>
              <a:t>.</a:t>
            </a:r>
            <a:r>
              <a:rPr lang="zh-CN" altLang="en-US"/>
              <a:t>皮茨（Warren McCulloch and Walter Pitts）首先提出了形式神经元模型（</a:t>
            </a:r>
            <a:r>
              <a:rPr lang="en-US" altLang="zh-CN"/>
              <a:t>1943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罗森布拉特（Rosenblatt）</a:t>
            </a:r>
            <a:r>
              <a:rPr lang="zh-CN" altLang="en-US">
                <a:hlinkClick r:id="rId1" action="ppaction://hlinkfile"/>
              </a:rPr>
              <a:t>提出了感知器</a:t>
            </a:r>
            <a:r>
              <a:rPr lang="zh-CN" altLang="en-US"/>
              <a:t>（</a:t>
            </a:r>
            <a:r>
              <a:rPr lang="en-US" altLang="zh-CN"/>
              <a:t>1958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明斯基和派铂特指出感知器无法解决线性不可分问题（</a:t>
            </a:r>
            <a:r>
              <a:rPr lang="en-US" altLang="zh-CN"/>
              <a:t>1969</a:t>
            </a:r>
            <a:r>
              <a:rPr lang="zh-CN" altLang="en-US"/>
              <a:t>）</a:t>
            </a:r>
            <a:endParaRPr lang="zh-CN" altLang="en-US"/>
          </a:p>
          <a:p>
            <a:pPr lvl="0"/>
            <a:r>
              <a:rPr lang="zh-CN" altLang="en-US"/>
              <a:t>第二阶段：</a:t>
            </a:r>
            <a:endParaRPr lang="zh-CN" altLang="en-US"/>
          </a:p>
          <a:p>
            <a:pPr lvl="1"/>
            <a:r>
              <a:rPr lang="zh-CN" altLang="en-US"/>
              <a:t>福岛等提出了神经认知机（</a:t>
            </a:r>
            <a:r>
              <a:rPr lang="en-US" altLang="zh-CN"/>
              <a:t>1980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霍普菲尔德（</a:t>
            </a:r>
            <a:r>
              <a:rPr lang="en-US" altLang="zh-CN"/>
              <a:t>Hopfield</a:t>
            </a:r>
            <a:r>
              <a:rPr lang="zh-CN" altLang="en-US"/>
              <a:t>）提出了</a:t>
            </a:r>
            <a:r>
              <a:rPr lang="en-US" altLang="zh-CN"/>
              <a:t>Hopfield</a:t>
            </a:r>
            <a:r>
              <a:rPr lang="zh-CN" altLang="en-US"/>
              <a:t>模型（</a:t>
            </a:r>
            <a:r>
              <a:rPr lang="en-US" altLang="zh-CN"/>
              <a:t>1982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鲁梅尔哈特等提出了误差反向传播算法（</a:t>
            </a:r>
            <a:r>
              <a:rPr lang="en-US" altLang="zh-CN"/>
              <a:t>1986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LeCun</a:t>
            </a:r>
            <a:r>
              <a:rPr lang="zh-CN" altLang="en-US"/>
              <a:t>等提出了卷积神经网（</a:t>
            </a:r>
            <a:r>
              <a:rPr lang="en-US" altLang="zh-CN"/>
              <a:t>1989</a:t>
            </a:r>
            <a:r>
              <a:rPr lang="zh-CN" altLang="en-US"/>
              <a:t>）</a:t>
            </a:r>
            <a:endParaRPr lang="zh-CN" altLang="en-US"/>
          </a:p>
          <a:p>
            <a:pPr lvl="0"/>
            <a:r>
              <a:rPr lang="zh-CN" altLang="en-US"/>
              <a:t>第三阶段：</a:t>
            </a:r>
            <a:endParaRPr lang="zh-CN" altLang="en-US"/>
          </a:p>
          <a:p>
            <a:pPr lvl="1"/>
            <a:r>
              <a:rPr lang="zh-CN" altLang="en-US"/>
              <a:t>辛顿、本吉奥等提出了预训练和自编码器与深度神经网络相结合的方法（</a:t>
            </a:r>
            <a:r>
              <a:rPr lang="en-US" altLang="zh-CN"/>
              <a:t>2006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弗兰克</a:t>
            </a:r>
            <a:r>
              <a:rPr lang="en-US" altLang="zh-CN"/>
              <a:t>.</a:t>
            </a:r>
            <a:r>
              <a:rPr lang="zh-CN" altLang="en-US"/>
              <a:t>赛德研究成果在语音识别基准测试（</a:t>
            </a:r>
            <a:r>
              <a:rPr lang="en-US" altLang="zh-CN"/>
              <a:t>Benchmark</a:t>
            </a:r>
            <a:r>
              <a:rPr lang="zh-CN" altLang="en-US"/>
              <a:t>）中获得压倒性优势（</a:t>
            </a:r>
            <a:r>
              <a:rPr lang="en-US" altLang="zh-CN"/>
              <a:t>2011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克里泽夫斯基等在卷积神经网络中引入</a:t>
            </a:r>
            <a:r>
              <a:rPr lang="en-US" altLang="zh-CN"/>
              <a:t>ReLU</a:t>
            </a:r>
            <a:r>
              <a:rPr lang="zh-CN" altLang="en-US"/>
              <a:t>激活函数，在图像识别基准测试中获得压倒性优势（</a:t>
            </a:r>
            <a:r>
              <a:rPr lang="en-US" altLang="zh-CN"/>
              <a:t>2012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270" y="1825625"/>
            <a:ext cx="3514725" cy="150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270" y="3816350"/>
            <a:ext cx="3495675" cy="1800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205" y="4756150"/>
            <a:ext cx="2519680" cy="1938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自适应谐振网络（</a:t>
            </a:r>
            <a:r>
              <a:rPr lang="en-US" altLang="zh-CN"/>
              <a:t>ART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9980" y="1771015"/>
            <a:ext cx="75946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自组织特征映射（</a:t>
            </a:r>
            <a:r>
              <a:rPr lang="en-US" altLang="zh-CN"/>
              <a:t>SOM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2025015"/>
            <a:ext cx="73279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M-P</a:t>
            </a:r>
            <a:r>
              <a:rPr lang="zh-CN" altLang="en-US"/>
              <a:t>模型：</a:t>
            </a:r>
            <a:r>
              <a:rPr lang="zh-CN" altLang="en-US">
                <a:sym typeface="+mn-ea"/>
              </a:rPr>
              <a:t>McCulloch和Pitts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1691005"/>
            <a:ext cx="2381250" cy="1790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9095"/>
            <a:ext cx="3408680" cy="1832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9535"/>
            <a:ext cx="5899150" cy="1277620"/>
          </a:xfrm>
          <a:prstGeom prst="rect">
            <a:avLst/>
          </a:prstGeom>
        </p:spPr>
      </p:pic>
      <p:pic>
        <p:nvPicPr>
          <p:cNvPr id="8" name="图片 7" descr="截屏2021-12-08 下午12.40.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635" y="1854835"/>
            <a:ext cx="3148965" cy="101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18515" y="5495290"/>
                <a:ext cx="10823575" cy="692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对于某个神经元</a:t>
                </a:r>
                <a:r>
                  <a:rPr lang="en-US" altLang="zh-CN"/>
                  <a:t>j</a:t>
                </a:r>
                <a:r>
                  <a:rPr lang="zh-CN" altLang="en-US"/>
                  <a:t>，同时接收多个神经元的输入</a:t>
                </a:r>
                <a:r>
                  <a:rPr lang="en-US" altLang="zh-CN"/>
                  <a:t>Xi</a:t>
                </a:r>
                <a:r>
                  <a:rPr lang="zh-CN" altLang="en-US"/>
                  <a:t>，权重</a:t>
                </a:r>
                <a:r>
                  <a:rPr lang="en-US" altLang="zh-CN"/>
                  <a:t>Wij</a:t>
                </a:r>
                <a:r>
                  <a:rPr lang="zh-CN" altLang="en-US"/>
                  <a:t>表示的</a:t>
                </a:r>
                <a:r>
                  <a:rPr lang="en-US" altLang="zh-CN"/>
                  <a:t>Xi</a:t>
                </a:r>
                <a:r>
                  <a:rPr lang="zh-CN" altLang="en-US"/>
                  <a:t>对于</a:t>
                </a:r>
                <a:r>
                  <a:rPr lang="en-US" altLang="zh-CN"/>
                  <a:t>j</a:t>
                </a:r>
                <a:r>
                  <a:rPr lang="zh-CN" altLang="en-US"/>
                  <a:t>神经元的兴奋或抑制程度，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i="1">
                    <a:latin typeface="Cambria Math" charset="0"/>
                    <a:cs typeface="Cambria Math" charset="0"/>
                  </a:rPr>
                  <a:t>  表示偏置</a:t>
                </a:r>
                <a:r>
                  <a:rPr lang="en-US" altLang="zh-CN" i="1">
                    <a:latin typeface="Cambria Math" charset="0"/>
                    <a:cs typeface="Cambria Math" charset="0"/>
                  </a:rPr>
                  <a:t>(Bias</a:t>
                </a:r>
                <a:r>
                  <a:rPr lang="zh-CN" altLang="en-US" i="1">
                    <a:latin typeface="Cambria Math" charset="0"/>
                    <a:cs typeface="Cambria Math" charset="0"/>
                  </a:rPr>
                  <a:t>）</a:t>
                </a:r>
                <a:r>
                  <a:rPr lang="en-US" altLang="zh-CN" i="1">
                    <a:latin typeface="Cambria Math" charset="0"/>
                    <a:cs typeface="Cambria Math" charset="0"/>
                  </a:rPr>
                  <a:t>f</a:t>
                </a:r>
                <a:r>
                  <a:rPr lang="zh-CN" altLang="en-US" i="1">
                    <a:latin typeface="Cambria Math" charset="0"/>
                    <a:cs typeface="Cambria Math" charset="0"/>
                  </a:rPr>
                  <a:t>称为激活函数</a:t>
                </a:r>
                <a:endParaRPr lang="zh-CN" altLang="en-US" i="1"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15" y="5495290"/>
                <a:ext cx="10823575" cy="6927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" name="图片 9" descr="截屏2021-12-08 下午12.44.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240" y="2870835"/>
            <a:ext cx="1308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主要的激活函数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60000"/>
              </a:bodyPr>
              <a:p>
                <a:r>
                  <a:rPr lang="zh-CN" altLang="en-US"/>
                  <a:t>线性函数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𝑎𝑥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𝑐</m:t>
                    </m:r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r>
                  <a:rPr lang="zh-CN" altLang="en-US"/>
                  <a:t>斜坡函数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  <a:ea typeface="宋体" charset="0"/>
                                    <a:cs typeface="Cambria Math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宋体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宋体" charset="0"/>
                                    <a:cs typeface="Cambria Math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宋体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*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  <a:ea typeface="宋体" charset="0"/>
                                    <a:cs typeface="Cambria Math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宋体" charset="0"/>
                                    <a:cs typeface="Cambria Math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宋体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宋体" charset="0"/>
                                    <a:cs typeface="Cambria Math" charset="0"/>
                                  </a:rPr>
                                  <m:t>|≤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宋体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</m:eqArr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当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&lt;−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r>
                  <a:rPr lang="zh-CN" altLang="en-US"/>
                  <a:t>阈值函数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当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当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charset="0"/>
                                <a:ea typeface="宋体" charset="0"/>
                                <a:cs typeface="Cambria Math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charset="0"/>
                  <a:ea typeface="宋体" charset="0"/>
                  <a:cs typeface="Cambria Math" charset="0"/>
                </a:endParaRPr>
              </a:p>
              <a:p>
                <a:r>
                  <a:rPr lang="en-US" altLang="zh-CN"/>
                  <a:t>S</a:t>
                </a:r>
                <a:r>
                  <a:rPr lang="zh-CN" altLang="en-US"/>
                  <a:t>型函数</a:t>
                </a:r>
                <a:r>
                  <a:rPr lang="en-US" altLang="zh-CN"/>
                  <a:t>( Sigmoid Function )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𝑎𝑥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&lt;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)&lt;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pPr lvl="1"/>
                <a:r>
                  <a:rPr lang="zh-CN" altLang="en-US"/>
                  <a:t>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'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𝑎𝑥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𝑎𝑥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𝑎𝑓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pPr lvl="0"/>
                <a:r>
                  <a:rPr lang="zh-CN" altLang="en-US" i="1">
                    <a:latin typeface="Cambria Math" charset="0"/>
                    <a:cs typeface="Cambria Math" charset="0"/>
                  </a:rPr>
                  <a:t>双极</a:t>
                </a:r>
                <a:r>
                  <a:rPr lang="en-US" altLang="zh-CN" i="1">
                    <a:latin typeface="Cambria Math" charset="0"/>
                    <a:cs typeface="Cambria Math" charset="0"/>
                  </a:rPr>
                  <a:t>S</a:t>
                </a:r>
                <a:r>
                  <a:rPr lang="zh-CN" altLang="en-US" i="1">
                    <a:latin typeface="Cambria Math" charset="0"/>
                    <a:cs typeface="Cambria Math" charset="0"/>
                  </a:rPr>
                  <a:t>型函数</a:t>
                </a:r>
                <a:endParaRPr lang="zh-CN" altLang="en-US" i="1">
                  <a:latin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𝑎𝑥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      (−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&lt;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)&lt;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pPr lvl="1"/>
                <a:r>
                  <a:rPr lang="zh-CN" altLang="en-US">
                    <a:sym typeface="+mn-ea"/>
                  </a:rPr>
                  <a:t>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'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𝑎𝑥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mbria Math" charset="0"/>
                                  </a:rPr>
                                  <m:t>𝑎𝑥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]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pPr lvl="0"/>
                <a:r>
                  <a:rPr lang="en-US" altLang="zh-CN" i="1">
                    <a:latin typeface="Cambria Math" charset="0"/>
                    <a:cs typeface="Cambria Math" charset="0"/>
                  </a:rPr>
                  <a:t>Sigmoid</a:t>
                </a:r>
                <a:r>
                  <a:rPr lang="zh-CN" altLang="en-US" i="1">
                    <a:latin typeface="Cambria Math" charset="0"/>
                    <a:cs typeface="Cambria Math" charset="0"/>
                  </a:rPr>
                  <a:t>和双极</a:t>
                </a:r>
                <a:r>
                  <a:rPr lang="en-US" altLang="zh-CN" i="1">
                    <a:latin typeface="Cambria Math" charset="0"/>
                    <a:cs typeface="Cambria Math" charset="0"/>
                  </a:rPr>
                  <a:t>Sigmoid</a:t>
                </a:r>
                <a:r>
                  <a:rPr lang="zh-CN" altLang="en-US" i="1">
                    <a:latin typeface="Cambria Math" charset="0"/>
                    <a:cs typeface="Cambria Math" charset="0"/>
                  </a:rPr>
                  <a:t>函数，有连续导数，因此适合在误差反向传播神经网模型中使用</a:t>
                </a:r>
                <a:endParaRPr lang="zh-CN" altLang="en-US" i="1"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30" y="2623820"/>
            <a:ext cx="2110105" cy="1609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485" y="2623820"/>
            <a:ext cx="3333750" cy="2491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主要的激活函数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续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31050" cy="4351655"/>
              </a:xfrm>
            </p:spPr>
            <p:txBody>
              <a:bodyPr>
                <a:normAutofit fontScale="80000"/>
              </a:bodyPr>
              <a:p>
                <a:r>
                  <a:rPr lang="en-US" altLang="zh-CN"/>
                  <a:t>2001年，神经科学家Dayan、Abott从生物学角度，模拟出了脑神经元接受信号更精确的激活模型</a:t>
                </a:r>
                <a:endParaRPr lang="en-US" altLang="zh-CN"/>
              </a:p>
              <a:p>
                <a:r>
                  <a:rPr lang="en-US" altLang="zh-CN"/>
                  <a:t>ReLU</a:t>
                </a:r>
                <a:r>
                  <a:rPr lang="zh-CN" altLang="en-US"/>
                  <a:t>函数（Rectified Linear Units）</a:t>
                </a:r>
                <a:r>
                  <a:rPr lang="en-US" altLang="zh-CN"/>
                  <a:t>:</a:t>
                </a:r>
                <a:endParaRPr lang="en-US" altLang="zh-CN"/>
              </a:p>
              <a:p>
                <a:pPr lvl="1"/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𝑚𝑎𝑥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𝑚𝑎𝑥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𝑚𝑎𝑥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))</m:t>
                    </m:r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r>
                  <a:rPr lang="zh-CN" altLang="en-US"/>
                  <a:t>2003年Lennie等人估测大脑同时被激活的神经元只有1~4%，进一步表明神经元工作的稀疏性</a:t>
                </a:r>
                <a:endParaRPr lang="zh-CN" altLang="en-US"/>
              </a:p>
              <a:p>
                <a:pPr lvl="0"/>
                <a:r>
                  <a:rPr lang="zh-CN" altLang="en-US"/>
                  <a:t>取得以下好处</a:t>
                </a:r>
                <a:endParaRPr lang="zh-CN" altLang="en-US"/>
              </a:p>
              <a:p>
                <a:pPr lvl="1"/>
                <a:r>
                  <a:rPr lang="zh-CN" altLang="en-US"/>
                  <a:t>使用梯度下降法时，效率更高</a:t>
                </a:r>
                <a:endParaRPr lang="zh-CN" altLang="en-US"/>
              </a:p>
              <a:p>
                <a:pPr lvl="1"/>
                <a:r>
                  <a:rPr lang="zh-CN" altLang="en-US"/>
                  <a:t>计算速度更快</a:t>
                </a:r>
                <a:endParaRPr lang="zh-CN" altLang="en-US"/>
              </a:p>
              <a:p>
                <a:pPr lvl="1"/>
                <a:r>
                  <a:rPr lang="zh-CN" altLang="en-US"/>
                  <a:t>激活稀疏性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3105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395" y="2105660"/>
            <a:ext cx="3209925" cy="2186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20" y="4608195"/>
            <a:ext cx="3429000" cy="11957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255" y="27940"/>
            <a:ext cx="269113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主要激活函数</a:t>
            </a:r>
            <a:r>
              <a:rPr lang="en-US" altLang="zh-CN"/>
              <a:t>-</a:t>
            </a:r>
            <a:r>
              <a:rPr lang="zh-CN" altLang="en-US"/>
              <a:t>续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57340" cy="4351655"/>
              </a:xfrm>
            </p:spPr>
            <p:txBody>
              <a:bodyPr/>
              <a:p>
                <a:r>
                  <a:rPr lang="zh-CN" altLang="en-US"/>
                  <a:t>Leaky ReLU：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𝑚𝑎𝑥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𝑎𝑥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/>
                  <a:t>,其中</a:t>
                </a:r>
                <a:r>
                  <a:rPr lang="en-US" altLang="zh-CN"/>
                  <a:t>a</a:t>
                </a:r>
                <a:r>
                  <a:rPr lang="zh-CN" altLang="en-US"/>
                  <a:t>为小正常数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/>
                      <m:t>(</m:t>
                    </m:r>
                    <m:r>
                      <m:rPr>
                        <m:sty m:val="p"/>
                      </m:rPr>
                      <a:rPr lang="en-US" altLang="zh-CN"/>
                      <m:t>x</m:t>
                    </m:r>
                    <m:r>
                      <a:rPr lang="en-US" altLang="zh-CN"/>
                      <m:t>)=0.5(</m:t>
                    </m:r>
                    <m:r>
                      <m:rPr>
                        <m:sty m:val="p"/>
                      </m:rPr>
                      <a:rPr lang="en-US" altLang="zh-CN"/>
                      <m:t>ax</m:t>
                    </m:r>
                    <m:r>
                      <a:rPr lang="en-US" altLang="zh-CN"/>
                      <m:t>+</m:t>
                    </m:r>
                    <m:r>
                      <m:rPr>
                        <m:sty m:val="p"/>
                      </m:rPr>
                      <a:rPr lang="en-US" altLang="zh-CN"/>
                      <m:t>x−</m:t>
                    </m:r>
                    <m:r>
                      <a:rPr lang="en-US" altLang="zh-CN"/>
                      <m:t>|</m:t>
                    </m:r>
                    <m:r>
                      <m:rPr>
                        <m:sty m:val="p"/>
                      </m:rPr>
                      <a:rPr lang="en-US" altLang="zh-CN"/>
                      <m:t>ax−x</m:t>
                    </m:r>
                    <m:r>
                      <a:rPr lang="en-US" altLang="zh-CN"/>
                      <m:t>|)</m:t>
                    </m:r>
                  </m:oMath>
                </a14:m>
                <a:r>
                  <a:rPr lang="zh-CN" altLang="en-US"/>
                  <a:t>,这样计算效率更高</a:t>
                </a:r>
                <a:endParaRPr lang="zh-CN" altLang="en-US"/>
              </a:p>
              <a:p>
                <a:pPr lvl="1"/>
                <a:r>
                  <a:rPr lang="zh-CN" altLang="en-US"/>
                  <a:t>如果</a:t>
                </a:r>
                <a:r>
                  <a:rPr lang="en-US" altLang="zh-CN"/>
                  <a:t>a</a:t>
                </a:r>
                <a:r>
                  <a:rPr lang="zh-CN" altLang="en-US"/>
                  <a:t>为随机取的数，则为</a:t>
                </a:r>
                <a:r>
                  <a:rPr lang="en-US" altLang="zh-CN"/>
                  <a:t>Random ReLU  =RReLU</a:t>
                </a:r>
                <a:endParaRPr lang="zh-CN" altLang="en-US"/>
              </a:p>
              <a:p>
                <a:r>
                  <a:rPr lang="en-US" altLang="zh-CN"/>
                  <a:t>softplus</a:t>
                </a:r>
                <a:r>
                  <a:rPr lang="zh-CN" altLang="en-US"/>
                  <a:t>：是</a:t>
                </a:r>
                <a:r>
                  <a:rPr lang="en-US" altLang="zh-CN"/>
                  <a:t>ReLU</a:t>
                </a:r>
                <a:r>
                  <a:rPr lang="zh-CN" altLang="en-US"/>
                  <a:t>的平滑版本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𝑙𝑛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r>
                  <a:rPr lang="zh-CN" altLang="en-US"/>
                  <a:t>双曲正切函数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5734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265" y="4693920"/>
            <a:ext cx="3152775" cy="2058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45" y="875030"/>
            <a:ext cx="3152775" cy="2072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870" y="2920365"/>
            <a:ext cx="3076575" cy="2024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前馈神经网络（</a:t>
            </a:r>
            <a:r>
              <a:rPr lang="en-US" altLang="zh-CN"/>
              <a:t>Feedforward Network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310" cy="4351655"/>
          </a:xfrm>
        </p:spPr>
        <p:txBody>
          <a:bodyPr/>
          <a:p>
            <a:r>
              <a:rPr lang="zh-CN" altLang="en-US"/>
              <a:t>把神经网一层层连接起来，这种情况就是前馈神经网络</a:t>
            </a:r>
            <a:endParaRPr lang="zh-CN" altLang="en-US"/>
          </a:p>
          <a:p>
            <a:r>
              <a:rPr lang="zh-CN" altLang="en-US"/>
              <a:t>之所以成为前馈神经网络，是因为上一层向下一层输出，直到最后达到数据节点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8775" y="1691005"/>
            <a:ext cx="3935730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多层神经网</a:t>
            </a:r>
            <a:endParaRPr lang="zh-CN" altLang="en-US"/>
          </a:p>
        </p:txBody>
      </p:sp>
      <p:grpSp>
        <p:nvGrpSpPr>
          <p:cNvPr id="156674" name="组合 156674"/>
          <p:cNvGrpSpPr/>
          <p:nvPr/>
        </p:nvGrpSpPr>
        <p:grpSpPr>
          <a:xfrm>
            <a:off x="3962400" y="1701800"/>
            <a:ext cx="3409950" cy="4948238"/>
            <a:chOff x="0" y="0"/>
            <a:chExt cx="2148" cy="3117"/>
          </a:xfrm>
        </p:grpSpPr>
        <p:sp>
          <p:nvSpPr>
            <p:cNvPr id="156675" name="椭圆 156675"/>
            <p:cNvSpPr/>
            <p:nvPr/>
          </p:nvSpPr>
          <p:spPr>
            <a:xfrm>
              <a:off x="194" y="553"/>
              <a:ext cx="340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6676" name="椭圆 156676"/>
            <p:cNvSpPr/>
            <p:nvPr/>
          </p:nvSpPr>
          <p:spPr>
            <a:xfrm>
              <a:off x="894" y="570"/>
              <a:ext cx="340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6677" name="椭圆 156677"/>
            <p:cNvSpPr/>
            <p:nvPr/>
          </p:nvSpPr>
          <p:spPr>
            <a:xfrm>
              <a:off x="1558" y="570"/>
              <a:ext cx="340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6678" name="椭圆 156678"/>
            <p:cNvSpPr/>
            <p:nvPr/>
          </p:nvSpPr>
          <p:spPr>
            <a:xfrm>
              <a:off x="913" y="1360"/>
              <a:ext cx="339" cy="316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6679" name="椭圆 156679"/>
            <p:cNvSpPr/>
            <p:nvPr/>
          </p:nvSpPr>
          <p:spPr>
            <a:xfrm>
              <a:off x="1808" y="1360"/>
              <a:ext cx="340" cy="316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6680" name="椭圆 156680"/>
            <p:cNvSpPr/>
            <p:nvPr/>
          </p:nvSpPr>
          <p:spPr>
            <a:xfrm>
              <a:off x="0" y="1376"/>
              <a:ext cx="340" cy="316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6681" name="椭圆 156681"/>
            <p:cNvSpPr/>
            <p:nvPr/>
          </p:nvSpPr>
          <p:spPr>
            <a:xfrm>
              <a:off x="519" y="2216"/>
              <a:ext cx="339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6682" name="椭圆 156682"/>
            <p:cNvSpPr/>
            <p:nvPr/>
          </p:nvSpPr>
          <p:spPr>
            <a:xfrm>
              <a:off x="1361" y="2197"/>
              <a:ext cx="339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6683" name="直接连接符 156683"/>
            <p:cNvSpPr/>
            <p:nvPr/>
          </p:nvSpPr>
          <p:spPr>
            <a:xfrm flipH="1" flipV="1">
              <a:off x="232" y="1709"/>
              <a:ext cx="320" cy="53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4" name="直接连接符 156684"/>
            <p:cNvSpPr/>
            <p:nvPr/>
          </p:nvSpPr>
          <p:spPr>
            <a:xfrm flipV="1">
              <a:off x="681" y="1660"/>
              <a:ext cx="303" cy="55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5" name="直接连接符 156685"/>
            <p:cNvSpPr/>
            <p:nvPr/>
          </p:nvSpPr>
          <p:spPr>
            <a:xfrm flipV="1">
              <a:off x="822" y="1643"/>
              <a:ext cx="1022" cy="61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6" name="直接连接符 156686"/>
            <p:cNvSpPr/>
            <p:nvPr/>
          </p:nvSpPr>
          <p:spPr>
            <a:xfrm flipH="1" flipV="1">
              <a:off x="339" y="1642"/>
              <a:ext cx="1020" cy="58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7" name="直接连接符 156687"/>
            <p:cNvSpPr/>
            <p:nvPr/>
          </p:nvSpPr>
          <p:spPr>
            <a:xfrm flipH="1" flipV="1">
              <a:off x="1199" y="1693"/>
              <a:ext cx="322" cy="5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8" name="直接连接符 156688"/>
            <p:cNvSpPr/>
            <p:nvPr/>
          </p:nvSpPr>
          <p:spPr>
            <a:xfrm flipV="1">
              <a:off x="1683" y="1727"/>
              <a:ext cx="287" cy="4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9" name="直接连接符 156689"/>
            <p:cNvSpPr/>
            <p:nvPr/>
          </p:nvSpPr>
          <p:spPr>
            <a:xfrm flipV="1">
              <a:off x="70" y="871"/>
              <a:ext cx="268" cy="51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0" name="直接连接符 156690"/>
            <p:cNvSpPr/>
            <p:nvPr/>
          </p:nvSpPr>
          <p:spPr>
            <a:xfrm flipV="1">
              <a:off x="231" y="868"/>
              <a:ext cx="787" cy="50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1" name="直接连接符 156691"/>
            <p:cNvSpPr/>
            <p:nvPr/>
          </p:nvSpPr>
          <p:spPr>
            <a:xfrm flipV="1">
              <a:off x="322" y="887"/>
              <a:ext cx="1380" cy="5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2" name="直接连接符 156692"/>
            <p:cNvSpPr/>
            <p:nvPr/>
          </p:nvSpPr>
          <p:spPr>
            <a:xfrm flipH="1" flipV="1">
              <a:off x="481" y="833"/>
              <a:ext cx="1342" cy="57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3" name="直接连接符 156693"/>
            <p:cNvSpPr/>
            <p:nvPr/>
          </p:nvSpPr>
          <p:spPr>
            <a:xfrm flipH="1" flipV="1">
              <a:off x="1805" y="868"/>
              <a:ext cx="197" cy="50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4" name="直接连接符 156694"/>
            <p:cNvSpPr/>
            <p:nvPr/>
          </p:nvSpPr>
          <p:spPr>
            <a:xfrm flipH="1" flipV="1">
              <a:off x="1143" y="918"/>
              <a:ext cx="734" cy="45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5" name="直接连接符 156695"/>
            <p:cNvSpPr/>
            <p:nvPr/>
          </p:nvSpPr>
          <p:spPr>
            <a:xfrm flipH="1" flipV="1">
              <a:off x="429" y="888"/>
              <a:ext cx="537" cy="4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6" name="直接连接符 156696"/>
            <p:cNvSpPr/>
            <p:nvPr/>
          </p:nvSpPr>
          <p:spPr>
            <a:xfrm flipV="1">
              <a:off x="1074" y="905"/>
              <a:ext cx="0" cy="43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7" name="直接连接符 156697"/>
            <p:cNvSpPr/>
            <p:nvPr/>
          </p:nvSpPr>
          <p:spPr>
            <a:xfrm flipV="1">
              <a:off x="1200" y="939"/>
              <a:ext cx="501" cy="45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8" name="直接连接符 156698"/>
            <p:cNvSpPr/>
            <p:nvPr/>
          </p:nvSpPr>
          <p:spPr>
            <a:xfrm flipV="1">
              <a:off x="643" y="2532"/>
              <a:ext cx="0" cy="5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9" name="直接连接符 156699"/>
            <p:cNvSpPr/>
            <p:nvPr/>
          </p:nvSpPr>
          <p:spPr>
            <a:xfrm flipV="1">
              <a:off x="1539" y="2549"/>
              <a:ext cx="0" cy="56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700" name="直接连接符 156700"/>
            <p:cNvSpPr/>
            <p:nvPr/>
          </p:nvSpPr>
          <p:spPr>
            <a:xfrm flipV="1">
              <a:off x="339" y="16"/>
              <a:ext cx="0" cy="56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701" name="直接连接符 156701"/>
            <p:cNvSpPr/>
            <p:nvPr/>
          </p:nvSpPr>
          <p:spPr>
            <a:xfrm flipV="1">
              <a:off x="1055" y="0"/>
              <a:ext cx="0" cy="56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702" name="直接连接符 156702"/>
            <p:cNvSpPr/>
            <p:nvPr/>
          </p:nvSpPr>
          <p:spPr>
            <a:xfrm flipV="1">
              <a:off x="1699" y="0"/>
              <a:ext cx="0" cy="56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156703" name="矩形 156703"/>
          <p:cNvSpPr/>
          <p:nvPr/>
        </p:nvSpPr>
        <p:spPr>
          <a:xfrm>
            <a:off x="2211388" y="2514600"/>
            <a:ext cx="15113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603050405020304" pitchFamily="2" charset="0"/>
              </a:rPr>
              <a:t>Output nodes</a:t>
            </a:r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156704" name="矩形 156704"/>
          <p:cNvSpPr/>
          <p:nvPr/>
        </p:nvSpPr>
        <p:spPr>
          <a:xfrm>
            <a:off x="2171701" y="5191125"/>
            <a:ext cx="13462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603050405020304" pitchFamily="2" charset="0"/>
              </a:rPr>
              <a:t>Input nodes</a:t>
            </a:r>
            <a:endParaRPr lang="en-US" altLang="x-none" b="1" dirty="0">
              <a:latin typeface="Times New Roman" panose="02020603050405020304" pitchFamily="2" charset="0"/>
            </a:endParaRPr>
          </a:p>
        </p:txBody>
      </p:sp>
      <p:sp>
        <p:nvSpPr>
          <p:cNvPr id="156705" name="矩形 156705"/>
          <p:cNvSpPr/>
          <p:nvPr/>
        </p:nvSpPr>
        <p:spPr>
          <a:xfrm>
            <a:off x="2209801" y="3863975"/>
            <a:ext cx="15240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603050405020304" pitchFamily="2" charset="0"/>
              </a:rPr>
              <a:t>Hidden nodes</a:t>
            </a:r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156706" name="矩形 156706"/>
          <p:cNvSpPr/>
          <p:nvPr/>
        </p:nvSpPr>
        <p:spPr>
          <a:xfrm>
            <a:off x="2156619" y="1677988"/>
            <a:ext cx="15621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603050405020304" pitchFamily="2" charset="0"/>
              </a:rPr>
              <a:t>Output vector</a:t>
            </a:r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156707" name="矩形 156707"/>
          <p:cNvSpPr/>
          <p:nvPr/>
        </p:nvSpPr>
        <p:spPr>
          <a:xfrm>
            <a:off x="2193131" y="6076950"/>
            <a:ext cx="1685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603050405020304" pitchFamily="2" charset="0"/>
              </a:rPr>
              <a:t>Input vector: </a:t>
            </a:r>
            <a:r>
              <a:rPr lang="en-US" altLang="x-none" b="1" i="1" dirty="0">
                <a:latin typeface="Times New Roman" panose="02020603050405020304" pitchFamily="2" charset="0"/>
              </a:rPr>
              <a:t>x</a:t>
            </a:r>
            <a:r>
              <a:rPr lang="en-US" altLang="x-none" b="1" i="1" baseline="-25000" dirty="0">
                <a:latin typeface="Times New Roman" panose="02020603050405020304" pitchFamily="2" charset="0"/>
              </a:rPr>
              <a:t>i</a:t>
            </a:r>
            <a:endParaRPr lang="en-US" altLang="x-none" b="1" i="1" baseline="-25000" dirty="0">
              <a:latin typeface="Times New Roman" panose="02020603050405020304" pitchFamily="2" charset="0"/>
            </a:endParaRPr>
          </a:p>
        </p:txBody>
      </p:sp>
      <p:sp>
        <p:nvSpPr>
          <p:cNvPr id="156708" name="矩形 156708"/>
          <p:cNvSpPr/>
          <p:nvPr/>
        </p:nvSpPr>
        <p:spPr>
          <a:xfrm>
            <a:off x="7548563" y="4521200"/>
            <a:ext cx="4191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/>
            <a:r>
              <a:rPr lang="en-US" altLang="x-none" i="1" dirty="0">
                <a:latin typeface="Times New Roman" panose="02020603050405020304" pitchFamily="2" charset="0"/>
              </a:rPr>
              <a:t>w</a:t>
            </a:r>
            <a:r>
              <a:rPr lang="en-US" altLang="x-none" i="1" baseline="-25000" dirty="0">
                <a:latin typeface="Times New Roman" panose="02020603050405020304" pitchFamily="2" charset="0"/>
              </a:rPr>
              <a:t>ij</a:t>
            </a:r>
            <a:endParaRPr lang="en-US" altLang="x-none" i="1" baseline="-25000" dirty="0">
              <a:latin typeface="Times New Roman" panose="02020603050405020304" pitchFamily="2" charset="0"/>
            </a:endParaRPr>
          </a:p>
        </p:txBody>
      </p:sp>
      <p:sp>
        <p:nvSpPr>
          <p:cNvPr id="156709" name="未知"/>
          <p:cNvSpPr/>
          <p:nvPr/>
        </p:nvSpPr>
        <p:spPr>
          <a:xfrm>
            <a:off x="6773863" y="4808538"/>
            <a:ext cx="611187" cy="160337"/>
          </a:xfrm>
          <a:custGeom>
            <a:avLst/>
            <a:gdLst/>
            <a:ahLst/>
            <a:cxnLst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56710" name="对象 156710"/>
          <p:cNvGraphicFramePr>
            <a:graphicFrameLocks noChangeAspect="1"/>
          </p:cNvGraphicFramePr>
          <p:nvPr/>
        </p:nvGraphicFramePr>
        <p:xfrm>
          <a:off x="8115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2094865" imgH="571500" progId="Equation.3">
                  <p:embed/>
                </p:oleObj>
              </mc:Choice>
              <mc:Fallback>
                <p:oleObj name="" r:id="rId1" imgW="2094865" imgH="5715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15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1" name="对象 156711"/>
          <p:cNvGraphicFramePr>
            <a:graphicFrameLocks noChangeAspect="1"/>
          </p:cNvGraphicFramePr>
          <p:nvPr/>
        </p:nvGraphicFramePr>
        <p:xfrm>
          <a:off x="8343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561465" imgH="774065" progId="Equation.3">
                  <p:embed/>
                </p:oleObj>
              </mc:Choice>
              <mc:Fallback>
                <p:oleObj name="" r:id="rId3" imgW="1561465" imgH="77406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3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2" name="对象 156712"/>
          <p:cNvGraphicFramePr>
            <a:graphicFrameLocks noChangeAspect="1"/>
          </p:cNvGraphicFramePr>
          <p:nvPr/>
        </p:nvGraphicFramePr>
        <p:xfrm>
          <a:off x="7429500" y="39624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3238500" imgH="419100" progId="Equation.3">
                  <p:embed/>
                </p:oleObj>
              </mc:Choice>
              <mc:Fallback>
                <p:oleObj name="" r:id="rId5" imgW="3238500" imgH="419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9500" y="39624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3" name="对象 156713"/>
          <p:cNvGraphicFramePr>
            <a:graphicFrameLocks noChangeAspect="1"/>
          </p:cNvGraphicFramePr>
          <p:nvPr/>
        </p:nvGraphicFramePr>
        <p:xfrm>
          <a:off x="7696200" y="2362200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2413000" imgH="419100" progId="Equation.3">
                  <p:embed/>
                </p:oleObj>
              </mc:Choice>
              <mc:Fallback>
                <p:oleObj name="" r:id="rId7" imgW="2413000" imgH="4191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6200" y="2362200"/>
                        <a:ext cx="2413000" cy="5334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4" name="对象 156714"/>
          <p:cNvGraphicFramePr>
            <a:graphicFrameLocks noChangeAspect="1"/>
          </p:cNvGraphicFramePr>
          <p:nvPr/>
        </p:nvGraphicFramePr>
        <p:xfrm>
          <a:off x="7772400" y="18288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2019300" imgH="419100" progId="Equation.3">
                  <p:embed/>
                </p:oleObj>
              </mc:Choice>
              <mc:Fallback>
                <p:oleObj name="" r:id="rId9" imgW="2019300" imgH="419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5" name="对象 156715"/>
          <p:cNvGraphicFramePr>
            <a:graphicFrameLocks noChangeAspect="1"/>
          </p:cNvGraphicFramePr>
          <p:nvPr/>
        </p:nvGraphicFramePr>
        <p:xfrm>
          <a:off x="7277100" y="31242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3389630" imgH="571500" progId="Equation.3">
                  <p:embed/>
                </p:oleObj>
              </mc:Choice>
              <mc:Fallback>
                <p:oleObj name="" r:id="rId11" imgW="3389630" imgH="571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77100" y="31242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前馈神经网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72430" cy="4934585"/>
          </a:xfrm>
        </p:spPr>
        <p:txBody>
          <a:bodyPr>
            <a:normAutofit lnSpcReduction="10000"/>
          </a:bodyPr>
          <a:p>
            <a:r>
              <a:rPr lang="zh-CN" altLang="en-US"/>
              <a:t>把神经元一层一层地连结在一起。这一种类型的神经网络就叫前馈网 络（Feedforword Network）。</a:t>
            </a:r>
            <a:endParaRPr lang="zh-CN" altLang="en-US"/>
          </a:p>
          <a:p>
            <a:r>
              <a:rPr lang="zh-CN" altLang="en-US"/>
              <a:t>这一名称的由来，就是因为网络的每一层神经元的输出都向前馈送（Feed）到了它们的下一层，直到获得整个网络的输出为止。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6670" y="1825625"/>
            <a:ext cx="2910205" cy="2929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2558</Words>
  <Application>WPS 表格</Application>
  <PresentationFormat>宽屏</PresentationFormat>
  <Paragraphs>151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21</vt:i4>
      </vt:variant>
    </vt:vector>
  </HeadingPairs>
  <TitlesOfParts>
    <vt:vector size="48" baseType="lpstr">
      <vt:lpstr>Arial</vt:lpstr>
      <vt:lpstr>方正书宋_GBK</vt:lpstr>
      <vt:lpstr>Wingdings</vt:lpstr>
      <vt:lpstr>Cambria Math</vt:lpstr>
      <vt:lpstr>Kingsoft Math</vt:lpstr>
      <vt:lpstr>宋体</vt:lpstr>
      <vt:lpstr>Times New Roman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人工智能原理</vt:lpstr>
      <vt:lpstr>人工神经网络(Neural Nets)</vt:lpstr>
      <vt:lpstr>M-P模型：McCulloch和Pitts</vt:lpstr>
      <vt:lpstr>主要的激活函数</vt:lpstr>
      <vt:lpstr>主要的激活函数-续</vt:lpstr>
      <vt:lpstr>PowerPoint 演示文稿</vt:lpstr>
      <vt:lpstr>PowerPoint 演示文稿</vt:lpstr>
      <vt:lpstr>多层神经网</vt:lpstr>
      <vt:lpstr>前馈神经网</vt:lpstr>
      <vt:lpstr>PowerPoint 演示文稿</vt:lpstr>
      <vt:lpstr>PowerPoint 演示文稿</vt:lpstr>
      <vt:lpstr>PowerPoint 演示文稿</vt:lpstr>
      <vt:lpstr>计算实例</vt:lpstr>
      <vt:lpstr>PowerPoint 演示文稿</vt:lpstr>
      <vt:lpstr>PowerPoint 演示文稿</vt:lpstr>
      <vt:lpstr>误差计算</vt:lpstr>
      <vt:lpstr>更新权值和偏置值</vt:lpstr>
      <vt:lpstr>终止条件</vt:lpstr>
      <vt:lpstr>PowerPoint 演示文稿</vt:lpstr>
      <vt:lpstr>PowerPoint 演示文稿</vt:lpstr>
      <vt:lpstr>RBF（径向基函数）神经网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bigpan</dc:creator>
  <cp:lastModifiedBy>bigpan</cp:lastModifiedBy>
  <cp:revision>44</cp:revision>
  <dcterms:created xsi:type="dcterms:W3CDTF">2021-12-12T04:01:01Z</dcterms:created>
  <dcterms:modified xsi:type="dcterms:W3CDTF">2021-12-12T04:01:01Z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