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人工智能原理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zh-CN" altLang="en-US"/>
              <a:t>机器学习部分</a:t>
            </a:r>
            <a:r>
              <a:rPr lang="en-US" altLang="zh-CN"/>
              <a:t>--</a:t>
            </a:r>
            <a:r>
              <a:rPr lang="zh-CN" altLang="en-US"/>
              <a:t>神经网络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标题 160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误差计算</a:t>
            </a:r>
            <a:endParaRPr lang="zh-CN" altLang="en-US"/>
          </a:p>
        </p:txBody>
      </p:sp>
      <p:sp>
        <p:nvSpPr>
          <p:cNvPr id="160770" name="文本占位符 1607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节点</a:t>
            </a:r>
            <a:r>
              <a:rPr lang="en-US" altLang="zh-CN"/>
              <a:t>6:</a:t>
            </a:r>
            <a:endParaRPr lang="en-US" altLang="zh-CN"/>
          </a:p>
          <a:p>
            <a:pPr>
              <a:buNone/>
            </a:pPr>
            <a:r>
              <a:rPr lang="en-US" altLang="zh-CN"/>
              <a:t>	0.474*(1-0.474)*(1-0.474)=0.1311</a:t>
            </a:r>
            <a:endParaRPr lang="en-US" altLang="zh-CN"/>
          </a:p>
          <a:p>
            <a:r>
              <a:rPr lang="zh-CN" altLang="en-US"/>
              <a:t>节点</a:t>
            </a:r>
            <a:r>
              <a:rPr lang="en-US" altLang="zh-CN"/>
              <a:t>5:</a:t>
            </a:r>
            <a:endParaRPr lang="en-US" altLang="zh-CN"/>
          </a:p>
          <a:p>
            <a:pPr>
              <a:buNone/>
            </a:pPr>
            <a:r>
              <a:rPr lang="en-US" altLang="zh-CN"/>
              <a:t>	0.525*(1-0.525)*0.1311*(-0.2)=</a:t>
            </a:r>
            <a:endParaRPr lang="en-US" altLang="zh-CN"/>
          </a:p>
          <a:p>
            <a:pPr>
              <a:buNone/>
            </a:pPr>
            <a:r>
              <a:rPr lang="en-US" altLang="zh-CN"/>
              <a:t>	-0.0065</a:t>
            </a:r>
            <a:endParaRPr lang="en-US" altLang="zh-CN"/>
          </a:p>
          <a:p>
            <a:r>
              <a:rPr lang="zh-CN" altLang="en-US"/>
              <a:t>同理节点</a:t>
            </a:r>
            <a:r>
              <a:rPr lang="en-US" altLang="zh-CN"/>
              <a:t>4</a:t>
            </a:r>
            <a:r>
              <a:rPr lang="zh-CN" altLang="en-US"/>
              <a:t>误差为</a:t>
            </a:r>
            <a:r>
              <a:rPr lang="en-US" altLang="zh-CN"/>
              <a:t>:-0.0087</a:t>
            </a:r>
            <a:endParaRPr lang="en-US" altLang="zh-CN"/>
          </a:p>
        </p:txBody>
      </p:sp>
      <p:graphicFrame>
        <p:nvGraphicFramePr>
          <p:cNvPr id="160771" name="对象 160771"/>
          <p:cNvGraphicFramePr>
            <a:graphicFrameLocks noChangeAspect="1"/>
          </p:cNvGraphicFramePr>
          <p:nvPr/>
        </p:nvGraphicFramePr>
        <p:xfrm>
          <a:off x="4648200" y="20574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3238500" imgH="419100" progId="Equation.3">
                  <p:embed/>
                </p:oleObj>
              </mc:Choice>
              <mc:Fallback>
                <p:oleObj name="" r:id="rId1" imgW="3238500" imgH="419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20574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对象 160772"/>
          <p:cNvGraphicFramePr>
            <a:graphicFrameLocks noChangeAspect="1"/>
          </p:cNvGraphicFramePr>
          <p:nvPr/>
        </p:nvGraphicFramePr>
        <p:xfrm>
          <a:off x="4495800" y="3276600"/>
          <a:ext cx="3390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3389630" imgH="571500" progId="Equation.3">
                  <p:embed/>
                </p:oleObj>
              </mc:Choice>
              <mc:Fallback>
                <p:oleObj name="" r:id="rId3" imgW="3389630" imgH="571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276600"/>
                        <a:ext cx="3390900" cy="5334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161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更新权值和偏置值</a:t>
            </a:r>
            <a:endParaRPr lang="zh-CN" altLang="en-US"/>
          </a:p>
        </p:txBody>
      </p:sp>
      <p:sp>
        <p:nvSpPr>
          <p:cNvPr id="161794" name="文本占位符 1617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x-none" dirty="0"/>
              <a:t>W46:</a:t>
            </a:r>
            <a:endParaRPr lang="en-US" altLang="x-none" dirty="0"/>
          </a:p>
          <a:p>
            <a:pPr>
              <a:buNone/>
            </a:pPr>
            <a:r>
              <a:rPr lang="en-US" altLang="x-none" dirty="0"/>
              <a:t>	-0.3+(0.9)(0.1311)(0.332)=-0.261</a:t>
            </a:r>
            <a:endParaRPr lang="en-US" altLang="x-none" dirty="0"/>
          </a:p>
          <a:p>
            <a:r>
              <a:rPr lang="zh-CN" altLang="en-US" dirty="0"/>
              <a:t>其他</a:t>
            </a:r>
            <a:r>
              <a:rPr lang="en-US" altLang="x-none" dirty="0"/>
              <a:t>Wij</a:t>
            </a:r>
            <a:r>
              <a:rPr lang="zh-CN" altLang="en-US" dirty="0"/>
              <a:t>同理</a:t>
            </a:r>
            <a:endParaRPr lang="zh-CN" altLang="en-US" dirty="0"/>
          </a:p>
          <a:p>
            <a:r>
              <a:rPr lang="zh-CN" altLang="en-US" dirty="0"/>
              <a:t>节点6的偏置: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0.1+(0.9)*(0.1311)=0.218</a:t>
            </a:r>
            <a:endParaRPr lang="zh-CN" altLang="en-US" dirty="0"/>
          </a:p>
          <a:p>
            <a:r>
              <a:rPr lang="zh-CN" altLang="en-US" dirty="0"/>
              <a:t>其他偏置同理</a:t>
            </a:r>
            <a:endParaRPr lang="zh-CN" altLang="en-US" dirty="0"/>
          </a:p>
        </p:txBody>
      </p:sp>
      <p:graphicFrame>
        <p:nvGraphicFramePr>
          <p:cNvPr id="161795" name="对象 161795"/>
          <p:cNvGraphicFramePr>
            <a:graphicFrameLocks noChangeAspect="1"/>
          </p:cNvGraphicFramePr>
          <p:nvPr/>
        </p:nvGraphicFramePr>
        <p:xfrm>
          <a:off x="4419600" y="2057400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413000" imgH="419100" progId="Equation.3">
                  <p:embed/>
                </p:oleObj>
              </mc:Choice>
              <mc:Fallback>
                <p:oleObj name="" r:id="rId1" imgW="2413000" imgH="419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600" y="2057400"/>
                        <a:ext cx="2413000" cy="5334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对象 161796"/>
          <p:cNvGraphicFramePr>
            <a:graphicFrameLocks noChangeAspect="1"/>
          </p:cNvGraphicFramePr>
          <p:nvPr/>
        </p:nvGraphicFramePr>
        <p:xfrm>
          <a:off x="5791200" y="39624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2019300" imgH="419100" progId="Equation.3">
                  <p:embed/>
                </p:oleObj>
              </mc:Choice>
              <mc:Fallback>
                <p:oleObj name="" r:id="rId3" imgW="2019300" imgH="419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39624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标题 162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终止条件</a:t>
            </a:r>
            <a:endParaRPr lang="zh-CN" altLang="en-US"/>
          </a:p>
        </p:txBody>
      </p:sp>
      <p:sp>
        <p:nvSpPr>
          <p:cNvPr id="162818" name="文本占位符 1628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对所有样本作一次扫描称为一个周期</a:t>
            </a:r>
            <a:endParaRPr lang="zh-CN" altLang="en-US" dirty="0"/>
          </a:p>
          <a:p>
            <a:r>
              <a:rPr lang="zh-CN" altLang="en-US" dirty="0"/>
              <a:t>终止条件:对前一周期所有</a:t>
            </a:r>
            <a:r>
              <a:rPr lang="en-US" altLang="x-none" dirty="0"/>
              <a:t>Wij</a:t>
            </a:r>
            <a:r>
              <a:rPr lang="zh-CN" altLang="en-US" dirty="0"/>
              <a:t>的修改值都小于某个指定的阈值;或超过预先指定的周期数.</a:t>
            </a:r>
            <a:endParaRPr lang="zh-CN" altLang="en-US" dirty="0"/>
          </a:p>
          <a:p>
            <a:r>
              <a:rPr lang="zh-CN" altLang="en-US" dirty="0"/>
              <a:t>防止训练过度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RBF</a:t>
            </a:r>
            <a:r>
              <a:rPr lang="zh-CN" altLang="en-US"/>
              <a:t>（径向基函数）神经网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22135" cy="4651375"/>
          </a:xfrm>
        </p:spPr>
        <p:txBody>
          <a:bodyPr/>
          <a:p>
            <a:r>
              <a:rPr lang="zh-CN" altLang="en-US"/>
              <a:t>单隐层前馈神经网络，使用径向基函数作为隐层神经元激活函数，而输出层则是对隐层神经元输出的线性组合</a:t>
            </a:r>
            <a:endParaRPr lang="zh-CN" altLang="en-US"/>
          </a:p>
          <a:p>
            <a:r>
              <a:rPr lang="zh-CN" altLang="en-US"/>
              <a:t> 学习算法</a:t>
            </a:r>
            <a:endParaRPr lang="zh-CN" altLang="en-US"/>
          </a:p>
          <a:p>
            <a:pPr lvl="1"/>
            <a:r>
              <a:rPr lang="zh-CN" altLang="en-US"/>
              <a:t>确定神经元中心（随机采样、聚类）ci；</a:t>
            </a:r>
            <a:endParaRPr lang="zh-CN" altLang="en-US"/>
          </a:p>
          <a:p>
            <a:pPr lvl="1"/>
            <a:r>
              <a:rPr lang="zh-CN" altLang="en-US"/>
              <a:t>利用BP算法等来确定参数wi, βi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035" y="3230245"/>
            <a:ext cx="2105025" cy="576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前向神经网</a:t>
            </a:r>
            <a:endParaRPr lang="zh-CN" altLang="en-US"/>
          </a:p>
          <a:p>
            <a:r>
              <a:rPr lang="zh-CN" altLang="en-US"/>
              <a:t>循环设计网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单层神经网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71700"/>
            <a:ext cx="641286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65" y="1931670"/>
            <a:ext cx="211010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多层神经网</a:t>
            </a:r>
            <a:endParaRPr lang="zh-CN" altLang="en-US"/>
          </a:p>
        </p:txBody>
      </p:sp>
      <p:grpSp>
        <p:nvGrpSpPr>
          <p:cNvPr id="156674" name="组合 156674"/>
          <p:cNvGrpSpPr/>
          <p:nvPr/>
        </p:nvGrpSpPr>
        <p:grpSpPr>
          <a:xfrm>
            <a:off x="3962400" y="1701800"/>
            <a:ext cx="3409950" cy="4948238"/>
            <a:chOff x="0" y="0"/>
            <a:chExt cx="2148" cy="3117"/>
          </a:xfrm>
        </p:grpSpPr>
        <p:sp>
          <p:nvSpPr>
            <p:cNvPr id="156675" name="椭圆 156675"/>
            <p:cNvSpPr/>
            <p:nvPr/>
          </p:nvSpPr>
          <p:spPr>
            <a:xfrm>
              <a:off x="194" y="553"/>
              <a:ext cx="340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503050405090304" pitchFamily="2" charset="0"/>
              </a:endParaRPr>
            </a:p>
          </p:txBody>
        </p:sp>
        <p:sp>
          <p:nvSpPr>
            <p:cNvPr id="156676" name="椭圆 156676"/>
            <p:cNvSpPr/>
            <p:nvPr/>
          </p:nvSpPr>
          <p:spPr>
            <a:xfrm>
              <a:off x="894" y="570"/>
              <a:ext cx="340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503050405090304" pitchFamily="2" charset="0"/>
              </a:endParaRPr>
            </a:p>
          </p:txBody>
        </p:sp>
        <p:sp>
          <p:nvSpPr>
            <p:cNvPr id="156677" name="椭圆 156677"/>
            <p:cNvSpPr/>
            <p:nvPr/>
          </p:nvSpPr>
          <p:spPr>
            <a:xfrm>
              <a:off x="1558" y="570"/>
              <a:ext cx="340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503050405090304" pitchFamily="2" charset="0"/>
              </a:endParaRPr>
            </a:p>
          </p:txBody>
        </p:sp>
        <p:sp>
          <p:nvSpPr>
            <p:cNvPr id="156678" name="椭圆 156678"/>
            <p:cNvSpPr/>
            <p:nvPr/>
          </p:nvSpPr>
          <p:spPr>
            <a:xfrm>
              <a:off x="913" y="1360"/>
              <a:ext cx="339" cy="316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503050405090304" pitchFamily="2" charset="0"/>
              </a:endParaRPr>
            </a:p>
          </p:txBody>
        </p:sp>
        <p:sp>
          <p:nvSpPr>
            <p:cNvPr id="156679" name="椭圆 156679"/>
            <p:cNvSpPr/>
            <p:nvPr/>
          </p:nvSpPr>
          <p:spPr>
            <a:xfrm>
              <a:off x="1808" y="1360"/>
              <a:ext cx="340" cy="316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503050405090304" pitchFamily="2" charset="0"/>
              </a:endParaRPr>
            </a:p>
          </p:txBody>
        </p:sp>
        <p:sp>
          <p:nvSpPr>
            <p:cNvPr id="156680" name="椭圆 156680"/>
            <p:cNvSpPr/>
            <p:nvPr/>
          </p:nvSpPr>
          <p:spPr>
            <a:xfrm>
              <a:off x="0" y="1376"/>
              <a:ext cx="340" cy="316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503050405090304" pitchFamily="2" charset="0"/>
              </a:endParaRPr>
            </a:p>
          </p:txBody>
        </p:sp>
        <p:sp>
          <p:nvSpPr>
            <p:cNvPr id="156681" name="椭圆 156681"/>
            <p:cNvSpPr/>
            <p:nvPr/>
          </p:nvSpPr>
          <p:spPr>
            <a:xfrm>
              <a:off x="519" y="2216"/>
              <a:ext cx="339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503050405090304" pitchFamily="2" charset="0"/>
              </a:endParaRPr>
            </a:p>
          </p:txBody>
        </p:sp>
        <p:sp>
          <p:nvSpPr>
            <p:cNvPr id="156682" name="椭圆 156682"/>
            <p:cNvSpPr/>
            <p:nvPr/>
          </p:nvSpPr>
          <p:spPr>
            <a:xfrm>
              <a:off x="1361" y="2197"/>
              <a:ext cx="339" cy="316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503050405090304" pitchFamily="2" charset="0"/>
              </a:endParaRPr>
            </a:p>
          </p:txBody>
        </p:sp>
        <p:sp>
          <p:nvSpPr>
            <p:cNvPr id="156683" name="直接连接符 156683"/>
            <p:cNvSpPr/>
            <p:nvPr/>
          </p:nvSpPr>
          <p:spPr>
            <a:xfrm flipH="1" flipV="1">
              <a:off x="232" y="1709"/>
              <a:ext cx="320" cy="53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4" name="直接连接符 156684"/>
            <p:cNvSpPr/>
            <p:nvPr/>
          </p:nvSpPr>
          <p:spPr>
            <a:xfrm flipV="1">
              <a:off x="681" y="1660"/>
              <a:ext cx="303" cy="55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5" name="直接连接符 156685"/>
            <p:cNvSpPr/>
            <p:nvPr/>
          </p:nvSpPr>
          <p:spPr>
            <a:xfrm flipV="1">
              <a:off x="822" y="1643"/>
              <a:ext cx="1022" cy="61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6" name="直接连接符 156686"/>
            <p:cNvSpPr/>
            <p:nvPr/>
          </p:nvSpPr>
          <p:spPr>
            <a:xfrm flipH="1" flipV="1">
              <a:off x="339" y="1642"/>
              <a:ext cx="1020" cy="58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7" name="直接连接符 156687"/>
            <p:cNvSpPr/>
            <p:nvPr/>
          </p:nvSpPr>
          <p:spPr>
            <a:xfrm flipH="1" flipV="1">
              <a:off x="1199" y="1693"/>
              <a:ext cx="322" cy="5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8" name="直接连接符 156688"/>
            <p:cNvSpPr/>
            <p:nvPr/>
          </p:nvSpPr>
          <p:spPr>
            <a:xfrm flipV="1">
              <a:off x="1683" y="1727"/>
              <a:ext cx="287" cy="4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89" name="直接连接符 156689"/>
            <p:cNvSpPr/>
            <p:nvPr/>
          </p:nvSpPr>
          <p:spPr>
            <a:xfrm flipV="1">
              <a:off x="70" y="871"/>
              <a:ext cx="268" cy="51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0" name="直接连接符 156690"/>
            <p:cNvSpPr/>
            <p:nvPr/>
          </p:nvSpPr>
          <p:spPr>
            <a:xfrm flipV="1">
              <a:off x="231" y="868"/>
              <a:ext cx="787" cy="50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1" name="直接连接符 156691"/>
            <p:cNvSpPr/>
            <p:nvPr/>
          </p:nvSpPr>
          <p:spPr>
            <a:xfrm flipV="1">
              <a:off x="322" y="887"/>
              <a:ext cx="1380" cy="5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2" name="直接连接符 156692"/>
            <p:cNvSpPr/>
            <p:nvPr/>
          </p:nvSpPr>
          <p:spPr>
            <a:xfrm flipH="1" flipV="1">
              <a:off x="481" y="833"/>
              <a:ext cx="1342" cy="57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3" name="直接连接符 156693"/>
            <p:cNvSpPr/>
            <p:nvPr/>
          </p:nvSpPr>
          <p:spPr>
            <a:xfrm flipH="1" flipV="1">
              <a:off x="1805" y="868"/>
              <a:ext cx="197" cy="50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4" name="直接连接符 156694"/>
            <p:cNvSpPr/>
            <p:nvPr/>
          </p:nvSpPr>
          <p:spPr>
            <a:xfrm flipH="1" flipV="1">
              <a:off x="1143" y="918"/>
              <a:ext cx="734" cy="45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5" name="直接连接符 156695"/>
            <p:cNvSpPr/>
            <p:nvPr/>
          </p:nvSpPr>
          <p:spPr>
            <a:xfrm flipH="1" flipV="1">
              <a:off x="429" y="888"/>
              <a:ext cx="537" cy="4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6" name="直接连接符 156696"/>
            <p:cNvSpPr/>
            <p:nvPr/>
          </p:nvSpPr>
          <p:spPr>
            <a:xfrm flipV="1">
              <a:off x="1074" y="905"/>
              <a:ext cx="0" cy="43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7" name="直接连接符 156697"/>
            <p:cNvSpPr/>
            <p:nvPr/>
          </p:nvSpPr>
          <p:spPr>
            <a:xfrm flipV="1">
              <a:off x="1200" y="939"/>
              <a:ext cx="501" cy="45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8" name="直接连接符 156698"/>
            <p:cNvSpPr/>
            <p:nvPr/>
          </p:nvSpPr>
          <p:spPr>
            <a:xfrm flipV="1">
              <a:off x="643" y="2532"/>
              <a:ext cx="0" cy="5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699" name="直接连接符 156699"/>
            <p:cNvSpPr/>
            <p:nvPr/>
          </p:nvSpPr>
          <p:spPr>
            <a:xfrm flipV="1">
              <a:off x="1539" y="2549"/>
              <a:ext cx="0" cy="56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700" name="直接连接符 156700"/>
            <p:cNvSpPr/>
            <p:nvPr/>
          </p:nvSpPr>
          <p:spPr>
            <a:xfrm flipV="1">
              <a:off x="339" y="16"/>
              <a:ext cx="0" cy="56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701" name="直接连接符 156701"/>
            <p:cNvSpPr/>
            <p:nvPr/>
          </p:nvSpPr>
          <p:spPr>
            <a:xfrm flipV="1">
              <a:off x="1055" y="0"/>
              <a:ext cx="0" cy="56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56702" name="直接连接符 156702"/>
            <p:cNvSpPr/>
            <p:nvPr/>
          </p:nvSpPr>
          <p:spPr>
            <a:xfrm flipV="1">
              <a:off x="1699" y="0"/>
              <a:ext cx="0" cy="56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156703" name="矩形 156703"/>
          <p:cNvSpPr/>
          <p:nvPr/>
        </p:nvSpPr>
        <p:spPr>
          <a:xfrm>
            <a:off x="2211388" y="2514600"/>
            <a:ext cx="15113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503050405090304" pitchFamily="2" charset="0"/>
              </a:rPr>
              <a:t>Output nodes</a:t>
            </a:r>
            <a:endParaRPr lang="en-US" altLang="x-none" dirty="0">
              <a:latin typeface="Times New Roman" panose="02020503050405090304" pitchFamily="2" charset="0"/>
            </a:endParaRPr>
          </a:p>
        </p:txBody>
      </p:sp>
      <p:sp>
        <p:nvSpPr>
          <p:cNvPr id="156704" name="矩形 156704"/>
          <p:cNvSpPr/>
          <p:nvPr/>
        </p:nvSpPr>
        <p:spPr>
          <a:xfrm>
            <a:off x="2171701" y="5191125"/>
            <a:ext cx="13462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503050405090304" pitchFamily="2" charset="0"/>
              </a:rPr>
              <a:t>Input nodes</a:t>
            </a:r>
            <a:endParaRPr lang="en-US" altLang="x-none" b="1" dirty="0">
              <a:latin typeface="Times New Roman" panose="02020503050405090304" pitchFamily="2" charset="0"/>
            </a:endParaRPr>
          </a:p>
        </p:txBody>
      </p:sp>
      <p:sp>
        <p:nvSpPr>
          <p:cNvPr id="156705" name="矩形 156705"/>
          <p:cNvSpPr/>
          <p:nvPr/>
        </p:nvSpPr>
        <p:spPr>
          <a:xfrm>
            <a:off x="2209801" y="3863975"/>
            <a:ext cx="15240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503050405090304" pitchFamily="2" charset="0"/>
              </a:rPr>
              <a:t>Hidden nodes</a:t>
            </a:r>
            <a:endParaRPr lang="en-US" altLang="x-none" dirty="0">
              <a:latin typeface="Times New Roman" panose="02020503050405090304" pitchFamily="2" charset="0"/>
            </a:endParaRPr>
          </a:p>
        </p:txBody>
      </p:sp>
      <p:sp>
        <p:nvSpPr>
          <p:cNvPr id="156706" name="矩形 156706"/>
          <p:cNvSpPr/>
          <p:nvPr/>
        </p:nvSpPr>
        <p:spPr>
          <a:xfrm>
            <a:off x="2156619" y="1677988"/>
            <a:ext cx="15621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503050405090304" pitchFamily="2" charset="0"/>
              </a:rPr>
              <a:t>Output vector</a:t>
            </a:r>
            <a:endParaRPr lang="en-US" altLang="x-none" dirty="0">
              <a:latin typeface="Times New Roman" panose="02020503050405090304" pitchFamily="2" charset="0"/>
            </a:endParaRPr>
          </a:p>
        </p:txBody>
      </p:sp>
      <p:sp>
        <p:nvSpPr>
          <p:cNvPr id="156707" name="矩形 156707"/>
          <p:cNvSpPr/>
          <p:nvPr/>
        </p:nvSpPr>
        <p:spPr>
          <a:xfrm>
            <a:off x="2193131" y="6076950"/>
            <a:ext cx="1685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 eaLnBrk="0" hangingPunct="0"/>
            <a:r>
              <a:rPr lang="en-US" altLang="x-none" b="1" dirty="0">
                <a:latin typeface="Times New Roman" panose="02020503050405090304" pitchFamily="2" charset="0"/>
              </a:rPr>
              <a:t>Input vector: </a:t>
            </a:r>
            <a:r>
              <a:rPr lang="en-US" altLang="x-none" b="1" i="1" dirty="0">
                <a:latin typeface="Times New Roman" panose="02020503050405090304" pitchFamily="2" charset="0"/>
              </a:rPr>
              <a:t>x</a:t>
            </a:r>
            <a:r>
              <a:rPr lang="en-US" altLang="x-none" b="1" i="1" baseline="-25000" dirty="0">
                <a:latin typeface="Times New Roman" panose="02020503050405090304" pitchFamily="2" charset="0"/>
              </a:rPr>
              <a:t>i</a:t>
            </a:r>
            <a:endParaRPr lang="en-US" altLang="x-none" b="1" i="1" baseline="-25000" dirty="0">
              <a:latin typeface="Times New Roman" panose="02020503050405090304" pitchFamily="2" charset="0"/>
            </a:endParaRPr>
          </a:p>
        </p:txBody>
      </p:sp>
      <p:sp>
        <p:nvSpPr>
          <p:cNvPr id="156708" name="矩形 156708"/>
          <p:cNvSpPr/>
          <p:nvPr/>
        </p:nvSpPr>
        <p:spPr>
          <a:xfrm>
            <a:off x="7548563" y="4521200"/>
            <a:ext cx="4191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indent="0" algn="ctr"/>
            <a:r>
              <a:rPr lang="en-US" altLang="x-none" i="1" dirty="0">
                <a:latin typeface="Times New Roman" panose="02020503050405090304" pitchFamily="2" charset="0"/>
              </a:rPr>
              <a:t>w</a:t>
            </a:r>
            <a:r>
              <a:rPr lang="en-US" altLang="x-none" i="1" baseline="-25000" dirty="0">
                <a:latin typeface="Times New Roman" panose="02020503050405090304" pitchFamily="2" charset="0"/>
              </a:rPr>
              <a:t>ij</a:t>
            </a:r>
            <a:endParaRPr lang="en-US" altLang="x-none" i="1" baseline="-25000" dirty="0">
              <a:latin typeface="Times New Roman" panose="02020503050405090304" pitchFamily="2" charset="0"/>
            </a:endParaRPr>
          </a:p>
        </p:txBody>
      </p:sp>
      <p:sp>
        <p:nvSpPr>
          <p:cNvPr id="156709" name="未知"/>
          <p:cNvSpPr/>
          <p:nvPr/>
        </p:nvSpPr>
        <p:spPr>
          <a:xfrm>
            <a:off x="6773863" y="4808538"/>
            <a:ext cx="611187" cy="160337"/>
          </a:xfrm>
          <a:custGeom>
            <a:avLst/>
            <a:gdLst/>
            <a:ahLst/>
            <a:cxnLst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56710" name="对象 156710"/>
          <p:cNvGraphicFramePr>
            <a:graphicFrameLocks noChangeAspect="1"/>
          </p:cNvGraphicFramePr>
          <p:nvPr/>
        </p:nvGraphicFramePr>
        <p:xfrm>
          <a:off x="8115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2094865" imgH="571500" progId="Equation.3">
                  <p:embed/>
                </p:oleObj>
              </mc:Choice>
              <mc:Fallback>
                <p:oleObj name="" r:id="rId1" imgW="2094865" imgH="5715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15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1" name="对象 156711"/>
          <p:cNvGraphicFramePr>
            <a:graphicFrameLocks noChangeAspect="1"/>
          </p:cNvGraphicFramePr>
          <p:nvPr/>
        </p:nvGraphicFramePr>
        <p:xfrm>
          <a:off x="8343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561465" imgH="774065" progId="Equation.3">
                  <p:embed/>
                </p:oleObj>
              </mc:Choice>
              <mc:Fallback>
                <p:oleObj name="" r:id="rId3" imgW="1561465" imgH="77406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3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2" name="对象 156712"/>
          <p:cNvGraphicFramePr>
            <a:graphicFrameLocks noChangeAspect="1"/>
          </p:cNvGraphicFramePr>
          <p:nvPr/>
        </p:nvGraphicFramePr>
        <p:xfrm>
          <a:off x="7429500" y="39624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3238500" imgH="419100" progId="Equation.3">
                  <p:embed/>
                </p:oleObj>
              </mc:Choice>
              <mc:Fallback>
                <p:oleObj name="" r:id="rId5" imgW="3238500" imgH="419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9500" y="39624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3" name="对象 156713"/>
          <p:cNvGraphicFramePr>
            <a:graphicFrameLocks noChangeAspect="1"/>
          </p:cNvGraphicFramePr>
          <p:nvPr/>
        </p:nvGraphicFramePr>
        <p:xfrm>
          <a:off x="7696200" y="2362200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2413000" imgH="419100" progId="Equation.3">
                  <p:embed/>
                </p:oleObj>
              </mc:Choice>
              <mc:Fallback>
                <p:oleObj name="" r:id="rId7" imgW="2413000" imgH="4191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6200" y="2362200"/>
                        <a:ext cx="2413000" cy="5334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4" name="对象 156714"/>
          <p:cNvGraphicFramePr>
            <a:graphicFrameLocks noChangeAspect="1"/>
          </p:cNvGraphicFramePr>
          <p:nvPr/>
        </p:nvGraphicFramePr>
        <p:xfrm>
          <a:off x="7772400" y="18288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2019300" imgH="419100" progId="Equation.3">
                  <p:embed/>
                </p:oleObj>
              </mc:Choice>
              <mc:Fallback>
                <p:oleObj name="" r:id="rId9" imgW="2019300" imgH="419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72400" y="18288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5" name="对象 156715"/>
          <p:cNvGraphicFramePr>
            <a:graphicFrameLocks noChangeAspect="1"/>
          </p:cNvGraphicFramePr>
          <p:nvPr/>
        </p:nvGraphicFramePr>
        <p:xfrm>
          <a:off x="7277100" y="31242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3389630" imgH="571500" progId="Equation.3">
                  <p:embed/>
                </p:oleObj>
              </mc:Choice>
              <mc:Fallback>
                <p:oleObj name="" r:id="rId11" imgW="3389630" imgH="571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77100" y="31242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前馈神经网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72430" cy="4934585"/>
          </a:xfrm>
        </p:spPr>
        <p:txBody>
          <a:bodyPr>
            <a:normAutofit lnSpcReduction="10000"/>
          </a:bodyPr>
          <a:p>
            <a:r>
              <a:rPr lang="zh-CN" altLang="en-US"/>
              <a:t>把神经元一层一层地连结在一起。这一种类型的神经网络就叫前馈网 络（Feedforword Network）。</a:t>
            </a:r>
            <a:endParaRPr lang="zh-CN" altLang="en-US"/>
          </a:p>
          <a:p>
            <a:r>
              <a:rPr lang="zh-CN" altLang="en-US"/>
              <a:t>这一名称的由来，就是因为网络的每一层神经元的输出都向前馈送（Feed）到了它们的下一层，直到获得整个网络的输出为止。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6670" y="1825625"/>
            <a:ext cx="2910205" cy="2929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BP</a:t>
            </a:r>
            <a:r>
              <a:rPr lang="zh-CN" altLang="en-US"/>
              <a:t>学习算法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72428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57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计算实例</a:t>
            </a:r>
            <a:endParaRPr lang="zh-CN" altLang="en-US"/>
          </a:p>
        </p:txBody>
      </p:sp>
      <p:graphicFrame>
        <p:nvGraphicFramePr>
          <p:cNvPr id="157698" name="文本占位符 157698"/>
          <p:cNvGraphicFramePr>
            <a:graphicFrameLocks noGrp="1" noChangeAspect="1"/>
          </p:cNvGraphicFramePr>
          <p:nvPr>
            <p:ph idx="1"/>
          </p:nvPr>
        </p:nvGraphicFramePr>
        <p:xfrm>
          <a:off x="2322513" y="1981200"/>
          <a:ext cx="7315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4191000" imgH="2809875" progId="Paint.Picture">
                  <p:embed/>
                </p:oleObj>
              </mc:Choice>
              <mc:Fallback>
                <p:oleObj name="" r:id="rId1" imgW="4191000" imgH="2809875" progId="Paint.Picture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2513" y="1981200"/>
                        <a:ext cx="7315200" cy="4114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文本占位符 158721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一个训练样本</a:t>
            </a:r>
            <a:r>
              <a:rPr lang="en-US" altLang="x-none" dirty="0"/>
              <a:t>X={1,0,1},</a:t>
            </a:r>
            <a:r>
              <a:rPr lang="zh-CN" altLang="en-US" dirty="0"/>
              <a:t>输出为1</a:t>
            </a:r>
            <a:endParaRPr lang="zh-CN" altLang="en-US" dirty="0"/>
          </a:p>
          <a:p>
            <a:r>
              <a:rPr lang="en-US" altLang="x-none" dirty="0"/>
              <a:t>X1=1,x2=0,x3=1,w14=0.2,w15=-0.3,w24=0.4,w25=0.1,w34=-0.5,w35=0.2,w46=-0.3,w56=-0.2,</a:t>
            </a:r>
            <a:endParaRPr lang="en-US" altLang="x-none" dirty="0"/>
          </a:p>
          <a:p>
            <a:r>
              <a:rPr lang="zh-CN" altLang="en-US" dirty="0"/>
              <a:t>偏置值:节点4:-0.4,节点5:0.2,节点6:0.1</a:t>
            </a:r>
            <a:endParaRPr lang="zh-CN" altLang="en-US" dirty="0"/>
          </a:p>
          <a:p>
            <a:r>
              <a:rPr lang="zh-CN" altLang="en-US" dirty="0"/>
              <a:t>学习率设为0.9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文本占位符 159745"/>
          <p:cNvSpPr>
            <a:spLocks noGrp="1"/>
          </p:cNvSpPr>
          <p:nvPr>
            <p:ph idx="1"/>
          </p:nvPr>
        </p:nvSpPr>
        <p:spPr>
          <a:xfrm>
            <a:off x="2706688" y="457200"/>
            <a:ext cx="7772400" cy="5675313"/>
          </a:xfrm>
        </p:spPr>
        <p:txBody>
          <a:bodyPr anchor="t"/>
          <a:p>
            <a:r>
              <a:rPr lang="zh-CN" altLang="en-US" dirty="0"/>
              <a:t>节点4: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输入值:</a:t>
            </a:r>
            <a:r>
              <a:rPr lang="en-US" altLang="x-none" dirty="0"/>
              <a:t>w14*x1+w24*x2+w34*x3+</a:t>
            </a:r>
            <a:r>
              <a:rPr lang="zh-CN" altLang="en-US" dirty="0"/>
              <a:t>节点4的偏置=1*0.2+0.4*0-0.5*1-0.4=-0.7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输出值:用公式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可得0.332</a:t>
            </a:r>
            <a:endParaRPr lang="zh-CN" altLang="en-US" dirty="0"/>
          </a:p>
          <a:p>
            <a:r>
              <a:rPr lang="zh-CN" altLang="en-US" dirty="0"/>
              <a:t>同理:节点5输入值0.1,输出值0.525</a:t>
            </a:r>
            <a:endParaRPr lang="zh-CN" altLang="en-US" dirty="0"/>
          </a:p>
          <a:p>
            <a:r>
              <a:rPr lang="zh-CN" altLang="en-US" dirty="0"/>
              <a:t>节点6: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输入值:</a:t>
            </a:r>
            <a:r>
              <a:rPr lang="en-US" altLang="x-none" dirty="0"/>
              <a:t>w46*o4+w56*o5+</a:t>
            </a:r>
            <a:r>
              <a:rPr lang="zh-CN" altLang="en-US" dirty="0"/>
              <a:t>节点6的偏置=-0.3*0.332-0.2*0.525+0.1=-0.105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输出值:0.474</a:t>
            </a:r>
            <a:endParaRPr lang="zh-CN" altLang="en-US" dirty="0"/>
          </a:p>
        </p:txBody>
      </p:sp>
      <p:graphicFrame>
        <p:nvGraphicFramePr>
          <p:cNvPr id="159746" name="对象 159746"/>
          <p:cNvGraphicFramePr>
            <a:graphicFrameLocks noChangeAspect="1"/>
          </p:cNvGraphicFramePr>
          <p:nvPr/>
        </p:nvGraphicFramePr>
        <p:xfrm>
          <a:off x="6019800" y="21336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561465" imgH="774065" progId="Equation.3">
                  <p:embed/>
                </p:oleObj>
              </mc:Choice>
              <mc:Fallback>
                <p:oleObj name="" r:id="rId1" imgW="1561465" imgH="77406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2133600"/>
                        <a:ext cx="17526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WPS 表格</Application>
  <PresentationFormat>宽屏</PresentationFormat>
  <Paragraphs>80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13</vt:i4>
      </vt:variant>
    </vt:vector>
  </HeadingPairs>
  <TitlesOfParts>
    <vt:vector size="38" baseType="lpstr">
      <vt:lpstr>Arial</vt:lpstr>
      <vt:lpstr>方正书宋_GBK</vt:lpstr>
      <vt:lpstr>Wingdings</vt:lpstr>
      <vt:lpstr>Times New Roman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人工智能原理</vt:lpstr>
      <vt:lpstr>神经网络</vt:lpstr>
      <vt:lpstr>单层神经网</vt:lpstr>
      <vt:lpstr>多层神经网</vt:lpstr>
      <vt:lpstr>前馈神经网</vt:lpstr>
      <vt:lpstr>BP学习算法</vt:lpstr>
      <vt:lpstr>计算实例</vt:lpstr>
      <vt:lpstr>PowerPoint 演示文稿</vt:lpstr>
      <vt:lpstr>PowerPoint 演示文稿</vt:lpstr>
      <vt:lpstr>误差计算</vt:lpstr>
      <vt:lpstr>更新权值和偏置值</vt:lpstr>
      <vt:lpstr>终止条件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bigpan</dc:creator>
  <cp:lastModifiedBy>bigpan</cp:lastModifiedBy>
  <cp:revision>26</cp:revision>
  <dcterms:created xsi:type="dcterms:W3CDTF">2021-10-31T06:10:47Z</dcterms:created>
  <dcterms:modified xsi:type="dcterms:W3CDTF">2021-10-31T06:10:47Z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