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6" r:id="rId11"/>
    <p:sldId id="267" r:id="rId12"/>
    <p:sldId id="268" r:id="rId13"/>
    <p:sldId id="270"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人工智能原理</a:t>
            </a:r>
            <a:endParaRPr lang="zh-CN" altLang="en-US"/>
          </a:p>
        </p:txBody>
      </p:sp>
      <p:sp>
        <p:nvSpPr>
          <p:cNvPr id="3" name="副标题 2"/>
          <p:cNvSpPr>
            <a:spLocks noGrp="1"/>
          </p:cNvSpPr>
          <p:nvPr>
            <p:ph type="subTitle" idx="1"/>
          </p:nvPr>
        </p:nvSpPr>
        <p:spPr>
          <a:xfrm>
            <a:off x="1524000" y="3602038"/>
            <a:ext cx="9144000" cy="1655762"/>
          </a:xfrm>
        </p:spPr>
        <p:txBody>
          <a:bodyPr/>
          <a:p>
            <a:r>
              <a:rPr lang="zh-CN" altLang="en-US"/>
              <a:t>机器学习部分</a:t>
            </a:r>
            <a:r>
              <a:rPr lang="en-US" altLang="zh-CN"/>
              <a:t>--</a:t>
            </a:r>
            <a:r>
              <a:rPr lang="zh-CN" altLang="en-US"/>
              <a:t>实验课</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Engle-granger协整检验</a:t>
            </a:r>
            <a:endParaRPr lang="zh-CN" altLang="en-US"/>
          </a:p>
        </p:txBody>
      </p:sp>
      <p:pic>
        <p:nvPicPr>
          <p:cNvPr id="5" name="内容占位符 4"/>
          <p:cNvPicPr>
            <a:picLocks noChangeAspect="1"/>
          </p:cNvPicPr>
          <p:nvPr>
            <p:ph idx="1"/>
          </p:nvPr>
        </p:nvPicPr>
        <p:blipFill>
          <a:blip r:embed="rId1"/>
          <a:stretch>
            <a:fillRect/>
          </a:stretch>
        </p:blipFill>
        <p:spPr>
          <a:xfrm>
            <a:off x="1800860" y="1776095"/>
            <a:ext cx="651192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Engle-granger协整检验</a:t>
            </a:r>
            <a:endParaRPr lang="zh-CN" altLang="en-US"/>
          </a:p>
        </p:txBody>
      </p:sp>
      <p:sp>
        <p:nvSpPr>
          <p:cNvPr id="3" name="内容占位符 2"/>
          <p:cNvSpPr>
            <a:spLocks noGrp="1"/>
          </p:cNvSpPr>
          <p:nvPr>
            <p:ph idx="1"/>
          </p:nvPr>
        </p:nvSpPr>
        <p:spPr/>
        <p:txBody>
          <a:bodyPr/>
          <a:p>
            <a:r>
              <a:rPr lang="zh-CN" altLang="en-US"/>
              <a:t>第一步：变量的平稳性检验</a:t>
            </a:r>
            <a:endParaRPr lang="zh-CN" altLang="en-US"/>
          </a:p>
          <a:p>
            <a:r>
              <a:rPr lang="zh-CN" altLang="en-US"/>
              <a:t>第二步：如果第一步中两个变量是同阶平稳的，则对两个变量进行做线性回归分析（最小二乘法），并得到参数。保存残差。</a:t>
            </a:r>
            <a:endParaRPr lang="zh-CN" altLang="en-US"/>
          </a:p>
          <a:p>
            <a:r>
              <a:rPr lang="zh-CN" altLang="en-US"/>
              <a:t>第三步：利用特殊的临界值检验残差是否为平稳序列。</a:t>
            </a:r>
            <a:endParaRPr lang="zh-CN" altLang="en-US"/>
          </a:p>
          <a:p>
            <a:r>
              <a:rPr lang="zh-CN" altLang="en-US"/>
              <a:t>第四步：设立误差估算模型</a:t>
            </a:r>
            <a:endParaRPr lang="zh-CN" altLang="en-US"/>
          </a:p>
          <a:p>
            <a:r>
              <a:rPr lang="zh-CN" altLang="en-US"/>
              <a:t>第五步：诊断并解释检验结果。</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目标</a:t>
            </a:r>
            <a:endParaRPr lang="zh-CN" altLang="en-US"/>
          </a:p>
        </p:txBody>
      </p:sp>
      <p:sp>
        <p:nvSpPr>
          <p:cNvPr id="3" name="内容占位符 2"/>
          <p:cNvSpPr>
            <a:spLocks noGrp="1"/>
          </p:cNvSpPr>
          <p:nvPr>
            <p:ph idx="1"/>
          </p:nvPr>
        </p:nvSpPr>
        <p:spPr/>
        <p:txBody>
          <a:bodyPr>
            <a:normAutofit lnSpcReduction="10000"/>
          </a:bodyPr>
          <a:p>
            <a:r>
              <a:rPr lang="zh-CN" altLang="en-US"/>
              <a:t>数据获取：任意一个股票行情客户端软件（通达信、同花顺等），导出日数据</a:t>
            </a:r>
            <a:endParaRPr lang="zh-CN" altLang="en-US"/>
          </a:p>
          <a:p>
            <a:r>
              <a:rPr lang="zh-CN" altLang="en-US"/>
              <a:t>利用算法，找出可以套利的股票</a:t>
            </a:r>
            <a:endParaRPr lang="zh-CN" altLang="en-US"/>
          </a:p>
          <a:p>
            <a:r>
              <a:rPr lang="zh-CN" altLang="en-US"/>
              <a:t>实验报告内容</a:t>
            </a:r>
            <a:endParaRPr lang="zh-CN" altLang="en-US"/>
          </a:p>
          <a:p>
            <a:pPr lvl="1"/>
            <a:r>
              <a:rPr lang="zh-CN" altLang="en-US"/>
              <a:t>预处理：预处理算法</a:t>
            </a:r>
            <a:endParaRPr lang="zh-CN" altLang="en-US"/>
          </a:p>
          <a:p>
            <a:pPr lvl="1"/>
            <a:r>
              <a:rPr lang="zh-CN" altLang="en-US"/>
              <a:t>算法</a:t>
            </a:r>
            <a:r>
              <a:rPr lang="en-US" altLang="zh-CN"/>
              <a:t>1</a:t>
            </a:r>
            <a:r>
              <a:rPr lang="zh-CN" altLang="en-US"/>
              <a:t>：</a:t>
            </a:r>
            <a:endParaRPr lang="zh-CN" altLang="en-US"/>
          </a:p>
          <a:p>
            <a:pPr lvl="2"/>
            <a:r>
              <a:rPr lang="zh-CN" altLang="en-US"/>
              <a:t>参数</a:t>
            </a:r>
            <a:r>
              <a:rPr lang="en-US" altLang="zh-CN"/>
              <a:t>1</a:t>
            </a:r>
            <a:r>
              <a:rPr lang="zh-CN" altLang="en-US"/>
              <a:t>：年化利润率、夏普率、最大回撤</a:t>
            </a:r>
            <a:endParaRPr lang="zh-CN" altLang="en-US"/>
          </a:p>
          <a:p>
            <a:pPr lvl="2"/>
            <a:r>
              <a:rPr lang="zh-CN" altLang="en-US"/>
              <a:t>参数</a:t>
            </a:r>
            <a:r>
              <a:rPr lang="en-US" altLang="zh-CN"/>
              <a:t>2</a:t>
            </a:r>
            <a:r>
              <a:rPr lang="zh-CN" altLang="en-US"/>
              <a:t>：</a:t>
            </a:r>
            <a:endParaRPr lang="zh-CN" altLang="en-US"/>
          </a:p>
          <a:p>
            <a:pPr lvl="1"/>
            <a:r>
              <a:rPr lang="zh-CN" altLang="en-US"/>
              <a:t>算法</a:t>
            </a:r>
            <a:r>
              <a:rPr lang="en-US" altLang="zh-CN"/>
              <a:t>2</a:t>
            </a:r>
            <a:r>
              <a:rPr lang="zh-CN" altLang="en-US"/>
              <a:t>：</a:t>
            </a:r>
            <a:endParaRPr lang="zh-CN" altLang="en-US"/>
          </a:p>
          <a:p>
            <a:pPr lvl="2"/>
            <a:r>
              <a:rPr lang="zh-CN" altLang="en-US"/>
              <a:t>参数</a:t>
            </a:r>
            <a:r>
              <a:rPr lang="en-US" altLang="zh-CN"/>
              <a:t>1</a:t>
            </a:r>
            <a:r>
              <a:rPr lang="zh-CN" altLang="en-US"/>
              <a:t>：</a:t>
            </a:r>
            <a:endParaRPr lang="zh-CN" altLang="en-US"/>
          </a:p>
          <a:p>
            <a:pPr lvl="0"/>
            <a:r>
              <a:rPr lang="en-US" altLang="zh-CN"/>
              <a:t>3</a:t>
            </a:r>
            <a:r>
              <a:rPr lang="zh-CN" altLang="en-US"/>
              <a:t>人一组：分工</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LNG</a:t>
            </a:r>
            <a:r>
              <a:rPr lang="zh-CN" altLang="en-US"/>
              <a:t>站点聚类</a:t>
            </a:r>
            <a:r>
              <a:rPr lang="en-US" altLang="zh-CN"/>
              <a:t>-</a:t>
            </a:r>
            <a:r>
              <a:rPr lang="zh-CN" altLang="en-US"/>
              <a:t>基本概念</a:t>
            </a:r>
            <a:endParaRPr lang="zh-CN" altLang="en-US"/>
          </a:p>
        </p:txBody>
      </p:sp>
      <p:sp>
        <p:nvSpPr>
          <p:cNvPr id="5" name="内容占位符 4"/>
          <p:cNvSpPr/>
          <p:nvPr>
            <p:ph idx="1"/>
          </p:nvPr>
        </p:nvSpPr>
        <p:spPr>
          <a:xfrm>
            <a:off x="551815" y="1480185"/>
            <a:ext cx="6364605" cy="5102225"/>
          </a:xfrm>
        </p:spPr>
        <p:txBody>
          <a:bodyPr/>
          <a:p>
            <a:r>
              <a:rPr lang="zh-CN" altLang="en-US"/>
              <a:t>出口站点</a:t>
            </a:r>
            <a:endParaRPr lang="zh-CN" altLang="en-US"/>
          </a:p>
          <a:p>
            <a:pPr lvl="1"/>
            <a:r>
              <a:rPr lang="zh-CN" altLang="en-US"/>
              <a:t>天然气</a:t>
            </a:r>
            <a:r>
              <a:rPr lang="en-US" altLang="zh-CN"/>
              <a:t>--</a:t>
            </a:r>
            <a:r>
              <a:rPr lang="zh-CN" altLang="en-US"/>
              <a:t>甲烷含量超过</a:t>
            </a:r>
            <a:r>
              <a:rPr lang="en-US" altLang="zh-CN"/>
              <a:t>95%</a:t>
            </a:r>
            <a:endParaRPr lang="en-US" altLang="zh-CN"/>
          </a:p>
          <a:p>
            <a:pPr lvl="1"/>
            <a:r>
              <a:rPr lang="zh-CN" altLang="en-US"/>
              <a:t>温度降低到</a:t>
            </a:r>
            <a:r>
              <a:rPr lang="en-US" altLang="zh-CN"/>
              <a:t>-162℃</a:t>
            </a:r>
            <a:r>
              <a:rPr lang="zh-CN" altLang="en-US"/>
              <a:t>成为液体</a:t>
            </a:r>
            <a:endParaRPr lang="zh-CN" altLang="en-US"/>
          </a:p>
          <a:p>
            <a:pPr lvl="1"/>
            <a:r>
              <a:rPr lang="zh-CN" altLang="en-US"/>
              <a:t>天然气依次通过</a:t>
            </a:r>
            <a:r>
              <a:rPr lang="en-US" altLang="zh-CN"/>
              <a:t>Train</a:t>
            </a:r>
            <a:r>
              <a:rPr lang="zh-CN" altLang="en-US"/>
              <a:t>，温度逐步降低</a:t>
            </a:r>
            <a:endParaRPr lang="zh-CN" altLang="en-US"/>
          </a:p>
          <a:p>
            <a:pPr lvl="0"/>
            <a:r>
              <a:rPr lang="zh-CN" altLang="en-US"/>
              <a:t>运输</a:t>
            </a:r>
            <a:endParaRPr lang="zh-CN" altLang="en-US"/>
          </a:p>
          <a:p>
            <a:pPr lvl="1"/>
            <a:r>
              <a:rPr lang="en-US" altLang="zh-CN"/>
              <a:t>LNG</a:t>
            </a:r>
            <a:r>
              <a:rPr lang="zh-CN" altLang="en-US"/>
              <a:t>船舶</a:t>
            </a:r>
            <a:endParaRPr lang="zh-CN" altLang="en-US"/>
          </a:p>
          <a:p>
            <a:pPr lvl="0"/>
            <a:r>
              <a:rPr lang="zh-CN" altLang="en-US"/>
              <a:t>进口站点</a:t>
            </a:r>
            <a:endParaRPr lang="zh-CN" altLang="en-US"/>
          </a:p>
          <a:p>
            <a:pPr lvl="1"/>
            <a:endParaRPr lang="zh-CN" altLang="en-US"/>
          </a:p>
          <a:p>
            <a:pPr lvl="1"/>
            <a:endParaRPr lang="zh-CN" altLang="en-US"/>
          </a:p>
        </p:txBody>
      </p:sp>
      <p:pic>
        <p:nvPicPr>
          <p:cNvPr id="7" name="图片 6"/>
          <p:cNvPicPr>
            <a:picLocks noChangeAspect="1"/>
          </p:cNvPicPr>
          <p:nvPr/>
        </p:nvPicPr>
        <p:blipFill>
          <a:blip r:embed="rId1"/>
          <a:stretch>
            <a:fillRect/>
          </a:stretch>
        </p:blipFill>
        <p:spPr>
          <a:xfrm>
            <a:off x="7065010" y="1480185"/>
            <a:ext cx="4005580" cy="3830320"/>
          </a:xfrm>
          <a:prstGeom prst="rect">
            <a:avLst/>
          </a:prstGeom>
        </p:spPr>
      </p:pic>
      <p:pic>
        <p:nvPicPr>
          <p:cNvPr id="9" name="图片 8"/>
          <p:cNvPicPr>
            <a:picLocks noChangeAspect="1"/>
          </p:cNvPicPr>
          <p:nvPr/>
        </p:nvPicPr>
        <p:blipFill>
          <a:blip r:embed="rId2"/>
          <a:stretch>
            <a:fillRect/>
          </a:stretch>
        </p:blipFill>
        <p:spPr>
          <a:xfrm>
            <a:off x="2965450" y="3147695"/>
            <a:ext cx="4758055" cy="3562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LNG</a:t>
            </a:r>
            <a:r>
              <a:rPr lang="zh-CN" altLang="en-US"/>
              <a:t>数据</a:t>
            </a:r>
            <a:endParaRPr lang="zh-CN" altLang="en-US"/>
          </a:p>
        </p:txBody>
      </p:sp>
      <p:sp>
        <p:nvSpPr>
          <p:cNvPr id="3" name="内容占位符 2"/>
          <p:cNvSpPr>
            <a:spLocks noGrp="1"/>
          </p:cNvSpPr>
          <p:nvPr>
            <p:ph idx="1"/>
          </p:nvPr>
        </p:nvSpPr>
        <p:spPr/>
        <p:txBody>
          <a:bodyPr>
            <a:normAutofit lnSpcReduction="10000"/>
          </a:bodyPr>
          <a:p>
            <a:r>
              <a:rPr lang="zh-CN" altLang="en-US"/>
              <a:t>数据</a:t>
            </a:r>
            <a:endParaRPr lang="zh-CN" altLang="en-US"/>
          </a:p>
          <a:p>
            <a:pPr lvl="1"/>
            <a:r>
              <a:rPr lang="en-US" altLang="zh-CN" sz="2400"/>
              <a:t>LNG</a:t>
            </a:r>
            <a:r>
              <a:rPr lang="zh-CN" altLang="en-US" sz="2400"/>
              <a:t>船舶</a:t>
            </a:r>
            <a:r>
              <a:rPr lang="en-US" altLang="zh-CN" sz="2400"/>
              <a:t>3</a:t>
            </a:r>
            <a:r>
              <a:rPr lang="zh-CN" altLang="en-US" sz="2400"/>
              <a:t>个月，航速静止（小于</a:t>
            </a:r>
            <a:r>
              <a:rPr lang="en-US" altLang="zh-CN" sz="2400"/>
              <a:t>1</a:t>
            </a:r>
            <a:r>
              <a:rPr lang="zh-CN" altLang="en-US" sz="2400"/>
              <a:t>节）的数据</a:t>
            </a:r>
            <a:endParaRPr lang="zh-CN" altLang="en-US" sz="2400"/>
          </a:p>
          <a:p>
            <a:pPr lvl="1"/>
            <a:r>
              <a:rPr lang="zh-CN" altLang="en-US"/>
              <a:t>3590578</a:t>
            </a:r>
            <a:r>
              <a:rPr lang="zh-CN" altLang="en-US" sz="2400"/>
              <a:t>条数据</a:t>
            </a:r>
            <a:endParaRPr lang="zh-CN" altLang="en-US"/>
          </a:p>
          <a:p>
            <a:r>
              <a:rPr lang="zh-CN" altLang="en-US"/>
              <a:t>数据字段</a:t>
            </a:r>
            <a:endParaRPr lang="zh-CN" altLang="en-US"/>
          </a:p>
          <a:p>
            <a:pPr lvl="1"/>
            <a:r>
              <a:rPr lang="zh-CN" altLang="en-US"/>
              <a:t>mmsi</a:t>
            </a:r>
            <a:endParaRPr lang="zh-CN" altLang="en-US"/>
          </a:p>
          <a:p>
            <a:pPr lvl="1"/>
            <a:r>
              <a:rPr lang="zh-CN" altLang="en-US"/>
              <a:t>时间：</a:t>
            </a:r>
            <a:r>
              <a:rPr lang="en-US" altLang="zh-CN"/>
              <a:t>Unix</a:t>
            </a:r>
            <a:r>
              <a:rPr lang="zh-CN" altLang="en-US"/>
              <a:t>时间戳（秒）</a:t>
            </a:r>
            <a:endParaRPr lang="zh-CN" altLang="en-US"/>
          </a:p>
          <a:p>
            <a:pPr lvl="1"/>
            <a:r>
              <a:rPr lang="zh-CN" altLang="en-US"/>
              <a:t>航行状态</a:t>
            </a:r>
            <a:endParaRPr lang="zh-CN" altLang="en-US"/>
          </a:p>
          <a:p>
            <a:pPr lvl="1"/>
            <a:r>
              <a:rPr lang="zh-CN" altLang="en-US"/>
              <a:t>速度</a:t>
            </a:r>
            <a:endParaRPr lang="zh-CN" altLang="en-US"/>
          </a:p>
          <a:p>
            <a:pPr lvl="1"/>
            <a:r>
              <a:rPr lang="zh-CN" altLang="en-US"/>
              <a:t>经度</a:t>
            </a:r>
            <a:endParaRPr lang="zh-CN" altLang="en-US"/>
          </a:p>
          <a:p>
            <a:pPr lvl="1"/>
            <a:r>
              <a:rPr lang="zh-CN" altLang="en-US"/>
              <a:t>纬度</a:t>
            </a:r>
            <a:endParaRPr lang="zh-CN" altLang="en-US"/>
          </a:p>
          <a:p>
            <a:pPr lvl="1"/>
            <a:r>
              <a:rPr lang="zh-CN" altLang="en-US"/>
              <a:t>吃水</a:t>
            </a:r>
            <a:endParaRPr lang="zh-CN" altLang="en-US"/>
          </a:p>
          <a:p>
            <a:pPr lvl="1"/>
            <a:endParaRPr lang="zh-CN" altLang="en-US"/>
          </a:p>
        </p:txBody>
      </p:sp>
      <p:pic>
        <p:nvPicPr>
          <p:cNvPr id="4" name="图片 3" descr="wecom-temp-4a34365ba6f7ed521ac040dcfe49335d"/>
          <p:cNvPicPr>
            <a:picLocks noChangeAspect="1"/>
          </p:cNvPicPr>
          <p:nvPr/>
        </p:nvPicPr>
        <p:blipFill>
          <a:blip r:embed="rId1"/>
          <a:stretch>
            <a:fillRect/>
          </a:stretch>
        </p:blipFill>
        <p:spPr>
          <a:xfrm>
            <a:off x="9643745" y="475615"/>
            <a:ext cx="2476500" cy="59067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目标</a:t>
            </a:r>
            <a:endParaRPr lang="zh-CN" altLang="en-US"/>
          </a:p>
        </p:txBody>
      </p:sp>
      <p:sp>
        <p:nvSpPr>
          <p:cNvPr id="3" name="内容占位符 2"/>
          <p:cNvSpPr>
            <a:spLocks noGrp="1"/>
          </p:cNvSpPr>
          <p:nvPr>
            <p:ph idx="1"/>
          </p:nvPr>
        </p:nvSpPr>
        <p:spPr/>
        <p:txBody>
          <a:bodyPr/>
          <a:p>
            <a:r>
              <a:rPr lang="zh-CN" altLang="en-US"/>
              <a:t>利用算法，快速准确的找出</a:t>
            </a:r>
            <a:r>
              <a:rPr lang="en-US" altLang="zh-CN"/>
              <a:t>LNG</a:t>
            </a:r>
            <a:r>
              <a:rPr lang="zh-CN" altLang="en-US"/>
              <a:t>站点</a:t>
            </a:r>
            <a:endParaRPr lang="zh-CN" altLang="en-US"/>
          </a:p>
          <a:p>
            <a:r>
              <a:rPr lang="zh-CN" altLang="en-US"/>
              <a:t>实验报告内容</a:t>
            </a:r>
            <a:endParaRPr lang="zh-CN" altLang="en-US"/>
          </a:p>
          <a:p>
            <a:pPr lvl="1"/>
            <a:r>
              <a:rPr lang="zh-CN" altLang="en-US"/>
              <a:t>预处理：预处理算法</a:t>
            </a:r>
            <a:endParaRPr lang="zh-CN" altLang="en-US"/>
          </a:p>
          <a:p>
            <a:pPr lvl="1"/>
            <a:r>
              <a:rPr lang="zh-CN" altLang="en-US"/>
              <a:t>算法</a:t>
            </a:r>
            <a:r>
              <a:rPr lang="en-US" altLang="zh-CN"/>
              <a:t>1</a:t>
            </a:r>
            <a:r>
              <a:rPr lang="zh-CN" altLang="en-US"/>
              <a:t>：</a:t>
            </a:r>
            <a:endParaRPr lang="zh-CN" altLang="en-US"/>
          </a:p>
          <a:p>
            <a:pPr lvl="2"/>
            <a:r>
              <a:rPr lang="zh-CN" altLang="en-US"/>
              <a:t>参数</a:t>
            </a:r>
            <a:r>
              <a:rPr lang="en-US" altLang="zh-CN"/>
              <a:t>1</a:t>
            </a:r>
            <a:r>
              <a:rPr lang="zh-CN" altLang="en-US"/>
              <a:t>：运行时长：出口站点（分国家，个数）：内存</a:t>
            </a:r>
            <a:r>
              <a:rPr lang="en-US" altLang="zh-CN"/>
              <a:t>CPU</a:t>
            </a:r>
            <a:r>
              <a:rPr lang="zh-CN" altLang="en-US"/>
              <a:t>配置：其他</a:t>
            </a:r>
            <a:endParaRPr lang="zh-CN" altLang="en-US"/>
          </a:p>
          <a:p>
            <a:pPr lvl="2"/>
            <a:r>
              <a:rPr lang="zh-CN" altLang="en-US"/>
              <a:t>参数</a:t>
            </a:r>
            <a:r>
              <a:rPr lang="en-US" altLang="zh-CN"/>
              <a:t>2</a:t>
            </a:r>
            <a:r>
              <a:rPr lang="zh-CN" altLang="en-US"/>
              <a:t>：</a:t>
            </a:r>
            <a:endParaRPr lang="zh-CN" altLang="en-US"/>
          </a:p>
          <a:p>
            <a:pPr lvl="1"/>
            <a:r>
              <a:rPr lang="zh-CN" altLang="en-US"/>
              <a:t>算法</a:t>
            </a:r>
            <a:r>
              <a:rPr lang="en-US" altLang="zh-CN"/>
              <a:t>2</a:t>
            </a:r>
            <a:r>
              <a:rPr lang="zh-CN" altLang="en-US"/>
              <a:t>：</a:t>
            </a:r>
            <a:endParaRPr lang="zh-CN" altLang="en-US"/>
          </a:p>
          <a:p>
            <a:pPr lvl="2"/>
            <a:r>
              <a:rPr lang="zh-CN" altLang="en-US"/>
              <a:t>参数</a:t>
            </a:r>
            <a:r>
              <a:rPr lang="en-US" altLang="zh-CN"/>
              <a:t>1</a:t>
            </a:r>
            <a:r>
              <a:rPr lang="zh-CN" altLang="en-US"/>
              <a:t>：</a:t>
            </a:r>
            <a:endParaRPr lang="zh-CN" altLang="en-US"/>
          </a:p>
          <a:p>
            <a:pPr lvl="0"/>
            <a:r>
              <a:rPr lang="en-US" altLang="zh-CN"/>
              <a:t>3</a:t>
            </a:r>
            <a:r>
              <a:rPr lang="zh-CN" altLang="en-US"/>
              <a:t>人一组：分工</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套利</a:t>
            </a:r>
            <a:endParaRPr lang="zh-CN" altLang="en-US"/>
          </a:p>
        </p:txBody>
      </p:sp>
      <p:sp>
        <p:nvSpPr>
          <p:cNvPr id="3" name="内容占位符 2"/>
          <p:cNvSpPr>
            <a:spLocks noGrp="1"/>
          </p:cNvSpPr>
          <p:nvPr>
            <p:ph idx="1"/>
          </p:nvPr>
        </p:nvSpPr>
        <p:spPr>
          <a:xfrm>
            <a:off x="838200" y="1825625"/>
            <a:ext cx="7789545" cy="4351655"/>
          </a:xfrm>
        </p:spPr>
        <p:txBody>
          <a:bodyPr>
            <a:normAutofit lnSpcReduction="10000"/>
          </a:bodyPr>
          <a:p>
            <a:r>
              <a:rPr lang="zh-CN" altLang="en-US"/>
              <a:t>套利，也叫套利交易或价差交易或配对交易</a:t>
            </a:r>
            <a:endParaRPr lang="zh-CN" altLang="en-US"/>
          </a:p>
          <a:p>
            <a:pPr lvl="1"/>
            <a:r>
              <a:rPr lang="zh-CN" altLang="en-US"/>
              <a:t>套利指的是在买入或卖出某种期货合约或股票的同时</a:t>
            </a:r>
            <a:endParaRPr lang="zh-CN" altLang="en-US"/>
          </a:p>
          <a:p>
            <a:pPr lvl="1"/>
            <a:r>
              <a:rPr lang="zh-CN" altLang="en-US"/>
              <a:t>卖出或买入相关的另一种合约</a:t>
            </a:r>
            <a:endParaRPr lang="zh-CN" altLang="en-US"/>
          </a:p>
          <a:p>
            <a:pPr lvl="1"/>
            <a:r>
              <a:rPr lang="zh-CN" altLang="en-US"/>
              <a:t>并在某个时间同时将两种合约平仓的交易方式。</a:t>
            </a:r>
            <a:endParaRPr lang="zh-CN" altLang="en-US"/>
          </a:p>
          <a:p>
            <a:r>
              <a:rPr lang="zh-CN" altLang="en-US"/>
              <a:t>当以下三个条件有一个或多个被满足时，即出现套利机会。</a:t>
            </a:r>
            <a:endParaRPr lang="zh-CN" altLang="en-US"/>
          </a:p>
          <a:p>
            <a:pPr lvl="1"/>
            <a:r>
              <a:rPr lang="zh-CN" altLang="en-US"/>
              <a:t>同一种资产在不同市场上价格不同。</a:t>
            </a:r>
            <a:endParaRPr lang="zh-CN" altLang="en-US"/>
          </a:p>
          <a:p>
            <a:pPr lvl="1"/>
            <a:r>
              <a:rPr lang="zh-CN" altLang="en-US"/>
              <a:t>具有相同或相近价值的两种资产定价差异过大。</a:t>
            </a:r>
            <a:endParaRPr lang="zh-CN" altLang="en-US"/>
          </a:p>
          <a:p>
            <a:pPr lvl="1"/>
            <a:r>
              <a:rPr lang="zh-CN" altLang="en-US"/>
              <a:t>一种已知未来价格的资产当前的价格与其根据无风险利率折现的价格差距过大。</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统计套利</a:t>
            </a:r>
            <a:endParaRPr lang="zh-CN" altLang="en-US"/>
          </a:p>
        </p:txBody>
      </p:sp>
      <p:sp>
        <p:nvSpPr>
          <p:cNvPr id="3" name="内容占位符 2"/>
          <p:cNvSpPr>
            <a:spLocks noGrp="1"/>
          </p:cNvSpPr>
          <p:nvPr>
            <p:ph idx="1"/>
          </p:nvPr>
        </p:nvSpPr>
        <p:spPr/>
        <p:txBody>
          <a:bodyPr/>
          <a:p>
            <a:r>
              <a:rPr lang="zh-CN" altLang="en-US"/>
              <a:t>统计套利的主要思路</a:t>
            </a:r>
            <a:endParaRPr lang="zh-CN" altLang="en-US"/>
          </a:p>
          <a:p>
            <a:pPr lvl="1"/>
            <a:r>
              <a:rPr lang="zh-CN" altLang="en-US"/>
              <a:t>先找出相关性最好的若干对投资品种(股票或者期货等)</a:t>
            </a:r>
            <a:endParaRPr lang="zh-CN" altLang="en-US"/>
          </a:p>
          <a:p>
            <a:pPr lvl="1"/>
            <a:r>
              <a:rPr lang="zh-CN" altLang="en-US"/>
              <a:t>再找出每一对投资品种的长期均衡关系(协整关系)</a:t>
            </a:r>
            <a:endParaRPr lang="zh-CN" altLang="en-US"/>
          </a:p>
          <a:p>
            <a:pPr lvl="1"/>
            <a:r>
              <a:rPr lang="zh-CN" altLang="en-US"/>
              <a:t>当某一对品种的价差(协整方程的残差)偏离到一定程度时开始建仓—买进被相对低估的品种、卖空被相对高估的品种</a:t>
            </a:r>
            <a:endParaRPr lang="zh-CN" altLang="en-US"/>
          </a:p>
          <a:p>
            <a:pPr lvl="1"/>
            <a:r>
              <a:rPr lang="zh-CN" altLang="en-US"/>
              <a:t>等到价差回归均衡时获利了结即可。</a:t>
            </a:r>
            <a:endParaRPr lang="zh-CN" altLang="en-US"/>
          </a:p>
        </p:txBody>
      </p:sp>
      <p:pic>
        <p:nvPicPr>
          <p:cNvPr id="4" name="图片 3"/>
          <p:cNvPicPr>
            <a:picLocks noChangeAspect="1"/>
          </p:cNvPicPr>
          <p:nvPr/>
        </p:nvPicPr>
        <p:blipFill>
          <a:blip r:embed="rId1"/>
          <a:stretch>
            <a:fillRect/>
          </a:stretch>
        </p:blipFill>
        <p:spPr>
          <a:xfrm>
            <a:off x="1737995" y="4210050"/>
            <a:ext cx="7196455" cy="2647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时间序列平稳性</a:t>
            </a:r>
            <a:endParaRPr lang="zh-CN" altLang="en-US"/>
          </a:p>
        </p:txBody>
      </p:sp>
      <p:pic>
        <p:nvPicPr>
          <p:cNvPr id="4" name="内容占位符 3"/>
          <p:cNvPicPr>
            <a:picLocks noChangeAspect="1"/>
          </p:cNvPicPr>
          <p:nvPr>
            <p:ph idx="1"/>
          </p:nvPr>
        </p:nvPicPr>
        <p:blipFill>
          <a:blip r:embed="rId1"/>
          <a:stretch>
            <a:fillRect/>
          </a:stretch>
        </p:blipFill>
        <p:spPr>
          <a:xfrm>
            <a:off x="838200" y="1785620"/>
            <a:ext cx="7277735" cy="4351655"/>
          </a:xfrm>
          <a:prstGeom prst="rect">
            <a:avLst/>
          </a:prstGeom>
        </p:spPr>
      </p:pic>
      <p:pic>
        <p:nvPicPr>
          <p:cNvPr id="6" name="图片 5"/>
          <p:cNvPicPr>
            <a:picLocks noChangeAspect="1"/>
          </p:cNvPicPr>
          <p:nvPr/>
        </p:nvPicPr>
        <p:blipFill>
          <a:blip r:embed="rId2"/>
          <a:stretch>
            <a:fillRect/>
          </a:stretch>
        </p:blipFill>
        <p:spPr>
          <a:xfrm>
            <a:off x="8006080" y="1769110"/>
            <a:ext cx="3429000" cy="33197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ADF</a:t>
            </a:r>
            <a:r>
              <a:rPr lang="zh-CN" altLang="en-US"/>
              <a:t>检验</a:t>
            </a:r>
            <a:endParaRPr lang="zh-CN" altLang="en-US"/>
          </a:p>
        </p:txBody>
      </p:sp>
      <p:sp>
        <p:nvSpPr>
          <p:cNvPr id="3" name="内容占位符 2"/>
          <p:cNvSpPr>
            <a:spLocks noGrp="1"/>
          </p:cNvSpPr>
          <p:nvPr>
            <p:ph idx="1"/>
          </p:nvPr>
        </p:nvSpPr>
        <p:spPr>
          <a:xfrm>
            <a:off x="838200" y="1456690"/>
            <a:ext cx="10515600" cy="4351338"/>
          </a:xfrm>
        </p:spPr>
        <p:txBody>
          <a:bodyPr/>
          <a:p>
            <a:r>
              <a:rPr lang="zh-CN" altLang="en-US"/>
              <a:t>ADF检验全称是 Augmented Dickey-Fuller test</a:t>
            </a:r>
            <a:endParaRPr lang="zh-CN" altLang="en-US"/>
          </a:p>
          <a:p>
            <a:pPr lvl="1"/>
            <a:r>
              <a:rPr lang="zh-CN" altLang="en-US"/>
              <a:t>顾名思义，ADF是 Dickey-Fuller检验的增广形式。DF检验只能应用于一阶情况，当序列存在高阶的滞后相关时，可以使用ADF检验，所以说ADF是对DF检验的扩展。</a:t>
            </a:r>
            <a:endParaRPr lang="zh-CN" altLang="en-US"/>
          </a:p>
          <a:p>
            <a:pPr lvl="1"/>
            <a:r>
              <a:rPr lang="zh-CN" altLang="en-US"/>
              <a:t>如果一个时间序列经过一次差分变成平稳的，则称原序列是1阶单整的。 一般地，如果时间序列经过d次差分后变成平稳序列，而经过d-1次差分仍不平稳，则称原序列是d阶单整序列。</a:t>
            </a:r>
            <a:endParaRPr lang="zh-CN" altLang="en-US"/>
          </a:p>
        </p:txBody>
      </p:sp>
      <p:pic>
        <p:nvPicPr>
          <p:cNvPr id="4" name="图片 3"/>
          <p:cNvPicPr>
            <a:picLocks noChangeAspect="1"/>
          </p:cNvPicPr>
          <p:nvPr/>
        </p:nvPicPr>
        <p:blipFill>
          <a:blip r:embed="rId1"/>
          <a:stretch>
            <a:fillRect/>
          </a:stretch>
        </p:blipFill>
        <p:spPr>
          <a:xfrm>
            <a:off x="838200" y="4086225"/>
            <a:ext cx="3406775" cy="2555240"/>
          </a:xfrm>
          <a:prstGeom prst="rect">
            <a:avLst/>
          </a:prstGeom>
        </p:spPr>
      </p:pic>
      <p:pic>
        <p:nvPicPr>
          <p:cNvPr id="5" name="图片 4"/>
          <p:cNvPicPr>
            <a:picLocks noChangeAspect="1"/>
          </p:cNvPicPr>
          <p:nvPr/>
        </p:nvPicPr>
        <p:blipFill>
          <a:blip r:embed="rId2"/>
          <a:stretch>
            <a:fillRect/>
          </a:stretch>
        </p:blipFill>
        <p:spPr>
          <a:xfrm>
            <a:off x="7947025" y="4086225"/>
            <a:ext cx="3406775" cy="2555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协整性</a:t>
            </a:r>
            <a:endParaRPr lang="en-US" altLang="zh-CN"/>
          </a:p>
        </p:txBody>
      </p:sp>
      <p:sp>
        <p:nvSpPr>
          <p:cNvPr id="3" name="内容占位符 2"/>
          <p:cNvSpPr>
            <a:spLocks noGrp="1"/>
          </p:cNvSpPr>
          <p:nvPr>
            <p:ph idx="1"/>
          </p:nvPr>
        </p:nvSpPr>
        <p:spPr>
          <a:xfrm>
            <a:off x="768350" y="1691005"/>
            <a:ext cx="10515600" cy="4351338"/>
          </a:xfrm>
        </p:spPr>
        <p:txBody>
          <a:bodyPr/>
          <a:p>
            <a:r>
              <a:rPr lang="zh-CN" altLang="en-US"/>
              <a:t>如果所考虑的时间序列具有相同的单整阶数，且某种线性组合（协整向量）使得组合时间序列的单整阶数降低，则称这些时间序列之间存在显著的协整关系。</a:t>
            </a:r>
            <a:endParaRPr lang="zh-CN" altLang="en-US"/>
          </a:p>
          <a:p>
            <a:pPr lvl="1"/>
            <a:r>
              <a:rPr lang="zh-CN" altLang="en-US"/>
              <a:t>也就是说，k 维向量 Yt = (y1t，y2t，…，ykt) 的分量间被称为d,b阶协整，记为Yt ～ CI (d，b)，如果满足： (1) y1t，y2t，…，ykt都是 d 阶单整的，即Yt～I (d)，要求 Yt 的每个分量 yit ～I (d)； (2) 存在非零向量β= (β1, β2 , …, βk )，使得β‘ Yt～I (d-b)，0 &lt;b≤d，简称 Yt 是协整的，向量β又称为协整向量。</a:t>
            </a:r>
            <a:endParaRPr lang="zh-CN" altLang="en-US"/>
          </a:p>
          <a:p>
            <a:pPr lvl="0"/>
            <a:endParaRPr lang="zh-CN" altLang="en-US"/>
          </a:p>
          <a:p>
            <a:pPr lvl="1"/>
            <a:endParaRPr lang="zh-CN" altLang="en-US"/>
          </a:p>
        </p:txBody>
      </p:sp>
      <p:pic>
        <p:nvPicPr>
          <p:cNvPr id="6" name="内容占位符 5"/>
          <p:cNvPicPr>
            <a:picLocks noChangeAspect="1"/>
          </p:cNvPicPr>
          <p:nvPr/>
        </p:nvPicPr>
        <p:blipFill>
          <a:blip r:embed="rId1"/>
          <a:stretch>
            <a:fillRect/>
          </a:stretch>
        </p:blipFill>
        <p:spPr>
          <a:xfrm>
            <a:off x="768350" y="4664075"/>
            <a:ext cx="3387090" cy="2024380"/>
          </a:xfrm>
          <a:prstGeom prst="rect">
            <a:avLst/>
          </a:prstGeom>
        </p:spPr>
      </p:pic>
      <p:pic>
        <p:nvPicPr>
          <p:cNvPr id="7" name="图片 6"/>
          <p:cNvPicPr>
            <a:picLocks noChangeAspect="1"/>
          </p:cNvPicPr>
          <p:nvPr/>
        </p:nvPicPr>
        <p:blipFill>
          <a:blip r:embed="rId2"/>
          <a:stretch>
            <a:fillRect/>
          </a:stretch>
        </p:blipFill>
        <p:spPr>
          <a:xfrm>
            <a:off x="5167630" y="4545330"/>
            <a:ext cx="3599180" cy="226187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1310</Words>
  <Application>WPS 表格</Application>
  <PresentationFormat>宽屏</PresentationFormat>
  <Paragraphs>100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方正书宋_GBK</vt:lpstr>
      <vt:lpstr>Wingdings</vt:lpstr>
      <vt:lpstr>宋体</vt:lpstr>
      <vt:lpstr>汉仪书宋二KW</vt:lpstr>
      <vt:lpstr>Calibri Light</vt:lpstr>
      <vt:lpstr>Helvetica Neue</vt:lpstr>
      <vt:lpstr>Calibri</vt:lpstr>
      <vt:lpstr>微软雅黑</vt:lpstr>
      <vt:lpstr>汉仪旗黑</vt:lpstr>
      <vt:lpstr>Arial Unicode MS</vt:lpstr>
      <vt:lpstr>Office 主题</vt:lpstr>
      <vt:lpstr>人工智能原理</vt:lpstr>
      <vt:lpstr>LNG站点聚类-基本概念</vt:lpstr>
      <vt:lpstr>LNG数据</vt:lpstr>
      <vt:lpstr>目标</vt:lpstr>
      <vt:lpstr>套利</vt:lpstr>
      <vt:lpstr>统计套利</vt:lpstr>
      <vt:lpstr>时间序列平稳性</vt:lpstr>
      <vt:lpstr>ADF检验</vt:lpstr>
      <vt:lpstr>协整性</vt:lpstr>
      <vt:lpstr>Engle-granger协整检验</vt:lpstr>
      <vt:lpstr>Engle-granger协整检验</vt:lpstr>
      <vt:lpstr>目标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bigpan</dc:creator>
  <cp:lastModifiedBy>bigpan</cp:lastModifiedBy>
  <cp:revision>34</cp:revision>
  <dcterms:created xsi:type="dcterms:W3CDTF">2021-11-02T05:15:58Z</dcterms:created>
  <dcterms:modified xsi:type="dcterms:W3CDTF">2021-11-02T05:15:58Z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