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4"/>
  </p:notesMasterIdLst>
  <p:handoutMasterIdLst>
    <p:handoutMasterId r:id="rId15"/>
  </p:handoutMasterIdLst>
  <p:sldIdLst>
    <p:sldId id="289" r:id="rId2"/>
    <p:sldId id="290" r:id="rId3"/>
    <p:sldId id="291" r:id="rId4"/>
    <p:sldId id="304" r:id="rId5"/>
    <p:sldId id="292" r:id="rId6"/>
    <p:sldId id="293" r:id="rId7"/>
    <p:sldId id="294" r:id="rId8"/>
    <p:sldId id="299" r:id="rId9"/>
    <p:sldId id="300" r:id="rId10"/>
    <p:sldId id="302" r:id="rId11"/>
    <p:sldId id="308" r:id="rId12"/>
    <p:sldId id="30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93300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2" autoAdjust="0"/>
    <p:restoredTop sz="90875" autoAdjust="0"/>
  </p:normalViewPr>
  <p:slideViewPr>
    <p:cSldViewPr snapToGrid="0">
      <p:cViewPr varScale="1">
        <p:scale>
          <a:sx n="82" d="100"/>
          <a:sy n="82" d="100"/>
        </p:scale>
        <p:origin x="888" y="48"/>
      </p:cViewPr>
      <p:guideLst>
        <p:guide orient="horz" pos="240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9636D8A-63B7-4AC4-95EB-DCA5077967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631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8EF3384-417C-412E-BED2-37200F42D4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算法设计与分析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C9D5E47-2C41-4565-841A-0CF06E6906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80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算法设计与分析</a:t>
            </a: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114C5-B21E-43F9-8583-AF180F3726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28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5775" y="381000"/>
            <a:ext cx="2100263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6149975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算法设计与分析</a:t>
            </a: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C2924-133A-40EC-84DB-FBD8E33DCC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58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676" y="1760415"/>
            <a:ext cx="8618415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算法设计与分析</a:t>
            </a: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5BC7C-9B60-4DDA-B324-9626B68F05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05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算法设计与分析</a:t>
            </a: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6E48-25CF-460D-8459-205FBD232F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49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752600"/>
            <a:ext cx="4076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752600"/>
            <a:ext cx="4076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算法设计与分析</a:t>
            </a: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52C9D-08DF-46A6-86CC-14268E9225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94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算法设计与分析</a:t>
            </a: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02EE8-8FD3-4B17-B221-78EB2D0C31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7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算法设计与分析</a:t>
            </a: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1E0D4-577E-41B8-B56B-23EA69E0B3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02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算法设计与分析</a:t>
            </a: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543F5-186A-45DE-8FD5-D465DD6D0B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32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算法设计与分析</a:t>
            </a: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A427B-27D6-435A-8FCF-72CE653389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60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算法设计与分析</a:t>
            </a: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61399-7F5D-4116-9574-BCEBB08B24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8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290513" y="9175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673100" y="9175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414338" y="133985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784225" y="13398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0" y="12668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635000" y="8096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315913" y="1600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81000"/>
            <a:ext cx="77930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752600"/>
            <a:ext cx="8305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5" name="Picture 15" descr="bup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4008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>
              <a:defRPr/>
            </a:pPr>
            <a:r>
              <a:rPr lang="zh-CN" altLang="en-US"/>
              <a:t>算法设计与分析</a:t>
            </a:r>
            <a:endParaRPr lang="en-US" altLang="zh-CN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>
              <a:defRPr/>
            </a:pPr>
            <a:fld id="{F4A940D6-D788-42F4-91D1-86720A69DF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193675" indent="-1936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1889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952500" indent="-188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210425" cy="1143000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Times New Roman" pitchFamily="18" charset="0"/>
              </a:rPr>
              <a:t>考试及答疑安排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587" y="1733145"/>
            <a:ext cx="8733453" cy="4821238"/>
          </a:xfrm>
        </p:spPr>
        <p:txBody>
          <a:bodyPr/>
          <a:lstStyle/>
          <a:p>
            <a:pPr eaLnBrk="1" hangingPunct="1"/>
            <a:r>
              <a:rPr kumimoji="0" lang="zh-CN" altLang="en-US" dirty="0">
                <a:latin typeface="Times New Roman" pitchFamily="18" charset="0"/>
              </a:rPr>
              <a:t>考试时间、地点：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dirty="0">
                <a:latin typeface="Times New Roman" pitchFamily="18" charset="0"/>
              </a:rPr>
              <a:t>      </a:t>
            </a:r>
            <a:r>
              <a:rPr kumimoji="0" lang="en-US" altLang="zh-CN" dirty="0">
                <a:latin typeface="Times New Roman" pitchFamily="18" charset="0"/>
              </a:rPr>
              <a:t>12</a:t>
            </a:r>
            <a:r>
              <a:rPr kumimoji="0" lang="zh-CN" altLang="en-US" dirty="0">
                <a:latin typeface="Times New Roman" pitchFamily="18" charset="0"/>
              </a:rPr>
              <a:t>月</a:t>
            </a:r>
            <a:r>
              <a:rPr kumimoji="0" lang="en-US" altLang="zh-CN" dirty="0">
                <a:latin typeface="Times New Roman" pitchFamily="18" charset="0"/>
              </a:rPr>
              <a:t>28</a:t>
            </a:r>
            <a:r>
              <a:rPr kumimoji="0" lang="zh-CN" altLang="en-US" dirty="0">
                <a:latin typeface="Times New Roman" pitchFamily="18" charset="0"/>
              </a:rPr>
              <a:t>日（周二）</a:t>
            </a:r>
            <a:r>
              <a:rPr kumimoji="0" lang="en-US" altLang="zh-CN" dirty="0">
                <a:latin typeface="Times New Roman" pitchFamily="18" charset="0"/>
              </a:rPr>
              <a:t>19:30-21:30 </a:t>
            </a:r>
          </a:p>
          <a:p>
            <a:pPr eaLnBrk="1" hangingPunct="1">
              <a:buNone/>
            </a:pPr>
            <a:r>
              <a:rPr kumimoji="0" lang="zh-CN" altLang="en-US" dirty="0">
                <a:latin typeface="Times New Roman" pitchFamily="18" charset="0"/>
              </a:rPr>
              <a:t>      教二、教三？？</a:t>
            </a:r>
          </a:p>
          <a:p>
            <a:pPr eaLnBrk="1" hangingPunct="1"/>
            <a:r>
              <a:rPr kumimoji="0" lang="zh-CN" altLang="en-US" dirty="0">
                <a:latin typeface="Times New Roman" pitchFamily="18" charset="0"/>
              </a:rPr>
              <a:t>答疑安排</a:t>
            </a:r>
            <a:endParaRPr lang="en-US" altLang="zh-CN" dirty="0">
              <a:latin typeface="Times New Roman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itchFamily="18" charset="0"/>
              </a:rPr>
              <a:t>地点： 教三楼 </a:t>
            </a:r>
            <a:r>
              <a:rPr lang="en-US" altLang="zh-CN" dirty="0">
                <a:latin typeface="Times New Roman" pitchFamily="18" charset="0"/>
              </a:rPr>
              <a:t>918</a:t>
            </a:r>
            <a:endParaRPr lang="zh-CN" altLang="en-US" dirty="0">
              <a:latin typeface="Times New Roman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itchFamily="18" charset="0"/>
              </a:rPr>
              <a:t>12</a:t>
            </a:r>
            <a:r>
              <a:rPr lang="zh-CN" altLang="en-US" dirty="0">
                <a:latin typeface="Times New Roman" pitchFamily="18" charset="0"/>
              </a:rPr>
              <a:t>月</a:t>
            </a:r>
            <a:r>
              <a:rPr kumimoji="0" lang="en-US" altLang="zh-CN" dirty="0">
                <a:latin typeface="Times New Roman" pitchFamily="18" charset="0"/>
              </a:rPr>
              <a:t>27</a:t>
            </a:r>
            <a:r>
              <a:rPr kumimoji="0" lang="zh-CN" altLang="en-US" dirty="0">
                <a:latin typeface="Times New Roman" pitchFamily="18" charset="0"/>
              </a:rPr>
              <a:t>日（周一），</a:t>
            </a:r>
            <a:r>
              <a:rPr lang="en-US" altLang="zh-CN" dirty="0">
                <a:latin typeface="Times New Roman" pitchFamily="18" charset="0"/>
              </a:rPr>
              <a:t>14:30</a:t>
            </a:r>
            <a:r>
              <a:rPr lang="zh-CN" altLang="en-US" dirty="0">
                <a:latin typeface="Times New Roman" pitchFamily="18" charset="0"/>
              </a:rPr>
              <a:t>点</a:t>
            </a:r>
            <a:r>
              <a:rPr lang="en-US" altLang="zh-CN" dirty="0">
                <a:latin typeface="Times New Roman" pitchFamily="18" charset="0"/>
              </a:rPr>
              <a:t>—17:00</a:t>
            </a:r>
            <a:r>
              <a:rPr lang="zh-CN" altLang="en-US" dirty="0">
                <a:latin typeface="Times New Roman" pitchFamily="18" charset="0"/>
              </a:rPr>
              <a:t>点</a:t>
            </a:r>
            <a:endParaRPr lang="zh-CN" altLang="en-US" dirty="0"/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注意考场纪律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zh-CN" altLang="en-US" dirty="0">
                <a:latin typeface="Times New Roman" pitchFamily="18" charset="0"/>
              </a:rPr>
              <a:t>   </a:t>
            </a:r>
            <a:r>
              <a:rPr kumimoji="0" lang="zh-CN" altLang="en-US" sz="28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禁止：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zh-CN" altLang="en-US" sz="28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kumimoji="0" lang="en-US" altLang="zh-CN" sz="28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1. </a:t>
            </a:r>
            <a:r>
              <a:rPr kumimoji="0" lang="zh-CN" altLang="en-US" sz="28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夹带纸制品；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zh-CN" altLang="en-US" sz="28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kumimoji="0" lang="en-US" altLang="zh-CN" sz="28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2. </a:t>
            </a:r>
            <a:r>
              <a:rPr kumimoji="0" lang="zh-CN" altLang="en-US" sz="28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使用手机、</a:t>
            </a:r>
            <a:r>
              <a:rPr kumimoji="0" lang="en-US" altLang="zh-CN" sz="28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PAD</a:t>
            </a:r>
            <a:r>
              <a:rPr kumimoji="0" lang="zh-CN" altLang="en-US" sz="2800" b="1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881" y="388815"/>
            <a:ext cx="7793038" cy="11430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Times New Roman" pitchFamily="18" charset="0"/>
              </a:rPr>
              <a:t>回溯法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340" y="1733465"/>
            <a:ext cx="8623751" cy="4495800"/>
          </a:xfrm>
        </p:spPr>
        <p:txBody>
          <a:bodyPr/>
          <a:lstStyle/>
          <a:p>
            <a:pPr eaLnBrk="1" hangingPunct="1"/>
            <a:r>
              <a:rPr lang="zh-CN" altLang="en-US" dirty="0"/>
              <a:t>要求：面向特定问题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原理，步骤</a:t>
            </a:r>
            <a:r>
              <a:rPr lang="en-US" altLang="zh-CN" dirty="0"/>
              <a:t>/</a:t>
            </a:r>
            <a:r>
              <a:rPr lang="zh-CN" altLang="en-US" dirty="0"/>
              <a:t>代码</a:t>
            </a:r>
            <a:r>
              <a:rPr lang="en-US" altLang="zh-CN" dirty="0"/>
              <a:t>/</a:t>
            </a:r>
            <a:r>
              <a:rPr lang="zh-CN" altLang="en-US" dirty="0"/>
              <a:t>伪代码，时间复杂性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剪枝函数设计，解空间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走例子，解空间树及剪枝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en-US" dirty="0"/>
              <a:t>旅行商问题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两个剪枝条件，见书、讲义</a:t>
            </a:r>
            <a:endParaRPr lang="en-US" altLang="zh-CN" dirty="0"/>
          </a:p>
          <a:p>
            <a:pPr eaLnBrk="1" hangingPunct="1"/>
            <a:r>
              <a:rPr lang="zh-CN" altLang="en-US" dirty="0"/>
              <a:t>装载问题</a:t>
            </a:r>
            <a:endParaRPr lang="en-US" altLang="zh-CN" dirty="0"/>
          </a:p>
          <a:p>
            <a:pPr eaLnBrk="1" hangingPunct="1"/>
            <a:r>
              <a:rPr lang="en-US" altLang="zh-CN" dirty="0"/>
              <a:t>n</a:t>
            </a:r>
            <a:r>
              <a:rPr lang="zh-CN" altLang="en-US" dirty="0"/>
              <a:t>皇后问题</a:t>
            </a:r>
          </a:p>
          <a:p>
            <a:pPr eaLnBrk="1" hangingPunct="1"/>
            <a:r>
              <a:rPr lang="zh-CN" altLang="en-US" dirty="0"/>
              <a:t>图的</a:t>
            </a:r>
            <a:r>
              <a:rPr lang="en-US" altLang="zh-CN" dirty="0"/>
              <a:t>m</a:t>
            </a:r>
            <a:r>
              <a:rPr lang="zh-CN" altLang="en-US" dirty="0"/>
              <a:t>着色问题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158750" y="188913"/>
            <a:ext cx="89852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itchFamily="18" charset="0"/>
              </a:rPr>
              <a:t>TSP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zh-CN" altLang="en-US" sz="2400" dirty="0">
                <a:latin typeface="Times New Roman" pitchFamily="18" charset="0"/>
              </a:rPr>
              <a:t>该问题最优解</a:t>
            </a:r>
            <a:r>
              <a:rPr lang="en-US" altLang="zh-CN" sz="2400" dirty="0">
                <a:latin typeface="Times New Roman" pitchFamily="18" charset="0"/>
              </a:rPr>
              <a:t>:  &lt;</a:t>
            </a:r>
            <a:r>
              <a:rPr lang="en-US" altLang="zh-CN" sz="2400" dirty="0">
                <a:solidFill>
                  <a:srgbClr val="FF3300"/>
                </a:solidFill>
                <a:latin typeface="Times New Roman" pitchFamily="18" charset="0"/>
              </a:rPr>
              <a:t>1,3,2,4,1</a:t>
            </a:r>
            <a:r>
              <a:rPr lang="en-US" altLang="zh-CN" sz="2400" dirty="0">
                <a:latin typeface="Times New Roman" pitchFamily="18" charset="0"/>
              </a:rPr>
              <a:t>&gt;, &lt;1, 4,2, 3,1&gt;</a:t>
            </a:r>
            <a:r>
              <a:rPr lang="zh-CN" altLang="en-US" sz="2400" dirty="0">
                <a:latin typeface="Times New Roman" pitchFamily="18" charset="0"/>
              </a:rPr>
              <a:t>，对应的</a:t>
            </a:r>
            <a:r>
              <a:rPr lang="en-US" altLang="zh-CN" sz="2400" dirty="0" err="1">
                <a:latin typeface="Times New Roman" pitchFamily="18" charset="0"/>
              </a:rPr>
              <a:t>bestw</a:t>
            </a:r>
            <a:r>
              <a:rPr lang="en-US" altLang="zh-CN" sz="2400" dirty="0">
                <a:latin typeface="Times New Roman" pitchFamily="18" charset="0"/>
              </a:rPr>
              <a:t>=25.</a:t>
            </a:r>
          </a:p>
          <a:p>
            <a:pPr eaLnBrk="1" hangingPunct="1"/>
            <a:endParaRPr lang="en-US" altLang="zh-CN" sz="2400" dirty="0"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itchFamily="18" charset="0"/>
              </a:rPr>
              <a:t>假设：搜索另一分支</a:t>
            </a:r>
            <a:r>
              <a:rPr lang="en-US" altLang="zh-CN" sz="2400" dirty="0">
                <a:latin typeface="Times New Roman" pitchFamily="18" charset="0"/>
              </a:rPr>
              <a:t>&lt;1,3,4,?&gt;, </a:t>
            </a:r>
            <a:r>
              <a:rPr lang="zh-CN" altLang="en-US" sz="2400" dirty="0">
                <a:latin typeface="Times New Roman" pitchFamily="18" charset="0"/>
              </a:rPr>
              <a:t>当前路径</a:t>
            </a:r>
          </a:p>
          <a:p>
            <a:pPr eaLnBrk="1" hangingPunct="1"/>
            <a:r>
              <a:rPr lang="zh-CN" altLang="en-US" sz="2400" dirty="0">
                <a:latin typeface="Times New Roman" pitchFamily="18" charset="0"/>
              </a:rPr>
              <a:t>对应的结点为</a:t>
            </a:r>
            <a:r>
              <a:rPr lang="en-US" altLang="zh-CN" sz="2400" dirty="0">
                <a:latin typeface="Times New Roman" pitchFamily="18" charset="0"/>
              </a:rPr>
              <a:t>I</a:t>
            </a:r>
            <a:r>
              <a:rPr lang="zh-CN" altLang="en-US" sz="2400" dirty="0">
                <a:latin typeface="Times New Roman" pitchFamily="18" charset="0"/>
              </a:rPr>
              <a:t>，长度</a:t>
            </a:r>
            <a:r>
              <a:rPr lang="en-US" altLang="zh-CN" sz="2400" dirty="0">
                <a:latin typeface="Times New Roman" pitchFamily="18" charset="0"/>
              </a:rPr>
              <a:t>=6+20=26 </a:t>
            </a:r>
            <a:r>
              <a:rPr lang="zh-CN" altLang="zh-CN" sz="2400" dirty="0">
                <a:latin typeface="Times New Roman" pitchFamily="18" charset="0"/>
              </a:rPr>
              <a:t>≥</a:t>
            </a:r>
            <a:r>
              <a:rPr lang="en-US" altLang="zh-CN" sz="2400" dirty="0" err="1">
                <a:latin typeface="Times New Roman" pitchFamily="18" charset="0"/>
              </a:rPr>
              <a:t>bestw</a:t>
            </a:r>
            <a:r>
              <a:rPr lang="en-US" altLang="zh-CN" sz="2400" dirty="0">
                <a:latin typeface="Times New Roman" pitchFamily="18" charset="0"/>
              </a:rPr>
              <a:t>=25</a:t>
            </a:r>
            <a:r>
              <a:rPr lang="zh-CN" altLang="en-US" sz="2400" dirty="0">
                <a:latin typeface="Times New Roman" pitchFamily="18" charset="0"/>
              </a:rPr>
              <a:t>，</a:t>
            </a:r>
          </a:p>
          <a:p>
            <a:pPr eaLnBrk="1" hangingPunct="1"/>
            <a:r>
              <a:rPr lang="zh-CN" altLang="en-US" sz="2400" dirty="0">
                <a:latin typeface="Times New Roman" pitchFamily="18" charset="0"/>
              </a:rPr>
              <a:t>结点</a:t>
            </a:r>
            <a:r>
              <a:rPr lang="en-US" altLang="zh-CN" sz="2400" dirty="0">
                <a:latin typeface="Times New Roman" pitchFamily="18" charset="0"/>
              </a:rPr>
              <a:t>I</a:t>
            </a:r>
            <a:r>
              <a:rPr lang="zh-CN" altLang="en-US" sz="2400" dirty="0">
                <a:latin typeface="Times New Roman" pitchFamily="18" charset="0"/>
              </a:rPr>
              <a:t>之下的路径被舍弃</a:t>
            </a:r>
          </a:p>
          <a:p>
            <a:pPr eaLnBrk="1" hangingPunct="1"/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102403" name="Oval 6"/>
          <p:cNvSpPr>
            <a:spLocks noChangeArrowheads="1"/>
          </p:cNvSpPr>
          <p:nvPr/>
        </p:nvSpPr>
        <p:spPr bwMode="auto">
          <a:xfrm>
            <a:off x="5791200" y="3397250"/>
            <a:ext cx="455613" cy="530225"/>
          </a:xfrm>
          <a:prstGeom prst="ellips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latin typeface="Times New Roman" pitchFamily="18" charset="0"/>
              </a:rPr>
              <a:t>B</a:t>
            </a:r>
          </a:p>
        </p:txBody>
      </p:sp>
      <p:sp>
        <p:nvSpPr>
          <p:cNvPr id="102404" name="Oval 7"/>
          <p:cNvSpPr>
            <a:spLocks noChangeArrowheads="1"/>
          </p:cNvSpPr>
          <p:nvPr/>
        </p:nvSpPr>
        <p:spPr bwMode="auto">
          <a:xfrm>
            <a:off x="4037013" y="4284663"/>
            <a:ext cx="455612" cy="530225"/>
          </a:xfrm>
          <a:prstGeom prst="ellips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latin typeface="Times New Roman" pitchFamily="18" charset="0"/>
              </a:rPr>
              <a:t>C</a:t>
            </a:r>
          </a:p>
        </p:txBody>
      </p:sp>
      <p:sp>
        <p:nvSpPr>
          <p:cNvPr id="102405" name="Oval 8"/>
          <p:cNvSpPr>
            <a:spLocks noChangeArrowheads="1"/>
          </p:cNvSpPr>
          <p:nvPr/>
        </p:nvSpPr>
        <p:spPr bwMode="auto">
          <a:xfrm>
            <a:off x="3325813" y="5230813"/>
            <a:ext cx="455612" cy="530225"/>
          </a:xfrm>
          <a:prstGeom prst="ellips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latin typeface="Times New Roman" pitchFamily="18" charset="0"/>
              </a:rPr>
              <a:t>F</a:t>
            </a:r>
          </a:p>
        </p:txBody>
      </p:sp>
      <p:sp>
        <p:nvSpPr>
          <p:cNvPr id="102406" name="Oval 9"/>
          <p:cNvSpPr>
            <a:spLocks noChangeArrowheads="1"/>
          </p:cNvSpPr>
          <p:nvPr/>
        </p:nvSpPr>
        <p:spPr bwMode="auto">
          <a:xfrm>
            <a:off x="8150225" y="4286250"/>
            <a:ext cx="452438" cy="530225"/>
          </a:xfrm>
          <a:prstGeom prst="ellips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latin typeface="Times New Roman" pitchFamily="18" charset="0"/>
              </a:rPr>
              <a:t>E</a:t>
            </a:r>
          </a:p>
        </p:txBody>
      </p:sp>
      <p:sp>
        <p:nvSpPr>
          <p:cNvPr id="102407" name="Oval 10"/>
          <p:cNvSpPr>
            <a:spLocks noChangeArrowheads="1"/>
          </p:cNvSpPr>
          <p:nvPr/>
        </p:nvSpPr>
        <p:spPr bwMode="auto">
          <a:xfrm>
            <a:off x="3328988" y="6288088"/>
            <a:ext cx="452437" cy="530225"/>
          </a:xfrm>
          <a:prstGeom prst="ellips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latin typeface="Times New Roman" pitchFamily="18" charset="0"/>
              </a:rPr>
              <a:t>L</a:t>
            </a:r>
          </a:p>
        </p:txBody>
      </p:sp>
      <p:sp>
        <p:nvSpPr>
          <p:cNvPr id="102408" name="Line 11"/>
          <p:cNvSpPr>
            <a:spLocks noChangeShapeType="1"/>
          </p:cNvSpPr>
          <p:nvPr/>
        </p:nvSpPr>
        <p:spPr bwMode="auto">
          <a:xfrm flipH="1">
            <a:off x="4421188" y="3790950"/>
            <a:ext cx="1425575" cy="6111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09" name="Line 12"/>
          <p:cNvSpPr>
            <a:spLocks noChangeShapeType="1"/>
          </p:cNvSpPr>
          <p:nvPr/>
        </p:nvSpPr>
        <p:spPr bwMode="auto">
          <a:xfrm>
            <a:off x="6230938" y="3735388"/>
            <a:ext cx="1973262" cy="666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10" name="Line 13"/>
          <p:cNvSpPr>
            <a:spLocks noChangeShapeType="1"/>
          </p:cNvSpPr>
          <p:nvPr/>
        </p:nvSpPr>
        <p:spPr bwMode="auto">
          <a:xfrm flipH="1">
            <a:off x="3654425" y="4733925"/>
            <a:ext cx="493713" cy="5556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11" name="Line 14"/>
          <p:cNvSpPr>
            <a:spLocks noChangeShapeType="1"/>
          </p:cNvSpPr>
          <p:nvPr/>
        </p:nvSpPr>
        <p:spPr bwMode="auto">
          <a:xfrm>
            <a:off x="3544888" y="5680075"/>
            <a:ext cx="0" cy="666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12" name="Text Box 15"/>
          <p:cNvSpPr txBox="1">
            <a:spLocks noChangeArrowheads="1"/>
          </p:cNvSpPr>
          <p:nvPr/>
        </p:nvSpPr>
        <p:spPr bwMode="auto">
          <a:xfrm>
            <a:off x="5080000" y="3790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02413" name="Text Box 16"/>
          <p:cNvSpPr txBox="1">
            <a:spLocks noChangeArrowheads="1"/>
          </p:cNvSpPr>
          <p:nvPr/>
        </p:nvSpPr>
        <p:spPr bwMode="auto">
          <a:xfrm>
            <a:off x="3656013" y="4791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</a:p>
        </p:txBody>
      </p:sp>
      <p:sp>
        <p:nvSpPr>
          <p:cNvPr id="102414" name="Text Box 17"/>
          <p:cNvSpPr txBox="1">
            <a:spLocks noChangeArrowheads="1"/>
          </p:cNvSpPr>
          <p:nvPr/>
        </p:nvSpPr>
        <p:spPr bwMode="auto">
          <a:xfrm>
            <a:off x="3203575" y="5805488"/>
            <a:ext cx="277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sp>
        <p:nvSpPr>
          <p:cNvPr id="102415" name="Text Box 18"/>
          <p:cNvSpPr txBox="1">
            <a:spLocks noChangeArrowheads="1"/>
          </p:cNvSpPr>
          <p:nvPr/>
        </p:nvSpPr>
        <p:spPr bwMode="auto">
          <a:xfrm>
            <a:off x="7308850" y="3860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sp>
        <p:nvSpPr>
          <p:cNvPr id="102416" name="Oval 19"/>
          <p:cNvSpPr>
            <a:spLocks noChangeArrowheads="1"/>
          </p:cNvSpPr>
          <p:nvPr/>
        </p:nvSpPr>
        <p:spPr bwMode="auto">
          <a:xfrm>
            <a:off x="5724525" y="2565400"/>
            <a:ext cx="455613" cy="530225"/>
          </a:xfrm>
          <a:prstGeom prst="ellips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102417" name="Line 20"/>
          <p:cNvSpPr>
            <a:spLocks noChangeShapeType="1"/>
          </p:cNvSpPr>
          <p:nvPr/>
        </p:nvSpPr>
        <p:spPr bwMode="auto">
          <a:xfrm>
            <a:off x="6011863" y="3068638"/>
            <a:ext cx="0" cy="388937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18" name="Text Box 21"/>
          <p:cNvSpPr txBox="1">
            <a:spLocks noChangeArrowheads="1"/>
          </p:cNvSpPr>
          <p:nvPr/>
        </p:nvSpPr>
        <p:spPr bwMode="auto">
          <a:xfrm>
            <a:off x="5649913" y="31765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</p:txBody>
      </p:sp>
      <p:sp>
        <p:nvSpPr>
          <p:cNvPr id="102419" name="Oval 22"/>
          <p:cNvSpPr>
            <a:spLocks noChangeArrowheads="1"/>
          </p:cNvSpPr>
          <p:nvPr/>
        </p:nvSpPr>
        <p:spPr bwMode="auto">
          <a:xfrm>
            <a:off x="4313238" y="5232400"/>
            <a:ext cx="455612" cy="530225"/>
          </a:xfrm>
          <a:prstGeom prst="ellips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latin typeface="Times New Roman" pitchFamily="18" charset="0"/>
              </a:rPr>
              <a:t>G</a:t>
            </a:r>
          </a:p>
        </p:txBody>
      </p:sp>
      <p:sp>
        <p:nvSpPr>
          <p:cNvPr id="102420" name="Oval 23"/>
          <p:cNvSpPr>
            <a:spLocks noChangeArrowheads="1"/>
          </p:cNvSpPr>
          <p:nvPr/>
        </p:nvSpPr>
        <p:spPr bwMode="auto">
          <a:xfrm>
            <a:off x="4313238" y="6288088"/>
            <a:ext cx="455612" cy="530225"/>
          </a:xfrm>
          <a:prstGeom prst="ellips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latin typeface="Times New Roman" pitchFamily="18" charset="0"/>
              </a:rPr>
              <a:t>M</a:t>
            </a:r>
          </a:p>
        </p:txBody>
      </p:sp>
      <p:sp>
        <p:nvSpPr>
          <p:cNvPr id="102421" name="Line 24"/>
          <p:cNvSpPr>
            <a:spLocks noChangeShapeType="1"/>
          </p:cNvSpPr>
          <p:nvPr/>
        </p:nvSpPr>
        <p:spPr bwMode="auto">
          <a:xfrm>
            <a:off x="4532313" y="5681663"/>
            <a:ext cx="0" cy="666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22" name="Text Box 25"/>
          <p:cNvSpPr txBox="1">
            <a:spLocks noChangeArrowheads="1"/>
          </p:cNvSpPr>
          <p:nvPr/>
        </p:nvSpPr>
        <p:spPr bwMode="auto">
          <a:xfrm>
            <a:off x="4211638" y="58769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</a:p>
        </p:txBody>
      </p:sp>
      <p:sp>
        <p:nvSpPr>
          <p:cNvPr id="102423" name="Line 26"/>
          <p:cNvSpPr>
            <a:spLocks noChangeShapeType="1"/>
          </p:cNvSpPr>
          <p:nvPr/>
        </p:nvSpPr>
        <p:spPr bwMode="auto">
          <a:xfrm>
            <a:off x="4368800" y="4733925"/>
            <a:ext cx="163513" cy="5572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24" name="Text Box 27"/>
          <p:cNvSpPr txBox="1">
            <a:spLocks noChangeArrowheads="1"/>
          </p:cNvSpPr>
          <p:nvPr/>
        </p:nvSpPr>
        <p:spPr bwMode="auto">
          <a:xfrm>
            <a:off x="4500563" y="47974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sp>
        <p:nvSpPr>
          <p:cNvPr id="102425" name="Oval 28"/>
          <p:cNvSpPr>
            <a:spLocks noChangeArrowheads="1"/>
          </p:cNvSpPr>
          <p:nvPr/>
        </p:nvSpPr>
        <p:spPr bwMode="auto">
          <a:xfrm>
            <a:off x="6069013" y="4286250"/>
            <a:ext cx="452437" cy="530225"/>
          </a:xfrm>
          <a:prstGeom prst="ellips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latin typeface="Times New Roman" pitchFamily="18" charset="0"/>
              </a:rPr>
              <a:t>D</a:t>
            </a:r>
          </a:p>
        </p:txBody>
      </p:sp>
      <p:sp>
        <p:nvSpPr>
          <p:cNvPr id="102426" name="Oval 29"/>
          <p:cNvSpPr>
            <a:spLocks noChangeArrowheads="1"/>
          </p:cNvSpPr>
          <p:nvPr/>
        </p:nvSpPr>
        <p:spPr bwMode="auto">
          <a:xfrm>
            <a:off x="5357813" y="5232400"/>
            <a:ext cx="452437" cy="530225"/>
          </a:xfrm>
          <a:prstGeom prst="ellips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latin typeface="Times New Roman" pitchFamily="18" charset="0"/>
              </a:rPr>
              <a:t>H</a:t>
            </a:r>
          </a:p>
        </p:txBody>
      </p:sp>
      <p:sp>
        <p:nvSpPr>
          <p:cNvPr id="102427" name="Oval 30"/>
          <p:cNvSpPr>
            <a:spLocks noChangeArrowheads="1"/>
          </p:cNvSpPr>
          <p:nvPr/>
        </p:nvSpPr>
        <p:spPr bwMode="auto">
          <a:xfrm>
            <a:off x="5356225" y="6288088"/>
            <a:ext cx="455613" cy="530225"/>
          </a:xfrm>
          <a:prstGeom prst="ellips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latin typeface="Times New Roman" pitchFamily="18" charset="0"/>
              </a:rPr>
              <a:t>N</a:t>
            </a:r>
          </a:p>
        </p:txBody>
      </p:sp>
      <p:sp>
        <p:nvSpPr>
          <p:cNvPr id="102428" name="Line 31"/>
          <p:cNvSpPr>
            <a:spLocks noChangeShapeType="1"/>
          </p:cNvSpPr>
          <p:nvPr/>
        </p:nvSpPr>
        <p:spPr bwMode="auto">
          <a:xfrm flipH="1">
            <a:off x="5683250" y="4735513"/>
            <a:ext cx="493713" cy="55562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29" name="Line 32"/>
          <p:cNvSpPr>
            <a:spLocks noChangeShapeType="1"/>
          </p:cNvSpPr>
          <p:nvPr/>
        </p:nvSpPr>
        <p:spPr bwMode="auto">
          <a:xfrm>
            <a:off x="5575300" y="5681663"/>
            <a:ext cx="0" cy="6667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30" name="Text Box 33"/>
          <p:cNvSpPr txBox="1">
            <a:spLocks noChangeArrowheads="1"/>
          </p:cNvSpPr>
          <p:nvPr/>
        </p:nvSpPr>
        <p:spPr bwMode="auto">
          <a:xfrm>
            <a:off x="5684838" y="4791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02431" name="Text Box 34"/>
          <p:cNvSpPr txBox="1">
            <a:spLocks noChangeArrowheads="1"/>
          </p:cNvSpPr>
          <p:nvPr/>
        </p:nvSpPr>
        <p:spPr bwMode="auto">
          <a:xfrm>
            <a:off x="5356225" y="58483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sp>
        <p:nvSpPr>
          <p:cNvPr id="102432" name="Oval 35"/>
          <p:cNvSpPr>
            <a:spLocks noChangeArrowheads="1"/>
          </p:cNvSpPr>
          <p:nvPr/>
        </p:nvSpPr>
        <p:spPr bwMode="auto">
          <a:xfrm>
            <a:off x="6342063" y="5232400"/>
            <a:ext cx="455612" cy="530225"/>
          </a:xfrm>
          <a:prstGeom prst="ellips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33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02433" name="Oval 36"/>
          <p:cNvSpPr>
            <a:spLocks noChangeArrowheads="1"/>
          </p:cNvSpPr>
          <p:nvPr/>
        </p:nvSpPr>
        <p:spPr bwMode="auto">
          <a:xfrm>
            <a:off x="6345238" y="6289675"/>
            <a:ext cx="452437" cy="530225"/>
          </a:xfrm>
          <a:prstGeom prst="ellips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latin typeface="Times New Roman" pitchFamily="18" charset="0"/>
              </a:rPr>
              <a:t>O</a:t>
            </a:r>
          </a:p>
        </p:txBody>
      </p:sp>
      <p:sp>
        <p:nvSpPr>
          <p:cNvPr id="102434" name="Line 37"/>
          <p:cNvSpPr>
            <a:spLocks noChangeShapeType="1"/>
          </p:cNvSpPr>
          <p:nvPr/>
        </p:nvSpPr>
        <p:spPr bwMode="auto">
          <a:xfrm>
            <a:off x="6561138" y="5683250"/>
            <a:ext cx="0" cy="666750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35" name="Text Box 38"/>
          <p:cNvSpPr txBox="1">
            <a:spLocks noChangeArrowheads="1"/>
          </p:cNvSpPr>
          <p:nvPr/>
        </p:nvSpPr>
        <p:spPr bwMode="auto">
          <a:xfrm>
            <a:off x="6227763" y="5805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02436" name="Line 39"/>
          <p:cNvSpPr>
            <a:spLocks noChangeShapeType="1"/>
          </p:cNvSpPr>
          <p:nvPr/>
        </p:nvSpPr>
        <p:spPr bwMode="auto">
          <a:xfrm>
            <a:off x="6397625" y="4735513"/>
            <a:ext cx="163513" cy="557212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37" name="Text Box 40"/>
          <p:cNvSpPr txBox="1">
            <a:spLocks noChangeArrowheads="1"/>
          </p:cNvSpPr>
          <p:nvPr/>
        </p:nvSpPr>
        <p:spPr bwMode="auto">
          <a:xfrm>
            <a:off x="6510372" y="4785196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sp>
        <p:nvSpPr>
          <p:cNvPr id="102438" name="Line 41"/>
          <p:cNvSpPr>
            <a:spLocks noChangeShapeType="1"/>
          </p:cNvSpPr>
          <p:nvPr/>
        </p:nvSpPr>
        <p:spPr bwMode="auto">
          <a:xfrm>
            <a:off x="6067425" y="3846513"/>
            <a:ext cx="163513" cy="500062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39" name="Text Box 42"/>
          <p:cNvSpPr txBox="1">
            <a:spLocks noChangeArrowheads="1"/>
          </p:cNvSpPr>
          <p:nvPr/>
        </p:nvSpPr>
        <p:spPr bwMode="auto">
          <a:xfrm>
            <a:off x="6161088" y="39163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</a:p>
        </p:txBody>
      </p:sp>
      <p:sp>
        <p:nvSpPr>
          <p:cNvPr id="102440" name="Oval 43"/>
          <p:cNvSpPr>
            <a:spLocks noChangeArrowheads="1"/>
          </p:cNvSpPr>
          <p:nvPr/>
        </p:nvSpPr>
        <p:spPr bwMode="auto">
          <a:xfrm>
            <a:off x="7450138" y="5268913"/>
            <a:ext cx="455612" cy="530225"/>
          </a:xfrm>
          <a:prstGeom prst="ellips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latin typeface="Times New Roman" pitchFamily="18" charset="0"/>
              </a:rPr>
              <a:t>H</a:t>
            </a:r>
          </a:p>
        </p:txBody>
      </p:sp>
      <p:sp>
        <p:nvSpPr>
          <p:cNvPr id="102441" name="Oval 44"/>
          <p:cNvSpPr>
            <a:spLocks noChangeArrowheads="1"/>
          </p:cNvSpPr>
          <p:nvPr/>
        </p:nvSpPr>
        <p:spPr bwMode="auto">
          <a:xfrm>
            <a:off x="7453313" y="6326188"/>
            <a:ext cx="452437" cy="530225"/>
          </a:xfrm>
          <a:prstGeom prst="ellips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latin typeface="Times New Roman" pitchFamily="18" charset="0"/>
              </a:rPr>
              <a:t>N</a:t>
            </a:r>
          </a:p>
        </p:txBody>
      </p:sp>
      <p:sp>
        <p:nvSpPr>
          <p:cNvPr id="102442" name="Line 45"/>
          <p:cNvSpPr>
            <a:spLocks noChangeShapeType="1"/>
          </p:cNvSpPr>
          <p:nvPr/>
        </p:nvSpPr>
        <p:spPr bwMode="auto">
          <a:xfrm flipH="1">
            <a:off x="7778750" y="4733925"/>
            <a:ext cx="533400" cy="5953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43" name="Line 46"/>
          <p:cNvSpPr>
            <a:spLocks noChangeShapeType="1"/>
          </p:cNvSpPr>
          <p:nvPr/>
        </p:nvSpPr>
        <p:spPr bwMode="auto">
          <a:xfrm>
            <a:off x="7669213" y="5718175"/>
            <a:ext cx="0" cy="66833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44" name="Text Box 47"/>
          <p:cNvSpPr txBox="1">
            <a:spLocks noChangeArrowheads="1"/>
          </p:cNvSpPr>
          <p:nvPr/>
        </p:nvSpPr>
        <p:spPr bwMode="auto">
          <a:xfrm>
            <a:off x="7780338" y="48291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02445" name="Text Box 48"/>
          <p:cNvSpPr txBox="1">
            <a:spLocks noChangeArrowheads="1"/>
          </p:cNvSpPr>
          <p:nvPr/>
        </p:nvSpPr>
        <p:spPr bwMode="auto">
          <a:xfrm>
            <a:off x="7451725" y="58864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</a:p>
        </p:txBody>
      </p:sp>
      <p:sp>
        <p:nvSpPr>
          <p:cNvPr id="102446" name="Oval 49"/>
          <p:cNvSpPr>
            <a:spLocks noChangeArrowheads="1"/>
          </p:cNvSpPr>
          <p:nvPr/>
        </p:nvSpPr>
        <p:spPr bwMode="auto">
          <a:xfrm>
            <a:off x="8439150" y="5270500"/>
            <a:ext cx="452438" cy="530225"/>
          </a:xfrm>
          <a:prstGeom prst="ellips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latin typeface="Times New Roman" pitchFamily="18" charset="0"/>
              </a:rPr>
              <a:t>I</a:t>
            </a:r>
          </a:p>
        </p:txBody>
      </p:sp>
      <p:sp>
        <p:nvSpPr>
          <p:cNvPr id="102447" name="Oval 50"/>
          <p:cNvSpPr>
            <a:spLocks noChangeArrowheads="1"/>
          </p:cNvSpPr>
          <p:nvPr/>
        </p:nvSpPr>
        <p:spPr bwMode="auto">
          <a:xfrm>
            <a:off x="8440738" y="6327775"/>
            <a:ext cx="452437" cy="530225"/>
          </a:xfrm>
          <a:prstGeom prst="ellips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latin typeface="Times New Roman" pitchFamily="18" charset="0"/>
              </a:rPr>
              <a:t>O</a:t>
            </a:r>
          </a:p>
        </p:txBody>
      </p:sp>
      <p:sp>
        <p:nvSpPr>
          <p:cNvPr id="102448" name="Line 51"/>
          <p:cNvSpPr>
            <a:spLocks noChangeShapeType="1"/>
          </p:cNvSpPr>
          <p:nvPr/>
        </p:nvSpPr>
        <p:spPr bwMode="auto">
          <a:xfrm>
            <a:off x="8656638" y="5719763"/>
            <a:ext cx="0" cy="66833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49" name="Text Box 52"/>
          <p:cNvSpPr txBox="1">
            <a:spLocks noChangeArrowheads="1"/>
          </p:cNvSpPr>
          <p:nvPr/>
        </p:nvSpPr>
        <p:spPr bwMode="auto">
          <a:xfrm>
            <a:off x="8439150" y="5888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02450" name="Line 53"/>
          <p:cNvSpPr>
            <a:spLocks noChangeShapeType="1"/>
          </p:cNvSpPr>
          <p:nvPr/>
        </p:nvSpPr>
        <p:spPr bwMode="auto">
          <a:xfrm>
            <a:off x="8421688" y="4733925"/>
            <a:ext cx="234950" cy="5969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51" name="Text Box 54"/>
          <p:cNvSpPr txBox="1">
            <a:spLocks noChangeArrowheads="1"/>
          </p:cNvSpPr>
          <p:nvPr/>
        </p:nvSpPr>
        <p:spPr bwMode="auto">
          <a:xfrm>
            <a:off x="8586788" y="49022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</a:p>
        </p:txBody>
      </p:sp>
      <p:sp>
        <p:nvSpPr>
          <p:cNvPr id="102452" name="Line 55"/>
          <p:cNvSpPr>
            <a:spLocks noChangeShapeType="1"/>
          </p:cNvSpPr>
          <p:nvPr/>
        </p:nvSpPr>
        <p:spPr bwMode="auto">
          <a:xfrm>
            <a:off x="2451100" y="3624263"/>
            <a:ext cx="2903538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53" name="Line 56"/>
          <p:cNvSpPr>
            <a:spLocks noChangeShapeType="1"/>
          </p:cNvSpPr>
          <p:nvPr/>
        </p:nvSpPr>
        <p:spPr bwMode="auto">
          <a:xfrm>
            <a:off x="2505075" y="4513263"/>
            <a:ext cx="1535113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54" name="Line 57"/>
          <p:cNvSpPr>
            <a:spLocks noChangeShapeType="1"/>
          </p:cNvSpPr>
          <p:nvPr/>
        </p:nvSpPr>
        <p:spPr bwMode="auto">
          <a:xfrm>
            <a:off x="2339975" y="5457825"/>
            <a:ext cx="989013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55" name="Line 58"/>
          <p:cNvSpPr>
            <a:spLocks noChangeShapeType="1"/>
          </p:cNvSpPr>
          <p:nvPr/>
        </p:nvSpPr>
        <p:spPr bwMode="auto">
          <a:xfrm>
            <a:off x="2339975" y="6569075"/>
            <a:ext cx="987425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56" name="Text Box 59"/>
          <p:cNvSpPr txBox="1">
            <a:spLocks noChangeArrowheads="1"/>
          </p:cNvSpPr>
          <p:nvPr/>
        </p:nvSpPr>
        <p:spPr bwMode="auto">
          <a:xfrm>
            <a:off x="2670175" y="317817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第</a:t>
            </a:r>
            <a:r>
              <a:rPr lang="en-US" altLang="zh-CN">
                <a:solidFill>
                  <a:srgbClr val="FF3300"/>
                </a:solidFill>
              </a:rPr>
              <a:t>1</a:t>
            </a:r>
            <a:r>
              <a:rPr lang="zh-CN" altLang="en-US">
                <a:solidFill>
                  <a:srgbClr val="FF3300"/>
                </a:solidFill>
              </a:rPr>
              <a:t>步</a:t>
            </a:r>
          </a:p>
        </p:txBody>
      </p:sp>
      <p:sp>
        <p:nvSpPr>
          <p:cNvPr id="102457" name="Text Box 60"/>
          <p:cNvSpPr txBox="1">
            <a:spLocks noChangeArrowheads="1"/>
          </p:cNvSpPr>
          <p:nvPr/>
        </p:nvSpPr>
        <p:spPr bwMode="auto">
          <a:xfrm>
            <a:off x="2614613" y="390207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第</a:t>
            </a:r>
            <a:r>
              <a:rPr lang="en-US" altLang="zh-CN">
                <a:solidFill>
                  <a:srgbClr val="FF3300"/>
                </a:solidFill>
              </a:rPr>
              <a:t>2</a:t>
            </a:r>
            <a:r>
              <a:rPr lang="zh-CN" altLang="en-US">
                <a:solidFill>
                  <a:srgbClr val="FF3300"/>
                </a:solidFill>
              </a:rPr>
              <a:t>步</a:t>
            </a:r>
          </a:p>
        </p:txBody>
      </p:sp>
      <p:sp>
        <p:nvSpPr>
          <p:cNvPr id="102458" name="Text Box 61"/>
          <p:cNvSpPr txBox="1">
            <a:spLocks noChangeArrowheads="1"/>
          </p:cNvSpPr>
          <p:nvPr/>
        </p:nvSpPr>
        <p:spPr bwMode="auto">
          <a:xfrm>
            <a:off x="2451100" y="4846638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第</a:t>
            </a:r>
            <a:r>
              <a:rPr lang="en-US" altLang="zh-CN">
                <a:solidFill>
                  <a:srgbClr val="FF3300"/>
                </a:solidFill>
              </a:rPr>
              <a:t>3</a:t>
            </a:r>
            <a:r>
              <a:rPr lang="zh-CN" altLang="en-US">
                <a:solidFill>
                  <a:srgbClr val="FF3300"/>
                </a:solidFill>
              </a:rPr>
              <a:t>步</a:t>
            </a:r>
          </a:p>
        </p:txBody>
      </p:sp>
      <p:sp>
        <p:nvSpPr>
          <p:cNvPr id="102459" name="Text Box 62"/>
          <p:cNvSpPr txBox="1">
            <a:spLocks noChangeArrowheads="1"/>
          </p:cNvSpPr>
          <p:nvPr/>
        </p:nvSpPr>
        <p:spPr bwMode="auto">
          <a:xfrm>
            <a:off x="2395538" y="59023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第</a:t>
            </a:r>
            <a:r>
              <a:rPr lang="en-US" altLang="zh-CN">
                <a:solidFill>
                  <a:srgbClr val="FF3300"/>
                </a:solidFill>
              </a:rPr>
              <a:t>4</a:t>
            </a:r>
            <a:r>
              <a:rPr lang="zh-CN" altLang="en-US">
                <a:solidFill>
                  <a:srgbClr val="FF3300"/>
                </a:solidFill>
              </a:rPr>
              <a:t>步</a:t>
            </a:r>
          </a:p>
        </p:txBody>
      </p:sp>
      <p:grpSp>
        <p:nvGrpSpPr>
          <p:cNvPr id="102460" name="Group 63"/>
          <p:cNvGrpSpPr>
            <a:grpSpLocks/>
          </p:cNvGrpSpPr>
          <p:nvPr/>
        </p:nvGrpSpPr>
        <p:grpSpPr bwMode="auto">
          <a:xfrm>
            <a:off x="6516688" y="692150"/>
            <a:ext cx="2384425" cy="2417763"/>
            <a:chOff x="3696" y="119"/>
            <a:chExt cx="1846" cy="1718"/>
          </a:xfrm>
        </p:grpSpPr>
        <p:sp>
          <p:nvSpPr>
            <p:cNvPr id="102461" name="Oval 64"/>
            <p:cNvSpPr>
              <a:spLocks noChangeArrowheads="1"/>
            </p:cNvSpPr>
            <p:nvPr/>
          </p:nvSpPr>
          <p:spPr bwMode="auto">
            <a:xfrm>
              <a:off x="3769" y="214"/>
              <a:ext cx="377" cy="346"/>
            </a:xfrm>
            <a:prstGeom prst="ellips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102462" name="Oval 65"/>
            <p:cNvSpPr>
              <a:spLocks noChangeArrowheads="1"/>
            </p:cNvSpPr>
            <p:nvPr/>
          </p:nvSpPr>
          <p:spPr bwMode="auto">
            <a:xfrm>
              <a:off x="3769" y="1411"/>
              <a:ext cx="377" cy="346"/>
            </a:xfrm>
            <a:prstGeom prst="ellips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102463" name="Oval 66"/>
            <p:cNvSpPr>
              <a:spLocks noChangeArrowheads="1"/>
            </p:cNvSpPr>
            <p:nvPr/>
          </p:nvSpPr>
          <p:spPr bwMode="auto">
            <a:xfrm>
              <a:off x="5087" y="214"/>
              <a:ext cx="378" cy="346"/>
            </a:xfrm>
            <a:prstGeom prst="ellips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102464" name="Oval 67"/>
            <p:cNvSpPr>
              <a:spLocks noChangeArrowheads="1"/>
            </p:cNvSpPr>
            <p:nvPr/>
          </p:nvSpPr>
          <p:spPr bwMode="auto">
            <a:xfrm>
              <a:off x="5087" y="1411"/>
              <a:ext cx="378" cy="346"/>
            </a:xfrm>
            <a:prstGeom prst="ellips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102465" name="Line 68"/>
            <p:cNvSpPr>
              <a:spLocks noChangeShapeType="1"/>
            </p:cNvSpPr>
            <p:nvPr/>
          </p:nvSpPr>
          <p:spPr bwMode="auto">
            <a:xfrm>
              <a:off x="4171" y="366"/>
              <a:ext cx="917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66" name="Line 69"/>
            <p:cNvSpPr>
              <a:spLocks noChangeShapeType="1"/>
            </p:cNvSpPr>
            <p:nvPr/>
          </p:nvSpPr>
          <p:spPr bwMode="auto">
            <a:xfrm>
              <a:off x="3923" y="527"/>
              <a:ext cx="18" cy="8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67" name="Line 70"/>
            <p:cNvSpPr>
              <a:spLocks noChangeShapeType="1"/>
            </p:cNvSpPr>
            <p:nvPr/>
          </p:nvSpPr>
          <p:spPr bwMode="auto">
            <a:xfrm>
              <a:off x="4113" y="1615"/>
              <a:ext cx="97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68" name="Line 71"/>
            <p:cNvSpPr>
              <a:spLocks noChangeShapeType="1"/>
            </p:cNvSpPr>
            <p:nvPr/>
          </p:nvSpPr>
          <p:spPr bwMode="auto">
            <a:xfrm>
              <a:off x="5260" y="574"/>
              <a:ext cx="0" cy="83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69" name="Line 72"/>
            <p:cNvSpPr>
              <a:spLocks noChangeShapeType="1"/>
            </p:cNvSpPr>
            <p:nvPr/>
          </p:nvSpPr>
          <p:spPr bwMode="auto">
            <a:xfrm flipV="1">
              <a:off x="4113" y="522"/>
              <a:ext cx="1033" cy="93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70" name="Line 73"/>
            <p:cNvSpPr>
              <a:spLocks noChangeShapeType="1"/>
            </p:cNvSpPr>
            <p:nvPr/>
          </p:nvSpPr>
          <p:spPr bwMode="auto">
            <a:xfrm>
              <a:off x="4056" y="522"/>
              <a:ext cx="1090" cy="93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71" name="Text Box 74"/>
            <p:cNvSpPr txBox="1">
              <a:spLocks noChangeArrowheads="1"/>
            </p:cNvSpPr>
            <p:nvPr/>
          </p:nvSpPr>
          <p:spPr bwMode="auto">
            <a:xfrm>
              <a:off x="4499" y="119"/>
              <a:ext cx="33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30</a:t>
              </a:r>
            </a:p>
          </p:txBody>
        </p:sp>
        <p:sp>
          <p:nvSpPr>
            <p:cNvPr id="102472" name="Text Box 75"/>
            <p:cNvSpPr txBox="1">
              <a:spLocks noChangeArrowheads="1"/>
            </p:cNvSpPr>
            <p:nvPr/>
          </p:nvSpPr>
          <p:spPr bwMode="auto">
            <a:xfrm>
              <a:off x="3696" y="848"/>
              <a:ext cx="241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6</a:t>
              </a:r>
            </a:p>
          </p:txBody>
        </p:sp>
        <p:sp>
          <p:nvSpPr>
            <p:cNvPr id="102473" name="Text Box 76"/>
            <p:cNvSpPr txBox="1">
              <a:spLocks noChangeArrowheads="1"/>
            </p:cNvSpPr>
            <p:nvPr/>
          </p:nvSpPr>
          <p:spPr bwMode="auto">
            <a:xfrm>
              <a:off x="5203" y="834"/>
              <a:ext cx="33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10</a:t>
              </a:r>
            </a:p>
          </p:txBody>
        </p:sp>
        <p:sp>
          <p:nvSpPr>
            <p:cNvPr id="102474" name="Text Box 77"/>
            <p:cNvSpPr txBox="1">
              <a:spLocks noChangeArrowheads="1"/>
            </p:cNvSpPr>
            <p:nvPr/>
          </p:nvSpPr>
          <p:spPr bwMode="auto">
            <a:xfrm>
              <a:off x="4442" y="1577"/>
              <a:ext cx="33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20</a:t>
              </a:r>
            </a:p>
          </p:txBody>
        </p:sp>
        <p:sp>
          <p:nvSpPr>
            <p:cNvPr id="102475" name="Text Box 78"/>
            <p:cNvSpPr txBox="1">
              <a:spLocks noChangeArrowheads="1"/>
            </p:cNvSpPr>
            <p:nvPr/>
          </p:nvSpPr>
          <p:spPr bwMode="auto">
            <a:xfrm>
              <a:off x="4686" y="522"/>
              <a:ext cx="241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5</a:t>
              </a:r>
            </a:p>
          </p:txBody>
        </p:sp>
        <p:sp>
          <p:nvSpPr>
            <p:cNvPr id="102476" name="Text Box 79"/>
            <p:cNvSpPr txBox="1">
              <a:spLocks noChangeArrowheads="1"/>
            </p:cNvSpPr>
            <p:nvPr/>
          </p:nvSpPr>
          <p:spPr bwMode="auto">
            <a:xfrm>
              <a:off x="4686" y="1147"/>
              <a:ext cx="241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4</a:t>
              </a:r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6031617" y="4918841"/>
            <a:ext cx="1220521" cy="1942312"/>
          </a:xfrm>
          <a:custGeom>
            <a:avLst/>
            <a:gdLst>
              <a:gd name="connsiteX0" fmla="*/ 167384 w 1220521"/>
              <a:gd name="connsiteY0" fmla="*/ 258555 h 1942312"/>
              <a:gd name="connsiteX1" fmla="*/ 179997 w 1220521"/>
              <a:gd name="connsiteY1" fmla="*/ 220718 h 1942312"/>
              <a:gd name="connsiteX2" fmla="*/ 211528 w 1220521"/>
              <a:gd name="connsiteY2" fmla="*/ 189187 h 1942312"/>
              <a:gd name="connsiteX3" fmla="*/ 249365 w 1220521"/>
              <a:gd name="connsiteY3" fmla="*/ 157656 h 1942312"/>
              <a:gd name="connsiteX4" fmla="*/ 261977 w 1220521"/>
              <a:gd name="connsiteY4" fmla="*/ 145043 h 1942312"/>
              <a:gd name="connsiteX5" fmla="*/ 287202 w 1220521"/>
              <a:gd name="connsiteY5" fmla="*/ 132431 h 1942312"/>
              <a:gd name="connsiteX6" fmla="*/ 306121 w 1220521"/>
              <a:gd name="connsiteY6" fmla="*/ 113512 h 1942312"/>
              <a:gd name="connsiteX7" fmla="*/ 356571 w 1220521"/>
              <a:gd name="connsiteY7" fmla="*/ 75675 h 1942312"/>
              <a:gd name="connsiteX8" fmla="*/ 394408 w 1220521"/>
              <a:gd name="connsiteY8" fmla="*/ 44144 h 1942312"/>
              <a:gd name="connsiteX9" fmla="*/ 407020 w 1220521"/>
              <a:gd name="connsiteY9" fmla="*/ 31531 h 1942312"/>
              <a:gd name="connsiteX10" fmla="*/ 432245 w 1220521"/>
              <a:gd name="connsiteY10" fmla="*/ 25225 h 1942312"/>
              <a:gd name="connsiteX11" fmla="*/ 451164 w 1220521"/>
              <a:gd name="connsiteY11" fmla="*/ 6307 h 1942312"/>
              <a:gd name="connsiteX12" fmla="*/ 470082 w 1220521"/>
              <a:gd name="connsiteY12" fmla="*/ 0 h 1942312"/>
              <a:gd name="connsiteX13" fmla="*/ 760168 w 1220521"/>
              <a:gd name="connsiteY13" fmla="*/ 6307 h 1942312"/>
              <a:gd name="connsiteX14" fmla="*/ 823230 w 1220521"/>
              <a:gd name="connsiteY14" fmla="*/ 18919 h 1942312"/>
              <a:gd name="connsiteX15" fmla="*/ 873680 w 1220521"/>
              <a:gd name="connsiteY15" fmla="*/ 25225 h 1942312"/>
              <a:gd name="connsiteX16" fmla="*/ 999804 w 1220521"/>
              <a:gd name="connsiteY16" fmla="*/ 37838 h 1942312"/>
              <a:gd name="connsiteX17" fmla="*/ 1025029 w 1220521"/>
              <a:gd name="connsiteY17" fmla="*/ 63062 h 1942312"/>
              <a:gd name="connsiteX18" fmla="*/ 1037641 w 1220521"/>
              <a:gd name="connsiteY18" fmla="*/ 88287 h 1942312"/>
              <a:gd name="connsiteX19" fmla="*/ 1050253 w 1220521"/>
              <a:gd name="connsiteY19" fmla="*/ 107206 h 1942312"/>
              <a:gd name="connsiteX20" fmla="*/ 1081784 w 1220521"/>
              <a:gd name="connsiteY20" fmla="*/ 157656 h 1942312"/>
              <a:gd name="connsiteX21" fmla="*/ 1113315 w 1220521"/>
              <a:gd name="connsiteY21" fmla="*/ 208105 h 1942312"/>
              <a:gd name="connsiteX22" fmla="*/ 1138540 w 1220521"/>
              <a:gd name="connsiteY22" fmla="*/ 252249 h 1942312"/>
              <a:gd name="connsiteX23" fmla="*/ 1144846 w 1220521"/>
              <a:gd name="connsiteY23" fmla="*/ 277473 h 1942312"/>
              <a:gd name="connsiteX24" fmla="*/ 1163765 w 1220521"/>
              <a:gd name="connsiteY24" fmla="*/ 302698 h 1942312"/>
              <a:gd name="connsiteX25" fmla="*/ 1182684 w 1220521"/>
              <a:gd name="connsiteY25" fmla="*/ 359454 h 1942312"/>
              <a:gd name="connsiteX26" fmla="*/ 1188990 w 1220521"/>
              <a:gd name="connsiteY26" fmla="*/ 378373 h 1942312"/>
              <a:gd name="connsiteX27" fmla="*/ 1207909 w 1220521"/>
              <a:gd name="connsiteY27" fmla="*/ 441435 h 1942312"/>
              <a:gd name="connsiteX28" fmla="*/ 1220521 w 1220521"/>
              <a:gd name="connsiteY28" fmla="*/ 548640 h 1942312"/>
              <a:gd name="connsiteX29" fmla="*/ 1214215 w 1220521"/>
              <a:gd name="connsiteY29" fmla="*/ 718908 h 1942312"/>
              <a:gd name="connsiteX30" fmla="*/ 1201602 w 1220521"/>
              <a:gd name="connsiteY30" fmla="*/ 756745 h 1942312"/>
              <a:gd name="connsiteX31" fmla="*/ 1195296 w 1220521"/>
              <a:gd name="connsiteY31" fmla="*/ 788276 h 1942312"/>
              <a:gd name="connsiteX32" fmla="*/ 1170071 w 1220521"/>
              <a:gd name="connsiteY32" fmla="*/ 851338 h 1942312"/>
              <a:gd name="connsiteX33" fmla="*/ 1144846 w 1220521"/>
              <a:gd name="connsiteY33" fmla="*/ 990075 h 1942312"/>
              <a:gd name="connsiteX34" fmla="*/ 1138540 w 1220521"/>
              <a:gd name="connsiteY34" fmla="*/ 1015300 h 1942312"/>
              <a:gd name="connsiteX35" fmla="*/ 1113315 w 1220521"/>
              <a:gd name="connsiteY35" fmla="*/ 1065749 h 1942312"/>
              <a:gd name="connsiteX36" fmla="*/ 1100703 w 1220521"/>
              <a:gd name="connsiteY36" fmla="*/ 1090974 h 1942312"/>
              <a:gd name="connsiteX37" fmla="*/ 1075478 w 1220521"/>
              <a:gd name="connsiteY37" fmla="*/ 1166649 h 1942312"/>
              <a:gd name="connsiteX38" fmla="*/ 1050253 w 1220521"/>
              <a:gd name="connsiteY38" fmla="*/ 1242323 h 1942312"/>
              <a:gd name="connsiteX39" fmla="*/ 1037641 w 1220521"/>
              <a:gd name="connsiteY39" fmla="*/ 1292773 h 1942312"/>
              <a:gd name="connsiteX40" fmla="*/ 1031335 w 1220521"/>
              <a:gd name="connsiteY40" fmla="*/ 1317998 h 1942312"/>
              <a:gd name="connsiteX41" fmla="*/ 993497 w 1220521"/>
              <a:gd name="connsiteY41" fmla="*/ 1393672 h 1942312"/>
              <a:gd name="connsiteX42" fmla="*/ 980885 w 1220521"/>
              <a:gd name="connsiteY42" fmla="*/ 1418897 h 1942312"/>
              <a:gd name="connsiteX43" fmla="*/ 974579 w 1220521"/>
              <a:gd name="connsiteY43" fmla="*/ 1444122 h 1942312"/>
              <a:gd name="connsiteX44" fmla="*/ 955660 w 1220521"/>
              <a:gd name="connsiteY44" fmla="*/ 1488265 h 1942312"/>
              <a:gd name="connsiteX45" fmla="*/ 943048 w 1220521"/>
              <a:gd name="connsiteY45" fmla="*/ 1538715 h 1942312"/>
              <a:gd name="connsiteX46" fmla="*/ 936742 w 1220521"/>
              <a:gd name="connsiteY46" fmla="*/ 1563940 h 1942312"/>
              <a:gd name="connsiteX47" fmla="*/ 924129 w 1220521"/>
              <a:gd name="connsiteY47" fmla="*/ 1589165 h 1942312"/>
              <a:gd name="connsiteX48" fmla="*/ 917823 w 1220521"/>
              <a:gd name="connsiteY48" fmla="*/ 1620696 h 1942312"/>
              <a:gd name="connsiteX49" fmla="*/ 911517 w 1220521"/>
              <a:gd name="connsiteY49" fmla="*/ 1639614 h 1942312"/>
              <a:gd name="connsiteX50" fmla="*/ 905211 w 1220521"/>
              <a:gd name="connsiteY50" fmla="*/ 1677451 h 1942312"/>
              <a:gd name="connsiteX51" fmla="*/ 898904 w 1220521"/>
              <a:gd name="connsiteY51" fmla="*/ 1702676 h 1942312"/>
              <a:gd name="connsiteX52" fmla="*/ 892598 w 1220521"/>
              <a:gd name="connsiteY52" fmla="*/ 1734207 h 1942312"/>
              <a:gd name="connsiteX53" fmla="*/ 886292 w 1220521"/>
              <a:gd name="connsiteY53" fmla="*/ 1772045 h 1942312"/>
              <a:gd name="connsiteX54" fmla="*/ 867373 w 1220521"/>
              <a:gd name="connsiteY54" fmla="*/ 1822494 h 1942312"/>
              <a:gd name="connsiteX55" fmla="*/ 829536 w 1220521"/>
              <a:gd name="connsiteY55" fmla="*/ 1854025 h 1942312"/>
              <a:gd name="connsiteX56" fmla="*/ 779086 w 1220521"/>
              <a:gd name="connsiteY56" fmla="*/ 1898169 h 1942312"/>
              <a:gd name="connsiteX57" fmla="*/ 747555 w 1220521"/>
              <a:gd name="connsiteY57" fmla="*/ 1910781 h 1942312"/>
              <a:gd name="connsiteX58" fmla="*/ 697106 w 1220521"/>
              <a:gd name="connsiteY58" fmla="*/ 1936006 h 1942312"/>
              <a:gd name="connsiteX59" fmla="*/ 608819 w 1220521"/>
              <a:gd name="connsiteY59" fmla="*/ 1942312 h 1942312"/>
              <a:gd name="connsiteX60" fmla="*/ 438551 w 1220521"/>
              <a:gd name="connsiteY60" fmla="*/ 1936006 h 1942312"/>
              <a:gd name="connsiteX61" fmla="*/ 413326 w 1220521"/>
              <a:gd name="connsiteY61" fmla="*/ 1917087 h 1942312"/>
              <a:gd name="connsiteX62" fmla="*/ 318733 w 1220521"/>
              <a:gd name="connsiteY62" fmla="*/ 1885556 h 1942312"/>
              <a:gd name="connsiteX63" fmla="*/ 211528 w 1220521"/>
              <a:gd name="connsiteY63" fmla="*/ 1835107 h 1942312"/>
              <a:gd name="connsiteX64" fmla="*/ 173691 w 1220521"/>
              <a:gd name="connsiteY64" fmla="*/ 1803576 h 1942312"/>
              <a:gd name="connsiteX65" fmla="*/ 154772 w 1220521"/>
              <a:gd name="connsiteY65" fmla="*/ 1790963 h 1942312"/>
              <a:gd name="connsiteX66" fmla="*/ 135853 w 1220521"/>
              <a:gd name="connsiteY66" fmla="*/ 1753126 h 1942312"/>
              <a:gd name="connsiteX67" fmla="*/ 123241 w 1220521"/>
              <a:gd name="connsiteY67" fmla="*/ 1727901 h 1942312"/>
              <a:gd name="connsiteX68" fmla="*/ 116935 w 1220521"/>
              <a:gd name="connsiteY68" fmla="*/ 1708982 h 1942312"/>
              <a:gd name="connsiteX69" fmla="*/ 98016 w 1220521"/>
              <a:gd name="connsiteY69" fmla="*/ 1690064 h 1942312"/>
              <a:gd name="connsiteX70" fmla="*/ 72791 w 1220521"/>
              <a:gd name="connsiteY70" fmla="*/ 1633308 h 1942312"/>
              <a:gd name="connsiteX71" fmla="*/ 53873 w 1220521"/>
              <a:gd name="connsiteY71" fmla="*/ 1551327 h 1942312"/>
              <a:gd name="connsiteX72" fmla="*/ 41260 w 1220521"/>
              <a:gd name="connsiteY72" fmla="*/ 1469347 h 1942312"/>
              <a:gd name="connsiteX73" fmla="*/ 34954 w 1220521"/>
              <a:gd name="connsiteY73" fmla="*/ 1399978 h 1942312"/>
              <a:gd name="connsiteX74" fmla="*/ 28648 w 1220521"/>
              <a:gd name="connsiteY74" fmla="*/ 1381060 h 1942312"/>
              <a:gd name="connsiteX75" fmla="*/ 9729 w 1220521"/>
              <a:gd name="connsiteY75" fmla="*/ 1311691 h 1942312"/>
              <a:gd name="connsiteX76" fmla="*/ 9729 w 1220521"/>
              <a:gd name="connsiteY76" fmla="*/ 687377 h 1942312"/>
              <a:gd name="connsiteX77" fmla="*/ 28648 w 1220521"/>
              <a:gd name="connsiteY77" fmla="*/ 636927 h 1942312"/>
              <a:gd name="connsiteX78" fmla="*/ 34954 w 1220521"/>
              <a:gd name="connsiteY78" fmla="*/ 611702 h 1942312"/>
              <a:gd name="connsiteX79" fmla="*/ 41260 w 1220521"/>
              <a:gd name="connsiteY79" fmla="*/ 573865 h 1942312"/>
              <a:gd name="connsiteX80" fmla="*/ 66485 w 1220521"/>
              <a:gd name="connsiteY80" fmla="*/ 504497 h 1942312"/>
              <a:gd name="connsiteX81" fmla="*/ 72791 w 1220521"/>
              <a:gd name="connsiteY81" fmla="*/ 485578 h 1942312"/>
              <a:gd name="connsiteX82" fmla="*/ 79097 w 1220521"/>
              <a:gd name="connsiteY82" fmla="*/ 447741 h 1942312"/>
              <a:gd name="connsiteX83" fmla="*/ 85404 w 1220521"/>
              <a:gd name="connsiteY83" fmla="*/ 428822 h 1942312"/>
              <a:gd name="connsiteX84" fmla="*/ 98016 w 1220521"/>
              <a:gd name="connsiteY84" fmla="*/ 378373 h 1942312"/>
              <a:gd name="connsiteX85" fmla="*/ 104322 w 1220521"/>
              <a:gd name="connsiteY85" fmla="*/ 353148 h 1942312"/>
              <a:gd name="connsiteX86" fmla="*/ 110629 w 1220521"/>
              <a:gd name="connsiteY86" fmla="*/ 321617 h 1942312"/>
              <a:gd name="connsiteX87" fmla="*/ 116935 w 1220521"/>
              <a:gd name="connsiteY87" fmla="*/ 296392 h 1942312"/>
              <a:gd name="connsiteX88" fmla="*/ 129547 w 1220521"/>
              <a:gd name="connsiteY88" fmla="*/ 252249 h 1942312"/>
              <a:gd name="connsiteX89" fmla="*/ 167384 w 1220521"/>
              <a:gd name="connsiteY89" fmla="*/ 258555 h 194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20521" h="1942312">
                <a:moveTo>
                  <a:pt x="167384" y="258555"/>
                </a:moveTo>
                <a:cubicBezTo>
                  <a:pt x="175792" y="253300"/>
                  <a:pt x="172859" y="231934"/>
                  <a:pt x="179997" y="220718"/>
                </a:cubicBezTo>
                <a:cubicBezTo>
                  <a:pt x="187977" y="208178"/>
                  <a:pt x="201018" y="199697"/>
                  <a:pt x="211528" y="189187"/>
                </a:cubicBezTo>
                <a:cubicBezTo>
                  <a:pt x="256476" y="144238"/>
                  <a:pt x="205458" y="192782"/>
                  <a:pt x="249365" y="157656"/>
                </a:cubicBezTo>
                <a:cubicBezTo>
                  <a:pt x="254008" y="153942"/>
                  <a:pt x="257030" y="148341"/>
                  <a:pt x="261977" y="145043"/>
                </a:cubicBezTo>
                <a:cubicBezTo>
                  <a:pt x="269799" y="139828"/>
                  <a:pt x="278794" y="136635"/>
                  <a:pt x="287202" y="132431"/>
                </a:cubicBezTo>
                <a:cubicBezTo>
                  <a:pt x="293508" y="126125"/>
                  <a:pt x="299218" y="119160"/>
                  <a:pt x="306121" y="113512"/>
                </a:cubicBezTo>
                <a:cubicBezTo>
                  <a:pt x="322390" y="100201"/>
                  <a:pt x="341708" y="90539"/>
                  <a:pt x="356571" y="75675"/>
                </a:cubicBezTo>
                <a:cubicBezTo>
                  <a:pt x="385094" y="47149"/>
                  <a:pt x="349436" y="81621"/>
                  <a:pt x="394408" y="44144"/>
                </a:cubicBezTo>
                <a:cubicBezTo>
                  <a:pt x="398976" y="40338"/>
                  <a:pt x="401702" y="34190"/>
                  <a:pt x="407020" y="31531"/>
                </a:cubicBezTo>
                <a:cubicBezTo>
                  <a:pt x="414772" y="27655"/>
                  <a:pt x="423837" y="27327"/>
                  <a:pt x="432245" y="25225"/>
                </a:cubicBezTo>
                <a:cubicBezTo>
                  <a:pt x="438551" y="18919"/>
                  <a:pt x="443744" y="11254"/>
                  <a:pt x="451164" y="6307"/>
                </a:cubicBezTo>
                <a:cubicBezTo>
                  <a:pt x="456695" y="2620"/>
                  <a:pt x="463435" y="0"/>
                  <a:pt x="470082" y="0"/>
                </a:cubicBezTo>
                <a:cubicBezTo>
                  <a:pt x="566800" y="0"/>
                  <a:pt x="663473" y="4205"/>
                  <a:pt x="760168" y="6307"/>
                </a:cubicBezTo>
                <a:cubicBezTo>
                  <a:pt x="781189" y="10511"/>
                  <a:pt x="802085" y="15395"/>
                  <a:pt x="823230" y="18919"/>
                </a:cubicBezTo>
                <a:cubicBezTo>
                  <a:pt x="839947" y="21705"/>
                  <a:pt x="856829" y="23419"/>
                  <a:pt x="873680" y="25225"/>
                </a:cubicBezTo>
                <a:lnTo>
                  <a:pt x="999804" y="37838"/>
                </a:lnTo>
                <a:cubicBezTo>
                  <a:pt x="1008212" y="46246"/>
                  <a:pt x="1017894" y="53549"/>
                  <a:pt x="1025029" y="63062"/>
                </a:cubicBezTo>
                <a:cubicBezTo>
                  <a:pt x="1030669" y="70583"/>
                  <a:pt x="1032977" y="80125"/>
                  <a:pt x="1037641" y="88287"/>
                </a:cubicBezTo>
                <a:cubicBezTo>
                  <a:pt x="1041401" y="94868"/>
                  <a:pt x="1046184" y="100812"/>
                  <a:pt x="1050253" y="107206"/>
                </a:cubicBezTo>
                <a:cubicBezTo>
                  <a:pt x="1060900" y="123937"/>
                  <a:pt x="1074419" y="139244"/>
                  <a:pt x="1081784" y="157656"/>
                </a:cubicBezTo>
                <a:cubicBezTo>
                  <a:pt x="1097709" y="197467"/>
                  <a:pt x="1086393" y="181183"/>
                  <a:pt x="1113315" y="208105"/>
                </a:cubicBezTo>
                <a:cubicBezTo>
                  <a:pt x="1132608" y="265977"/>
                  <a:pt x="1100357" y="175882"/>
                  <a:pt x="1138540" y="252249"/>
                </a:cubicBezTo>
                <a:cubicBezTo>
                  <a:pt x="1142416" y="260001"/>
                  <a:pt x="1140970" y="269721"/>
                  <a:pt x="1144846" y="277473"/>
                </a:cubicBezTo>
                <a:cubicBezTo>
                  <a:pt x="1149546" y="286874"/>
                  <a:pt x="1158661" y="293510"/>
                  <a:pt x="1163765" y="302698"/>
                </a:cubicBezTo>
                <a:cubicBezTo>
                  <a:pt x="1176551" y="325714"/>
                  <a:pt x="1175962" y="335928"/>
                  <a:pt x="1182684" y="359454"/>
                </a:cubicBezTo>
                <a:cubicBezTo>
                  <a:pt x="1184510" y="365846"/>
                  <a:pt x="1187164" y="371981"/>
                  <a:pt x="1188990" y="378373"/>
                </a:cubicBezTo>
                <a:cubicBezTo>
                  <a:pt x="1208045" y="445067"/>
                  <a:pt x="1177946" y="351550"/>
                  <a:pt x="1207909" y="441435"/>
                </a:cubicBezTo>
                <a:cubicBezTo>
                  <a:pt x="1209295" y="452524"/>
                  <a:pt x="1220521" y="540464"/>
                  <a:pt x="1220521" y="548640"/>
                </a:cubicBezTo>
                <a:cubicBezTo>
                  <a:pt x="1220521" y="605435"/>
                  <a:pt x="1219357" y="662346"/>
                  <a:pt x="1214215" y="718908"/>
                </a:cubicBezTo>
                <a:cubicBezTo>
                  <a:pt x="1213011" y="732148"/>
                  <a:pt x="1205100" y="743919"/>
                  <a:pt x="1201602" y="756745"/>
                </a:cubicBezTo>
                <a:cubicBezTo>
                  <a:pt x="1198782" y="767086"/>
                  <a:pt x="1198116" y="777935"/>
                  <a:pt x="1195296" y="788276"/>
                </a:cubicBezTo>
                <a:cubicBezTo>
                  <a:pt x="1185945" y="822565"/>
                  <a:pt x="1184222" y="823037"/>
                  <a:pt x="1170071" y="851338"/>
                </a:cubicBezTo>
                <a:cubicBezTo>
                  <a:pt x="1164445" y="885094"/>
                  <a:pt x="1153664" y="954801"/>
                  <a:pt x="1144846" y="990075"/>
                </a:cubicBezTo>
                <a:cubicBezTo>
                  <a:pt x="1142744" y="998483"/>
                  <a:pt x="1141874" y="1007300"/>
                  <a:pt x="1138540" y="1015300"/>
                </a:cubicBezTo>
                <a:cubicBezTo>
                  <a:pt x="1131309" y="1032655"/>
                  <a:pt x="1121723" y="1048933"/>
                  <a:pt x="1113315" y="1065749"/>
                </a:cubicBezTo>
                <a:cubicBezTo>
                  <a:pt x="1109111" y="1074157"/>
                  <a:pt x="1102983" y="1081854"/>
                  <a:pt x="1100703" y="1090974"/>
                </a:cubicBezTo>
                <a:cubicBezTo>
                  <a:pt x="1085811" y="1150544"/>
                  <a:pt x="1095843" y="1125920"/>
                  <a:pt x="1075478" y="1166649"/>
                </a:cubicBezTo>
                <a:cubicBezTo>
                  <a:pt x="1060586" y="1226218"/>
                  <a:pt x="1070618" y="1201594"/>
                  <a:pt x="1050253" y="1242323"/>
                </a:cubicBezTo>
                <a:lnTo>
                  <a:pt x="1037641" y="1292773"/>
                </a:lnTo>
                <a:cubicBezTo>
                  <a:pt x="1035539" y="1301181"/>
                  <a:pt x="1035211" y="1310246"/>
                  <a:pt x="1031335" y="1317998"/>
                </a:cubicBezTo>
                <a:lnTo>
                  <a:pt x="993497" y="1393672"/>
                </a:lnTo>
                <a:cubicBezTo>
                  <a:pt x="989293" y="1402080"/>
                  <a:pt x="983165" y="1409777"/>
                  <a:pt x="980885" y="1418897"/>
                </a:cubicBezTo>
                <a:cubicBezTo>
                  <a:pt x="978783" y="1427305"/>
                  <a:pt x="977622" y="1436007"/>
                  <a:pt x="974579" y="1444122"/>
                </a:cubicBezTo>
                <a:cubicBezTo>
                  <a:pt x="957352" y="1490059"/>
                  <a:pt x="966099" y="1449987"/>
                  <a:pt x="955660" y="1488265"/>
                </a:cubicBezTo>
                <a:cubicBezTo>
                  <a:pt x="951099" y="1504988"/>
                  <a:pt x="947252" y="1521898"/>
                  <a:pt x="943048" y="1538715"/>
                </a:cubicBezTo>
                <a:cubicBezTo>
                  <a:pt x="940946" y="1547123"/>
                  <a:pt x="940618" y="1556188"/>
                  <a:pt x="936742" y="1563940"/>
                </a:cubicBezTo>
                <a:lnTo>
                  <a:pt x="924129" y="1589165"/>
                </a:lnTo>
                <a:cubicBezTo>
                  <a:pt x="922027" y="1599675"/>
                  <a:pt x="920423" y="1610298"/>
                  <a:pt x="917823" y="1620696"/>
                </a:cubicBezTo>
                <a:cubicBezTo>
                  <a:pt x="916211" y="1627145"/>
                  <a:pt x="912959" y="1633125"/>
                  <a:pt x="911517" y="1639614"/>
                </a:cubicBezTo>
                <a:cubicBezTo>
                  <a:pt x="908743" y="1652096"/>
                  <a:pt x="907719" y="1664913"/>
                  <a:pt x="905211" y="1677451"/>
                </a:cubicBezTo>
                <a:cubicBezTo>
                  <a:pt x="903511" y="1685950"/>
                  <a:pt x="900784" y="1694215"/>
                  <a:pt x="898904" y="1702676"/>
                </a:cubicBezTo>
                <a:cubicBezTo>
                  <a:pt x="896579" y="1713139"/>
                  <a:pt x="894515" y="1723661"/>
                  <a:pt x="892598" y="1734207"/>
                </a:cubicBezTo>
                <a:cubicBezTo>
                  <a:pt x="890311" y="1746787"/>
                  <a:pt x="889066" y="1759563"/>
                  <a:pt x="886292" y="1772045"/>
                </a:cubicBezTo>
                <a:cubicBezTo>
                  <a:pt x="884213" y="1781399"/>
                  <a:pt x="869159" y="1819368"/>
                  <a:pt x="867373" y="1822494"/>
                </a:cubicBezTo>
                <a:cubicBezTo>
                  <a:pt x="862084" y="1831749"/>
                  <a:pt x="833434" y="1850614"/>
                  <a:pt x="829536" y="1854025"/>
                </a:cubicBezTo>
                <a:cubicBezTo>
                  <a:pt x="808023" y="1872849"/>
                  <a:pt x="803974" y="1884342"/>
                  <a:pt x="779086" y="1898169"/>
                </a:cubicBezTo>
                <a:cubicBezTo>
                  <a:pt x="769191" y="1903666"/>
                  <a:pt x="757833" y="1906037"/>
                  <a:pt x="747555" y="1910781"/>
                </a:cubicBezTo>
                <a:cubicBezTo>
                  <a:pt x="730484" y="1918660"/>
                  <a:pt x="715860" y="1934667"/>
                  <a:pt x="697106" y="1936006"/>
                </a:cubicBezTo>
                <a:lnTo>
                  <a:pt x="608819" y="1942312"/>
                </a:lnTo>
                <a:cubicBezTo>
                  <a:pt x="552063" y="1940210"/>
                  <a:pt x="494879" y="1943274"/>
                  <a:pt x="438551" y="1936006"/>
                </a:cubicBezTo>
                <a:cubicBezTo>
                  <a:pt x="428127" y="1934661"/>
                  <a:pt x="423013" y="1921166"/>
                  <a:pt x="413326" y="1917087"/>
                </a:cubicBezTo>
                <a:cubicBezTo>
                  <a:pt x="382694" y="1904189"/>
                  <a:pt x="349282" y="1898648"/>
                  <a:pt x="318733" y="1885556"/>
                </a:cubicBezTo>
                <a:cubicBezTo>
                  <a:pt x="289884" y="1873193"/>
                  <a:pt x="234743" y="1850584"/>
                  <a:pt x="211528" y="1835107"/>
                </a:cubicBezTo>
                <a:cubicBezTo>
                  <a:pt x="164555" y="1803791"/>
                  <a:pt x="222247" y="1844040"/>
                  <a:pt x="173691" y="1803576"/>
                </a:cubicBezTo>
                <a:cubicBezTo>
                  <a:pt x="167868" y="1798724"/>
                  <a:pt x="161078" y="1795167"/>
                  <a:pt x="154772" y="1790963"/>
                </a:cubicBezTo>
                <a:cubicBezTo>
                  <a:pt x="130537" y="1754611"/>
                  <a:pt x="151517" y="1789675"/>
                  <a:pt x="135853" y="1753126"/>
                </a:cubicBezTo>
                <a:cubicBezTo>
                  <a:pt x="132150" y="1744485"/>
                  <a:pt x="126944" y="1736542"/>
                  <a:pt x="123241" y="1727901"/>
                </a:cubicBezTo>
                <a:cubicBezTo>
                  <a:pt x="120623" y="1721791"/>
                  <a:pt x="120622" y="1714513"/>
                  <a:pt x="116935" y="1708982"/>
                </a:cubicBezTo>
                <a:cubicBezTo>
                  <a:pt x="111988" y="1701562"/>
                  <a:pt x="104322" y="1696370"/>
                  <a:pt x="98016" y="1690064"/>
                </a:cubicBezTo>
                <a:cubicBezTo>
                  <a:pt x="88368" y="1670767"/>
                  <a:pt x="79231" y="1654237"/>
                  <a:pt x="72791" y="1633308"/>
                </a:cubicBezTo>
                <a:cubicBezTo>
                  <a:pt x="68993" y="1620963"/>
                  <a:pt x="56521" y="1569864"/>
                  <a:pt x="53873" y="1551327"/>
                </a:cubicBezTo>
                <a:cubicBezTo>
                  <a:pt x="41767" y="1466592"/>
                  <a:pt x="54387" y="1521855"/>
                  <a:pt x="41260" y="1469347"/>
                </a:cubicBezTo>
                <a:cubicBezTo>
                  <a:pt x="39158" y="1446224"/>
                  <a:pt x="38237" y="1422963"/>
                  <a:pt x="34954" y="1399978"/>
                </a:cubicBezTo>
                <a:cubicBezTo>
                  <a:pt x="34014" y="1393398"/>
                  <a:pt x="30558" y="1387427"/>
                  <a:pt x="28648" y="1381060"/>
                </a:cubicBezTo>
                <a:cubicBezTo>
                  <a:pt x="17400" y="1343568"/>
                  <a:pt x="17625" y="1343276"/>
                  <a:pt x="9729" y="1311691"/>
                </a:cubicBezTo>
                <a:cubicBezTo>
                  <a:pt x="-5083" y="1045066"/>
                  <a:pt x="-1265" y="1160115"/>
                  <a:pt x="9729" y="687377"/>
                </a:cubicBezTo>
                <a:cubicBezTo>
                  <a:pt x="10386" y="659116"/>
                  <a:pt x="15135" y="657196"/>
                  <a:pt x="28648" y="636927"/>
                </a:cubicBezTo>
                <a:cubicBezTo>
                  <a:pt x="30750" y="628519"/>
                  <a:pt x="33254" y="620201"/>
                  <a:pt x="34954" y="611702"/>
                </a:cubicBezTo>
                <a:cubicBezTo>
                  <a:pt x="37462" y="599164"/>
                  <a:pt x="38159" y="586270"/>
                  <a:pt x="41260" y="573865"/>
                </a:cubicBezTo>
                <a:cubicBezTo>
                  <a:pt x="47883" y="547374"/>
                  <a:pt x="57084" y="529567"/>
                  <a:pt x="66485" y="504497"/>
                </a:cubicBezTo>
                <a:cubicBezTo>
                  <a:pt x="68819" y="498273"/>
                  <a:pt x="71349" y="492067"/>
                  <a:pt x="72791" y="485578"/>
                </a:cubicBezTo>
                <a:cubicBezTo>
                  <a:pt x="75565" y="473096"/>
                  <a:pt x="76323" y="460223"/>
                  <a:pt x="79097" y="447741"/>
                </a:cubicBezTo>
                <a:cubicBezTo>
                  <a:pt x="80539" y="441252"/>
                  <a:pt x="83655" y="435235"/>
                  <a:pt x="85404" y="428822"/>
                </a:cubicBezTo>
                <a:cubicBezTo>
                  <a:pt x="89965" y="412099"/>
                  <a:pt x="93812" y="395189"/>
                  <a:pt x="98016" y="378373"/>
                </a:cubicBezTo>
                <a:cubicBezTo>
                  <a:pt x="100118" y="369965"/>
                  <a:pt x="102622" y="361647"/>
                  <a:pt x="104322" y="353148"/>
                </a:cubicBezTo>
                <a:cubicBezTo>
                  <a:pt x="106424" y="342638"/>
                  <a:pt x="108304" y="332080"/>
                  <a:pt x="110629" y="321617"/>
                </a:cubicBezTo>
                <a:cubicBezTo>
                  <a:pt x="112509" y="313156"/>
                  <a:pt x="114554" y="304726"/>
                  <a:pt x="116935" y="296392"/>
                </a:cubicBezTo>
                <a:cubicBezTo>
                  <a:pt x="122932" y="275402"/>
                  <a:pt x="125605" y="275902"/>
                  <a:pt x="129547" y="252249"/>
                </a:cubicBezTo>
                <a:cubicBezTo>
                  <a:pt x="130238" y="248102"/>
                  <a:pt x="158976" y="263810"/>
                  <a:pt x="167384" y="258555"/>
                </a:cubicBezTo>
                <a:close/>
              </a:path>
            </a:pathLst>
          </a:custGeom>
          <a:ln>
            <a:solidFill>
              <a:srgbClr val="FF0000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9312" y="4615805"/>
            <a:ext cx="800219" cy="46166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剪枝</a:t>
            </a:r>
          </a:p>
        </p:txBody>
      </p:sp>
    </p:spTree>
    <p:extLst>
      <p:ext uri="{BB962C8B-B14F-4D97-AF65-F5344CB8AC3E}">
        <p14:creationId xmlns:p14="http://schemas.microsoft.com/office/powerpoint/2010/main" val="323954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trike="sngStrike" dirty="0">
                <a:latin typeface="Times New Roman" pitchFamily="18" charset="0"/>
              </a:rPr>
              <a:t>第 六章 分支限界法</a:t>
            </a:r>
            <a:r>
              <a:rPr lang="en-US" altLang="zh-CN" sz="3200" dirty="0">
                <a:latin typeface="Times New Roman" pitchFamily="18" charset="0"/>
              </a:rPr>
              <a:t>【</a:t>
            </a:r>
            <a:r>
              <a:rPr lang="zh-CN" altLang="en-US" sz="3200" dirty="0">
                <a:latin typeface="Times New Roman" pitchFamily="18" charset="0"/>
              </a:rPr>
              <a:t>略</a:t>
            </a:r>
            <a:r>
              <a:rPr lang="en-US" altLang="zh-CN" sz="3200" dirty="0">
                <a:latin typeface="Times New Roman" pitchFamily="18" charset="0"/>
              </a:rPr>
              <a:t>】</a:t>
            </a:r>
            <a:endParaRPr lang="zh-CN" altLang="en-US" sz="3200" dirty="0">
              <a:latin typeface="Times New Roman" pitchFamily="18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原理与算法框架</a:t>
            </a:r>
            <a:r>
              <a:rPr lang="zh-CN" altLang="en-US" dirty="0">
                <a:latin typeface="Times New Roman" pitchFamily="18" charset="0"/>
              </a:rPr>
              <a:t>（了解）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原理，步骤，解空间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界限函数，问题上下界估计，剪枝与搜索过程；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/>
            <a:r>
              <a:rPr lang="zh-CN" altLang="en-US" dirty="0"/>
              <a:t>旅行商问题，</a:t>
            </a:r>
            <a:r>
              <a:rPr lang="en-US" altLang="zh-CN" dirty="0"/>
              <a:t>0/1</a:t>
            </a:r>
            <a:r>
              <a:rPr lang="zh-CN" altLang="en-US" dirty="0"/>
              <a:t>背包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上下界限函数设计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步骤</a:t>
            </a:r>
            <a:r>
              <a:rPr lang="en-US" altLang="zh-CN" dirty="0"/>
              <a:t>/</a:t>
            </a:r>
            <a:r>
              <a:rPr lang="zh-CN" altLang="en-US" dirty="0"/>
              <a:t>代码</a:t>
            </a:r>
            <a:r>
              <a:rPr lang="en-US" altLang="zh-CN" dirty="0"/>
              <a:t>/</a:t>
            </a:r>
            <a:r>
              <a:rPr lang="zh-CN" altLang="en-US" dirty="0"/>
              <a:t>伪代码，时间复杂性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针对具体例子，画出解空间树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305550" cy="1143000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Times New Roman" pitchFamily="18" charset="0"/>
              </a:rPr>
              <a:t>复习要求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1770063"/>
            <a:ext cx="8305800" cy="4495800"/>
          </a:xfrm>
        </p:spPr>
        <p:txBody>
          <a:bodyPr/>
          <a:lstStyle/>
          <a:p>
            <a:pPr eaLnBrk="1" hangingPunct="1"/>
            <a:r>
              <a:rPr kumimoji="0" lang="zh-CN" altLang="en-US" dirty="0">
                <a:latin typeface="Times New Roman" pitchFamily="18" charset="0"/>
              </a:rPr>
              <a:t>计算题</a:t>
            </a:r>
            <a:r>
              <a:rPr kumimoji="0" lang="en-US" altLang="zh-CN" dirty="0">
                <a:latin typeface="Times New Roman" pitchFamily="18" charset="0"/>
              </a:rPr>
              <a:t>+</a:t>
            </a:r>
            <a:r>
              <a:rPr kumimoji="0" lang="zh-CN" altLang="en-US" dirty="0">
                <a:latin typeface="Times New Roman" pitchFamily="18" charset="0"/>
              </a:rPr>
              <a:t>设计分析题</a:t>
            </a:r>
            <a:endParaRPr kumimoji="0" lang="en-US" altLang="zh-CN" dirty="0">
              <a:latin typeface="Times New Roman" pitchFamily="18" charset="0"/>
            </a:endParaRPr>
          </a:p>
          <a:p>
            <a:pPr eaLnBrk="1" hangingPunct="1"/>
            <a:r>
              <a:rPr kumimoji="0" lang="zh-CN" altLang="en-US" dirty="0">
                <a:latin typeface="Times New Roman" pitchFamily="18" charset="0"/>
              </a:rPr>
              <a:t>计算题</a:t>
            </a:r>
            <a:endParaRPr kumimoji="0" lang="en-US" altLang="zh-CN" dirty="0">
              <a:latin typeface="Times New Roman" pitchFamily="18" charset="0"/>
            </a:endParaRPr>
          </a:p>
          <a:p>
            <a:pPr lvl="1" eaLnBrk="1" hangingPunct="1"/>
            <a:r>
              <a:rPr kumimoji="0" lang="zh-CN" altLang="en-US" dirty="0">
                <a:latin typeface="Times New Roman" pitchFamily="18" charset="0"/>
              </a:rPr>
              <a:t>渐进复杂性分析</a:t>
            </a:r>
            <a:endParaRPr kumimoji="0" lang="en-US" altLang="zh-CN" dirty="0">
              <a:latin typeface="Times New Roman" pitchFamily="18" charset="0"/>
            </a:endParaRPr>
          </a:p>
          <a:p>
            <a:pPr lvl="1" eaLnBrk="1" hangingPunct="1"/>
            <a:r>
              <a:rPr kumimoji="0" lang="zh-CN" altLang="en-US" dirty="0">
                <a:latin typeface="Times New Roman" pitchFamily="18" charset="0"/>
              </a:rPr>
              <a:t>递归方程求解</a:t>
            </a:r>
            <a:endParaRPr kumimoji="0" lang="en-US" altLang="zh-CN" dirty="0">
              <a:latin typeface="Times New Roman" pitchFamily="18" charset="0"/>
            </a:endParaRPr>
          </a:p>
          <a:p>
            <a:pPr eaLnBrk="1" hangingPunct="1"/>
            <a:r>
              <a:rPr kumimoji="0" lang="zh-CN" altLang="en-US" dirty="0">
                <a:latin typeface="Times New Roman" pitchFamily="18" charset="0"/>
              </a:rPr>
              <a:t>设计分析题</a:t>
            </a:r>
            <a:endParaRPr kumimoji="0" lang="en-US" altLang="zh-CN" dirty="0">
              <a:latin typeface="Times New Roman" pitchFamily="18" charset="0"/>
            </a:endParaRPr>
          </a:p>
          <a:p>
            <a:pPr lvl="1" eaLnBrk="1" hangingPunct="1"/>
            <a:r>
              <a:rPr kumimoji="0" lang="zh-CN" altLang="en-US" dirty="0">
                <a:latin typeface="Times New Roman" pitchFamily="18" charset="0"/>
              </a:rPr>
              <a:t>类型：分治，动态规划，贪心，回溯</a:t>
            </a:r>
            <a:endParaRPr kumimoji="0" lang="en-US" altLang="zh-CN" dirty="0">
              <a:latin typeface="Times New Roman" pitchFamily="18" charset="0"/>
            </a:endParaRPr>
          </a:p>
          <a:p>
            <a:pPr lvl="1" eaLnBrk="1" hangingPunct="1"/>
            <a:r>
              <a:rPr kumimoji="0" lang="zh-CN" altLang="en-US" dirty="0">
                <a:latin typeface="Times New Roman" pitchFamily="18" charset="0"/>
              </a:rPr>
              <a:t>课堂上讲过、上机实验做过的面向具体问题的特定算法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dirty="0">
                <a:latin typeface="Times New Roman" pitchFamily="18" charset="0"/>
              </a:rPr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112000" cy="11430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Times New Roman" pitchFamily="18" charset="0"/>
              </a:rPr>
              <a:t>第一章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37485"/>
            <a:ext cx="8648700" cy="489667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算法复杂性的概念</a:t>
            </a:r>
            <a:endParaRPr lang="zh-CN" altLang="en-US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kumimoji="0" lang="zh-CN" altLang="en-US" dirty="0">
                <a:latin typeface="Times New Roman" pitchFamily="18" charset="0"/>
                <a:cs typeface="Times New Roman" pitchFamily="18" charset="0"/>
              </a:rPr>
              <a:t>时间、</a:t>
            </a:r>
            <a:r>
              <a:rPr kumimoji="0" lang="zh-CN" altLang="en-US" strike="sngStrike" dirty="0">
                <a:latin typeface="Times New Roman" pitchFamily="18" charset="0"/>
                <a:cs typeface="Times New Roman" pitchFamily="18" charset="0"/>
              </a:rPr>
              <a:t>空间</a:t>
            </a:r>
            <a:r>
              <a:rPr kumimoji="0" lang="zh-CN" altLang="en-US" dirty="0">
                <a:latin typeface="Times New Roman" pitchFamily="18" charset="0"/>
                <a:cs typeface="Times New Roman" pitchFamily="18" charset="0"/>
              </a:rPr>
              <a:t>复杂性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kumimoji="0" lang="en-US" altLang="zh-CN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0" lang="zh-CN" altLang="en-US" dirty="0">
                <a:latin typeface="Times New Roman" pitchFamily="18" charset="0"/>
                <a:cs typeface="Times New Roman" pitchFamily="18" charset="0"/>
              </a:rPr>
              <a:t>种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渐进复杂性定义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kumimoji="0" lang="en-US" altLang="zh-CN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US" altLang="zh-CN" dirty="0">
                <a:latin typeface="Times New Roman" pitchFamily="18" charset="0"/>
                <a:cs typeface="Times New Roman" pitchFamily="18" charset="0"/>
              </a:rPr>
              <a:t>, o, </a:t>
            </a:r>
            <a:r>
              <a:rPr lang="zh-CN" altLang="en-US" b="1" dirty="0">
                <a:solidFill>
                  <a:srgbClr val="3907F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zh-CN" b="1" dirty="0">
                <a:solidFill>
                  <a:srgbClr val="3907F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zh-CN" altLang="en-US" b="1" dirty="0">
                <a:solidFill>
                  <a:srgbClr val="3907F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b="1" i="1" dirty="0">
                <a:solidFill>
                  <a:srgbClr val="3907F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altLang="zh-CN" b="1" i="1" dirty="0">
                <a:solidFill>
                  <a:srgbClr val="3907F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b="1" dirty="0">
                <a:solidFill>
                  <a:srgbClr val="3907F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zh-CN" altLang="en-US" b="1" dirty="0">
                <a:solidFill>
                  <a:srgbClr val="3907F1"/>
                </a:solidFill>
                <a:latin typeface="Times New Roman" pitchFamily="18" charset="0"/>
                <a:cs typeface="Times New Roman" pitchFamily="18" charset="0"/>
              </a:rPr>
              <a:t> 的概念</a:t>
            </a:r>
          </a:p>
          <a:p>
            <a:pPr lvl="1"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(n)=?(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(n))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？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5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种渐近复杂性</a:t>
            </a:r>
          </a:p>
          <a:p>
            <a:pPr marL="193675" lvl="1" indent="-193675" eaLnBrk="1" hangingPunct="1">
              <a:buClr>
                <a:schemeClr val="folHlink"/>
              </a:buClr>
              <a:buSzPct val="60000"/>
              <a:defRPr/>
            </a:pPr>
            <a:r>
              <a:rPr kumimoji="0" lang="zh-CN" altLang="en-US" dirty="0">
                <a:latin typeface="Times New Roman" pitchFamily="18" charset="0"/>
                <a:cs typeface="Times New Roman" pitchFamily="18" charset="0"/>
              </a:rPr>
              <a:t>注意：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、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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、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在定义上的区别：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存在正常数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，使得对所有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，有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1" eaLnBrk="1" hangingPunct="1"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对于任何正常数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存在正数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，使得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4498975" y="23320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3675" indent="-193675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)= </a:t>
            </a:r>
            <a:r>
              <a:rPr lang="en-US" altLang="zh-CN" sz="1800" i="1">
                <a:sym typeface="Symbol" pitchFamily="18" charset="2"/>
              </a:rPr>
              <a:t>O</a:t>
            </a:r>
            <a:r>
              <a:rPr lang="en-US" altLang="zh-CN" sz="1800"/>
              <a:t>(</a:t>
            </a:r>
            <a:r>
              <a:rPr lang="en-US" altLang="zh-CN" sz="1800" i="1"/>
              <a:t>g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)) </a:t>
            </a:r>
            <a:r>
              <a:rPr lang="en-US" altLang="zh-CN" sz="1800">
                <a:sym typeface="Symbol" pitchFamily="18" charset="2"/>
              </a:rPr>
              <a:t></a:t>
            </a:r>
            <a:r>
              <a:rPr lang="en-US" altLang="zh-CN" sz="1800"/>
              <a:t> a </a:t>
            </a:r>
            <a:r>
              <a:rPr lang="en-US" altLang="zh-CN" sz="1800">
                <a:sym typeface="Symbol" pitchFamily="18" charset="2"/>
              </a:rPr>
              <a:t> b;   </a:t>
            </a:r>
            <a:r>
              <a:rPr lang="zh-CN" altLang="en-US" sz="1800" b="1">
                <a:solidFill>
                  <a:srgbClr val="3907F1"/>
                </a:solidFill>
              </a:rPr>
              <a:t>渐近上界</a:t>
            </a:r>
            <a:endParaRPr lang="zh-CN" altLang="en-US" sz="180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)= </a:t>
            </a:r>
            <a:r>
              <a:rPr lang="en-US" altLang="zh-CN" sz="1800">
                <a:sym typeface="Symbol" pitchFamily="18" charset="2"/>
              </a:rPr>
              <a:t></a:t>
            </a:r>
            <a:r>
              <a:rPr lang="en-US" altLang="zh-CN" sz="1800"/>
              <a:t>(</a:t>
            </a:r>
            <a:r>
              <a:rPr lang="en-US" altLang="zh-CN" sz="1800" i="1"/>
              <a:t>g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)) </a:t>
            </a:r>
            <a:r>
              <a:rPr lang="en-US" altLang="zh-CN" sz="1800">
                <a:sym typeface="Symbol" pitchFamily="18" charset="2"/>
              </a:rPr>
              <a:t></a:t>
            </a:r>
            <a:r>
              <a:rPr lang="en-US" altLang="zh-CN" sz="1800"/>
              <a:t> a </a:t>
            </a:r>
            <a:r>
              <a:rPr lang="en-US" altLang="zh-CN" sz="1800">
                <a:sym typeface="Symbol" pitchFamily="18" charset="2"/>
              </a:rPr>
              <a:t> b;   </a:t>
            </a:r>
            <a:r>
              <a:rPr lang="zh-CN" altLang="en-US" sz="1800" b="1">
                <a:solidFill>
                  <a:srgbClr val="3907F1"/>
                </a:solidFill>
              </a:rPr>
              <a:t>渐近下界</a:t>
            </a:r>
            <a:r>
              <a:rPr lang="zh-CN" altLang="en-US" sz="1800"/>
              <a:t> </a:t>
            </a:r>
            <a:endParaRPr lang="zh-CN" altLang="en-US" sz="180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)= </a:t>
            </a:r>
            <a:r>
              <a:rPr lang="en-US" altLang="zh-CN" sz="1800">
                <a:sym typeface="Symbol" pitchFamily="18" charset="2"/>
              </a:rPr>
              <a:t></a:t>
            </a:r>
            <a:r>
              <a:rPr lang="en-US" altLang="zh-CN" sz="1800"/>
              <a:t>(</a:t>
            </a:r>
            <a:r>
              <a:rPr lang="en-US" altLang="zh-CN" sz="1800" i="1"/>
              <a:t>g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)) </a:t>
            </a:r>
            <a:r>
              <a:rPr lang="en-US" altLang="zh-CN" sz="1800">
                <a:sym typeface="Symbol" pitchFamily="18" charset="2"/>
              </a:rPr>
              <a:t></a:t>
            </a:r>
            <a:r>
              <a:rPr lang="en-US" altLang="zh-CN" sz="1800"/>
              <a:t> a </a:t>
            </a:r>
            <a:r>
              <a:rPr lang="en-US" altLang="zh-CN" sz="1800">
                <a:sym typeface="Symbol" pitchFamily="18" charset="2"/>
              </a:rPr>
              <a:t>= b;   </a:t>
            </a:r>
            <a:r>
              <a:rPr lang="zh-CN" altLang="en-US" sz="1800" b="1">
                <a:solidFill>
                  <a:srgbClr val="3907F1"/>
                </a:solidFill>
              </a:rPr>
              <a:t>紧渐近界</a:t>
            </a:r>
            <a:endParaRPr lang="zh-CN" altLang="en-US" sz="180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)= </a:t>
            </a:r>
            <a:r>
              <a:rPr lang="en-US" altLang="zh-CN" sz="1800" i="1"/>
              <a:t>o</a:t>
            </a:r>
            <a:r>
              <a:rPr lang="en-US" altLang="zh-CN" sz="1800"/>
              <a:t>(</a:t>
            </a:r>
            <a:r>
              <a:rPr lang="en-US" altLang="zh-CN" sz="1800" i="1"/>
              <a:t>g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)) </a:t>
            </a:r>
            <a:r>
              <a:rPr lang="en-US" altLang="zh-CN" sz="1800">
                <a:sym typeface="Symbol" pitchFamily="18" charset="2"/>
              </a:rPr>
              <a:t></a:t>
            </a:r>
            <a:r>
              <a:rPr lang="en-US" altLang="zh-CN" sz="1800"/>
              <a:t> a </a:t>
            </a:r>
            <a:r>
              <a:rPr lang="en-US" altLang="zh-CN" sz="1800">
                <a:sym typeface="Symbol" pitchFamily="18" charset="2"/>
              </a:rPr>
              <a:t>&lt; b;    </a:t>
            </a:r>
            <a:r>
              <a:rPr lang="zh-CN" altLang="en-US" sz="1800" b="1">
                <a:solidFill>
                  <a:srgbClr val="3907F1"/>
                </a:solidFill>
              </a:rPr>
              <a:t>非紧上界</a:t>
            </a:r>
            <a:endParaRPr lang="zh-CN" altLang="en-US" sz="180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)= </a:t>
            </a:r>
            <a:r>
              <a:rPr lang="en-US" altLang="zh-CN" sz="1800" i="1">
                <a:sym typeface="Symbol" pitchFamily="18" charset="2"/>
              </a:rPr>
              <a:t></a:t>
            </a:r>
            <a:r>
              <a:rPr lang="en-US" altLang="zh-CN" sz="1800"/>
              <a:t>(</a:t>
            </a:r>
            <a:r>
              <a:rPr lang="en-US" altLang="zh-CN" sz="1800" i="1"/>
              <a:t>g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)) </a:t>
            </a:r>
            <a:r>
              <a:rPr lang="en-US" altLang="zh-CN" sz="1800">
                <a:sym typeface="Symbol" pitchFamily="18" charset="2"/>
              </a:rPr>
              <a:t></a:t>
            </a:r>
            <a:r>
              <a:rPr lang="en-US" altLang="zh-CN" sz="1800"/>
              <a:t> a </a:t>
            </a:r>
            <a:r>
              <a:rPr lang="en-US" altLang="zh-CN" sz="1800">
                <a:sym typeface="Symbol" pitchFamily="18" charset="2"/>
              </a:rPr>
              <a:t>&gt; b.   </a:t>
            </a:r>
            <a:r>
              <a:rPr lang="zh-CN" altLang="en-US" sz="1800" b="1">
                <a:solidFill>
                  <a:srgbClr val="3907F1"/>
                </a:solidFill>
              </a:rPr>
              <a:t>非紧下界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112000" cy="11430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Times New Roman" pitchFamily="18" charset="0"/>
              </a:rPr>
              <a:t>第一章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52600"/>
            <a:ext cx="8524875" cy="4495800"/>
          </a:xfrm>
        </p:spPr>
        <p:txBody>
          <a:bodyPr/>
          <a:lstStyle/>
          <a:p>
            <a:pPr eaLnBrk="1" hangingPunct="1"/>
            <a:r>
              <a:rPr kumimoji="0" lang="zh-CN" altLang="en-US" dirty="0">
                <a:latin typeface="Times New Roman" pitchFamily="18" charset="0"/>
              </a:rPr>
              <a:t>算法时间复杂性分析方法</a:t>
            </a:r>
            <a:endParaRPr lang="zh-CN" altLang="en-US" dirty="0">
              <a:latin typeface="Times New Roman" pitchFamily="18" charset="0"/>
            </a:endParaRPr>
          </a:p>
          <a:p>
            <a:pPr lvl="1" eaLnBrk="1" hangingPunct="1"/>
            <a:r>
              <a:rPr lang="zh-CN" altLang="en-US" dirty="0"/>
              <a:t>给定算法步骤，分析各步执行时间，分析算法时间复杂性</a:t>
            </a:r>
          </a:p>
          <a:p>
            <a:pPr marL="0" indent="0" eaLnBrk="1" hangingPunct="1">
              <a:buNone/>
            </a:pPr>
            <a:r>
              <a:rPr kumimoji="0" lang="en-US" altLang="zh-CN" dirty="0">
                <a:latin typeface="Times New Roman" pitchFamily="18" charset="0"/>
              </a:rPr>
              <a:t> </a:t>
            </a:r>
          </a:p>
          <a:p>
            <a:pPr eaLnBrk="1" hangingPunct="1"/>
            <a:r>
              <a:rPr kumimoji="0" lang="zh-CN" altLang="en-US" dirty="0">
                <a:solidFill>
                  <a:schemeClr val="bg2"/>
                </a:solidFill>
                <a:latin typeface="Times New Roman" pitchFamily="18" charset="0"/>
              </a:rPr>
              <a:t>例题与作业</a:t>
            </a:r>
            <a:endParaRPr kumimoji="0" lang="en-US" altLang="zh-CN" dirty="0">
              <a:solidFill>
                <a:schemeClr val="bg2"/>
              </a:solidFill>
              <a:latin typeface="Times New Roman" pitchFamily="18" charset="0"/>
            </a:endParaRPr>
          </a:p>
          <a:p>
            <a:pPr lvl="1" eaLnBrk="1" hangingPunct="1"/>
            <a:r>
              <a:rPr kumimoji="0" lang="zh-CN" altLang="en-US" dirty="0">
                <a:solidFill>
                  <a:schemeClr val="bg2"/>
                </a:solidFill>
                <a:latin typeface="Times New Roman" pitchFamily="18" charset="0"/>
              </a:rPr>
              <a:t>分析证明渐进时间复杂性间</a:t>
            </a:r>
            <a:endParaRPr kumimoji="0" lang="en-US" altLang="zh-CN" dirty="0">
              <a:solidFill>
                <a:schemeClr val="bg2"/>
              </a:solidFill>
              <a:latin typeface="Times New Roman" pitchFamily="18" charset="0"/>
            </a:endParaRPr>
          </a:p>
          <a:p>
            <a:pPr lvl="1" eaLnBrk="1" hangingPunct="1"/>
            <a:r>
              <a:rPr kumimoji="0" lang="en-US" altLang="zh-CN" dirty="0">
                <a:latin typeface="Times New Roman" pitchFamily="18" charset="0"/>
              </a:rPr>
              <a:t>e.g. 2n + 5n^2= </a:t>
            </a:r>
            <a:r>
              <a:rPr kumimoji="0" lang="en-US" altLang="zh-CN" i="1" dirty="0">
                <a:latin typeface="Times New Roman" pitchFamily="18" charset="0"/>
              </a:rPr>
              <a:t>O</a:t>
            </a:r>
            <a:r>
              <a:rPr kumimoji="0" lang="en-US" altLang="zh-CN" dirty="0">
                <a:latin typeface="Times New Roman" pitchFamily="18" charset="0"/>
              </a:rPr>
              <a:t>(n^2)</a:t>
            </a:r>
          </a:p>
          <a:p>
            <a:pPr marL="0" indent="0" eaLnBrk="1" hangingPunct="1">
              <a:buNone/>
            </a:pPr>
            <a:r>
              <a:rPr kumimoji="0" lang="en-US" altLang="zh-CN" dirty="0">
                <a:latin typeface="Times New Roman" pitchFamily="18" charset="0"/>
              </a:rPr>
              <a:t>              f(n) + g(n) = </a:t>
            </a:r>
            <a:r>
              <a:rPr kumimoji="0" lang="en-US" altLang="zh-CN" i="1" dirty="0">
                <a:latin typeface="Times New Roman" pitchFamily="18" charset="0"/>
              </a:rPr>
              <a:t>O</a:t>
            </a:r>
            <a:r>
              <a:rPr kumimoji="0" lang="en-US" altLang="zh-CN" dirty="0">
                <a:latin typeface="Times New Roman" pitchFamily="18" charset="0"/>
              </a:rPr>
              <a:t>(max{f(n), g(n)})</a:t>
            </a:r>
          </a:p>
          <a:p>
            <a:pPr marL="0" indent="0" eaLnBrk="1" hangingPunct="1">
              <a:buNone/>
            </a:pPr>
            <a:endParaRPr kumimoji="0" lang="en-US" altLang="zh-CN" dirty="0">
              <a:latin typeface="Times New Roman" pitchFamily="18" charset="0"/>
            </a:endParaRPr>
          </a:p>
          <a:p>
            <a:pPr eaLnBrk="1" hangingPunct="1"/>
            <a:endParaRPr lang="en-US" altLang="zh-CN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143000" y="381000"/>
            <a:ext cx="711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Times New Roman" pitchFamily="18" charset="0"/>
              </a:rPr>
              <a:t>第二章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57175" y="1752600"/>
            <a:ext cx="860583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3675" indent="-193675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递归概念，递归法的原理</a:t>
            </a:r>
            <a:r>
              <a:rPr lang="en-US" altLang="zh-CN" dirty="0"/>
              <a:t>/</a:t>
            </a:r>
            <a:r>
              <a:rPr lang="zh-CN" altLang="en-US" dirty="0"/>
              <a:t>步骤</a:t>
            </a:r>
            <a:endParaRPr lang="zh-CN" altLang="en-US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分治法</a:t>
            </a:r>
            <a:r>
              <a:rPr lang="zh-CN" altLang="en-US" dirty="0"/>
              <a:t>基本原理</a:t>
            </a:r>
            <a:r>
              <a:rPr lang="en-US" altLang="zh-CN" dirty="0"/>
              <a:t>/</a:t>
            </a:r>
            <a:r>
              <a:rPr lang="zh-CN" altLang="en-US" dirty="0"/>
              <a:t>步骤、</a:t>
            </a:r>
            <a:r>
              <a:rPr lang="zh-CN" altLang="en-US" dirty="0">
                <a:latin typeface="Times New Roman" pitchFamily="18" charset="0"/>
              </a:rPr>
              <a:t>适用条件</a:t>
            </a:r>
          </a:p>
          <a:p>
            <a:pPr eaLnBrk="1" hangingPunct="1"/>
            <a:endParaRPr lang="zh-CN" altLang="en-US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递归函数（了解概念）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/>
            <a:endParaRPr lang="en-US" altLang="zh-CN" dirty="0">
              <a:latin typeface="Times New Roman" pitchFamily="18" charset="0"/>
            </a:endParaRPr>
          </a:p>
          <a:p>
            <a:pPr eaLnBrk="1" hangingPunct="1"/>
            <a:r>
              <a:rPr kumimoji="0" lang="zh-CN" altLang="en-US" dirty="0"/>
              <a:t>用特征方程解递归方程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dirty="0"/>
              <a:t>    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r>
              <a:rPr kumimoji="0" lang="en-US" altLang="zh-CN" dirty="0">
                <a:solidFill>
                  <a:schemeClr val="hlink"/>
                </a:solidFill>
              </a:rPr>
              <a:t>!</a:t>
            </a:r>
            <a:r>
              <a:rPr kumimoji="0" lang="zh-CN" altLang="en-US" b="1" dirty="0">
                <a:solidFill>
                  <a:schemeClr val="hlink"/>
                </a:solidFill>
              </a:rPr>
              <a:t>线性齐次递归方程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dirty="0"/>
              <a:t>    </a:t>
            </a:r>
            <a:r>
              <a:rPr kumimoji="0" lang="en-US" altLang="zh-CN" dirty="0"/>
              <a:t>2</a:t>
            </a:r>
            <a:r>
              <a:rPr kumimoji="0" lang="zh-CN" altLang="en-US" dirty="0"/>
              <a:t>）</a:t>
            </a:r>
            <a:r>
              <a:rPr kumimoji="0" lang="zh-CN" altLang="en-US" strike="dblStrike" dirty="0"/>
              <a:t>线性非齐次递归方程（不做要求）</a:t>
            </a:r>
            <a:endParaRPr lang="en-US" altLang="zh-CN" strike="dblStrike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kumimoji="0" lang="en-US" altLang="zh-CN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143000" y="381000"/>
            <a:ext cx="711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Times New Roman" pitchFamily="18" charset="0"/>
              </a:rPr>
              <a:t>第 二</a:t>
            </a:r>
            <a:r>
              <a:rPr lang="en-US" altLang="zh-CN" sz="32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chemeClr val="tx2"/>
                </a:solidFill>
                <a:latin typeface="Times New Roman" pitchFamily="18" charset="0"/>
              </a:rPr>
              <a:t>章</a:t>
            </a:r>
          </a:p>
        </p:txBody>
      </p:sp>
      <p:sp>
        <p:nvSpPr>
          <p:cNvPr id="1848324" name="Rectangle 4"/>
          <p:cNvSpPr>
            <a:spLocks noChangeArrowheads="1"/>
          </p:cNvSpPr>
          <p:nvPr/>
        </p:nvSpPr>
        <p:spPr bwMode="auto">
          <a:xfrm>
            <a:off x="376238" y="1680497"/>
            <a:ext cx="850106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93675" indent="-193675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/>
              <a:t>要求：面向特定问题</a:t>
            </a:r>
            <a:endParaRPr lang="en-US" altLang="zh-CN" dirty="0"/>
          </a:p>
          <a:p>
            <a:pPr marL="650875" lvl="1" indent="-193675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/>
              <a:t>原理，步骤</a:t>
            </a:r>
            <a:r>
              <a:rPr lang="en-US" altLang="zh-CN" dirty="0"/>
              <a:t>/</a:t>
            </a:r>
            <a:r>
              <a:rPr lang="zh-CN" altLang="en-US" dirty="0"/>
              <a:t>代码</a:t>
            </a:r>
            <a:r>
              <a:rPr lang="en-US" altLang="zh-CN" dirty="0"/>
              <a:t>/</a:t>
            </a:r>
            <a:r>
              <a:rPr lang="zh-CN" altLang="en-US" dirty="0"/>
              <a:t>伪代码</a:t>
            </a:r>
            <a:endParaRPr lang="en-US" altLang="zh-CN" dirty="0"/>
          </a:p>
          <a:p>
            <a:pPr marL="650875" lvl="1" indent="-193675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/>
              <a:t>（最好</a:t>
            </a:r>
            <a:r>
              <a:rPr lang="en-US" altLang="zh-CN" dirty="0"/>
              <a:t>/</a:t>
            </a:r>
            <a:r>
              <a:rPr lang="zh-CN" altLang="en-US" dirty="0"/>
              <a:t>最坏</a:t>
            </a:r>
            <a:r>
              <a:rPr lang="en-US" altLang="zh-CN" dirty="0"/>
              <a:t>/</a:t>
            </a:r>
            <a:r>
              <a:rPr lang="zh-CN" altLang="en-US" dirty="0"/>
              <a:t>平均）时间复杂性，</a:t>
            </a:r>
            <a:r>
              <a:rPr lang="en-US" altLang="zh-CN" dirty="0"/>
              <a:t>O</a:t>
            </a:r>
          </a:p>
          <a:p>
            <a:pPr marL="650875" lvl="1" indent="-193675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/>
              <a:t>计算例子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dirty="0"/>
          </a:p>
          <a:p>
            <a:pPr marL="193675" indent="-193675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/>
              <a:t>合并排序</a:t>
            </a:r>
            <a:endParaRPr lang="en-US" altLang="zh-CN" dirty="0"/>
          </a:p>
          <a:p>
            <a:pPr marL="193675" indent="-193675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/>
              <a:t>快速排序</a:t>
            </a:r>
            <a:endParaRPr lang="zh-CN" altLang="en-US" dirty="0">
              <a:latin typeface="Times New Roman" pitchFamily="18" charset="0"/>
            </a:endParaRPr>
          </a:p>
          <a:p>
            <a:pPr marL="193675" indent="-193675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/>
              <a:t>线性时间选择</a:t>
            </a:r>
            <a:endParaRPr lang="en-US" altLang="zh-CN" dirty="0"/>
          </a:p>
          <a:p>
            <a:pPr marL="193675" indent="-193675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/>
              <a:t>平面最近点对</a:t>
            </a:r>
            <a:endParaRPr lang="en-US" altLang="zh-CN" dirty="0"/>
          </a:p>
          <a:p>
            <a:pPr marL="193675" indent="-193675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dirty="0"/>
          </a:p>
          <a:p>
            <a:pPr marL="193675" indent="-193675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dirty="0">
              <a:solidFill>
                <a:srgbClr val="FF0000"/>
              </a:solidFill>
            </a:endParaRPr>
          </a:p>
          <a:p>
            <a:pPr marL="193675" indent="-193675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u="sng" dirty="0">
              <a:solidFill>
                <a:srgbClr val="FF0000"/>
              </a:solidFill>
            </a:endParaRPr>
          </a:p>
          <a:p>
            <a:pPr marL="193675" indent="-193675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zh-CN" altLang="en-US" dirty="0">
              <a:latin typeface="Times New Roman" pitchFamily="18" charset="0"/>
            </a:endParaRPr>
          </a:p>
          <a:p>
            <a:pPr marL="573088" lvl="1" indent="-188913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kumimoji="0" lang="zh-CN" altLang="en-US" dirty="0">
                <a:latin typeface="Times New Roman" pitchFamily="18" charset="0"/>
              </a:rPr>
              <a:t> </a:t>
            </a:r>
          </a:p>
          <a:p>
            <a:pPr marL="193675" indent="-193675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kumimoji="0" lang="en-US" altLang="zh-CN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1143000" y="381000"/>
            <a:ext cx="711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Times New Roman" pitchFamily="18" charset="0"/>
              </a:rPr>
              <a:t>第 三章 动态规划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304670" y="1684177"/>
            <a:ext cx="8657383" cy="492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3675" indent="-193675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 基本原理、要素（了解）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latin typeface="Times New Roman" pitchFamily="18" charset="0"/>
              </a:rPr>
              <a:t>最优子结构性质</a:t>
            </a:r>
            <a:endParaRPr lang="zh-CN" altLang="en-US" dirty="0"/>
          </a:p>
          <a:p>
            <a:pPr eaLnBrk="1" hangingPunct="1"/>
            <a:r>
              <a:rPr lang="zh-CN" altLang="en-US" dirty="0"/>
              <a:t>要求：面向特定问题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原理，最优子结构性质，递推</a:t>
            </a:r>
            <a:r>
              <a:rPr lang="en-US" altLang="zh-CN" dirty="0"/>
              <a:t>/</a:t>
            </a:r>
            <a:r>
              <a:rPr lang="zh-CN" altLang="en-US" dirty="0"/>
              <a:t>状态方程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步骤</a:t>
            </a:r>
            <a:r>
              <a:rPr lang="en-US" altLang="zh-CN" dirty="0"/>
              <a:t>/</a:t>
            </a:r>
            <a:r>
              <a:rPr lang="zh-CN" altLang="en-US" dirty="0"/>
              <a:t>代码</a:t>
            </a:r>
            <a:r>
              <a:rPr lang="en-US" altLang="zh-CN" dirty="0"/>
              <a:t>/</a:t>
            </a:r>
            <a:r>
              <a:rPr lang="zh-CN" altLang="en-US" dirty="0"/>
              <a:t>伪代码，</a:t>
            </a:r>
            <a:r>
              <a:rPr lang="en-US" altLang="zh-CN" dirty="0"/>
              <a:t>c/</a:t>
            </a:r>
            <a:r>
              <a:rPr lang="en-US" altLang="zh-CN" dirty="0" err="1"/>
              <a:t>c++</a:t>
            </a:r>
            <a:r>
              <a:rPr lang="en-US" altLang="zh-CN" dirty="0"/>
              <a:t>/Java/Python</a:t>
            </a:r>
            <a:r>
              <a:rPr lang="zh-CN" altLang="en-US" dirty="0"/>
              <a:t>，时间复杂性分析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走例子</a:t>
            </a:r>
            <a:endParaRPr lang="en-US" altLang="zh-CN" dirty="0"/>
          </a:p>
          <a:p>
            <a:pPr eaLnBrk="1" hangingPunct="1"/>
            <a:r>
              <a:rPr lang="zh-CN" altLang="en-US" dirty="0"/>
              <a:t>矩阵连乘</a:t>
            </a:r>
            <a:endParaRPr lang="en-US" altLang="zh-CN" dirty="0"/>
          </a:p>
          <a:p>
            <a:pPr eaLnBrk="1" hangingPunct="1"/>
            <a:r>
              <a:rPr lang="en-US" altLang="zh-CN" dirty="0"/>
              <a:t>0/1</a:t>
            </a:r>
            <a:r>
              <a:rPr lang="zh-CN" altLang="en-US" dirty="0"/>
              <a:t>背包问题</a:t>
            </a:r>
            <a:endParaRPr lang="en-US" altLang="zh-CN" dirty="0"/>
          </a:p>
          <a:p>
            <a:pPr eaLnBrk="1" hangingPunct="1"/>
            <a:r>
              <a:rPr lang="zh-CN" altLang="en-US" dirty="0"/>
              <a:t>最长公共子序列</a:t>
            </a:r>
            <a:endParaRPr lang="en-US" altLang="zh-CN" dirty="0"/>
          </a:p>
          <a:p>
            <a:pPr eaLnBrk="1" hangingPunct="1"/>
            <a:r>
              <a:rPr lang="zh-CN" altLang="en-US" dirty="0"/>
              <a:t>最大子段和</a:t>
            </a:r>
            <a:endParaRPr lang="en-US" altLang="zh-CN" dirty="0"/>
          </a:p>
          <a:p>
            <a:pPr eaLnBrk="1" hangingPunct="1"/>
            <a:r>
              <a:rPr lang="zh-CN" altLang="en-US" dirty="0"/>
              <a:t>凸多边形最优三角剖分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881" y="211015"/>
            <a:ext cx="7793038" cy="6096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Times New Roman" pitchFamily="18" charset="0"/>
              </a:rPr>
              <a:t>第 四章 贪心算法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092" y="984378"/>
            <a:ext cx="8643815" cy="5421923"/>
          </a:xfrm>
        </p:spPr>
        <p:txBody>
          <a:bodyPr/>
          <a:lstStyle/>
          <a:p>
            <a:pPr eaLnBrk="1" hangingPunct="1"/>
            <a:r>
              <a:rPr lang="zh-CN" altLang="en-US" dirty="0"/>
              <a:t> </a:t>
            </a:r>
            <a:r>
              <a:rPr lang="zh-CN" altLang="en-US" dirty="0">
                <a:solidFill>
                  <a:srgbClr val="000000"/>
                </a:solidFill>
              </a:rPr>
              <a:t>贪心算法基础（了解）</a:t>
            </a:r>
            <a:endParaRPr lang="en-US" altLang="zh-CN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基本要素：最优子结构性质、贪心选择性质</a:t>
            </a:r>
            <a:endParaRPr lang="en-US" altLang="zh-CN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贪心算法与动态规划算法的差异</a:t>
            </a:r>
          </a:p>
          <a:p>
            <a:pPr eaLnBrk="1" hangingPunct="1"/>
            <a:r>
              <a:rPr lang="zh-CN" altLang="en-US" b="1" dirty="0"/>
              <a:t>要求</a:t>
            </a:r>
            <a:r>
              <a:rPr lang="zh-CN" altLang="en-US" dirty="0"/>
              <a:t>：面向特定问题</a:t>
            </a:r>
            <a:endParaRPr lang="en-US" altLang="zh-CN" b="1" dirty="0"/>
          </a:p>
          <a:p>
            <a:pPr lvl="1" eaLnBrk="1" hangingPunct="1"/>
            <a:r>
              <a:rPr lang="zh-CN" altLang="en-US" dirty="0"/>
              <a:t>原理，贪心策略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证明、或说明特定问题满足贪心选择性质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步骤</a:t>
            </a:r>
            <a:r>
              <a:rPr lang="en-US" altLang="zh-CN" dirty="0"/>
              <a:t>/</a:t>
            </a:r>
            <a:r>
              <a:rPr lang="zh-CN" altLang="en-US" dirty="0"/>
              <a:t>代码</a:t>
            </a:r>
            <a:r>
              <a:rPr lang="en-US" altLang="zh-CN" dirty="0"/>
              <a:t>/</a:t>
            </a:r>
            <a:r>
              <a:rPr lang="zh-CN" altLang="en-US" dirty="0"/>
              <a:t>伪代码，时间复杂性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走例子</a:t>
            </a:r>
            <a:endParaRPr lang="en-US" altLang="zh-CN" dirty="0"/>
          </a:p>
          <a:p>
            <a:pPr eaLnBrk="1" hangingPunct="1"/>
            <a:r>
              <a:rPr lang="zh-CN" altLang="en-US" dirty="0"/>
              <a:t>最优装载</a:t>
            </a:r>
            <a:endParaRPr lang="en-US" altLang="zh-CN" dirty="0"/>
          </a:p>
          <a:p>
            <a:pPr eaLnBrk="1" hangingPunct="1"/>
            <a:r>
              <a:rPr lang="zh-CN" altLang="en-US" dirty="0"/>
              <a:t>哈夫曼编码</a:t>
            </a:r>
            <a:endParaRPr lang="en-US" altLang="zh-CN" dirty="0"/>
          </a:p>
          <a:p>
            <a:pPr eaLnBrk="1" hangingPunct="1"/>
            <a:r>
              <a:rPr lang="zh-CN" altLang="en-US" dirty="0"/>
              <a:t>单源最短路径</a:t>
            </a:r>
            <a:endParaRPr lang="en-US" altLang="zh-CN" dirty="0"/>
          </a:p>
          <a:p>
            <a:pPr eaLnBrk="1" hangingPunct="1"/>
            <a:r>
              <a:rPr lang="zh-CN" altLang="en-US" dirty="0"/>
              <a:t>最小生成树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>
              <a:lnSpc>
                <a:spcPct val="120000"/>
              </a:lnSpc>
              <a:buFont typeface="Symbol" pitchFamily="18" charset="2"/>
              <a:buChar char="·"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latin typeface="Times New Roman" pitchFamily="18" charset="0"/>
              </a:rPr>
              <a:t>第 五</a:t>
            </a:r>
            <a:r>
              <a:rPr lang="en-US" altLang="zh-CN" sz="3200" dirty="0">
                <a:latin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</a:rPr>
              <a:t>章 回溯法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908" y="1729154"/>
            <a:ext cx="8628184" cy="449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itchFamily="18" charset="0"/>
              </a:rPr>
              <a:t>原理（了解）</a:t>
            </a:r>
            <a:endParaRPr lang="en-US" altLang="zh-CN" dirty="0">
              <a:latin typeface="Times New Roman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itchFamily="18" charset="0"/>
              </a:rPr>
              <a:t>形式化表示，完全</a:t>
            </a:r>
            <a:r>
              <a:rPr lang="en-US" altLang="zh-CN" dirty="0">
                <a:latin typeface="Times New Roman" pitchFamily="18" charset="0"/>
              </a:rPr>
              <a:t>/</a:t>
            </a:r>
            <a:r>
              <a:rPr lang="zh-CN" altLang="en-US" dirty="0">
                <a:latin typeface="Times New Roman" pitchFamily="18" charset="0"/>
              </a:rPr>
              <a:t>部分</a:t>
            </a:r>
            <a:r>
              <a:rPr lang="en-US" altLang="zh-CN" dirty="0">
                <a:latin typeface="Times New Roman" pitchFamily="18" charset="0"/>
              </a:rPr>
              <a:t>/</a:t>
            </a:r>
            <a:r>
              <a:rPr lang="zh-CN" altLang="en-US" dirty="0">
                <a:latin typeface="Times New Roman" pitchFamily="18" charset="0"/>
              </a:rPr>
              <a:t>可行</a:t>
            </a:r>
            <a:r>
              <a:rPr lang="en-US" altLang="zh-CN" dirty="0">
                <a:latin typeface="Times New Roman" pitchFamily="18" charset="0"/>
              </a:rPr>
              <a:t>/</a:t>
            </a:r>
            <a:r>
              <a:rPr lang="zh-CN" altLang="en-US" dirty="0">
                <a:latin typeface="Times New Roman" pitchFamily="18" charset="0"/>
              </a:rPr>
              <a:t>最优</a:t>
            </a:r>
            <a:r>
              <a:rPr lang="en-US" altLang="zh-CN" dirty="0">
                <a:latin typeface="Times New Roman" pitchFamily="18" charset="0"/>
              </a:rPr>
              <a:t>/</a:t>
            </a:r>
            <a:r>
              <a:rPr lang="zh-CN" altLang="en-US" dirty="0">
                <a:latin typeface="Times New Roman" pitchFamily="18" charset="0"/>
              </a:rPr>
              <a:t>不可行解，搜索空间</a:t>
            </a:r>
            <a:endParaRPr lang="en-US" altLang="zh-CN" dirty="0">
              <a:latin typeface="Times New Roman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itchFamily="18" charset="0"/>
              </a:rPr>
              <a:t>深度优先搜索策略</a:t>
            </a:r>
            <a:endParaRPr lang="en-US" altLang="zh-CN" dirty="0">
              <a:latin typeface="Times New Roman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itchFamily="18" charset="0"/>
              </a:rPr>
              <a:t>子集树、排列树问题；</a:t>
            </a:r>
            <a:endParaRPr lang="en-US" altLang="zh-CN" dirty="0"/>
          </a:p>
          <a:p>
            <a:pPr eaLnBrk="1" hangingPunct="1"/>
            <a:endParaRPr lang="zh-CN" altLang="en-US" dirty="0">
              <a:latin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Times New Roman" pitchFamily="18" charset="0"/>
              </a:rPr>
              <a:t>算法框架（了解）</a:t>
            </a:r>
            <a:endParaRPr lang="en-US" altLang="zh-CN" dirty="0">
              <a:latin typeface="Times New Roman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itchFamily="18" charset="0"/>
              </a:rPr>
              <a:t>递归回溯框架</a:t>
            </a:r>
            <a:endParaRPr lang="en-US" altLang="zh-CN" dirty="0">
              <a:latin typeface="Times New Roman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itchFamily="18" charset="0"/>
              </a:rPr>
              <a:t>迭代回溯框架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endParaRPr lang="en-US" altLang="zh-CN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10257</TotalTime>
  <Words>854</Words>
  <Application>Microsoft Office PowerPoint</Application>
  <PresentationFormat>全屏显示(4:3)</PresentationFormat>
  <Paragraphs>180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隶书</vt:lpstr>
      <vt:lpstr>Arial</vt:lpstr>
      <vt:lpstr>Symbol</vt:lpstr>
      <vt:lpstr>Tahoma</vt:lpstr>
      <vt:lpstr>Times New Roman</vt:lpstr>
      <vt:lpstr>Wingdings</vt:lpstr>
      <vt:lpstr>Blends</vt:lpstr>
      <vt:lpstr>考试及答疑安排</vt:lpstr>
      <vt:lpstr>复习要求</vt:lpstr>
      <vt:lpstr>第一章</vt:lpstr>
      <vt:lpstr>第一章</vt:lpstr>
      <vt:lpstr>PowerPoint 演示文稿</vt:lpstr>
      <vt:lpstr>PowerPoint 演示文稿</vt:lpstr>
      <vt:lpstr>PowerPoint 演示文稿</vt:lpstr>
      <vt:lpstr>第 四章 贪心算法</vt:lpstr>
      <vt:lpstr>第 五 章 回溯法</vt:lpstr>
      <vt:lpstr>回溯法</vt:lpstr>
      <vt:lpstr>PowerPoint 演示文稿</vt:lpstr>
      <vt:lpstr>第 六章 分支限界法【略】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Chapter 1   Introduction</dc:title>
  <cp:lastModifiedBy>13910702762@139.com</cp:lastModifiedBy>
  <cp:revision>1365</cp:revision>
  <cp:lastPrinted>1601-01-01T00:00:00Z</cp:lastPrinted>
  <dcterms:created xsi:type="dcterms:W3CDTF">2003-08-20T03:05:29Z</dcterms:created>
  <dcterms:modified xsi:type="dcterms:W3CDTF">2021-12-21T10:26:01Z</dcterms:modified>
</cp:coreProperties>
</file>