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4" r:id="rId3"/>
    <p:sldId id="293" r:id="rId4"/>
    <p:sldId id="295" r:id="rId5"/>
    <p:sldId id="297" r:id="rId6"/>
    <p:sldId id="296" r:id="rId7"/>
    <p:sldId id="299" r:id="rId8"/>
    <p:sldId id="300" r:id="rId9"/>
    <p:sldId id="298" r:id="rId10"/>
    <p:sldId id="302" r:id="rId11"/>
    <p:sldId id="303" r:id="rId12"/>
    <p:sldId id="301" r:id="rId13"/>
    <p:sldId id="304" r:id="rId14"/>
    <p:sldId id="306" r:id="rId15"/>
    <p:sldId id="305" r:id="rId16"/>
    <p:sldId id="307" r:id="rId17"/>
    <p:sldId id="309" r:id="rId18"/>
    <p:sldId id="310" r:id="rId19"/>
    <p:sldId id="311" r:id="rId20"/>
    <p:sldId id="318" r:id="rId21"/>
    <p:sldId id="314" r:id="rId22"/>
    <p:sldId id="319" r:id="rId23"/>
    <p:sldId id="313" r:id="rId24"/>
    <p:sldId id="315" r:id="rId25"/>
    <p:sldId id="317" r:id="rId26"/>
    <p:sldId id="316" r:id="rId27"/>
    <p:sldId id="27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25" autoAdjust="0"/>
    <p:restoredTop sz="95527" autoAdjust="0"/>
  </p:normalViewPr>
  <p:slideViewPr>
    <p:cSldViewPr snapToGrid="0">
      <p:cViewPr varScale="1">
        <p:scale>
          <a:sx n="62" d="100"/>
          <a:sy n="62" d="100"/>
        </p:scale>
        <p:origin x="10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9FDB-91F5-4E58-8276-BC9BEBAAFC7B}" type="datetimeFigureOut">
              <a:rPr lang="zh-CN" altLang="en-US" smtClean="0"/>
              <a:t>2021/12/21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754F0-E8B8-4DF7-AC40-3D8C894579CA}" type="slidenum">
              <a:rPr lang="zh-CN" altLang="en-US" smtClean="0"/>
              <a:t>‹#›</a:t>
            </a:fld>
            <a:endParaRPr lang="zh-CN" altLang="en-US"/>
          </a:p>
        </p:txBody>
      </p:sp>
    </p:spTree>
    <p:extLst>
      <p:ext uri="{BB962C8B-B14F-4D97-AF65-F5344CB8AC3E}">
        <p14:creationId xmlns:p14="http://schemas.microsoft.com/office/powerpoint/2010/main" val="301278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a:t>
            </a:fld>
            <a:endParaRPr lang="zh-CN" altLang="en-US"/>
          </a:p>
        </p:txBody>
      </p:sp>
    </p:spTree>
    <p:extLst>
      <p:ext uri="{BB962C8B-B14F-4D97-AF65-F5344CB8AC3E}">
        <p14:creationId xmlns:p14="http://schemas.microsoft.com/office/powerpoint/2010/main" val="36433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12</a:t>
            </a:fld>
            <a:endParaRPr lang="zh-CN" altLang="en-US"/>
          </a:p>
        </p:txBody>
      </p:sp>
    </p:spTree>
    <p:extLst>
      <p:ext uri="{BB962C8B-B14F-4D97-AF65-F5344CB8AC3E}">
        <p14:creationId xmlns:p14="http://schemas.microsoft.com/office/powerpoint/2010/main" val="2988235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13</a:t>
            </a:fld>
            <a:endParaRPr lang="zh-CN" altLang="en-US"/>
          </a:p>
        </p:txBody>
      </p:sp>
    </p:spTree>
    <p:extLst>
      <p:ext uri="{BB962C8B-B14F-4D97-AF65-F5344CB8AC3E}">
        <p14:creationId xmlns:p14="http://schemas.microsoft.com/office/powerpoint/2010/main" val="567078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14</a:t>
            </a:fld>
            <a:endParaRPr lang="zh-CN" altLang="en-US"/>
          </a:p>
        </p:txBody>
      </p:sp>
    </p:spTree>
    <p:extLst>
      <p:ext uri="{BB962C8B-B14F-4D97-AF65-F5344CB8AC3E}">
        <p14:creationId xmlns:p14="http://schemas.microsoft.com/office/powerpoint/2010/main" val="2215632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15</a:t>
            </a:fld>
            <a:endParaRPr lang="zh-CN" altLang="en-US"/>
          </a:p>
        </p:txBody>
      </p:sp>
    </p:spTree>
    <p:extLst>
      <p:ext uri="{BB962C8B-B14F-4D97-AF65-F5344CB8AC3E}">
        <p14:creationId xmlns:p14="http://schemas.microsoft.com/office/powerpoint/2010/main" val="540830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16</a:t>
            </a:fld>
            <a:endParaRPr lang="zh-CN" altLang="en-US"/>
          </a:p>
        </p:txBody>
      </p:sp>
    </p:spTree>
    <p:extLst>
      <p:ext uri="{BB962C8B-B14F-4D97-AF65-F5344CB8AC3E}">
        <p14:creationId xmlns:p14="http://schemas.microsoft.com/office/powerpoint/2010/main" val="2214850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17</a:t>
            </a:fld>
            <a:endParaRPr lang="zh-CN" altLang="en-US"/>
          </a:p>
        </p:txBody>
      </p:sp>
    </p:spTree>
    <p:extLst>
      <p:ext uri="{BB962C8B-B14F-4D97-AF65-F5344CB8AC3E}">
        <p14:creationId xmlns:p14="http://schemas.microsoft.com/office/powerpoint/2010/main" val="586199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18</a:t>
            </a:fld>
            <a:endParaRPr lang="zh-CN" altLang="en-US"/>
          </a:p>
        </p:txBody>
      </p:sp>
    </p:spTree>
    <p:extLst>
      <p:ext uri="{BB962C8B-B14F-4D97-AF65-F5344CB8AC3E}">
        <p14:creationId xmlns:p14="http://schemas.microsoft.com/office/powerpoint/2010/main" val="5602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19</a:t>
            </a:fld>
            <a:endParaRPr lang="zh-CN" altLang="en-US"/>
          </a:p>
        </p:txBody>
      </p:sp>
    </p:spTree>
    <p:extLst>
      <p:ext uri="{BB962C8B-B14F-4D97-AF65-F5344CB8AC3E}">
        <p14:creationId xmlns:p14="http://schemas.microsoft.com/office/powerpoint/2010/main" val="1549067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20</a:t>
            </a:fld>
            <a:endParaRPr lang="zh-CN" altLang="en-US"/>
          </a:p>
        </p:txBody>
      </p:sp>
    </p:spTree>
    <p:extLst>
      <p:ext uri="{BB962C8B-B14F-4D97-AF65-F5344CB8AC3E}">
        <p14:creationId xmlns:p14="http://schemas.microsoft.com/office/powerpoint/2010/main" val="1950707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21</a:t>
            </a:fld>
            <a:endParaRPr lang="zh-CN" altLang="en-US"/>
          </a:p>
        </p:txBody>
      </p:sp>
    </p:spTree>
    <p:extLst>
      <p:ext uri="{BB962C8B-B14F-4D97-AF65-F5344CB8AC3E}">
        <p14:creationId xmlns:p14="http://schemas.microsoft.com/office/powerpoint/2010/main" val="376465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4</a:t>
            </a:fld>
            <a:endParaRPr lang="zh-CN" altLang="en-US"/>
          </a:p>
        </p:txBody>
      </p:sp>
    </p:spTree>
    <p:extLst>
      <p:ext uri="{BB962C8B-B14F-4D97-AF65-F5344CB8AC3E}">
        <p14:creationId xmlns:p14="http://schemas.microsoft.com/office/powerpoint/2010/main" val="4256262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22</a:t>
            </a:fld>
            <a:endParaRPr lang="zh-CN" altLang="en-US"/>
          </a:p>
        </p:txBody>
      </p:sp>
    </p:spTree>
    <p:extLst>
      <p:ext uri="{BB962C8B-B14F-4D97-AF65-F5344CB8AC3E}">
        <p14:creationId xmlns:p14="http://schemas.microsoft.com/office/powerpoint/2010/main" val="2742251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23</a:t>
            </a:fld>
            <a:endParaRPr lang="zh-CN" altLang="en-US"/>
          </a:p>
        </p:txBody>
      </p:sp>
    </p:spTree>
    <p:extLst>
      <p:ext uri="{BB962C8B-B14F-4D97-AF65-F5344CB8AC3E}">
        <p14:creationId xmlns:p14="http://schemas.microsoft.com/office/powerpoint/2010/main" val="4041798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24</a:t>
            </a:fld>
            <a:endParaRPr lang="zh-CN" altLang="en-US"/>
          </a:p>
        </p:txBody>
      </p:sp>
    </p:spTree>
    <p:extLst>
      <p:ext uri="{BB962C8B-B14F-4D97-AF65-F5344CB8AC3E}">
        <p14:creationId xmlns:p14="http://schemas.microsoft.com/office/powerpoint/2010/main" val="447878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25</a:t>
            </a:fld>
            <a:endParaRPr lang="zh-CN" altLang="en-US"/>
          </a:p>
        </p:txBody>
      </p:sp>
    </p:spTree>
    <p:extLst>
      <p:ext uri="{BB962C8B-B14F-4D97-AF65-F5344CB8AC3E}">
        <p14:creationId xmlns:p14="http://schemas.microsoft.com/office/powerpoint/2010/main" val="2958970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26</a:t>
            </a:fld>
            <a:endParaRPr lang="zh-CN" altLang="en-US"/>
          </a:p>
        </p:txBody>
      </p:sp>
    </p:spTree>
    <p:extLst>
      <p:ext uri="{BB962C8B-B14F-4D97-AF65-F5344CB8AC3E}">
        <p14:creationId xmlns:p14="http://schemas.microsoft.com/office/powerpoint/2010/main" val="371956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5</a:t>
            </a:fld>
            <a:endParaRPr lang="zh-CN" altLang="en-US"/>
          </a:p>
        </p:txBody>
      </p:sp>
    </p:spTree>
    <p:extLst>
      <p:ext uri="{BB962C8B-B14F-4D97-AF65-F5344CB8AC3E}">
        <p14:creationId xmlns:p14="http://schemas.microsoft.com/office/powerpoint/2010/main" val="1162249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6</a:t>
            </a:fld>
            <a:endParaRPr lang="zh-CN" altLang="en-US"/>
          </a:p>
        </p:txBody>
      </p:sp>
    </p:spTree>
    <p:extLst>
      <p:ext uri="{BB962C8B-B14F-4D97-AF65-F5344CB8AC3E}">
        <p14:creationId xmlns:p14="http://schemas.microsoft.com/office/powerpoint/2010/main" val="1312433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7</a:t>
            </a:fld>
            <a:endParaRPr lang="zh-CN" altLang="en-US"/>
          </a:p>
        </p:txBody>
      </p:sp>
    </p:spTree>
    <p:extLst>
      <p:ext uri="{BB962C8B-B14F-4D97-AF65-F5344CB8AC3E}">
        <p14:creationId xmlns:p14="http://schemas.microsoft.com/office/powerpoint/2010/main" val="34800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8</a:t>
            </a:fld>
            <a:endParaRPr lang="zh-CN" altLang="en-US"/>
          </a:p>
        </p:txBody>
      </p:sp>
    </p:spTree>
    <p:extLst>
      <p:ext uri="{BB962C8B-B14F-4D97-AF65-F5344CB8AC3E}">
        <p14:creationId xmlns:p14="http://schemas.microsoft.com/office/powerpoint/2010/main" val="150040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9</a:t>
            </a:fld>
            <a:endParaRPr lang="zh-CN" altLang="en-US"/>
          </a:p>
        </p:txBody>
      </p:sp>
    </p:spTree>
    <p:extLst>
      <p:ext uri="{BB962C8B-B14F-4D97-AF65-F5344CB8AC3E}">
        <p14:creationId xmlns:p14="http://schemas.microsoft.com/office/powerpoint/2010/main" val="177296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10</a:t>
            </a:fld>
            <a:endParaRPr lang="zh-CN" altLang="en-US"/>
          </a:p>
        </p:txBody>
      </p:sp>
    </p:spTree>
    <p:extLst>
      <p:ext uri="{BB962C8B-B14F-4D97-AF65-F5344CB8AC3E}">
        <p14:creationId xmlns:p14="http://schemas.microsoft.com/office/powerpoint/2010/main" val="1055618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11</a:t>
            </a:fld>
            <a:endParaRPr lang="zh-CN" altLang="en-US"/>
          </a:p>
        </p:txBody>
      </p:sp>
    </p:spTree>
    <p:extLst>
      <p:ext uri="{BB962C8B-B14F-4D97-AF65-F5344CB8AC3E}">
        <p14:creationId xmlns:p14="http://schemas.microsoft.com/office/powerpoint/2010/main" val="220642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0A8F8A1-1726-492F-8809-C27CB8781322}"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2499836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212DC1-51F0-4C4F-B8B9-4128F3B70E02}"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16342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E08038-E44B-4A1D-A717-07C7DF07CB44}"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5736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BFB6D0-88CF-4B9C-BF7C-2673C59D85F9}"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309100" y="6356349"/>
            <a:ext cx="2743200" cy="365125"/>
          </a:xfrm>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8774823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normAutofit/>
          </a:bodyPr>
          <a:lstStyle>
            <a:lvl1pPr marL="0" indent="0">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3B5F805-A628-4B59-B522-5FA8FC7CA39F}"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723620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B8A3CCA-A219-491C-A791-2F7FE86B8FE8}" type="datetime1">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1787969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BB53585-471A-4C13-B0AC-7DB420E1C85F}" type="datetime1">
              <a:rPr lang="zh-CN" altLang="en-US" smtClean="0"/>
              <a:t>2021/12/21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771357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8AAF56-A843-44E2-9102-95E561F9E267}" type="datetime1">
              <a:rPr lang="zh-CN" altLang="en-US" smtClean="0"/>
              <a:t>2021/12/21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14702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DC3026-4B21-4B36-ADBA-3CCB291465A3}" type="datetime1">
              <a:rPr lang="zh-CN" altLang="en-US" smtClean="0"/>
              <a:t>2021/12/21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964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270D52E-C9F2-46B7-8E81-FB0744DCCE65}" type="datetime1">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4088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6C8B63-FEEC-418D-88AA-3B8150676BCC}" type="datetime1">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5759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9303" y="0"/>
            <a:ext cx="10515600" cy="95558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99303" y="1133647"/>
            <a:ext cx="10515600" cy="511063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8E086-0792-4878-B82E-37AF22AE53CB}" type="datetime1">
              <a:rPr lang="zh-CN" altLang="en-US" smtClean="0"/>
              <a:t>2021/12/21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226799" y="6428689"/>
            <a:ext cx="9487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57517-FD87-4EED-B370-D846D7B7D0AA}" type="slidenum">
              <a:rPr lang="zh-CN" altLang="en-US" smtClean="0"/>
              <a:t>‹#›</a:t>
            </a:fld>
            <a:endParaRPr lang="zh-CN" altLang="en-US"/>
          </a:p>
        </p:txBody>
      </p:sp>
      <p:sp>
        <p:nvSpPr>
          <p:cNvPr id="11" name="矩形 10"/>
          <p:cNvSpPr/>
          <p:nvPr userDrawn="1"/>
        </p:nvSpPr>
        <p:spPr>
          <a:xfrm>
            <a:off x="8659819" y="0"/>
            <a:ext cx="3515706" cy="646331"/>
          </a:xfrm>
          <a:prstGeom prst="rect">
            <a:avLst/>
          </a:prstGeom>
          <a:noFill/>
        </p:spPr>
        <p:txBody>
          <a:bodyPr wrap="none" lIns="91440" tIns="45720" rIns="91440" bIns="45720">
            <a:spAutoFit/>
          </a:bodyPr>
          <a:lstStyle/>
          <a:p>
            <a:pPr algn="ctr"/>
            <a:r>
              <a:rPr lang="en-US" altLang="zh-CN" sz="3600" b="1" cap="none" spc="0" smtClean="0">
                <a:ln w="9525">
                  <a:solidFill>
                    <a:schemeClr val="bg1"/>
                  </a:solidFill>
                  <a:prstDash val="solid"/>
                </a:ln>
                <a:solidFill>
                  <a:srgbClr val="00B050"/>
                </a:solidFill>
                <a:effectLst>
                  <a:outerShdw blurRad="12700" dist="38100" dir="2700000" algn="tl" rotWithShape="0">
                    <a:schemeClr val="bg1">
                      <a:lumMod val="50000"/>
                    </a:schemeClr>
                  </a:outerShdw>
                </a:effectLst>
              </a:rPr>
              <a:t>Python</a:t>
            </a:r>
            <a:r>
              <a:rPr lang="zh-CN" altLang="en-US" sz="3600" b="1" cap="none" spc="0" smtClean="0">
                <a:ln w="9525">
                  <a:solidFill>
                    <a:schemeClr val="bg1"/>
                  </a:solidFill>
                  <a:prstDash val="solid"/>
                </a:ln>
                <a:solidFill>
                  <a:srgbClr val="0070C0"/>
                </a:solidFill>
                <a:effectLst>
                  <a:outerShdw blurRad="12700" dist="38100" dir="2700000" algn="tl" rotWithShape="0">
                    <a:schemeClr val="bg1">
                      <a:lumMod val="50000"/>
                    </a:schemeClr>
                  </a:outerShdw>
                </a:effectLst>
              </a:rPr>
              <a:t>程序设计</a:t>
            </a:r>
            <a:endParaRPr lang="zh-CN" altLang="en-US" sz="3600" b="1" cap="none" spc="0">
              <a:ln w="9525">
                <a:solidFill>
                  <a:schemeClr val="bg1"/>
                </a:solidFill>
                <a:prstDash val="solid"/>
              </a:ln>
              <a:solidFill>
                <a:srgbClr val="0070C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80967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ython.readthedocs.io/en/latest/src/userguide/glossary.html#term-Python-object" TargetMode="External"/><Relationship Id="rId2" Type="http://schemas.openxmlformats.org/officeDocument/2006/relationships/hyperlink" Target="https://cython.readthedocs.io/en/latest/src/userguide/limitations.html#cython-limitatio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ython.readthedocs.io/en/latest/src/userguide/source_files_and_compilation.html#pyximpor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heel.readthedocs.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mtClean="0"/>
              <a:t>Cython</a:t>
            </a:r>
            <a:br>
              <a:rPr lang="en-US" altLang="zh-CN" smtClean="0"/>
            </a:br>
            <a:r>
              <a:rPr lang="en-US" altLang="zh-CN" smtClean="0"/>
              <a:t>C</a:t>
            </a:r>
            <a:r>
              <a:rPr lang="zh-CN" altLang="en-US" smtClean="0"/>
              <a:t>语言扩展</a:t>
            </a:r>
            <a:endParaRPr lang="zh-CN" altLang="en-US"/>
          </a:p>
        </p:txBody>
      </p:sp>
      <p:sp>
        <p:nvSpPr>
          <p:cNvPr id="3" name="副标题 2"/>
          <p:cNvSpPr>
            <a:spLocks noGrp="1"/>
          </p:cNvSpPr>
          <p:nvPr>
            <p:ph type="subTitle" idx="1"/>
          </p:nvPr>
        </p:nvSpPr>
        <p:spPr/>
        <p:txBody>
          <a:bodyPr/>
          <a:lstStyle/>
          <a:p>
            <a:r>
              <a:rPr lang="en-US" altLang="zh-CN" smtClean="0"/>
              <a:t>Python</a:t>
            </a:r>
            <a:r>
              <a:rPr lang="zh-CN" altLang="en-US" smtClean="0"/>
              <a:t>程序设计</a:t>
            </a:r>
            <a:endParaRPr lang="en-US" altLang="zh-CN" smtClean="0"/>
          </a:p>
        </p:txBody>
      </p:sp>
      <p:sp>
        <p:nvSpPr>
          <p:cNvPr id="4" name="灯片编号占位符 3"/>
          <p:cNvSpPr>
            <a:spLocks noGrp="1"/>
          </p:cNvSpPr>
          <p:nvPr>
            <p:ph type="sldNum" sz="quarter" idx="12"/>
          </p:nvPr>
        </p:nvSpPr>
        <p:spPr/>
        <p:txBody>
          <a:bodyPr/>
          <a:lstStyle/>
          <a:p>
            <a:fld id="{BEA57517-FD87-4EED-B370-D846D7B7D0AA}" type="slidenum">
              <a:rPr lang="zh-CN" altLang="en-US" smtClean="0"/>
              <a:t>1</a:t>
            </a:fld>
            <a:endParaRPr lang="zh-CN" altLang="en-US"/>
          </a:p>
        </p:txBody>
      </p:sp>
    </p:spTree>
    <p:extLst>
      <p:ext uri="{BB962C8B-B14F-4D97-AF65-F5344CB8AC3E}">
        <p14:creationId xmlns:p14="http://schemas.microsoft.com/office/powerpoint/2010/main" val="552784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External declarations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10</a:t>
            </a:fld>
            <a:endParaRPr lang="zh-CN" altLang="en-US"/>
          </a:p>
        </p:txBody>
      </p:sp>
      <p:sp>
        <p:nvSpPr>
          <p:cNvPr id="10" name="矩形 9"/>
          <p:cNvSpPr/>
          <p:nvPr/>
        </p:nvSpPr>
        <p:spPr>
          <a:xfrm>
            <a:off x="599301" y="1656758"/>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extern from "math.h":</a:t>
            </a:r>
          </a:p>
          <a:p>
            <a:r>
              <a:rPr lang="en-US" altLang="zh-CN">
                <a:solidFill>
                  <a:srgbClr val="0000CD"/>
                </a:solidFill>
                <a:latin typeface="Consolas" panose="020B0609020204030204" pitchFamily="49" charset="0"/>
              </a:rPr>
              <a:t>    double sin(double x)</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a:t>If you want to access C code for which Cython does not provide a ready to use declaration, you must declare them yourself. For example, the above sin() function is defined as follows:</a:t>
            </a:r>
            <a:endParaRPr lang="zh-CN" altLang="en-US" sz="2000"/>
          </a:p>
        </p:txBody>
      </p:sp>
      <p:sp>
        <p:nvSpPr>
          <p:cNvPr id="5" name="矩形 4"/>
          <p:cNvSpPr/>
          <p:nvPr/>
        </p:nvSpPr>
        <p:spPr>
          <a:xfrm>
            <a:off x="599301" y="2572262"/>
            <a:ext cx="11068090" cy="1754326"/>
          </a:xfrm>
          <a:prstGeom prst="rect">
            <a:avLst/>
          </a:prstGeom>
        </p:spPr>
        <p:txBody>
          <a:bodyPr wrap="square">
            <a:spAutoFit/>
          </a:bodyPr>
          <a:lstStyle/>
          <a:p>
            <a:r>
              <a:rPr lang="en-US" altLang="zh-CN"/>
              <a:t>This declares the sin() function in a way that makes it available to Cython code and instructs Cython to generate C code that includes the math.h header file. The C compiler will see the original declaration in math.h at compile time, but Cython does not parse “math.h” and requires a separate definition.</a:t>
            </a:r>
          </a:p>
          <a:p>
            <a:endParaRPr lang="en-US" altLang="zh-CN"/>
          </a:p>
          <a:p>
            <a:r>
              <a:rPr lang="en-US" altLang="zh-CN"/>
              <a:t>Just like the sin() function from the math library, it is possible to declare and call into any C library as long as the module that Cython generates is properly linked against the shared or static library.</a:t>
            </a:r>
            <a:endParaRPr lang="zh-CN" altLang="en-US"/>
          </a:p>
        </p:txBody>
      </p:sp>
    </p:spTree>
    <p:extLst>
      <p:ext uri="{BB962C8B-B14F-4D97-AF65-F5344CB8AC3E}">
        <p14:creationId xmlns:p14="http://schemas.microsoft.com/office/powerpoint/2010/main" val="255730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Naming parameters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11</a:t>
            </a:fld>
            <a:endParaRPr lang="zh-CN" altLang="en-US"/>
          </a:p>
        </p:txBody>
      </p:sp>
      <p:sp>
        <p:nvSpPr>
          <p:cNvPr id="10" name="矩形 9"/>
          <p:cNvSpPr/>
          <p:nvPr/>
        </p:nvSpPr>
        <p:spPr>
          <a:xfrm>
            <a:off x="599301" y="1324138"/>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extern from "string.h":</a:t>
            </a:r>
          </a:p>
          <a:p>
            <a:r>
              <a:rPr lang="en-US" altLang="zh-CN">
                <a:solidFill>
                  <a:srgbClr val="0000CD"/>
                </a:solidFill>
                <a:latin typeface="Consolas" panose="020B0609020204030204" pitchFamily="49" charset="0"/>
              </a:rPr>
              <a:t>    char* strstr(const char*, const char*)</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Both C and Cython support signature declarations without parameter names like this:</a:t>
            </a:r>
            <a:endParaRPr lang="zh-CN" altLang="en-US" sz="2000"/>
          </a:p>
        </p:txBody>
      </p:sp>
      <p:sp>
        <p:nvSpPr>
          <p:cNvPr id="5" name="矩形 4"/>
          <p:cNvSpPr/>
          <p:nvPr/>
        </p:nvSpPr>
        <p:spPr>
          <a:xfrm>
            <a:off x="599301" y="2179032"/>
            <a:ext cx="11068090" cy="646331"/>
          </a:xfrm>
          <a:prstGeom prst="rect">
            <a:avLst/>
          </a:prstGeom>
        </p:spPr>
        <p:txBody>
          <a:bodyPr wrap="square">
            <a:spAutoFit/>
          </a:bodyPr>
          <a:lstStyle/>
          <a:p>
            <a:r>
              <a:rPr lang="en-US" altLang="zh-CN"/>
              <a:t>However, this prevents Cython code from calling it with keyword arguments. It is therefore preferable to write the declaration like this instead:</a:t>
            </a:r>
            <a:endParaRPr lang="zh-CN" altLang="en-US"/>
          </a:p>
        </p:txBody>
      </p:sp>
      <p:sp>
        <p:nvSpPr>
          <p:cNvPr id="7" name="矩形 6"/>
          <p:cNvSpPr/>
          <p:nvPr/>
        </p:nvSpPr>
        <p:spPr>
          <a:xfrm>
            <a:off x="599301" y="2888810"/>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extern from "string.h":</a:t>
            </a:r>
          </a:p>
          <a:p>
            <a:r>
              <a:rPr lang="en-US" altLang="zh-CN">
                <a:solidFill>
                  <a:srgbClr val="0000CD"/>
                </a:solidFill>
                <a:latin typeface="Consolas" panose="020B0609020204030204" pitchFamily="49" charset="0"/>
              </a:rPr>
              <a:t>    char* strstr(const char *haystack, const char </a:t>
            </a:r>
            <a:r>
              <a:rPr lang="en-US" altLang="zh-CN">
                <a:solidFill>
                  <a:srgbClr val="0000CD"/>
                </a:solidFill>
                <a:latin typeface="Consolas" panose="020B0609020204030204" pitchFamily="49" charset="0"/>
              </a:rPr>
              <a:t>*</a:t>
            </a:r>
            <a:r>
              <a:rPr lang="en-US" altLang="zh-CN" smtClean="0">
                <a:solidFill>
                  <a:srgbClr val="0000CD"/>
                </a:solidFill>
                <a:latin typeface="Consolas" panose="020B0609020204030204" pitchFamily="49" charset="0"/>
              </a:rPr>
              <a:t>needle)</a:t>
            </a:r>
            <a:endParaRPr lang="en-US" altLang="zh-CN" b="0">
              <a:solidFill>
                <a:srgbClr val="000000"/>
              </a:solidFill>
              <a:effectLst/>
              <a:latin typeface="Consolas" panose="020B0609020204030204" pitchFamily="49" charset="0"/>
            </a:endParaRPr>
          </a:p>
        </p:txBody>
      </p:sp>
      <p:sp>
        <p:nvSpPr>
          <p:cNvPr id="11" name="矩形 10"/>
          <p:cNvSpPr/>
          <p:nvPr/>
        </p:nvSpPr>
        <p:spPr>
          <a:xfrm>
            <a:off x="599301" y="4299413"/>
            <a:ext cx="10102735" cy="2031325"/>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cython.cimports.strstr import strstr</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def main():</a:t>
            </a:r>
          </a:p>
          <a:p>
            <a:r>
              <a:rPr lang="en-US" altLang="zh-CN">
                <a:solidFill>
                  <a:srgbClr val="0000CD"/>
                </a:solidFill>
                <a:latin typeface="Consolas" panose="020B0609020204030204" pitchFamily="49" charset="0"/>
              </a:rPr>
              <a:t>    data: cython.p_char = "hfvcakdfagbcffvschvxcdfgccbcfhvgcsnfxjh"</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pos = strstr(needle='akd', haystack=data)</a:t>
            </a:r>
          </a:p>
          <a:p>
            <a:r>
              <a:rPr lang="en-US" altLang="zh-CN">
                <a:solidFill>
                  <a:srgbClr val="0000CD"/>
                </a:solidFill>
                <a:latin typeface="Consolas" panose="020B0609020204030204" pitchFamily="49" charset="0"/>
              </a:rPr>
              <a:t>    print(pos is not cython.NULL)</a:t>
            </a:r>
            <a:endParaRPr lang="en-US" altLang="zh-CN" b="0">
              <a:solidFill>
                <a:srgbClr val="000000"/>
              </a:solidFill>
              <a:effectLst/>
              <a:latin typeface="Consolas" panose="020B0609020204030204" pitchFamily="49" charset="0"/>
            </a:endParaRPr>
          </a:p>
        </p:txBody>
      </p:sp>
      <p:sp>
        <p:nvSpPr>
          <p:cNvPr id="8" name="矩形 7"/>
          <p:cNvSpPr/>
          <p:nvPr/>
        </p:nvSpPr>
        <p:spPr>
          <a:xfrm>
            <a:off x="599301" y="3653082"/>
            <a:ext cx="11084845" cy="646331"/>
          </a:xfrm>
          <a:prstGeom prst="rect">
            <a:avLst/>
          </a:prstGeom>
        </p:spPr>
        <p:txBody>
          <a:bodyPr wrap="square">
            <a:spAutoFit/>
          </a:bodyPr>
          <a:lstStyle/>
          <a:p>
            <a:r>
              <a:rPr lang="en-US" altLang="zh-CN"/>
              <a:t>You can now make it clear which of the two arguments does what in your call, thus avoiding any ambiguities and often making your code more readable:</a:t>
            </a:r>
            <a:endParaRPr lang="zh-CN" altLang="en-US"/>
          </a:p>
        </p:txBody>
      </p:sp>
    </p:spTree>
    <p:extLst>
      <p:ext uri="{BB962C8B-B14F-4D97-AF65-F5344CB8AC3E}">
        <p14:creationId xmlns:p14="http://schemas.microsoft.com/office/powerpoint/2010/main" val="596332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Using C libraries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12</a:t>
            </a:fld>
            <a:endParaRPr lang="zh-CN" altLang="en-US"/>
          </a:p>
        </p:txBody>
      </p:sp>
      <p:sp>
        <p:nvSpPr>
          <p:cNvPr id="12" name="文本框 11"/>
          <p:cNvSpPr txBox="1"/>
          <p:nvPr/>
        </p:nvSpPr>
        <p:spPr>
          <a:xfrm>
            <a:off x="599303" y="891359"/>
            <a:ext cx="11068087" cy="4862870"/>
          </a:xfrm>
          <a:prstGeom prst="rect">
            <a:avLst/>
          </a:prstGeom>
          <a:noFill/>
          <a:ln>
            <a:noFill/>
          </a:ln>
        </p:spPr>
        <p:txBody>
          <a:bodyPr wrap="square" rtlCol="0">
            <a:spAutoFit/>
          </a:bodyPr>
          <a:lstStyle/>
          <a:p>
            <a:r>
              <a:rPr lang="en-US" altLang="zh-CN"/>
              <a:t>Apart from writing fast code, one of the main use cases of Cython is to call external C libraries from Python code. As Cython code compiles down to C code itself, it is actually trivial to call C functions directly in the code. The following gives a complete example for using (and wrapping) an external C library in Cython code, including appropriate error handling and considerations about designing a suitable API for Python and Cython </a:t>
            </a:r>
            <a:r>
              <a:rPr lang="en-US" altLang="zh-CN"/>
              <a:t>code</a:t>
            </a:r>
            <a:r>
              <a:rPr lang="en-US" altLang="zh-CN" smtClean="0"/>
              <a:t>.</a:t>
            </a:r>
          </a:p>
          <a:p>
            <a:endParaRPr lang="en-US" altLang="zh-CN" sz="2000"/>
          </a:p>
          <a:p>
            <a:r>
              <a:rPr lang="en-US" altLang="zh-CN" sz="2000"/>
              <a:t>Imagine you need an efficient way to store integer values in a FIFO queue. Since memory really matters, and the values are actually coming from C code, you cannot afford to create and store Python int objects in a list or deque. So you look out for a queue implementation in C.</a:t>
            </a:r>
          </a:p>
          <a:p>
            <a:endParaRPr lang="en-US" altLang="zh-CN" sz="2000"/>
          </a:p>
          <a:p>
            <a:r>
              <a:rPr lang="en-US" altLang="zh-CN" sz="2000"/>
              <a:t>After some web search, you find the C-algorithms library [CAlg] and decide to use its double ended queue implementation. To make the handling easier, however, you decide to wrap it in a Python extension type that can encapsulate all memory management.</a:t>
            </a:r>
          </a:p>
          <a:p>
            <a:endParaRPr lang="en-US" altLang="zh-CN" sz="2000"/>
          </a:p>
          <a:p>
            <a:r>
              <a:rPr lang="en-US" altLang="zh-CN" sz="2000"/>
              <a:t>CAlg</a:t>
            </a:r>
          </a:p>
          <a:p>
            <a:r>
              <a:rPr lang="en-US" altLang="zh-CN" sz="2000"/>
              <a:t>Simon Howard, C Algorithms library, https://fragglet.github.io/c-algorithms/</a:t>
            </a:r>
            <a:endParaRPr lang="zh-CN" altLang="en-US" sz="2000"/>
          </a:p>
        </p:txBody>
      </p:sp>
    </p:spTree>
    <p:extLst>
      <p:ext uri="{BB962C8B-B14F-4D97-AF65-F5344CB8AC3E}">
        <p14:creationId xmlns:p14="http://schemas.microsoft.com/office/powerpoint/2010/main" val="2404747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Defining external declarations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13</a:t>
            </a:fld>
            <a:endParaRPr lang="zh-CN" altLang="en-US"/>
          </a:p>
        </p:txBody>
      </p:sp>
      <p:sp>
        <p:nvSpPr>
          <p:cNvPr id="10" name="矩形 9"/>
          <p:cNvSpPr/>
          <p:nvPr/>
        </p:nvSpPr>
        <p:spPr>
          <a:xfrm>
            <a:off x="599301" y="1662282"/>
            <a:ext cx="10102735" cy="4801314"/>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queue.h */</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typedef struct _Queue Queue;</a:t>
            </a:r>
          </a:p>
          <a:p>
            <a:r>
              <a:rPr lang="en-US" altLang="zh-CN">
                <a:solidFill>
                  <a:srgbClr val="0000CD"/>
                </a:solidFill>
                <a:latin typeface="Consolas" panose="020B0609020204030204" pitchFamily="49" charset="0"/>
              </a:rPr>
              <a:t>typedef void *QueueValue;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Queue *queue_new(void);</a:t>
            </a:r>
          </a:p>
          <a:p>
            <a:r>
              <a:rPr lang="en-US" altLang="zh-CN">
                <a:solidFill>
                  <a:srgbClr val="0000CD"/>
                </a:solidFill>
                <a:latin typeface="Consolas" panose="020B0609020204030204" pitchFamily="49" charset="0"/>
              </a:rPr>
              <a:t>void queue_free(Queue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int queue_push_head(Queue *queue, QueueValue data);</a:t>
            </a:r>
          </a:p>
          <a:p>
            <a:r>
              <a:rPr lang="en-US" altLang="zh-CN">
                <a:solidFill>
                  <a:srgbClr val="0000CD"/>
                </a:solidFill>
                <a:latin typeface="Consolas" panose="020B0609020204030204" pitchFamily="49" charset="0"/>
              </a:rPr>
              <a:t>QueueValue queue_pop_head(Queue *queue);</a:t>
            </a:r>
          </a:p>
          <a:p>
            <a:r>
              <a:rPr lang="en-US" altLang="zh-CN">
                <a:solidFill>
                  <a:srgbClr val="0000CD"/>
                </a:solidFill>
                <a:latin typeface="Consolas" panose="020B0609020204030204" pitchFamily="49" charset="0"/>
              </a:rPr>
              <a:t>QueueValue queue_peek_head(Queue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int queue_push_tail(Queue *queue, QueueValue data);</a:t>
            </a:r>
          </a:p>
          <a:p>
            <a:r>
              <a:rPr lang="en-US" altLang="zh-CN">
                <a:solidFill>
                  <a:srgbClr val="0000CD"/>
                </a:solidFill>
                <a:latin typeface="Consolas" panose="020B0609020204030204" pitchFamily="49" charset="0"/>
              </a:rPr>
              <a:t>QueueValue queue_pop_tail(Queue *queue);</a:t>
            </a:r>
          </a:p>
          <a:p>
            <a:r>
              <a:rPr lang="en-US" altLang="zh-CN">
                <a:solidFill>
                  <a:srgbClr val="0000CD"/>
                </a:solidFill>
                <a:latin typeface="Consolas" panose="020B0609020204030204" pitchFamily="49" charset="0"/>
              </a:rPr>
              <a:t>QueueValue queue_peek_tail(Queue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int queue_is_empty(Queue *queue);</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a:t>The C API of the queue implementation, which is defined in the header file c-algorithms/src/queue.h, essentially looks like this:</a:t>
            </a:r>
            <a:endParaRPr lang="zh-CN" altLang="en-US" sz="2000"/>
          </a:p>
        </p:txBody>
      </p:sp>
    </p:spTree>
    <p:extLst>
      <p:ext uri="{BB962C8B-B14F-4D97-AF65-F5344CB8AC3E}">
        <p14:creationId xmlns:p14="http://schemas.microsoft.com/office/powerpoint/2010/main" val="3241768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Defining external declarations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14</a:t>
            </a:fld>
            <a:endParaRPr lang="zh-CN" altLang="en-US"/>
          </a:p>
        </p:txBody>
      </p:sp>
      <p:sp>
        <p:nvSpPr>
          <p:cNvPr id="10" name="矩形 9"/>
          <p:cNvSpPr/>
          <p:nvPr/>
        </p:nvSpPr>
        <p:spPr>
          <a:xfrm>
            <a:off x="599301" y="1407863"/>
            <a:ext cx="10102735" cy="4801314"/>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extern from "c-algorithms/src/queue.h":</a:t>
            </a:r>
          </a:p>
          <a:p>
            <a:r>
              <a:rPr lang="en-US" altLang="zh-CN">
                <a:solidFill>
                  <a:srgbClr val="0000CD"/>
                </a:solidFill>
                <a:latin typeface="Consolas" panose="020B0609020204030204" pitchFamily="49" charset="0"/>
              </a:rPr>
              <a:t>    ctypedef struct Queue:</a:t>
            </a:r>
          </a:p>
          <a:p>
            <a:r>
              <a:rPr lang="en-US" altLang="zh-CN">
                <a:solidFill>
                  <a:srgbClr val="0000CD"/>
                </a:solidFill>
                <a:latin typeface="Consolas" panose="020B0609020204030204" pitchFamily="49" charset="0"/>
              </a:rPr>
              <a:t>        pass</a:t>
            </a:r>
          </a:p>
          <a:p>
            <a:r>
              <a:rPr lang="en-US" altLang="zh-CN">
                <a:solidFill>
                  <a:srgbClr val="0000CD"/>
                </a:solidFill>
                <a:latin typeface="Consolas" panose="020B0609020204030204" pitchFamily="49" charset="0"/>
              </a:rPr>
              <a:t>    ctypedef void* QueueValue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Queue* queue_new()</a:t>
            </a:r>
          </a:p>
          <a:p>
            <a:r>
              <a:rPr lang="en-US" altLang="zh-CN">
                <a:solidFill>
                  <a:srgbClr val="0000CD"/>
                </a:solidFill>
                <a:latin typeface="Consolas" panose="020B0609020204030204" pitchFamily="49" charset="0"/>
              </a:rPr>
              <a:t>    void queue_free(Queue*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int queue_push_head(Queue* queue, QueueValue data)</a:t>
            </a:r>
          </a:p>
          <a:p>
            <a:r>
              <a:rPr lang="en-US" altLang="zh-CN">
                <a:solidFill>
                  <a:srgbClr val="0000CD"/>
                </a:solidFill>
                <a:latin typeface="Consolas" panose="020B0609020204030204" pitchFamily="49" charset="0"/>
              </a:rPr>
              <a:t>    QueueValue  queue_pop_head(Queue* queue)</a:t>
            </a:r>
          </a:p>
          <a:p>
            <a:r>
              <a:rPr lang="en-US" altLang="zh-CN">
                <a:solidFill>
                  <a:srgbClr val="0000CD"/>
                </a:solidFill>
                <a:latin typeface="Consolas" panose="020B0609020204030204" pitchFamily="49" charset="0"/>
              </a:rPr>
              <a:t>    QueueValue queue_peek_head(Queue*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int queue_push_tail(Queue* queue, QueueValue data)</a:t>
            </a:r>
          </a:p>
          <a:p>
            <a:r>
              <a:rPr lang="en-US" altLang="zh-CN">
                <a:solidFill>
                  <a:srgbClr val="0000CD"/>
                </a:solidFill>
                <a:latin typeface="Consolas" panose="020B0609020204030204" pitchFamily="49" charset="0"/>
              </a:rPr>
              <a:t>    QueueValue queue_pop_tail(Queue* queue)</a:t>
            </a:r>
          </a:p>
          <a:p>
            <a:r>
              <a:rPr lang="en-US" altLang="zh-CN">
                <a:solidFill>
                  <a:srgbClr val="0000CD"/>
                </a:solidFill>
                <a:latin typeface="Consolas" panose="020B0609020204030204" pitchFamily="49" charset="0"/>
              </a:rPr>
              <a:t>    QueueValue queue_peek_tail(Queue*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bint queue_is_empty(Queue* queue)</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To get started, the first step is to redefine the C API in a .pxd file, say, cqueue.pxd:</a:t>
            </a:r>
            <a:endParaRPr lang="zh-CN" altLang="en-US" sz="2000"/>
          </a:p>
        </p:txBody>
      </p:sp>
    </p:spTree>
    <p:extLst>
      <p:ext uri="{BB962C8B-B14F-4D97-AF65-F5344CB8AC3E}">
        <p14:creationId xmlns:p14="http://schemas.microsoft.com/office/powerpoint/2010/main" val="2031368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Writing a wrapper class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15</a:t>
            </a:fld>
            <a:endParaRPr lang="zh-CN" altLang="en-US"/>
          </a:p>
        </p:txBody>
      </p:sp>
      <p:sp>
        <p:nvSpPr>
          <p:cNvPr id="10" name="矩形 9"/>
          <p:cNvSpPr/>
          <p:nvPr/>
        </p:nvSpPr>
        <p:spPr>
          <a:xfrm>
            <a:off x="577965" y="2034113"/>
            <a:ext cx="10102735" cy="2308324"/>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 import cqueue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@cython.cclass</a:t>
            </a:r>
          </a:p>
          <a:p>
            <a:r>
              <a:rPr lang="en-US" altLang="zh-CN">
                <a:solidFill>
                  <a:srgbClr val="0000CD"/>
                </a:solidFill>
                <a:latin typeface="Consolas" panose="020B0609020204030204" pitchFamily="49" charset="0"/>
              </a:rPr>
              <a:t>class Queue:</a:t>
            </a:r>
          </a:p>
          <a:p>
            <a:r>
              <a:rPr lang="en-US" altLang="zh-CN">
                <a:solidFill>
                  <a:srgbClr val="0000CD"/>
                </a:solidFill>
                <a:latin typeface="Consolas" panose="020B0609020204030204" pitchFamily="49" charset="0"/>
              </a:rPr>
              <a:t>    _c_queue = cython.declare(cython.pointer(cqueue.Queue))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__cinit__(self):</a:t>
            </a:r>
          </a:p>
          <a:p>
            <a:r>
              <a:rPr lang="en-US" altLang="zh-CN">
                <a:solidFill>
                  <a:srgbClr val="0000CD"/>
                </a:solidFill>
                <a:latin typeface="Consolas" panose="020B0609020204030204" pitchFamily="49" charset="0"/>
              </a:rPr>
              <a:t>        self._c_queue = cqueue.queue_new()</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a:t>After declaring our C library’s API, we can start to design the Queue class that should wrap the C queue. It will live in a file called queue.pyx/queue.py.</a:t>
            </a:r>
            <a:endParaRPr lang="zh-CN" altLang="en-US" sz="2000"/>
          </a:p>
        </p:txBody>
      </p:sp>
      <p:sp>
        <p:nvSpPr>
          <p:cNvPr id="6" name="文本框 5"/>
          <p:cNvSpPr txBox="1"/>
          <p:nvPr/>
        </p:nvSpPr>
        <p:spPr>
          <a:xfrm>
            <a:off x="599301" y="1555069"/>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
        <p:nvSpPr>
          <p:cNvPr id="7" name="矩形 6"/>
          <p:cNvSpPr/>
          <p:nvPr/>
        </p:nvSpPr>
        <p:spPr>
          <a:xfrm>
            <a:off x="577964" y="4826675"/>
            <a:ext cx="10102735" cy="2031325"/>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cimport cqueue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class Queue:</a:t>
            </a:r>
          </a:p>
          <a:p>
            <a:r>
              <a:rPr lang="en-US" altLang="zh-CN">
                <a:solidFill>
                  <a:srgbClr val="0000CD"/>
                </a:solidFill>
                <a:latin typeface="Consolas" panose="020B0609020204030204" pitchFamily="49" charset="0"/>
              </a:rPr>
              <a:t>    cdef cqueue.Queue* _c_queue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__cinit__(self):</a:t>
            </a:r>
          </a:p>
          <a:p>
            <a:r>
              <a:rPr lang="en-US" altLang="zh-CN">
                <a:solidFill>
                  <a:srgbClr val="0000CD"/>
                </a:solidFill>
                <a:latin typeface="Consolas" panose="020B0609020204030204" pitchFamily="49" charset="0"/>
              </a:rPr>
              <a:t>        self._c_queue = cqueue.queue_new()</a:t>
            </a:r>
            <a:endParaRPr lang="en-US" altLang="zh-CN" b="0">
              <a:solidFill>
                <a:srgbClr val="000000"/>
              </a:solidFill>
              <a:effectLst/>
              <a:latin typeface="Consolas" panose="020B0609020204030204" pitchFamily="49" charset="0"/>
            </a:endParaRPr>
          </a:p>
        </p:txBody>
      </p:sp>
      <p:sp>
        <p:nvSpPr>
          <p:cNvPr id="8" name="文本框 7"/>
          <p:cNvSpPr txBox="1"/>
          <p:nvPr/>
        </p:nvSpPr>
        <p:spPr>
          <a:xfrm>
            <a:off x="577964" y="4342437"/>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Tree>
    <p:extLst>
      <p:ext uri="{BB962C8B-B14F-4D97-AF65-F5344CB8AC3E}">
        <p14:creationId xmlns:p14="http://schemas.microsoft.com/office/powerpoint/2010/main" val="4259910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Memory management</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16</a:t>
            </a:fld>
            <a:endParaRPr lang="zh-CN" altLang="en-US"/>
          </a:p>
        </p:txBody>
      </p:sp>
      <p:sp>
        <p:nvSpPr>
          <p:cNvPr id="12" name="文本框 11"/>
          <p:cNvSpPr txBox="1"/>
          <p:nvPr/>
        </p:nvSpPr>
        <p:spPr>
          <a:xfrm>
            <a:off x="599301" y="891359"/>
            <a:ext cx="11068090" cy="1477328"/>
          </a:xfrm>
          <a:prstGeom prst="rect">
            <a:avLst/>
          </a:prstGeom>
          <a:noFill/>
          <a:ln>
            <a:noFill/>
          </a:ln>
        </p:spPr>
        <p:txBody>
          <a:bodyPr wrap="square" rtlCol="0">
            <a:spAutoFit/>
          </a:bodyPr>
          <a:lstStyle/>
          <a:p>
            <a:r>
              <a:rPr lang="en-US" altLang="zh-CN"/>
              <a:t>Before we continue implementing the other methods, it is important to understand that the above implementation is not safe. In case anything goes wrong in the call to queue_new(), this code will simply swallow the error, so we will likely run into a crash later on. According to the documentation of the queue_new() function, the only reason why the above can fail is due to insufficient memory. In that case, it will return NULL, whereas it would normally return a pointer to the new queue.</a:t>
            </a:r>
            <a:endParaRPr lang="zh-CN" altLang="en-US" sz="2000"/>
          </a:p>
        </p:txBody>
      </p:sp>
      <p:sp>
        <p:nvSpPr>
          <p:cNvPr id="6" name="矩形 5"/>
          <p:cNvSpPr/>
          <p:nvPr/>
        </p:nvSpPr>
        <p:spPr>
          <a:xfrm>
            <a:off x="599301" y="2913295"/>
            <a:ext cx="10102735" cy="286232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 import cqueue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@cython.cclass</a:t>
            </a:r>
          </a:p>
          <a:p>
            <a:r>
              <a:rPr lang="en-US" altLang="zh-CN">
                <a:solidFill>
                  <a:srgbClr val="0000CD"/>
                </a:solidFill>
                <a:latin typeface="Consolas" panose="020B0609020204030204" pitchFamily="49" charset="0"/>
              </a:rPr>
              <a:t>class Queue:</a:t>
            </a:r>
          </a:p>
          <a:p>
            <a:r>
              <a:rPr lang="en-US" altLang="zh-CN">
                <a:solidFill>
                  <a:srgbClr val="0000CD"/>
                </a:solidFill>
                <a:latin typeface="Consolas" panose="020B0609020204030204" pitchFamily="49" charset="0"/>
              </a:rPr>
              <a:t>    _c_queue = cython.declare(cython.pointer(cqueue.Queue))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__cinit__(self):</a:t>
            </a:r>
          </a:p>
          <a:p>
            <a:r>
              <a:rPr lang="en-US" altLang="zh-CN">
                <a:solidFill>
                  <a:srgbClr val="0000CD"/>
                </a:solidFill>
                <a:latin typeface="Consolas" panose="020B0609020204030204" pitchFamily="49" charset="0"/>
              </a:rPr>
              <a:t>        self._c_queue = cqueue.queue_new()</a:t>
            </a:r>
          </a:p>
          <a:p>
            <a:r>
              <a:rPr lang="en-US" altLang="zh-CN">
                <a:solidFill>
                  <a:srgbClr val="0000CD"/>
                </a:solidFill>
                <a:latin typeface="Consolas" panose="020B0609020204030204" pitchFamily="49" charset="0"/>
              </a:rPr>
              <a:t>        if self._c_queue is cython.NULL:</a:t>
            </a:r>
          </a:p>
          <a:p>
            <a:r>
              <a:rPr lang="en-US" altLang="zh-CN">
                <a:solidFill>
                  <a:srgbClr val="0000CD"/>
                </a:solidFill>
                <a:latin typeface="Consolas" panose="020B0609020204030204" pitchFamily="49" charset="0"/>
              </a:rPr>
              <a:t>            raise MemoryError()</a:t>
            </a:r>
            <a:endParaRPr lang="en-US" altLang="zh-CN" b="0">
              <a:solidFill>
                <a:srgbClr val="000000"/>
              </a:solidFill>
              <a:effectLst/>
              <a:latin typeface="Consolas" panose="020B0609020204030204" pitchFamily="49" charset="0"/>
            </a:endParaRPr>
          </a:p>
        </p:txBody>
      </p:sp>
      <p:sp>
        <p:nvSpPr>
          <p:cNvPr id="7" name="文本框 6"/>
          <p:cNvSpPr txBox="1"/>
          <p:nvPr/>
        </p:nvSpPr>
        <p:spPr>
          <a:xfrm>
            <a:off x="599301" y="2487754"/>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Tree>
    <p:extLst>
      <p:ext uri="{BB962C8B-B14F-4D97-AF65-F5344CB8AC3E}">
        <p14:creationId xmlns:p14="http://schemas.microsoft.com/office/powerpoint/2010/main" val="2409086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Memory management</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17</a:t>
            </a:fld>
            <a:endParaRPr lang="zh-CN" altLang="en-US"/>
          </a:p>
        </p:txBody>
      </p:sp>
      <p:sp>
        <p:nvSpPr>
          <p:cNvPr id="12" name="文本框 11"/>
          <p:cNvSpPr txBox="1"/>
          <p:nvPr/>
        </p:nvSpPr>
        <p:spPr>
          <a:xfrm>
            <a:off x="599301" y="891359"/>
            <a:ext cx="11068090" cy="1477328"/>
          </a:xfrm>
          <a:prstGeom prst="rect">
            <a:avLst/>
          </a:prstGeom>
          <a:noFill/>
          <a:ln>
            <a:noFill/>
          </a:ln>
        </p:spPr>
        <p:txBody>
          <a:bodyPr wrap="square" rtlCol="0">
            <a:spAutoFit/>
          </a:bodyPr>
          <a:lstStyle/>
          <a:p>
            <a:r>
              <a:rPr lang="en-US" altLang="zh-CN"/>
              <a:t>Before we continue implementing the other methods, it is important to understand that the above implementation is not safe. In case anything goes wrong in the call to queue_new(), this code will simply swallow the error, so we will likely run into a crash later on. According to the documentation of the queue_new() function, the only reason why the above can fail is due to insufficient memory. In that case, it will return NULL, whereas it would normally return a pointer to the new queue.</a:t>
            </a:r>
            <a:endParaRPr lang="zh-CN" altLang="en-US" sz="2000"/>
          </a:p>
        </p:txBody>
      </p:sp>
      <p:sp>
        <p:nvSpPr>
          <p:cNvPr id="6" name="矩形 5"/>
          <p:cNvSpPr/>
          <p:nvPr/>
        </p:nvSpPr>
        <p:spPr>
          <a:xfrm>
            <a:off x="599301" y="2913295"/>
            <a:ext cx="10102735" cy="2585323"/>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cimport cqueue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class Queue:</a:t>
            </a:r>
          </a:p>
          <a:p>
            <a:r>
              <a:rPr lang="en-US" altLang="zh-CN">
                <a:solidFill>
                  <a:srgbClr val="0000CD"/>
                </a:solidFill>
                <a:latin typeface="Consolas" panose="020B0609020204030204" pitchFamily="49" charset="0"/>
              </a:rPr>
              <a:t>    cdef cqueue.Queue* _c_queue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__cinit__(self):</a:t>
            </a:r>
          </a:p>
          <a:p>
            <a:r>
              <a:rPr lang="en-US" altLang="zh-CN">
                <a:solidFill>
                  <a:srgbClr val="0000CD"/>
                </a:solidFill>
                <a:latin typeface="Consolas" panose="020B0609020204030204" pitchFamily="49" charset="0"/>
              </a:rPr>
              <a:t>        self._c_queue = cqueue.queue_new()</a:t>
            </a:r>
          </a:p>
          <a:p>
            <a:r>
              <a:rPr lang="en-US" altLang="zh-CN">
                <a:solidFill>
                  <a:srgbClr val="0000CD"/>
                </a:solidFill>
                <a:latin typeface="Consolas" panose="020B0609020204030204" pitchFamily="49" charset="0"/>
              </a:rPr>
              <a:t>        if self._c_queue is NULL:</a:t>
            </a:r>
          </a:p>
          <a:p>
            <a:r>
              <a:rPr lang="en-US" altLang="zh-CN">
                <a:solidFill>
                  <a:srgbClr val="0000CD"/>
                </a:solidFill>
                <a:latin typeface="Consolas" panose="020B0609020204030204" pitchFamily="49" charset="0"/>
              </a:rPr>
              <a:t>            raise MemoryError()</a:t>
            </a:r>
            <a:endParaRPr lang="en-US" altLang="zh-CN" b="0">
              <a:solidFill>
                <a:srgbClr val="000000"/>
              </a:solidFill>
              <a:effectLst/>
              <a:latin typeface="Consolas" panose="020B0609020204030204" pitchFamily="49" charset="0"/>
            </a:endParaRPr>
          </a:p>
        </p:txBody>
      </p:sp>
      <p:sp>
        <p:nvSpPr>
          <p:cNvPr id="7" name="文本框 6"/>
          <p:cNvSpPr txBox="1"/>
          <p:nvPr/>
        </p:nvSpPr>
        <p:spPr>
          <a:xfrm>
            <a:off x="599301" y="2487754"/>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Tree>
    <p:extLst>
      <p:ext uri="{BB962C8B-B14F-4D97-AF65-F5344CB8AC3E}">
        <p14:creationId xmlns:p14="http://schemas.microsoft.com/office/powerpoint/2010/main" val="290747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Clean up</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18</a:t>
            </a:fld>
            <a:endParaRPr lang="zh-CN" altLang="en-US"/>
          </a:p>
        </p:txBody>
      </p:sp>
      <p:sp>
        <p:nvSpPr>
          <p:cNvPr id="10" name="矩形 9"/>
          <p:cNvSpPr/>
          <p:nvPr/>
        </p:nvSpPr>
        <p:spPr>
          <a:xfrm>
            <a:off x="599301" y="2631215"/>
            <a:ext cx="10102735" cy="923330"/>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def __dealloc__(self):</a:t>
            </a:r>
          </a:p>
          <a:p>
            <a:r>
              <a:rPr lang="en-US" altLang="zh-CN">
                <a:solidFill>
                  <a:srgbClr val="0000CD"/>
                </a:solidFill>
                <a:latin typeface="Consolas" panose="020B0609020204030204" pitchFamily="49" charset="0"/>
              </a:rPr>
              <a:t>    if self._c_queue is not cython.NULL:</a:t>
            </a:r>
          </a:p>
          <a:p>
            <a:r>
              <a:rPr lang="en-US" altLang="zh-CN">
                <a:solidFill>
                  <a:srgbClr val="0000CD"/>
                </a:solidFill>
                <a:latin typeface="Consolas" panose="020B0609020204030204" pitchFamily="49" charset="0"/>
              </a:rPr>
              <a:t>        cqueue.queue_free(self._c_queue)</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1200329"/>
          </a:xfrm>
          <a:prstGeom prst="rect">
            <a:avLst/>
          </a:prstGeom>
          <a:noFill/>
          <a:ln>
            <a:noFill/>
          </a:ln>
        </p:spPr>
        <p:txBody>
          <a:bodyPr wrap="square" rtlCol="0">
            <a:spAutoFit/>
          </a:bodyPr>
          <a:lstStyle/>
          <a:p>
            <a:r>
              <a:rPr lang="en-US" altLang="zh-CN"/>
              <a:t>The next thing to do is to clean up when the Queue instance is no longer used (i.e. all references to it have been deleted). To this end, CPython provides a callback that Cython makes available as a special method __dealloc__(). In our case, all we have to do is to free the C Queue, but only if we succeeded in initialising it in the init method:</a:t>
            </a:r>
            <a:endParaRPr lang="zh-CN" altLang="en-US" sz="2000"/>
          </a:p>
        </p:txBody>
      </p:sp>
      <p:sp>
        <p:nvSpPr>
          <p:cNvPr id="6" name="文本框 5"/>
          <p:cNvSpPr txBox="1"/>
          <p:nvPr/>
        </p:nvSpPr>
        <p:spPr>
          <a:xfrm>
            <a:off x="599301" y="2146977"/>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
        <p:nvSpPr>
          <p:cNvPr id="7" name="矩形 6"/>
          <p:cNvSpPr/>
          <p:nvPr/>
        </p:nvSpPr>
        <p:spPr>
          <a:xfrm>
            <a:off x="599301" y="4269568"/>
            <a:ext cx="10102735" cy="923330"/>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def __dealloc__(self):</a:t>
            </a:r>
          </a:p>
          <a:p>
            <a:r>
              <a:rPr lang="en-US" altLang="zh-CN">
                <a:solidFill>
                  <a:srgbClr val="0000CD"/>
                </a:solidFill>
                <a:latin typeface="Consolas" panose="020B0609020204030204" pitchFamily="49" charset="0"/>
              </a:rPr>
              <a:t>    if self._c_queue is not NULL:</a:t>
            </a:r>
          </a:p>
          <a:p>
            <a:r>
              <a:rPr lang="en-US" altLang="zh-CN">
                <a:solidFill>
                  <a:srgbClr val="0000CD"/>
                </a:solidFill>
                <a:latin typeface="Consolas" panose="020B0609020204030204" pitchFamily="49" charset="0"/>
              </a:rPr>
              <a:t>        cqueue.queue_free(self._c_queue)</a:t>
            </a:r>
            <a:endParaRPr lang="en-US" altLang="zh-CN" b="0">
              <a:solidFill>
                <a:srgbClr val="000000"/>
              </a:solidFill>
              <a:effectLst/>
              <a:latin typeface="Consolas" panose="020B0609020204030204" pitchFamily="49" charset="0"/>
            </a:endParaRPr>
          </a:p>
        </p:txBody>
      </p:sp>
      <p:sp>
        <p:nvSpPr>
          <p:cNvPr id="8" name="文本框 7"/>
          <p:cNvSpPr txBox="1"/>
          <p:nvPr/>
        </p:nvSpPr>
        <p:spPr>
          <a:xfrm>
            <a:off x="599301" y="3785703"/>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Tree>
    <p:extLst>
      <p:ext uri="{BB962C8B-B14F-4D97-AF65-F5344CB8AC3E}">
        <p14:creationId xmlns:p14="http://schemas.microsoft.com/office/powerpoint/2010/main" val="3234252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Compiling and linking</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19</a:t>
            </a:fld>
            <a:endParaRPr lang="zh-CN" altLang="en-US"/>
          </a:p>
        </p:txBody>
      </p:sp>
      <p:sp>
        <p:nvSpPr>
          <p:cNvPr id="10" name="矩形 9"/>
          <p:cNvSpPr/>
          <p:nvPr/>
        </p:nvSpPr>
        <p:spPr>
          <a:xfrm>
            <a:off x="599301" y="2290254"/>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Extension,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a:t>
            </a:r>
          </a:p>
          <a:p>
            <a:r>
              <a:rPr lang="en-US" altLang="zh-CN">
                <a:solidFill>
                  <a:srgbClr val="0000CD"/>
                </a:solidFill>
                <a:latin typeface="Consolas" panose="020B0609020204030204" pitchFamily="49" charset="0"/>
              </a:rPr>
              <a:t>    ext_modules = cythonize([Extension("queue", ["queue.py"])])</a:t>
            </a:r>
          </a:p>
          <a:p>
            <a:r>
              <a:rPr lang="en-US" altLang="zh-CN">
                <a:solidFill>
                  <a:srgbClr val="0000CD"/>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a:t>At this point, we have a working Cython module that we can test. To compile it, we need to configure a setup.py script for setuptools. Here is the most basic script for compiling a Cython module</a:t>
            </a:r>
            <a:endParaRPr lang="zh-CN" altLang="en-US" sz="2000"/>
          </a:p>
        </p:txBody>
      </p:sp>
      <p:sp>
        <p:nvSpPr>
          <p:cNvPr id="6" name="文本框 5"/>
          <p:cNvSpPr txBox="1"/>
          <p:nvPr/>
        </p:nvSpPr>
        <p:spPr>
          <a:xfrm>
            <a:off x="599301" y="1806016"/>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
        <p:nvSpPr>
          <p:cNvPr id="7" name="矩形 6"/>
          <p:cNvSpPr/>
          <p:nvPr/>
        </p:nvSpPr>
        <p:spPr>
          <a:xfrm>
            <a:off x="577965" y="4863081"/>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Extension,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a:t>
            </a:r>
          </a:p>
          <a:p>
            <a:r>
              <a:rPr lang="en-US" altLang="zh-CN">
                <a:solidFill>
                  <a:srgbClr val="0000CD"/>
                </a:solidFill>
                <a:latin typeface="Consolas" panose="020B0609020204030204" pitchFamily="49" charset="0"/>
              </a:rPr>
              <a:t>    ext_modules = cythonize([Extension("queue", ["queue.pyx"])])</a:t>
            </a:r>
          </a:p>
          <a:p>
            <a:r>
              <a:rPr lang="en-US" altLang="zh-CN">
                <a:solidFill>
                  <a:srgbClr val="0000CD"/>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8" name="文本框 7"/>
          <p:cNvSpPr txBox="1"/>
          <p:nvPr/>
        </p:nvSpPr>
        <p:spPr>
          <a:xfrm>
            <a:off x="577965" y="4348617"/>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Tree>
    <p:extLst>
      <p:ext uri="{BB962C8B-B14F-4D97-AF65-F5344CB8AC3E}">
        <p14:creationId xmlns:p14="http://schemas.microsoft.com/office/powerpoint/2010/main" val="3594312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The Basics </a:t>
            </a:r>
            <a:r>
              <a:rPr lang="en-US" altLang="zh-CN"/>
              <a:t>of </a:t>
            </a:r>
            <a:r>
              <a:rPr lang="en-US" altLang="zh-CN" smtClean="0"/>
              <a:t>Cython</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a:t>
            </a:fld>
            <a:endParaRPr lang="zh-CN" altLang="en-US"/>
          </a:p>
        </p:txBody>
      </p:sp>
      <p:sp>
        <p:nvSpPr>
          <p:cNvPr id="6" name="矩形 5"/>
          <p:cNvSpPr/>
          <p:nvPr/>
        </p:nvSpPr>
        <p:spPr>
          <a:xfrm>
            <a:off x="599303" y="1057189"/>
            <a:ext cx="10244188" cy="4093428"/>
          </a:xfrm>
          <a:prstGeom prst="rect">
            <a:avLst/>
          </a:prstGeom>
        </p:spPr>
        <p:txBody>
          <a:bodyPr wrap="square">
            <a:spAutoFit/>
          </a:bodyPr>
          <a:lstStyle/>
          <a:p>
            <a:r>
              <a:rPr lang="en-US" altLang="zh-CN" sz="2000">
                <a:solidFill>
                  <a:srgbClr val="3E4349"/>
                </a:solidFill>
                <a:latin typeface="Arial" panose="020B0604020202020204" pitchFamily="34" charset="0"/>
              </a:rPr>
              <a:t>The fundamental nature of Cython can be summed up as follows: Cython is Python with C data </a:t>
            </a:r>
            <a:r>
              <a:rPr lang="en-US" altLang="zh-CN" sz="2000">
                <a:solidFill>
                  <a:srgbClr val="3E4349"/>
                </a:solidFill>
                <a:latin typeface="Arial" panose="020B0604020202020204" pitchFamily="34" charset="0"/>
              </a:rPr>
              <a:t>types</a:t>
            </a:r>
            <a:r>
              <a:rPr lang="en-US" altLang="zh-CN" sz="2000" smtClean="0">
                <a:solidFill>
                  <a:srgbClr val="3E4349"/>
                </a:solidFill>
                <a:latin typeface="Arial" panose="020B0604020202020204" pitchFamily="34" charset="0"/>
              </a:rPr>
              <a:t>.</a:t>
            </a:r>
          </a:p>
          <a:p>
            <a:endParaRPr lang="en-US" altLang="zh-CN" sz="2000">
              <a:solidFill>
                <a:srgbClr val="3E4349"/>
              </a:solidFill>
              <a:latin typeface="Arial" panose="020B0604020202020204" pitchFamily="34" charset="0"/>
            </a:endParaRPr>
          </a:p>
          <a:p>
            <a:r>
              <a:rPr lang="en-US" altLang="zh-CN" sz="2000">
                <a:solidFill>
                  <a:srgbClr val="3E4349"/>
                </a:solidFill>
                <a:latin typeface="Arial" panose="020B0604020202020204" pitchFamily="34" charset="0"/>
              </a:rPr>
              <a:t>Cython is Python: Almost any piece of Python code is also valid Cython code. (There are a few </a:t>
            </a:r>
            <a:r>
              <a:rPr lang="en-US" altLang="zh-CN" sz="2000">
                <a:solidFill>
                  <a:srgbClr val="005B81"/>
                </a:solidFill>
                <a:latin typeface="Arial" panose="020B0604020202020204" pitchFamily="34" charset="0"/>
                <a:hlinkClick r:id="rId2"/>
              </a:rPr>
              <a:t>Limitations</a:t>
            </a:r>
            <a:r>
              <a:rPr lang="en-US" altLang="zh-CN" sz="2000">
                <a:solidFill>
                  <a:srgbClr val="3E4349"/>
                </a:solidFill>
                <a:latin typeface="Arial" panose="020B0604020202020204" pitchFamily="34" charset="0"/>
              </a:rPr>
              <a:t>, but this approximation will serve for now.) The Cython compiler will convert it into C code which makes equivalent calls to the Python/C </a:t>
            </a:r>
            <a:r>
              <a:rPr lang="en-US" altLang="zh-CN" sz="2000">
                <a:solidFill>
                  <a:srgbClr val="3E4349"/>
                </a:solidFill>
                <a:latin typeface="Arial" panose="020B0604020202020204" pitchFamily="34" charset="0"/>
              </a:rPr>
              <a:t>API</a:t>
            </a:r>
            <a:r>
              <a:rPr lang="en-US" altLang="zh-CN" sz="2000" smtClean="0">
                <a:solidFill>
                  <a:srgbClr val="3E4349"/>
                </a:solidFill>
                <a:latin typeface="Arial" panose="020B0604020202020204" pitchFamily="34" charset="0"/>
              </a:rPr>
              <a:t>.</a:t>
            </a:r>
          </a:p>
          <a:p>
            <a:endParaRPr lang="en-US" altLang="zh-CN" sz="2000">
              <a:solidFill>
                <a:srgbClr val="3E4349"/>
              </a:solidFill>
              <a:latin typeface="Arial" panose="020B0604020202020204" pitchFamily="34" charset="0"/>
            </a:endParaRPr>
          </a:p>
          <a:p>
            <a:r>
              <a:rPr lang="en-US" altLang="zh-CN" sz="2000">
                <a:solidFill>
                  <a:srgbClr val="3E4349"/>
                </a:solidFill>
                <a:latin typeface="Arial" panose="020B0604020202020204" pitchFamily="34" charset="0"/>
              </a:rPr>
              <a:t>But Cython is much more than that, because parameters and variables can be declared to have C data types. Code which manipulates </a:t>
            </a:r>
            <a:r>
              <a:rPr lang="en-US" altLang="zh-CN" sz="2000">
                <a:solidFill>
                  <a:srgbClr val="005B81"/>
                </a:solidFill>
                <a:latin typeface="Arial" panose="020B0604020202020204" pitchFamily="34" charset="0"/>
                <a:hlinkClick r:id="rId3"/>
              </a:rPr>
              <a:t>Python values</a:t>
            </a:r>
            <a:r>
              <a:rPr lang="en-US" altLang="zh-CN" sz="2000">
                <a:solidFill>
                  <a:srgbClr val="3E4349"/>
                </a:solidFill>
                <a:latin typeface="Arial" panose="020B0604020202020204" pitchFamily="34" charset="0"/>
              </a:rPr>
              <a:t> and C values can be freely intermixed, with conversions occurring automatically wherever possible. Reference count maintenance and error checking of Python operations is also automatic, and the full power of Python’s exception handling facilities, including the try-except and try-finally statements, is available to you – even in the midst of manipulating C data.</a:t>
            </a:r>
            <a:endParaRPr lang="en-US" altLang="zh-CN" sz="2000" b="0" i="0">
              <a:solidFill>
                <a:srgbClr val="3E4349"/>
              </a:solidFill>
              <a:effectLst/>
              <a:latin typeface="Arial" panose="020B0604020202020204" pitchFamily="34" charset="0"/>
            </a:endParaRPr>
          </a:p>
        </p:txBody>
      </p:sp>
    </p:spTree>
    <p:extLst>
      <p:ext uri="{BB962C8B-B14F-4D97-AF65-F5344CB8AC3E}">
        <p14:creationId xmlns:p14="http://schemas.microsoft.com/office/powerpoint/2010/main" val="61772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Dynamic Linking</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20</a:t>
            </a:fld>
            <a:endParaRPr lang="zh-CN" altLang="en-US"/>
          </a:p>
        </p:txBody>
      </p:sp>
      <p:sp>
        <p:nvSpPr>
          <p:cNvPr id="10" name="矩形 9"/>
          <p:cNvSpPr/>
          <p:nvPr/>
        </p:nvSpPr>
        <p:spPr>
          <a:xfrm>
            <a:off x="599301" y="2290254"/>
            <a:ext cx="10102735" cy="1200329"/>
          </a:xfrm>
          <a:prstGeom prst="rect">
            <a:avLst/>
          </a:prstGeom>
          <a:solidFill>
            <a:schemeClr val="accent5">
              <a:lumMod val="20000"/>
              <a:lumOff val="80000"/>
            </a:schemeClr>
          </a:solidFill>
          <a:ln>
            <a:solidFill>
              <a:srgbClr val="FF0000"/>
            </a:solidFill>
          </a:ln>
        </p:spPr>
        <p:txBody>
          <a:bodyPr wrap="square">
            <a:spAutoFit/>
          </a:bodyPr>
          <a:lstStyle/>
          <a:p>
            <a:r>
              <a:rPr lang="fr-FR" altLang="zh-CN">
                <a:solidFill>
                  <a:srgbClr val="0000CD"/>
                </a:solidFill>
                <a:latin typeface="Consolas" panose="020B0609020204030204" pitchFamily="49" charset="0"/>
              </a:rPr>
              <a:t>ext_modules = cythonize([</a:t>
            </a:r>
          </a:p>
          <a:p>
            <a:r>
              <a:rPr lang="fr-FR" altLang="zh-CN">
                <a:solidFill>
                  <a:srgbClr val="0000CD"/>
                </a:solidFill>
                <a:latin typeface="Consolas" panose="020B0609020204030204" pitchFamily="49" charset="0"/>
              </a:rPr>
              <a:t>    Extension("queue", ["queue.py"],</a:t>
            </a:r>
          </a:p>
          <a:p>
            <a:r>
              <a:rPr lang="fr-FR" altLang="zh-CN">
                <a:solidFill>
                  <a:srgbClr val="0000CD"/>
                </a:solidFill>
                <a:latin typeface="Consolas" panose="020B0609020204030204" pitchFamily="49" charset="0"/>
              </a:rPr>
              <a:t>              libraries=["calg"])</a:t>
            </a:r>
          </a:p>
          <a:p>
            <a:r>
              <a:rPr lang="fr-FR" altLang="zh-CN">
                <a:solidFill>
                  <a:srgbClr val="0000CD"/>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984885"/>
          </a:xfrm>
          <a:prstGeom prst="rect">
            <a:avLst/>
          </a:prstGeom>
          <a:noFill/>
          <a:ln>
            <a:noFill/>
          </a:ln>
        </p:spPr>
        <p:txBody>
          <a:bodyPr wrap="square" rtlCol="0">
            <a:spAutoFit/>
          </a:bodyPr>
          <a:lstStyle/>
          <a:p>
            <a:r>
              <a:rPr lang="en-US" altLang="zh-CN"/>
              <a:t>Afterwards the file /usr/local/lib/libcalg.so should </a:t>
            </a:r>
            <a:r>
              <a:rPr lang="en-US" altLang="zh-CN"/>
              <a:t>exist</a:t>
            </a:r>
            <a:r>
              <a:rPr lang="en-US" altLang="zh-CN" smtClean="0"/>
              <a:t>.</a:t>
            </a:r>
          </a:p>
          <a:p>
            <a:r>
              <a:rPr lang="en-US" altLang="zh-CN" sz="2000"/>
              <a:t>In this approach we need to tell the setup script to link with an external library. To do so we need to extend the setup script to install change the extension setup from</a:t>
            </a:r>
            <a:endParaRPr lang="zh-CN" altLang="en-US" sz="2000"/>
          </a:p>
        </p:txBody>
      </p:sp>
      <p:sp>
        <p:nvSpPr>
          <p:cNvPr id="6" name="文本框 5"/>
          <p:cNvSpPr txBox="1"/>
          <p:nvPr/>
        </p:nvSpPr>
        <p:spPr>
          <a:xfrm>
            <a:off x="599301" y="1806016"/>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
        <p:nvSpPr>
          <p:cNvPr id="7" name="矩形 6"/>
          <p:cNvSpPr/>
          <p:nvPr/>
        </p:nvSpPr>
        <p:spPr>
          <a:xfrm>
            <a:off x="599301" y="4066069"/>
            <a:ext cx="10102735" cy="1200329"/>
          </a:xfrm>
          <a:prstGeom prst="rect">
            <a:avLst/>
          </a:prstGeom>
          <a:solidFill>
            <a:schemeClr val="accent5">
              <a:lumMod val="20000"/>
              <a:lumOff val="80000"/>
            </a:schemeClr>
          </a:solidFill>
          <a:ln>
            <a:solidFill>
              <a:srgbClr val="FF0000"/>
            </a:solidFill>
          </a:ln>
        </p:spPr>
        <p:txBody>
          <a:bodyPr wrap="square">
            <a:spAutoFit/>
          </a:bodyPr>
          <a:lstStyle/>
          <a:p>
            <a:r>
              <a:rPr lang="fr-FR" altLang="zh-CN">
                <a:solidFill>
                  <a:srgbClr val="0000CD"/>
                </a:solidFill>
                <a:latin typeface="Consolas" panose="020B0609020204030204" pitchFamily="49" charset="0"/>
              </a:rPr>
              <a:t>ext_modules = cythonize([</a:t>
            </a:r>
          </a:p>
          <a:p>
            <a:r>
              <a:rPr lang="fr-FR" altLang="zh-CN">
                <a:solidFill>
                  <a:srgbClr val="0000CD"/>
                </a:solidFill>
                <a:latin typeface="Consolas" panose="020B0609020204030204" pitchFamily="49" charset="0"/>
              </a:rPr>
              <a:t>    Extension("queue", ["queue.pyx"],</a:t>
            </a:r>
          </a:p>
          <a:p>
            <a:r>
              <a:rPr lang="fr-FR" altLang="zh-CN">
                <a:solidFill>
                  <a:srgbClr val="0000CD"/>
                </a:solidFill>
                <a:latin typeface="Consolas" panose="020B0609020204030204" pitchFamily="49" charset="0"/>
              </a:rPr>
              <a:t>              libraries=["calg"])</a:t>
            </a:r>
          </a:p>
          <a:p>
            <a:r>
              <a:rPr lang="fr-FR" altLang="zh-CN">
                <a:solidFill>
                  <a:srgbClr val="0000CD"/>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8" name="文本框 7"/>
          <p:cNvSpPr txBox="1"/>
          <p:nvPr/>
        </p:nvSpPr>
        <p:spPr>
          <a:xfrm>
            <a:off x="599301" y="3551605"/>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
        <p:nvSpPr>
          <p:cNvPr id="9" name="矩形 8"/>
          <p:cNvSpPr/>
          <p:nvPr/>
        </p:nvSpPr>
        <p:spPr>
          <a:xfrm>
            <a:off x="599301" y="5970236"/>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fr-FR" altLang="zh-CN">
                <a:solidFill>
                  <a:srgbClr val="0000CD"/>
                </a:solidFill>
                <a:latin typeface="Consolas" panose="020B0609020204030204" pitchFamily="49" charset="0"/>
              </a:rPr>
              <a:t>$ python setup.py build_ext -i</a:t>
            </a:r>
            <a:endParaRPr lang="en-US" altLang="zh-CN" b="0">
              <a:solidFill>
                <a:srgbClr val="000000"/>
              </a:solidFill>
              <a:effectLst/>
              <a:latin typeface="Consolas" panose="020B0609020204030204" pitchFamily="49" charset="0"/>
            </a:endParaRPr>
          </a:p>
        </p:txBody>
      </p:sp>
      <p:sp>
        <p:nvSpPr>
          <p:cNvPr id="3" name="矩形 2"/>
          <p:cNvSpPr/>
          <p:nvPr/>
        </p:nvSpPr>
        <p:spPr>
          <a:xfrm>
            <a:off x="599301" y="5525984"/>
            <a:ext cx="5123518" cy="369332"/>
          </a:xfrm>
          <a:prstGeom prst="rect">
            <a:avLst/>
          </a:prstGeom>
        </p:spPr>
        <p:txBody>
          <a:bodyPr wrap="none">
            <a:spAutoFit/>
          </a:bodyPr>
          <a:lstStyle/>
          <a:p>
            <a:r>
              <a:rPr lang="en-US" altLang="zh-CN"/>
              <a:t>Now we should be able to build the project using:</a:t>
            </a:r>
            <a:endParaRPr lang="zh-CN" altLang="en-US"/>
          </a:p>
        </p:txBody>
      </p:sp>
    </p:spTree>
    <p:extLst>
      <p:ext uri="{BB962C8B-B14F-4D97-AF65-F5344CB8AC3E}">
        <p14:creationId xmlns:p14="http://schemas.microsoft.com/office/powerpoint/2010/main" val="3003944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Extension types (aka. cdef classes)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21</a:t>
            </a:fld>
            <a:endParaRPr lang="zh-CN" altLang="en-US"/>
          </a:p>
        </p:txBody>
      </p:sp>
      <p:sp>
        <p:nvSpPr>
          <p:cNvPr id="10" name="矩形 9"/>
          <p:cNvSpPr/>
          <p:nvPr/>
        </p:nvSpPr>
        <p:spPr>
          <a:xfrm>
            <a:off x="599301" y="1260691"/>
            <a:ext cx="10102735" cy="2031325"/>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class MathFunction(object):</a:t>
            </a:r>
          </a:p>
          <a:p>
            <a:r>
              <a:rPr lang="en-US" altLang="zh-CN">
                <a:solidFill>
                  <a:srgbClr val="0000CD"/>
                </a:solidFill>
                <a:latin typeface="Consolas" panose="020B0609020204030204" pitchFamily="49" charset="0"/>
              </a:rPr>
              <a:t>    def __init__(self, name, operator):</a:t>
            </a:r>
          </a:p>
          <a:p>
            <a:r>
              <a:rPr lang="en-US" altLang="zh-CN">
                <a:solidFill>
                  <a:srgbClr val="0000CD"/>
                </a:solidFill>
                <a:latin typeface="Consolas" panose="020B0609020204030204" pitchFamily="49" charset="0"/>
              </a:rPr>
              <a:t>        self.name = name</a:t>
            </a:r>
          </a:p>
          <a:p>
            <a:r>
              <a:rPr lang="en-US" altLang="zh-CN">
                <a:solidFill>
                  <a:srgbClr val="0000CD"/>
                </a:solidFill>
                <a:latin typeface="Consolas" panose="020B0609020204030204" pitchFamily="49" charset="0"/>
              </a:rPr>
              <a:t>        self.operator = operator</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__call__(self, *operands):</a:t>
            </a:r>
          </a:p>
          <a:p>
            <a:r>
              <a:rPr lang="en-US" altLang="zh-CN">
                <a:solidFill>
                  <a:srgbClr val="0000CD"/>
                </a:solidFill>
                <a:latin typeface="Consolas" panose="020B0609020204030204" pitchFamily="49" charset="0"/>
              </a:rPr>
              <a:t>        return self.operator(*operands)</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To support object-oriented programming, Cython supports writing normal Python classes exactly as in Python:</a:t>
            </a:r>
            <a:endParaRPr lang="zh-CN" altLang="en-US" sz="2000"/>
          </a:p>
        </p:txBody>
      </p:sp>
      <p:sp>
        <p:nvSpPr>
          <p:cNvPr id="3" name="矩形 2"/>
          <p:cNvSpPr/>
          <p:nvPr/>
        </p:nvSpPr>
        <p:spPr>
          <a:xfrm>
            <a:off x="599301" y="3540193"/>
            <a:ext cx="11068090" cy="3139321"/>
          </a:xfrm>
          <a:prstGeom prst="rect">
            <a:avLst/>
          </a:prstGeom>
        </p:spPr>
        <p:txBody>
          <a:bodyPr wrap="square">
            <a:spAutoFit/>
          </a:bodyPr>
          <a:lstStyle/>
          <a:p>
            <a:r>
              <a:rPr lang="en-US" altLang="zh-CN"/>
              <a:t>Based on what Python calls a “built-in type”, however, Cython supports a second kind of class: extension types, sometimes referred to as “cdef classes” due to the keywords used for their declaration. They are somewhat restricted compared to Python classes, but are generally more memory efficient and faster than generic Python classes. The main difference is that they use a C struct to store their fields and methods instead of a Python dict. This allows them to store arbitrary C types in their fields without requiring a Python wrapper for them, and to access fields and methods directly at the C level without passing through a Python dictionary lookup.</a:t>
            </a:r>
          </a:p>
          <a:p>
            <a:endParaRPr lang="en-US" altLang="zh-CN"/>
          </a:p>
          <a:p>
            <a:r>
              <a:rPr lang="en-US" altLang="zh-CN"/>
              <a:t>Normal Python classes can inherit from cdef classes, but not the other way around. Cython requires to know the complete inheritance hierarchy in order to lay out their C structs, and restricts it to single inheritance. Normal Python classes, on the other hand, can inherit from any number of Python classes and extension types, both in Cython code and pure Python code.</a:t>
            </a:r>
            <a:endParaRPr lang="zh-CN" altLang="en-US"/>
          </a:p>
        </p:txBody>
      </p:sp>
    </p:spTree>
    <p:extLst>
      <p:ext uri="{BB962C8B-B14F-4D97-AF65-F5344CB8AC3E}">
        <p14:creationId xmlns:p14="http://schemas.microsoft.com/office/powerpoint/2010/main" val="596577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pxd files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22</a:t>
            </a:fld>
            <a:endParaRPr lang="zh-CN" altLang="en-US"/>
          </a:p>
        </p:txBody>
      </p:sp>
      <p:sp>
        <p:nvSpPr>
          <p:cNvPr id="10" name="矩形 9"/>
          <p:cNvSpPr/>
          <p:nvPr/>
        </p:nvSpPr>
        <p:spPr>
          <a:xfrm>
            <a:off x="599301" y="2792856"/>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inline int int_min(int a, int b):</a:t>
            </a:r>
          </a:p>
          <a:p>
            <a:r>
              <a:rPr lang="en-US" altLang="zh-CN">
                <a:solidFill>
                  <a:srgbClr val="0000CD"/>
                </a:solidFill>
                <a:latin typeface="Consolas" panose="020B0609020204030204" pitchFamily="49" charset="0"/>
              </a:rPr>
              <a:t>    return b if b &lt; a else a</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923330"/>
          </a:xfrm>
          <a:prstGeom prst="rect">
            <a:avLst/>
          </a:prstGeom>
          <a:noFill/>
          <a:ln>
            <a:noFill/>
          </a:ln>
        </p:spPr>
        <p:txBody>
          <a:bodyPr wrap="square" rtlCol="0">
            <a:spAutoFit/>
          </a:bodyPr>
          <a:lstStyle/>
          <a:p>
            <a:r>
              <a:rPr lang="en-US" altLang="zh-CN"/>
              <a:t>In addition to the .pyx source files, Cython uses .pxd files which work like C header files – they contain Cython declarations (and sometimes code sections) which are only meant for inclusion by Cython modules. A pxd file is imported into a pyx module by using the cimport keyword.</a:t>
            </a:r>
            <a:endParaRPr lang="zh-CN" altLang="en-US" sz="2000"/>
          </a:p>
        </p:txBody>
      </p:sp>
      <p:sp>
        <p:nvSpPr>
          <p:cNvPr id="3" name="矩形 2"/>
          <p:cNvSpPr/>
          <p:nvPr/>
        </p:nvSpPr>
        <p:spPr>
          <a:xfrm>
            <a:off x="599301" y="2072940"/>
            <a:ext cx="11068090" cy="646331"/>
          </a:xfrm>
          <a:prstGeom prst="rect">
            <a:avLst/>
          </a:prstGeom>
        </p:spPr>
        <p:txBody>
          <a:bodyPr wrap="square">
            <a:spAutoFit/>
          </a:bodyPr>
          <a:lstStyle/>
          <a:p>
            <a:r>
              <a:rPr lang="en-US" altLang="zh-CN"/>
              <a:t>They can contain functions which are well suited for inlining by the C compiler. Such functions should be marked inline, example:</a:t>
            </a:r>
            <a:endParaRPr lang="zh-CN" altLang="en-US"/>
          </a:p>
        </p:txBody>
      </p:sp>
      <p:sp>
        <p:nvSpPr>
          <p:cNvPr id="5" name="矩形 4"/>
          <p:cNvSpPr/>
          <p:nvPr/>
        </p:nvSpPr>
        <p:spPr>
          <a:xfrm>
            <a:off x="599301" y="3762354"/>
            <a:ext cx="11068090" cy="646331"/>
          </a:xfrm>
          <a:prstGeom prst="rect">
            <a:avLst/>
          </a:prstGeom>
        </p:spPr>
        <p:txBody>
          <a:bodyPr wrap="square">
            <a:spAutoFit/>
          </a:bodyPr>
          <a:lstStyle/>
          <a:p>
            <a:r>
              <a:rPr lang="en-US" altLang="zh-CN"/>
              <a:t>When accompanying an equally named pyx file, they provide a Cython interface to the Cython module so that other Cython modules can communicate with it using a more efficient protocol than the Python one.</a:t>
            </a:r>
            <a:endParaRPr lang="zh-CN" altLang="en-US"/>
          </a:p>
        </p:txBody>
      </p:sp>
    </p:spTree>
    <p:extLst>
      <p:ext uri="{BB962C8B-B14F-4D97-AF65-F5344CB8AC3E}">
        <p14:creationId xmlns:p14="http://schemas.microsoft.com/office/powerpoint/2010/main" val="2359872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smtClean="0"/>
              <a:t>Embedding Cython modules in C/C++ applications</a:t>
            </a:r>
            <a:endParaRPr lang="en-US" altLang="zh-CN" sz="3600"/>
          </a:p>
        </p:txBody>
      </p:sp>
      <p:sp>
        <p:nvSpPr>
          <p:cNvPr id="4" name="灯片编号占位符 3"/>
          <p:cNvSpPr>
            <a:spLocks noGrp="1"/>
          </p:cNvSpPr>
          <p:nvPr>
            <p:ph type="sldNum" sz="quarter" idx="12"/>
          </p:nvPr>
        </p:nvSpPr>
        <p:spPr/>
        <p:txBody>
          <a:bodyPr/>
          <a:lstStyle/>
          <a:p>
            <a:fld id="{BEA57517-FD87-4EED-B370-D846D7B7D0AA}" type="slidenum">
              <a:rPr lang="zh-CN" altLang="en-US" smtClean="0"/>
              <a:t>23</a:t>
            </a:fld>
            <a:endParaRPr lang="zh-CN" altLang="en-US"/>
          </a:p>
        </p:txBody>
      </p:sp>
      <p:sp>
        <p:nvSpPr>
          <p:cNvPr id="10" name="矩形 9"/>
          <p:cNvSpPr/>
          <p:nvPr/>
        </p:nvSpPr>
        <p:spPr>
          <a:xfrm>
            <a:off x="599301" y="2787481"/>
            <a:ext cx="10102735" cy="313932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embedded.pyx</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The following two lines are for test purposed only, please ignore them.</a:t>
            </a:r>
          </a:p>
          <a:p>
            <a:r>
              <a:rPr lang="en-US" altLang="zh-CN">
                <a:solidFill>
                  <a:srgbClr val="0000CD"/>
                </a:solidFill>
                <a:latin typeface="Consolas" panose="020B0609020204030204" pitchFamily="49" charset="0"/>
              </a:rPr>
              <a:t># distutils: sources = embedded_main.c</a:t>
            </a:r>
          </a:p>
          <a:p>
            <a:r>
              <a:rPr lang="en-US" altLang="zh-CN">
                <a:solidFill>
                  <a:srgbClr val="0000CD"/>
                </a:solidFill>
                <a:latin typeface="Consolas" panose="020B0609020204030204" pitchFamily="49" charset="0"/>
              </a:rPr>
              <a:t># tag: py3only</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TEXT_TO_SAY = 'Hello from Python!'</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public int say_hello_from_python() except -1:</a:t>
            </a:r>
          </a:p>
          <a:p>
            <a:r>
              <a:rPr lang="en-US" altLang="zh-CN">
                <a:solidFill>
                  <a:srgbClr val="0000CD"/>
                </a:solidFill>
                <a:latin typeface="Consolas" panose="020B0609020204030204" pitchFamily="49" charset="0"/>
              </a:rPr>
              <a:t>    print(TEXT_TO_SAY)</a:t>
            </a:r>
          </a:p>
          <a:p>
            <a:r>
              <a:rPr lang="en-US" altLang="zh-CN">
                <a:solidFill>
                  <a:srgbClr val="0000CD"/>
                </a:solidFill>
                <a:latin typeface="Consolas" panose="020B0609020204030204" pitchFamily="49" charset="0"/>
              </a:rPr>
              <a:t>    return 0</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1754326"/>
          </a:xfrm>
          <a:prstGeom prst="rect">
            <a:avLst/>
          </a:prstGeom>
          <a:noFill/>
          <a:ln>
            <a:noFill/>
          </a:ln>
        </p:spPr>
        <p:txBody>
          <a:bodyPr wrap="square" rtlCol="0">
            <a:spAutoFit/>
          </a:bodyPr>
          <a:lstStyle/>
          <a:p>
            <a:r>
              <a:rPr lang="en-US" altLang="zh-CN"/>
              <a:t>The following is a simple example that shows the main steps for embedding a Cython module (embedded.pyx) in Python 3.x.</a:t>
            </a:r>
          </a:p>
          <a:p>
            <a:endParaRPr lang="en-US" altLang="zh-CN"/>
          </a:p>
          <a:p>
            <a:r>
              <a:rPr lang="en-US" altLang="zh-CN"/>
              <a:t>First, here is a Cython module that exports a C function to be called by external code. Note that the say_hello_from_python() function is declared as public to export it as a linker symbol that can be used by other C files, which in this case is embedded_main.c.</a:t>
            </a:r>
            <a:endParaRPr lang="zh-CN" altLang="en-US" sz="2000"/>
          </a:p>
        </p:txBody>
      </p:sp>
    </p:spTree>
    <p:extLst>
      <p:ext uri="{BB962C8B-B14F-4D97-AF65-F5344CB8AC3E}">
        <p14:creationId xmlns:p14="http://schemas.microsoft.com/office/powerpoint/2010/main" val="3947357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EA57517-FD87-4EED-B370-D846D7B7D0AA}" type="slidenum">
              <a:rPr lang="zh-CN" altLang="en-US" smtClean="0"/>
              <a:t>24</a:t>
            </a:fld>
            <a:endParaRPr lang="zh-CN" altLang="en-US"/>
          </a:p>
        </p:txBody>
      </p:sp>
      <p:sp>
        <p:nvSpPr>
          <p:cNvPr id="10" name="矩形 9"/>
          <p:cNvSpPr/>
          <p:nvPr/>
        </p:nvSpPr>
        <p:spPr>
          <a:xfrm>
            <a:off x="577965" y="532271"/>
            <a:ext cx="10102735" cy="6186309"/>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embedded_main.c */</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This include file is automatically generated by Cython for 'public' functions. */</a:t>
            </a:r>
          </a:p>
          <a:p>
            <a:r>
              <a:rPr lang="en-US" altLang="zh-CN">
                <a:solidFill>
                  <a:srgbClr val="0000CD"/>
                </a:solidFill>
                <a:latin typeface="Consolas" panose="020B0609020204030204" pitchFamily="49" charset="0"/>
              </a:rPr>
              <a:t>#include "embedded.h"</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#ifdef __cplusplus</a:t>
            </a:r>
          </a:p>
          <a:p>
            <a:r>
              <a:rPr lang="en-US" altLang="zh-CN">
                <a:solidFill>
                  <a:srgbClr val="0000CD"/>
                </a:solidFill>
                <a:latin typeface="Consolas" panose="020B0609020204030204" pitchFamily="49" charset="0"/>
              </a:rPr>
              <a:t>extern "C" {</a:t>
            </a:r>
          </a:p>
          <a:p>
            <a:r>
              <a:rPr lang="en-US" altLang="zh-CN">
                <a:solidFill>
                  <a:srgbClr val="0000CD"/>
                </a:solidFill>
                <a:latin typeface="Consolas" panose="020B0609020204030204" pitchFamily="49" charset="0"/>
              </a:rPr>
              <a:t>#endif</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int</a:t>
            </a:r>
          </a:p>
          <a:p>
            <a:r>
              <a:rPr lang="en-US" altLang="zh-CN">
                <a:solidFill>
                  <a:srgbClr val="0000CD"/>
                </a:solidFill>
                <a:latin typeface="Consolas" panose="020B0609020204030204" pitchFamily="49" charset="0"/>
              </a:rPr>
              <a:t>main(int argc, char *argv[])</a:t>
            </a:r>
          </a:p>
          <a:p>
            <a:r>
              <a:rPr lang="en-US" altLang="zh-CN">
                <a:solidFill>
                  <a:srgbClr val="0000CD"/>
                </a:solidFill>
                <a:latin typeface="Consolas" panose="020B0609020204030204" pitchFamily="49" charset="0"/>
              </a:rPr>
              <a:t>{</a:t>
            </a:r>
          </a:p>
          <a:p>
            <a:r>
              <a:rPr lang="en-US" altLang="zh-CN">
                <a:solidFill>
                  <a:srgbClr val="0000CD"/>
                </a:solidFill>
                <a:latin typeface="Consolas" panose="020B0609020204030204" pitchFamily="49" charset="0"/>
              </a:rPr>
              <a:t>    PyObject *pmodule;</a:t>
            </a:r>
          </a:p>
          <a:p>
            <a:r>
              <a:rPr lang="en-US" altLang="zh-CN">
                <a:solidFill>
                  <a:srgbClr val="0000CD"/>
                </a:solidFill>
                <a:latin typeface="Consolas" panose="020B0609020204030204" pitchFamily="49" charset="0"/>
              </a:rPr>
              <a:t>    wchar_t *program;</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program = Py_DecodeLocale(argv[0], NULL);</a:t>
            </a:r>
          </a:p>
          <a:p>
            <a:r>
              <a:rPr lang="en-US" altLang="zh-CN">
                <a:solidFill>
                  <a:srgbClr val="0000CD"/>
                </a:solidFill>
                <a:latin typeface="Consolas" panose="020B0609020204030204" pitchFamily="49" charset="0"/>
              </a:rPr>
              <a:t>    if (program == NULL) {</a:t>
            </a:r>
          </a:p>
          <a:p>
            <a:r>
              <a:rPr lang="en-US" altLang="zh-CN">
                <a:solidFill>
                  <a:srgbClr val="0000CD"/>
                </a:solidFill>
                <a:latin typeface="Consolas" panose="020B0609020204030204" pitchFamily="49" charset="0"/>
              </a:rPr>
              <a:t>        fprintf(stderr, "Fatal error: cannot decode argv[0], got %d arguments\n", argc);</a:t>
            </a:r>
          </a:p>
          <a:p>
            <a:r>
              <a:rPr lang="en-US" altLang="zh-CN">
                <a:solidFill>
                  <a:srgbClr val="0000CD"/>
                </a:solidFill>
                <a:latin typeface="Consolas" panose="020B0609020204030204" pitchFamily="49" charset="0"/>
              </a:rPr>
              <a:t>        exit(1);</a:t>
            </a:r>
          </a:p>
          <a:p>
            <a:r>
              <a:rPr lang="en-US" altLang="zh-CN">
                <a:solidFill>
                  <a:srgbClr val="0000CD"/>
                </a:solidFill>
                <a:latin typeface="Consolas" panose="020B0609020204030204" pitchFamily="49" charset="0"/>
              </a:rPr>
              <a:t>    </a:t>
            </a:r>
            <a:r>
              <a:rPr lang="en-US" altLang="zh-CN" smtClean="0">
                <a:solidFill>
                  <a:srgbClr val="0000CD"/>
                </a:solidFill>
                <a:latin typeface="Consolas" panose="020B0609020204030204" pitchFamily="49" charset="0"/>
              </a:rPr>
              <a:t>}</a:t>
            </a:r>
            <a:endParaRPr lang="en-US" altLang="zh-CN">
              <a:solidFill>
                <a:srgbClr val="0000CD"/>
              </a:solidFill>
              <a:latin typeface="Consolas" panose="020B0609020204030204" pitchFamily="49" charset="0"/>
            </a:endParaRPr>
          </a:p>
        </p:txBody>
      </p:sp>
      <p:sp>
        <p:nvSpPr>
          <p:cNvPr id="12" name="文本框 11"/>
          <p:cNvSpPr txBox="1"/>
          <p:nvPr/>
        </p:nvSpPr>
        <p:spPr>
          <a:xfrm>
            <a:off x="577965" y="162939"/>
            <a:ext cx="11068090" cy="369332"/>
          </a:xfrm>
          <a:prstGeom prst="rect">
            <a:avLst/>
          </a:prstGeom>
          <a:noFill/>
          <a:ln>
            <a:noFill/>
          </a:ln>
        </p:spPr>
        <p:txBody>
          <a:bodyPr wrap="square" rtlCol="0">
            <a:spAutoFit/>
          </a:bodyPr>
          <a:lstStyle/>
          <a:p>
            <a:r>
              <a:rPr lang="en-US" altLang="zh-CN"/>
              <a:t>The C main() function of your program could look like this:</a:t>
            </a:r>
            <a:endParaRPr lang="zh-CN" altLang="en-US" sz="2000"/>
          </a:p>
        </p:txBody>
      </p:sp>
    </p:spTree>
    <p:extLst>
      <p:ext uri="{BB962C8B-B14F-4D97-AF65-F5344CB8AC3E}">
        <p14:creationId xmlns:p14="http://schemas.microsoft.com/office/powerpoint/2010/main" val="1573100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EA57517-FD87-4EED-B370-D846D7B7D0AA}" type="slidenum">
              <a:rPr lang="zh-CN" altLang="en-US" smtClean="0"/>
              <a:t>25</a:t>
            </a:fld>
            <a:endParaRPr lang="zh-CN" altLang="en-US"/>
          </a:p>
        </p:txBody>
      </p:sp>
      <p:sp>
        <p:nvSpPr>
          <p:cNvPr id="10" name="矩形 9"/>
          <p:cNvSpPr/>
          <p:nvPr/>
        </p:nvSpPr>
        <p:spPr>
          <a:xfrm>
            <a:off x="577965" y="532271"/>
            <a:ext cx="10102735" cy="6186309"/>
          </a:xfrm>
          <a:prstGeom prst="rect">
            <a:avLst/>
          </a:prstGeom>
          <a:solidFill>
            <a:schemeClr val="accent5">
              <a:lumMod val="20000"/>
              <a:lumOff val="80000"/>
            </a:schemeClr>
          </a:solidFill>
          <a:ln>
            <a:solidFill>
              <a:srgbClr val="FF0000"/>
            </a:solidFill>
          </a:ln>
        </p:spPr>
        <p:txBody>
          <a:bodyPr wrap="square">
            <a:spAutoFit/>
          </a:bodyPr>
          <a:lstStyle/>
          <a:p>
            <a:r>
              <a:rPr lang="en-US" altLang="zh-CN" smtClean="0">
                <a:solidFill>
                  <a:srgbClr val="0000CD"/>
                </a:solidFill>
                <a:latin typeface="Consolas" panose="020B0609020204030204" pitchFamily="49" charset="0"/>
              </a:rPr>
              <a:t>...</a:t>
            </a:r>
          </a:p>
          <a:p>
            <a:r>
              <a:rPr lang="en-US" altLang="zh-CN" smtClean="0">
                <a:solidFill>
                  <a:srgbClr val="0000CD"/>
                </a:solidFill>
                <a:latin typeface="Consolas" panose="020B0609020204030204" pitchFamily="49" charset="0"/>
              </a:rPr>
              <a:t>    /* Initialize the Python interpreter.  Required.</a:t>
            </a:r>
          </a:p>
          <a:p>
            <a:r>
              <a:rPr lang="en-US" altLang="zh-CN" smtClean="0">
                <a:solidFill>
                  <a:srgbClr val="0000CD"/>
                </a:solidFill>
                <a:latin typeface="Consolas" panose="020B0609020204030204" pitchFamily="49" charset="0"/>
              </a:rPr>
              <a:t>       If this step fails, it will be a fatal error. */</a:t>
            </a:r>
          </a:p>
          <a:p>
            <a:r>
              <a:rPr lang="en-US" altLang="zh-CN" smtClean="0">
                <a:solidFill>
                  <a:srgbClr val="0000CD"/>
                </a:solidFill>
                <a:latin typeface="Consolas" panose="020B0609020204030204" pitchFamily="49" charset="0"/>
              </a:rPr>
              <a:t>    Py_Initialize();</a:t>
            </a:r>
          </a:p>
          <a:p>
            <a:endParaRPr lang="en-US" altLang="zh-CN" smtClean="0">
              <a:solidFill>
                <a:srgbClr val="0000CD"/>
              </a:solidFill>
              <a:latin typeface="Consolas" panose="020B0609020204030204" pitchFamily="49" charset="0"/>
            </a:endParaRPr>
          </a:p>
          <a:p>
            <a:r>
              <a:rPr lang="en-US" altLang="zh-CN" smtClean="0">
                <a:solidFill>
                  <a:srgbClr val="0000CD"/>
                </a:solidFill>
                <a:latin typeface="Consolas" panose="020B0609020204030204" pitchFamily="49" charset="0"/>
              </a:rPr>
              <a:t>    /* Optionally import the module; alternatively,</a:t>
            </a:r>
          </a:p>
          <a:p>
            <a:r>
              <a:rPr lang="en-US" altLang="zh-CN" smtClean="0">
                <a:solidFill>
                  <a:srgbClr val="0000CD"/>
                </a:solidFill>
                <a:latin typeface="Consolas" panose="020B0609020204030204" pitchFamily="49" charset="0"/>
              </a:rPr>
              <a:t>       import can be deferred until the embedded script</a:t>
            </a:r>
          </a:p>
          <a:p>
            <a:r>
              <a:rPr lang="en-US" altLang="zh-CN" smtClean="0">
                <a:solidFill>
                  <a:srgbClr val="0000CD"/>
                </a:solidFill>
                <a:latin typeface="Consolas" panose="020B0609020204030204" pitchFamily="49" charset="0"/>
              </a:rPr>
              <a:t>       imports it. */</a:t>
            </a:r>
          </a:p>
          <a:p>
            <a:r>
              <a:rPr lang="en-US" altLang="zh-CN" smtClean="0">
                <a:solidFill>
                  <a:srgbClr val="0000CD"/>
                </a:solidFill>
                <a:latin typeface="Consolas" panose="020B0609020204030204" pitchFamily="49" charset="0"/>
              </a:rPr>
              <a:t>    pmodule = PyImport_ImportModule("embedded");</a:t>
            </a:r>
          </a:p>
          <a:p>
            <a:r>
              <a:rPr lang="en-US" altLang="zh-CN" smtClean="0">
                <a:solidFill>
                  <a:srgbClr val="0000CD"/>
                </a:solidFill>
                <a:latin typeface="Consolas" panose="020B0609020204030204" pitchFamily="49" charset="0"/>
              </a:rPr>
              <a:t>    if (!pmodule) {</a:t>
            </a:r>
          </a:p>
          <a:p>
            <a:r>
              <a:rPr lang="en-US" altLang="zh-CN" smtClean="0">
                <a:solidFill>
                  <a:srgbClr val="0000CD"/>
                </a:solidFill>
                <a:latin typeface="Consolas" panose="020B0609020204030204" pitchFamily="49" charset="0"/>
              </a:rPr>
              <a:t>        PyErr_Print();</a:t>
            </a:r>
          </a:p>
          <a:p>
            <a:r>
              <a:rPr lang="en-US" altLang="zh-CN" smtClean="0">
                <a:solidFill>
                  <a:srgbClr val="0000CD"/>
                </a:solidFill>
                <a:latin typeface="Consolas" panose="020B0609020204030204" pitchFamily="49" charset="0"/>
              </a:rPr>
              <a:t>        fprintf(stderr, "Error: could not import module 'embedded'\n");</a:t>
            </a:r>
          </a:p>
          <a:p>
            <a:r>
              <a:rPr lang="en-US" altLang="zh-CN" smtClean="0">
                <a:solidFill>
                  <a:srgbClr val="0000CD"/>
                </a:solidFill>
                <a:latin typeface="Consolas" panose="020B0609020204030204" pitchFamily="49" charset="0"/>
              </a:rPr>
              <a:t>        goto exit_with_error;</a:t>
            </a:r>
          </a:p>
          <a:p>
            <a:r>
              <a:rPr lang="en-US" altLang="zh-CN" smtClean="0">
                <a:solidFill>
                  <a:srgbClr val="0000CD"/>
                </a:solidFill>
                <a:latin typeface="Consolas" panose="020B0609020204030204" pitchFamily="49" charset="0"/>
              </a:rPr>
              <a:t>    }</a:t>
            </a:r>
          </a:p>
          <a:p>
            <a:endParaRPr lang="en-US" altLang="zh-CN" smtClean="0">
              <a:solidFill>
                <a:srgbClr val="0000CD"/>
              </a:solidFill>
              <a:latin typeface="Consolas" panose="020B0609020204030204" pitchFamily="49" charset="0"/>
            </a:endParaRPr>
          </a:p>
          <a:p>
            <a:r>
              <a:rPr lang="en-US" altLang="zh-CN" smtClean="0">
                <a:solidFill>
                  <a:srgbClr val="0000CD"/>
                </a:solidFill>
                <a:latin typeface="Consolas" panose="020B0609020204030204" pitchFamily="49" charset="0"/>
              </a:rPr>
              <a:t>    /* Now call into your module code. */</a:t>
            </a:r>
          </a:p>
          <a:p>
            <a:r>
              <a:rPr lang="en-US" altLang="zh-CN" smtClean="0">
                <a:solidFill>
                  <a:srgbClr val="0000CD"/>
                </a:solidFill>
                <a:latin typeface="Consolas" panose="020B0609020204030204" pitchFamily="49" charset="0"/>
              </a:rPr>
              <a:t>    if (say_hello_from_python() &lt; 0) {</a:t>
            </a:r>
          </a:p>
          <a:p>
            <a:r>
              <a:rPr lang="en-US" altLang="zh-CN" smtClean="0">
                <a:solidFill>
                  <a:srgbClr val="0000CD"/>
                </a:solidFill>
                <a:latin typeface="Consolas" panose="020B0609020204030204" pitchFamily="49" charset="0"/>
              </a:rPr>
              <a:t>        PyErr_Print();</a:t>
            </a:r>
          </a:p>
          <a:p>
            <a:r>
              <a:rPr lang="en-US" altLang="zh-CN" smtClean="0">
                <a:solidFill>
                  <a:srgbClr val="0000CD"/>
                </a:solidFill>
                <a:latin typeface="Consolas" panose="020B0609020204030204" pitchFamily="49" charset="0"/>
              </a:rPr>
              <a:t>        fprintf(stderr, "Error in Python code, exception was printed.\n");</a:t>
            </a:r>
          </a:p>
          <a:p>
            <a:r>
              <a:rPr lang="en-US" altLang="zh-CN" smtClean="0">
                <a:solidFill>
                  <a:srgbClr val="0000CD"/>
                </a:solidFill>
                <a:latin typeface="Consolas" panose="020B0609020204030204" pitchFamily="49" charset="0"/>
              </a:rPr>
              <a:t>        goto exit_with_error;</a:t>
            </a:r>
          </a:p>
          <a:p>
            <a:r>
              <a:rPr lang="en-US" altLang="zh-CN" smtClean="0">
                <a:solidFill>
                  <a:srgbClr val="0000CD"/>
                </a:solidFill>
                <a:latin typeface="Consolas" panose="020B0609020204030204" pitchFamily="49" charset="0"/>
              </a:rPr>
              <a:t>    }</a:t>
            </a:r>
          </a:p>
          <a:p>
            <a:r>
              <a:rPr lang="en-US" altLang="zh-CN" smtClean="0">
                <a:solidFill>
                  <a:srgbClr val="0000CD"/>
                </a:solidFill>
                <a:latin typeface="Consolas" panose="020B0609020204030204" pitchFamily="49" charset="0"/>
              </a:rPr>
              <a:t>...</a:t>
            </a:r>
          </a:p>
        </p:txBody>
      </p:sp>
      <p:sp>
        <p:nvSpPr>
          <p:cNvPr id="12" name="文本框 11"/>
          <p:cNvSpPr txBox="1"/>
          <p:nvPr/>
        </p:nvSpPr>
        <p:spPr>
          <a:xfrm>
            <a:off x="577965" y="162939"/>
            <a:ext cx="11068090" cy="369332"/>
          </a:xfrm>
          <a:prstGeom prst="rect">
            <a:avLst/>
          </a:prstGeom>
          <a:noFill/>
          <a:ln>
            <a:noFill/>
          </a:ln>
        </p:spPr>
        <p:txBody>
          <a:bodyPr wrap="square" rtlCol="0">
            <a:spAutoFit/>
          </a:bodyPr>
          <a:lstStyle/>
          <a:p>
            <a:r>
              <a:rPr lang="en-US" altLang="zh-CN"/>
              <a:t>The C main() function of your program could look like this:</a:t>
            </a:r>
            <a:endParaRPr lang="zh-CN" altLang="en-US" sz="2000"/>
          </a:p>
        </p:txBody>
      </p:sp>
    </p:spTree>
    <p:extLst>
      <p:ext uri="{BB962C8B-B14F-4D97-AF65-F5344CB8AC3E}">
        <p14:creationId xmlns:p14="http://schemas.microsoft.com/office/powerpoint/2010/main" val="1160172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Heading</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26</a:t>
            </a:fld>
            <a:endParaRPr lang="zh-CN" altLang="en-US"/>
          </a:p>
        </p:txBody>
      </p:sp>
      <p:sp>
        <p:nvSpPr>
          <p:cNvPr id="10" name="矩形 9"/>
          <p:cNvSpPr/>
          <p:nvPr/>
        </p:nvSpPr>
        <p:spPr>
          <a:xfrm>
            <a:off x="599301" y="3623854"/>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smtClean="0">
                <a:solidFill>
                  <a:srgbClr val="0000CD"/>
                </a:solidFill>
                <a:latin typeface="Consolas" panose="020B0609020204030204" pitchFamily="49" charset="0"/>
              </a:rPr>
              <a:t>Coding...</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smtClean="0"/>
              <a:t>Text...</a:t>
            </a:r>
            <a:endParaRPr lang="zh-CN" altLang="en-US" sz="2000"/>
          </a:p>
        </p:txBody>
      </p:sp>
    </p:spTree>
    <p:extLst>
      <p:ext uri="{BB962C8B-B14F-4D97-AF65-F5344CB8AC3E}">
        <p14:creationId xmlns:p14="http://schemas.microsoft.com/office/powerpoint/2010/main" val="719472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t>结束</a:t>
            </a:r>
            <a:endParaRPr lang="zh-CN" altLang="en-US"/>
          </a:p>
        </p:txBody>
      </p:sp>
      <p:sp>
        <p:nvSpPr>
          <p:cNvPr id="6" name="副标题 5"/>
          <p:cNvSpPr>
            <a:spLocks noGrp="1"/>
          </p:cNvSpPr>
          <p:nvPr>
            <p:ph type="subTitle" idx="1"/>
          </p:nvPr>
        </p:nvSpPr>
        <p:spPr/>
        <p:txBody>
          <a:bodyPr>
            <a:normAutofit/>
          </a:bodyPr>
          <a:lstStyle/>
          <a:p>
            <a:endParaRPr lang="en-US" altLang="zh-CN" smtClean="0"/>
          </a:p>
        </p:txBody>
      </p:sp>
      <p:sp>
        <p:nvSpPr>
          <p:cNvPr id="4" name="灯片编号占位符 3"/>
          <p:cNvSpPr>
            <a:spLocks noGrp="1"/>
          </p:cNvSpPr>
          <p:nvPr>
            <p:ph type="sldNum" sz="quarter" idx="12"/>
          </p:nvPr>
        </p:nvSpPr>
        <p:spPr/>
        <p:txBody>
          <a:bodyPr/>
          <a:lstStyle/>
          <a:p>
            <a:fld id="{BEA57517-FD87-4EED-B370-D846D7B7D0AA}" type="slidenum">
              <a:rPr lang="zh-CN" altLang="en-US" smtClean="0"/>
              <a:t>27</a:t>
            </a:fld>
            <a:endParaRPr lang="zh-CN" altLang="en-US"/>
          </a:p>
        </p:txBody>
      </p:sp>
    </p:spTree>
    <p:extLst>
      <p:ext uri="{BB962C8B-B14F-4D97-AF65-F5344CB8AC3E}">
        <p14:creationId xmlns:p14="http://schemas.microsoft.com/office/powerpoint/2010/main" val="2209186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Cython Hello World</a:t>
            </a:r>
          </a:p>
        </p:txBody>
      </p:sp>
      <p:sp>
        <p:nvSpPr>
          <p:cNvPr id="4" name="灯片编号占位符 3"/>
          <p:cNvSpPr>
            <a:spLocks noGrp="1"/>
          </p:cNvSpPr>
          <p:nvPr>
            <p:ph type="sldNum" sz="quarter" idx="12"/>
          </p:nvPr>
        </p:nvSpPr>
        <p:spPr/>
        <p:txBody>
          <a:bodyPr/>
          <a:lstStyle/>
          <a:p>
            <a:fld id="{BEA57517-FD87-4EED-B370-D846D7B7D0AA}" type="slidenum">
              <a:rPr lang="zh-CN" altLang="en-US" smtClean="0"/>
              <a:t>3</a:t>
            </a:fld>
            <a:endParaRPr lang="zh-CN" altLang="en-US"/>
          </a:p>
        </p:txBody>
      </p:sp>
      <p:sp>
        <p:nvSpPr>
          <p:cNvPr id="10" name="矩形 9"/>
          <p:cNvSpPr/>
          <p:nvPr/>
        </p:nvSpPr>
        <p:spPr>
          <a:xfrm>
            <a:off x="599301" y="1288559"/>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print("Hello World")</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So lets start with the canonical python hello world:</a:t>
            </a:r>
            <a:endParaRPr lang="zh-CN" altLang="en-US" sz="2000"/>
          </a:p>
        </p:txBody>
      </p:sp>
      <p:sp>
        <p:nvSpPr>
          <p:cNvPr id="13" name="文本框 12"/>
          <p:cNvSpPr txBox="1"/>
          <p:nvPr/>
        </p:nvSpPr>
        <p:spPr>
          <a:xfrm>
            <a:off x="599301" y="1783468"/>
            <a:ext cx="11068090" cy="646331"/>
          </a:xfrm>
          <a:prstGeom prst="rect">
            <a:avLst/>
          </a:prstGeom>
          <a:noFill/>
          <a:ln>
            <a:noFill/>
          </a:ln>
        </p:spPr>
        <p:txBody>
          <a:bodyPr wrap="square" rtlCol="0">
            <a:spAutoFit/>
          </a:bodyPr>
          <a:lstStyle/>
          <a:p>
            <a:r>
              <a:rPr lang="en-US" altLang="zh-CN"/>
              <a:t>Save this code in a file named helloworld.pyx. Now we need to create the setup.py, which is like a python Makefile (for more information see Source Files and Compilation). Your setup.py should look like:</a:t>
            </a:r>
            <a:endParaRPr lang="zh-CN" altLang="en-US" sz="2000"/>
          </a:p>
        </p:txBody>
      </p:sp>
      <p:sp>
        <p:nvSpPr>
          <p:cNvPr id="14" name="矩形 13"/>
          <p:cNvSpPr/>
          <p:nvPr/>
        </p:nvSpPr>
        <p:spPr>
          <a:xfrm>
            <a:off x="599301" y="2442738"/>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a:t>
            </a:r>
          </a:p>
          <a:p>
            <a:r>
              <a:rPr lang="en-US" altLang="zh-CN">
                <a:solidFill>
                  <a:srgbClr val="0000CD"/>
                </a:solidFill>
                <a:latin typeface="Consolas" panose="020B0609020204030204" pitchFamily="49" charset="0"/>
              </a:rPr>
              <a:t>    ext_modules = cythonize("helloworld.pyx")</a:t>
            </a:r>
          </a:p>
          <a:p>
            <a:r>
              <a:rPr lang="en-US" altLang="zh-CN">
                <a:solidFill>
                  <a:srgbClr val="0000CD"/>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15" name="矩形 14"/>
          <p:cNvSpPr/>
          <p:nvPr/>
        </p:nvSpPr>
        <p:spPr>
          <a:xfrm>
            <a:off x="599301" y="4348109"/>
            <a:ext cx="10102735" cy="369332"/>
          </a:xfrm>
          <a:prstGeom prst="rect">
            <a:avLst/>
          </a:prstGeom>
        </p:spPr>
        <p:txBody>
          <a:bodyPr wrap="square">
            <a:spAutoFit/>
          </a:bodyPr>
          <a:lstStyle/>
          <a:p>
            <a:r>
              <a:rPr lang="en-US" altLang="zh-CN">
                <a:solidFill>
                  <a:srgbClr val="3E4349"/>
                </a:solidFill>
                <a:latin typeface="Arial" panose="020B0604020202020204" pitchFamily="34" charset="0"/>
              </a:rPr>
              <a:t>To use this to build your Cython file use the commandline options:</a:t>
            </a:r>
            <a:endParaRPr lang="zh-CN" altLang="en-US"/>
          </a:p>
        </p:txBody>
      </p:sp>
      <p:sp>
        <p:nvSpPr>
          <p:cNvPr id="16" name="矩形 15"/>
          <p:cNvSpPr/>
          <p:nvPr/>
        </p:nvSpPr>
        <p:spPr>
          <a:xfrm>
            <a:off x="599301" y="4722709"/>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python setup.py build_ext --inplace</a:t>
            </a:r>
            <a:endParaRPr lang="en-US" altLang="zh-CN" b="0">
              <a:solidFill>
                <a:srgbClr val="000000"/>
              </a:solidFill>
              <a:effectLst/>
              <a:latin typeface="Consolas" panose="020B0609020204030204" pitchFamily="49" charset="0"/>
            </a:endParaRPr>
          </a:p>
        </p:txBody>
      </p:sp>
      <p:sp>
        <p:nvSpPr>
          <p:cNvPr id="18" name="矩形 17"/>
          <p:cNvSpPr/>
          <p:nvPr/>
        </p:nvSpPr>
        <p:spPr>
          <a:xfrm>
            <a:off x="599300" y="5156020"/>
            <a:ext cx="10102735" cy="923330"/>
          </a:xfrm>
          <a:prstGeom prst="rect">
            <a:avLst/>
          </a:prstGeom>
        </p:spPr>
        <p:txBody>
          <a:bodyPr wrap="square">
            <a:spAutoFit/>
          </a:bodyPr>
          <a:lstStyle/>
          <a:p>
            <a:r>
              <a:rPr lang="en-US" altLang="zh-CN"/>
              <a:t>Which will leave a file in your local directory called helloworld.so in unix or helloworld.pyd in Windows. Now to use this file: start the python interpreter and simply import it as if it was a regular python module:</a:t>
            </a:r>
            <a:endParaRPr lang="zh-CN" altLang="en-US"/>
          </a:p>
        </p:txBody>
      </p:sp>
      <p:sp>
        <p:nvSpPr>
          <p:cNvPr id="19" name="矩形 18"/>
          <p:cNvSpPr/>
          <p:nvPr/>
        </p:nvSpPr>
        <p:spPr>
          <a:xfrm>
            <a:off x="599300" y="6079350"/>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&gt;&gt;&gt; import helloworld</a:t>
            </a:r>
          </a:p>
          <a:p>
            <a:r>
              <a:rPr lang="en-US" altLang="zh-CN">
                <a:solidFill>
                  <a:srgbClr val="0000CD"/>
                </a:solidFill>
                <a:latin typeface="Consolas" panose="020B0609020204030204" pitchFamily="49" charset="0"/>
              </a:rPr>
              <a:t>Hello World</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5678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pyximport: Cython Compilation for Developers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4</a:t>
            </a:fld>
            <a:endParaRPr lang="zh-CN" altLang="en-US"/>
          </a:p>
        </p:txBody>
      </p:sp>
      <p:sp>
        <p:nvSpPr>
          <p:cNvPr id="10" name="矩形 9"/>
          <p:cNvSpPr/>
          <p:nvPr/>
        </p:nvSpPr>
        <p:spPr>
          <a:xfrm>
            <a:off x="599301" y="2027529"/>
            <a:ext cx="10102735" cy="923330"/>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&gt;&gt;&gt; import pyximport; pyximport.install()</a:t>
            </a:r>
          </a:p>
          <a:p>
            <a:r>
              <a:rPr lang="en-US" altLang="zh-CN">
                <a:solidFill>
                  <a:srgbClr val="0000CD"/>
                </a:solidFill>
                <a:latin typeface="Consolas" panose="020B0609020204030204" pitchFamily="49" charset="0"/>
              </a:rPr>
              <a:t>&gt;&gt;&gt; import helloworld</a:t>
            </a:r>
          </a:p>
          <a:p>
            <a:r>
              <a:rPr lang="en-US" altLang="zh-CN">
                <a:solidFill>
                  <a:srgbClr val="0000CD"/>
                </a:solidFill>
                <a:latin typeface="Consolas" panose="020B0609020204030204" pitchFamily="49" charset="0"/>
              </a:rPr>
              <a:t>Hello World</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923330"/>
          </a:xfrm>
          <a:prstGeom prst="rect">
            <a:avLst/>
          </a:prstGeom>
          <a:noFill/>
          <a:ln>
            <a:noFill/>
          </a:ln>
        </p:spPr>
        <p:txBody>
          <a:bodyPr wrap="square" rtlCol="0">
            <a:spAutoFit/>
          </a:bodyPr>
          <a:lstStyle/>
          <a:p>
            <a:r>
              <a:rPr lang="en-US" altLang="zh-CN"/>
              <a:t>If your module doesn’t require any extra C libraries or a special build setup, then you can use the pyximport module, originally developed by Paul Prescod, to load .pyx files directly on import, without having to run your setup.py file each time you change your code. It is shipped and installed with Cython and can be used like this:</a:t>
            </a:r>
            <a:endParaRPr lang="zh-CN" altLang="en-US" sz="2000"/>
          </a:p>
        </p:txBody>
      </p:sp>
      <p:sp>
        <p:nvSpPr>
          <p:cNvPr id="5" name="矩形 4"/>
          <p:cNvSpPr/>
          <p:nvPr/>
        </p:nvSpPr>
        <p:spPr>
          <a:xfrm>
            <a:off x="599301" y="3163699"/>
            <a:ext cx="11068090" cy="1477328"/>
          </a:xfrm>
          <a:prstGeom prst="rect">
            <a:avLst/>
          </a:prstGeom>
        </p:spPr>
        <p:txBody>
          <a:bodyPr wrap="square">
            <a:spAutoFit/>
          </a:bodyPr>
          <a:lstStyle/>
          <a:p>
            <a:r>
              <a:rPr lang="en-US" altLang="zh-CN">
                <a:solidFill>
                  <a:srgbClr val="3E4349"/>
                </a:solidFill>
                <a:latin typeface="Arial" panose="020B0604020202020204" pitchFamily="34" charset="0"/>
              </a:rPr>
              <a:t>The </a:t>
            </a:r>
            <a:r>
              <a:rPr lang="en-US" altLang="zh-CN">
                <a:solidFill>
                  <a:srgbClr val="005B81"/>
                </a:solidFill>
                <a:latin typeface="Arial" panose="020B0604020202020204" pitchFamily="34" charset="0"/>
                <a:hlinkClick r:id="rId3"/>
              </a:rPr>
              <a:t>Pyximport</a:t>
            </a:r>
            <a:r>
              <a:rPr lang="en-US" altLang="zh-CN">
                <a:solidFill>
                  <a:srgbClr val="3E4349"/>
                </a:solidFill>
                <a:latin typeface="Arial" panose="020B0604020202020204" pitchFamily="34" charset="0"/>
              </a:rPr>
              <a:t> module also has experimental compilation support for normal Python modules. This allows you to automatically run Cython on every .pyx and .py module that Python imports, including the standard library and installed packages. Cython will still fail to compile a lot of Python modules, in which case the import mechanism will fall back to loading the Python source modules instead. The .py import mechanism is installed like this:</a:t>
            </a:r>
            <a:endParaRPr lang="zh-CN" altLang="en-US"/>
          </a:p>
        </p:txBody>
      </p:sp>
      <p:sp>
        <p:nvSpPr>
          <p:cNvPr id="17" name="矩形 16"/>
          <p:cNvSpPr/>
          <p:nvPr/>
        </p:nvSpPr>
        <p:spPr>
          <a:xfrm>
            <a:off x="599301" y="4666181"/>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&gt;&gt;&gt; pyximport.install(pyimport=True)</a:t>
            </a:r>
            <a:endParaRPr lang="en-US" altLang="zh-CN" b="0">
              <a:solidFill>
                <a:srgbClr val="000000"/>
              </a:solidFill>
              <a:effectLst/>
              <a:latin typeface="Consolas" panose="020B0609020204030204" pitchFamily="49" charset="0"/>
            </a:endParaRPr>
          </a:p>
        </p:txBody>
      </p:sp>
      <p:sp>
        <p:nvSpPr>
          <p:cNvPr id="6" name="矩形 5"/>
          <p:cNvSpPr/>
          <p:nvPr/>
        </p:nvSpPr>
        <p:spPr>
          <a:xfrm>
            <a:off x="599301" y="5254935"/>
            <a:ext cx="11068090" cy="923330"/>
          </a:xfrm>
          <a:prstGeom prst="rect">
            <a:avLst/>
          </a:prstGeom>
        </p:spPr>
        <p:txBody>
          <a:bodyPr wrap="square">
            <a:spAutoFit/>
          </a:bodyPr>
          <a:lstStyle/>
          <a:p>
            <a:r>
              <a:rPr lang="en-US" altLang="zh-CN">
                <a:solidFill>
                  <a:srgbClr val="3E4349"/>
                </a:solidFill>
                <a:latin typeface="Arial" panose="020B0604020202020204" pitchFamily="34" charset="0"/>
              </a:rPr>
              <a:t>Note that it is not recommended to let </a:t>
            </a:r>
            <a:r>
              <a:rPr lang="en-US" altLang="zh-CN">
                <a:solidFill>
                  <a:srgbClr val="005B81"/>
                </a:solidFill>
                <a:latin typeface="Arial" panose="020B0604020202020204" pitchFamily="34" charset="0"/>
                <a:hlinkClick r:id="rId3"/>
              </a:rPr>
              <a:t>Pyximport</a:t>
            </a:r>
            <a:r>
              <a:rPr lang="en-US" altLang="zh-CN">
                <a:solidFill>
                  <a:srgbClr val="3E4349"/>
                </a:solidFill>
                <a:latin typeface="Arial" panose="020B0604020202020204" pitchFamily="34" charset="0"/>
              </a:rPr>
              <a:t> build code on end user side as it hooks into their import system. The best way to cater for end users is to provide pre-built binary packages in the </a:t>
            </a:r>
            <a:r>
              <a:rPr lang="en-US" altLang="zh-CN">
                <a:solidFill>
                  <a:srgbClr val="005B81"/>
                </a:solidFill>
                <a:latin typeface="Arial" panose="020B0604020202020204" pitchFamily="34" charset="0"/>
                <a:hlinkClick r:id="rId4"/>
              </a:rPr>
              <a:t>wheel</a:t>
            </a:r>
            <a:r>
              <a:rPr lang="en-US" altLang="zh-CN">
                <a:solidFill>
                  <a:srgbClr val="3E4349"/>
                </a:solidFill>
                <a:latin typeface="Arial" panose="020B0604020202020204" pitchFamily="34" charset="0"/>
              </a:rPr>
              <a:t> packaging format.</a:t>
            </a:r>
            <a:endParaRPr lang="zh-CN" altLang="en-US"/>
          </a:p>
        </p:txBody>
      </p:sp>
    </p:spTree>
    <p:extLst>
      <p:ext uri="{BB962C8B-B14F-4D97-AF65-F5344CB8AC3E}">
        <p14:creationId xmlns:p14="http://schemas.microsoft.com/office/powerpoint/2010/main" val="3158722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Fibonacci Fun</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5</a:t>
            </a:fld>
            <a:endParaRPr lang="zh-CN" altLang="en-US"/>
          </a:p>
        </p:txBody>
      </p:sp>
      <p:sp>
        <p:nvSpPr>
          <p:cNvPr id="10" name="矩形 9"/>
          <p:cNvSpPr/>
          <p:nvPr/>
        </p:nvSpPr>
        <p:spPr>
          <a:xfrm>
            <a:off x="599301" y="1260691"/>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smtClean="0">
                <a:solidFill>
                  <a:srgbClr val="0000CD"/>
                </a:solidFill>
                <a:latin typeface="Consolas" panose="020B0609020204030204" pitchFamily="49" charset="0"/>
              </a:rPr>
              <a:t>def </a:t>
            </a:r>
            <a:r>
              <a:rPr lang="en-US" altLang="zh-CN">
                <a:solidFill>
                  <a:srgbClr val="0000CD"/>
                </a:solidFill>
                <a:latin typeface="Consolas" panose="020B0609020204030204" pitchFamily="49" charset="0"/>
              </a:rPr>
              <a:t>fib(n</a:t>
            </a:r>
            <a:r>
              <a:rPr lang="en-US" altLang="zh-CN" smtClean="0">
                <a:solidFill>
                  <a:srgbClr val="0000CD"/>
                </a:solidFill>
                <a:latin typeface="Consolas" panose="020B0609020204030204" pitchFamily="49" charset="0"/>
              </a:rPr>
              <a:t>):</a:t>
            </a:r>
          </a:p>
          <a:p>
            <a:r>
              <a:rPr lang="en-US" altLang="zh-CN" smtClean="0">
                <a:solidFill>
                  <a:srgbClr val="0000CD"/>
                </a:solidFill>
                <a:latin typeface="Consolas" panose="020B0609020204030204" pitchFamily="49" charset="0"/>
              </a:rPr>
              <a:t>    a, b = 0, 1</a:t>
            </a:r>
          </a:p>
          <a:p>
            <a:r>
              <a:rPr lang="en-US" altLang="zh-CN" smtClean="0">
                <a:solidFill>
                  <a:srgbClr val="0000CD"/>
                </a:solidFill>
                <a:latin typeface="Consolas" panose="020B0609020204030204" pitchFamily="49" charset="0"/>
              </a:rPr>
              <a:t>    </a:t>
            </a:r>
            <a:r>
              <a:rPr lang="en-US" altLang="zh-CN">
                <a:solidFill>
                  <a:srgbClr val="0000CD"/>
                </a:solidFill>
                <a:latin typeface="Consolas" panose="020B0609020204030204" pitchFamily="49" charset="0"/>
              </a:rPr>
              <a:t>while b &lt; n:</a:t>
            </a:r>
          </a:p>
          <a:p>
            <a:r>
              <a:rPr lang="en-US" altLang="zh-CN">
                <a:solidFill>
                  <a:srgbClr val="0000CD"/>
                </a:solidFill>
                <a:latin typeface="Consolas" panose="020B0609020204030204" pitchFamily="49" charset="0"/>
              </a:rPr>
              <a:t>        print(b, end=' ')</a:t>
            </a:r>
          </a:p>
          <a:p>
            <a:r>
              <a:rPr lang="en-US" altLang="zh-CN">
                <a:solidFill>
                  <a:srgbClr val="0000CD"/>
                </a:solidFill>
                <a:latin typeface="Consolas" panose="020B0609020204030204" pitchFamily="49" charset="0"/>
              </a:rPr>
              <a:t>        a, b = b, a </a:t>
            </a:r>
            <a:r>
              <a:rPr lang="en-US" altLang="zh-CN">
                <a:solidFill>
                  <a:srgbClr val="0000CD"/>
                </a:solidFill>
                <a:latin typeface="Consolas" panose="020B0609020204030204" pitchFamily="49" charset="0"/>
              </a:rPr>
              <a:t>+ </a:t>
            </a:r>
            <a:r>
              <a:rPr lang="en-US" altLang="zh-CN" smtClean="0">
                <a:solidFill>
                  <a:srgbClr val="0000CD"/>
                </a:solidFill>
                <a:latin typeface="Consolas" panose="020B0609020204030204" pitchFamily="49" charset="0"/>
              </a:rPr>
              <a:t>b</a:t>
            </a:r>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print()</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From the official Python tutorial a simple fibonacci function is defined as:</a:t>
            </a:r>
            <a:endParaRPr lang="zh-CN" altLang="en-US" sz="2000"/>
          </a:p>
        </p:txBody>
      </p:sp>
      <p:sp>
        <p:nvSpPr>
          <p:cNvPr id="5" name="矩形 4"/>
          <p:cNvSpPr/>
          <p:nvPr/>
        </p:nvSpPr>
        <p:spPr>
          <a:xfrm>
            <a:off x="599301" y="3041753"/>
            <a:ext cx="10946936" cy="646331"/>
          </a:xfrm>
          <a:prstGeom prst="rect">
            <a:avLst/>
          </a:prstGeom>
        </p:spPr>
        <p:txBody>
          <a:bodyPr wrap="square">
            <a:spAutoFit/>
          </a:bodyPr>
          <a:lstStyle/>
          <a:p>
            <a:r>
              <a:rPr lang="en-US" altLang="zh-CN" smtClean="0"/>
              <a:t>We </a:t>
            </a:r>
            <a:r>
              <a:rPr lang="en-US" altLang="zh-CN"/>
              <a:t>create the setup.py file. Using the file created for the Hello World example, all that you need to change is the name of the Cython filename, and the resulting module name, doing this we have:</a:t>
            </a:r>
            <a:endParaRPr lang="zh-CN" altLang="en-US"/>
          </a:p>
        </p:txBody>
      </p:sp>
      <p:sp>
        <p:nvSpPr>
          <p:cNvPr id="8" name="矩形 7"/>
          <p:cNvSpPr/>
          <p:nvPr/>
        </p:nvSpPr>
        <p:spPr>
          <a:xfrm>
            <a:off x="599301" y="3664642"/>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a:t>
            </a:r>
          </a:p>
          <a:p>
            <a:r>
              <a:rPr lang="en-US" altLang="zh-CN">
                <a:solidFill>
                  <a:srgbClr val="0000CD"/>
                </a:solidFill>
                <a:latin typeface="Consolas" panose="020B0609020204030204" pitchFamily="49" charset="0"/>
              </a:rPr>
              <a:t>    ext_modules=cythonize("fib.pyx"),</a:t>
            </a:r>
          </a:p>
          <a:p>
            <a:r>
              <a:rPr lang="en-US" altLang="zh-CN">
                <a:solidFill>
                  <a:srgbClr val="0000CD"/>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9" name="矩形 8"/>
          <p:cNvSpPr/>
          <p:nvPr/>
        </p:nvSpPr>
        <p:spPr>
          <a:xfrm>
            <a:off x="599301" y="5515860"/>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python setup.py build_ext --inplace</a:t>
            </a:r>
            <a:endParaRPr lang="en-US" altLang="zh-CN" b="0">
              <a:solidFill>
                <a:srgbClr val="000000"/>
              </a:solidFill>
              <a:effectLst/>
              <a:latin typeface="Consolas" panose="020B0609020204030204" pitchFamily="49" charset="0"/>
            </a:endParaRPr>
          </a:p>
        </p:txBody>
      </p:sp>
      <p:sp>
        <p:nvSpPr>
          <p:cNvPr id="11" name="矩形 10"/>
          <p:cNvSpPr/>
          <p:nvPr/>
        </p:nvSpPr>
        <p:spPr>
          <a:xfrm>
            <a:off x="599301" y="5928525"/>
            <a:ext cx="10102735" cy="923330"/>
          </a:xfrm>
          <a:prstGeom prst="rect">
            <a:avLst/>
          </a:prstGeom>
          <a:solidFill>
            <a:schemeClr val="accent5">
              <a:lumMod val="20000"/>
              <a:lumOff val="80000"/>
            </a:schemeClr>
          </a:solidFill>
          <a:ln>
            <a:solidFill>
              <a:srgbClr val="FF0000"/>
            </a:solidFill>
          </a:ln>
        </p:spPr>
        <p:txBody>
          <a:bodyPr wrap="square">
            <a:spAutoFit/>
          </a:bodyPr>
          <a:lstStyle/>
          <a:p>
            <a:r>
              <a:rPr lang="fr-FR" altLang="zh-CN">
                <a:solidFill>
                  <a:srgbClr val="0000CD"/>
                </a:solidFill>
                <a:latin typeface="Consolas" panose="020B0609020204030204" pitchFamily="49" charset="0"/>
              </a:rPr>
              <a:t>&gt;&gt;&gt; import fib</a:t>
            </a:r>
          </a:p>
          <a:p>
            <a:r>
              <a:rPr lang="fr-FR" altLang="zh-CN">
                <a:solidFill>
                  <a:srgbClr val="0000CD"/>
                </a:solidFill>
                <a:latin typeface="Consolas" panose="020B0609020204030204" pitchFamily="49" charset="0"/>
              </a:rPr>
              <a:t>&gt;&gt;&gt; fib.fib(2000)</a:t>
            </a:r>
          </a:p>
          <a:p>
            <a:r>
              <a:rPr lang="fr-FR" altLang="zh-CN">
                <a:solidFill>
                  <a:srgbClr val="0000CD"/>
                </a:solidFill>
                <a:latin typeface="Consolas" panose="020B0609020204030204" pitchFamily="49" charset="0"/>
              </a:rPr>
              <a:t>1 1 2 3 5 8 13 21 34 55 89 144 233 377 610 987 1597</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1195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Calling C functions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6</a:t>
            </a:fld>
            <a:endParaRPr lang="zh-CN" altLang="en-US"/>
          </a:p>
        </p:txBody>
      </p:sp>
      <p:sp>
        <p:nvSpPr>
          <p:cNvPr id="10" name="矩形 9"/>
          <p:cNvSpPr/>
          <p:nvPr/>
        </p:nvSpPr>
        <p:spPr>
          <a:xfrm>
            <a:off x="599301" y="3537168"/>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import cython</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2585323"/>
          </a:xfrm>
          <a:prstGeom prst="rect">
            <a:avLst/>
          </a:prstGeom>
          <a:noFill/>
          <a:ln>
            <a:noFill/>
          </a:ln>
        </p:spPr>
        <p:txBody>
          <a:bodyPr wrap="square" rtlCol="0">
            <a:spAutoFit/>
          </a:bodyPr>
          <a:lstStyle/>
          <a:p>
            <a:r>
              <a:rPr lang="en-US" altLang="zh-CN"/>
              <a:t>This page uses two different syntax variants:</a:t>
            </a:r>
          </a:p>
          <a:p>
            <a:r>
              <a:rPr lang="en-US" altLang="zh-CN"/>
              <a:t>Cython specific cdef syntax, which was designed to make type declarations concise and easily readable from a C/C++ perspective.</a:t>
            </a:r>
          </a:p>
          <a:p>
            <a:endParaRPr lang="en-US" altLang="zh-CN"/>
          </a:p>
          <a:p>
            <a:r>
              <a:rPr lang="en-US" altLang="zh-CN"/>
              <a:t>Pure Python syntax which allows static Cython type declarations in pure Python code, following PEP-484 type hints and PEP 526 variable annotations.</a:t>
            </a:r>
          </a:p>
          <a:p>
            <a:endParaRPr lang="en-US" altLang="zh-CN"/>
          </a:p>
          <a:p>
            <a:r>
              <a:rPr lang="en-US" altLang="zh-CN"/>
              <a:t>To make use of C data types in Python syntax, you need to import the special cython module in the Python module that you want to compile, e.g.</a:t>
            </a:r>
            <a:endParaRPr lang="zh-CN" altLang="en-US" sz="2000"/>
          </a:p>
        </p:txBody>
      </p:sp>
    </p:spTree>
    <p:extLst>
      <p:ext uri="{BB962C8B-B14F-4D97-AF65-F5344CB8AC3E}">
        <p14:creationId xmlns:p14="http://schemas.microsoft.com/office/powerpoint/2010/main" val="3279113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Calling C functions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7</a:t>
            </a:fld>
            <a:endParaRPr lang="zh-CN" altLang="en-US"/>
          </a:p>
        </p:txBody>
      </p:sp>
      <p:sp>
        <p:nvSpPr>
          <p:cNvPr id="10" name="矩形 9"/>
          <p:cNvSpPr/>
          <p:nvPr/>
        </p:nvSpPr>
        <p:spPr>
          <a:xfrm>
            <a:off x="599301" y="2489174"/>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cython.cimports.libc.stdlib import atoi</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@cython.cfunc</a:t>
            </a:r>
          </a:p>
          <a:p>
            <a:r>
              <a:rPr lang="en-US" altLang="zh-CN">
                <a:solidFill>
                  <a:srgbClr val="0000CD"/>
                </a:solidFill>
                <a:latin typeface="Consolas" panose="020B0609020204030204" pitchFamily="49" charset="0"/>
              </a:rPr>
              <a:t>def parse_charptr_to_py_int(s: cython.p_char):</a:t>
            </a:r>
          </a:p>
          <a:p>
            <a:r>
              <a:rPr lang="en-US" altLang="zh-CN">
                <a:solidFill>
                  <a:srgbClr val="0000CD"/>
                </a:solidFill>
                <a:latin typeface="Consolas" panose="020B0609020204030204" pitchFamily="49" charset="0"/>
              </a:rPr>
              <a:t>    assert s is not cython.NULL, "byte string value is NULL"</a:t>
            </a:r>
          </a:p>
          <a:p>
            <a:r>
              <a:rPr lang="en-US" altLang="zh-CN">
                <a:solidFill>
                  <a:srgbClr val="0000CD"/>
                </a:solidFill>
                <a:latin typeface="Consolas" panose="020B0609020204030204" pitchFamily="49" charset="0"/>
              </a:rPr>
              <a:t>    return atoi(s)  # note: atoi() has no error detection!</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smtClean="0"/>
              <a:t>For </a:t>
            </a:r>
            <a:r>
              <a:rPr lang="en-US" altLang="zh-CN"/>
              <a:t>example, let’s say you need a low-level way to parse a number from a char* value. You could use the atoi() function, as defined by the stdlib.h header file. This can be done as follows:</a:t>
            </a:r>
            <a:endParaRPr lang="zh-CN" altLang="en-US" sz="2000"/>
          </a:p>
        </p:txBody>
      </p:sp>
      <p:sp>
        <p:nvSpPr>
          <p:cNvPr id="6" name="矩形 5"/>
          <p:cNvSpPr/>
          <p:nvPr/>
        </p:nvSpPr>
        <p:spPr>
          <a:xfrm>
            <a:off x="599301" y="5161824"/>
            <a:ext cx="10102735" cy="1477328"/>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libc.stdlib cimport atoi</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parse_charptr_to_py_int(char* s):</a:t>
            </a:r>
          </a:p>
          <a:p>
            <a:r>
              <a:rPr lang="en-US" altLang="zh-CN">
                <a:solidFill>
                  <a:srgbClr val="0000CD"/>
                </a:solidFill>
                <a:latin typeface="Consolas" panose="020B0609020204030204" pitchFamily="49" charset="0"/>
              </a:rPr>
              <a:t>    assert s is not NULL, "byte string value is NULL"</a:t>
            </a:r>
          </a:p>
          <a:p>
            <a:r>
              <a:rPr lang="en-US" altLang="zh-CN">
                <a:solidFill>
                  <a:srgbClr val="0000CD"/>
                </a:solidFill>
                <a:latin typeface="Consolas" panose="020B0609020204030204" pitchFamily="49" charset="0"/>
              </a:rPr>
              <a:t>    return atoi(s)  # note: atoi() has no error detection!</a:t>
            </a:r>
            <a:endParaRPr lang="en-US" altLang="zh-CN" b="0">
              <a:solidFill>
                <a:srgbClr val="000000"/>
              </a:solidFill>
              <a:effectLst/>
              <a:latin typeface="Consolas" panose="020B0609020204030204" pitchFamily="49" charset="0"/>
            </a:endParaRPr>
          </a:p>
        </p:txBody>
      </p:sp>
      <p:sp>
        <p:nvSpPr>
          <p:cNvPr id="7" name="文本框 6"/>
          <p:cNvSpPr txBox="1"/>
          <p:nvPr/>
        </p:nvSpPr>
        <p:spPr>
          <a:xfrm>
            <a:off x="599301" y="4617837"/>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
        <p:nvSpPr>
          <p:cNvPr id="8" name="文本框 7"/>
          <p:cNvSpPr txBox="1"/>
          <p:nvPr/>
        </p:nvSpPr>
        <p:spPr>
          <a:xfrm>
            <a:off x="599301" y="1977675"/>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Tree>
    <p:extLst>
      <p:ext uri="{BB962C8B-B14F-4D97-AF65-F5344CB8AC3E}">
        <p14:creationId xmlns:p14="http://schemas.microsoft.com/office/powerpoint/2010/main" val="388603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Calling C functions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8</a:t>
            </a:fld>
            <a:endParaRPr lang="zh-CN" altLang="en-US"/>
          </a:p>
        </p:txBody>
      </p:sp>
      <p:sp>
        <p:nvSpPr>
          <p:cNvPr id="10" name="矩形 9"/>
          <p:cNvSpPr/>
          <p:nvPr/>
        </p:nvSpPr>
        <p:spPr>
          <a:xfrm>
            <a:off x="599301" y="2489174"/>
            <a:ext cx="10102735" cy="1477328"/>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cython.cimports.libc.math import sin</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@cython.cfunc</a:t>
            </a:r>
          </a:p>
          <a:p>
            <a:r>
              <a:rPr lang="en-US" altLang="zh-CN">
                <a:solidFill>
                  <a:srgbClr val="0000CD"/>
                </a:solidFill>
                <a:latin typeface="Consolas" panose="020B0609020204030204" pitchFamily="49" charset="0"/>
              </a:rPr>
              <a:t>def f(x: cython.double) -&gt; cython.double:</a:t>
            </a:r>
          </a:p>
          <a:p>
            <a:r>
              <a:rPr lang="en-US" altLang="zh-CN">
                <a:solidFill>
                  <a:srgbClr val="0000CD"/>
                </a:solidFill>
                <a:latin typeface="Consolas" panose="020B0609020204030204" pitchFamily="49" charset="0"/>
              </a:rPr>
              <a:t>    return sin(x * x)</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Cython also provides declarations for the C math library:</a:t>
            </a:r>
            <a:endParaRPr lang="zh-CN" altLang="en-US" sz="2000"/>
          </a:p>
        </p:txBody>
      </p:sp>
      <p:sp>
        <p:nvSpPr>
          <p:cNvPr id="6" name="矩形 5"/>
          <p:cNvSpPr/>
          <p:nvPr/>
        </p:nvSpPr>
        <p:spPr>
          <a:xfrm>
            <a:off x="599301" y="5161824"/>
            <a:ext cx="10102735" cy="1200329"/>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libc.math </a:t>
            </a:r>
            <a:r>
              <a:rPr lang="en-US" altLang="zh-CN">
                <a:solidFill>
                  <a:srgbClr val="0000CD"/>
                </a:solidFill>
                <a:latin typeface="Consolas" panose="020B0609020204030204" pitchFamily="49" charset="0"/>
              </a:rPr>
              <a:t>cimport </a:t>
            </a:r>
            <a:r>
              <a:rPr lang="en-US" altLang="zh-CN" smtClean="0">
                <a:solidFill>
                  <a:srgbClr val="0000CD"/>
                </a:solidFill>
                <a:latin typeface="Consolas" panose="020B0609020204030204" pitchFamily="49" charset="0"/>
              </a:rPr>
              <a:t>sin</a:t>
            </a:r>
            <a:endParaRPr lang="en-US" altLang="zh-CN">
              <a:solidFill>
                <a:srgbClr val="0000CD"/>
              </a:solidFill>
              <a:latin typeface="Consolas" panose="020B0609020204030204" pitchFamily="49" charset="0"/>
            </a:endParaRP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double f(double x):</a:t>
            </a:r>
          </a:p>
          <a:p>
            <a:r>
              <a:rPr lang="en-US" altLang="zh-CN">
                <a:solidFill>
                  <a:srgbClr val="0000CD"/>
                </a:solidFill>
                <a:latin typeface="Consolas" panose="020B0609020204030204" pitchFamily="49" charset="0"/>
              </a:rPr>
              <a:t>    return sin(x * x)</a:t>
            </a:r>
            <a:endParaRPr lang="en-US" altLang="zh-CN" b="0">
              <a:solidFill>
                <a:srgbClr val="000000"/>
              </a:solidFill>
              <a:effectLst/>
              <a:latin typeface="Consolas" panose="020B0609020204030204" pitchFamily="49" charset="0"/>
            </a:endParaRPr>
          </a:p>
        </p:txBody>
      </p:sp>
      <p:sp>
        <p:nvSpPr>
          <p:cNvPr id="7" name="文本框 6"/>
          <p:cNvSpPr txBox="1"/>
          <p:nvPr/>
        </p:nvSpPr>
        <p:spPr>
          <a:xfrm>
            <a:off x="599301" y="4617837"/>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
        <p:nvSpPr>
          <p:cNvPr id="8" name="文本框 7"/>
          <p:cNvSpPr txBox="1"/>
          <p:nvPr/>
        </p:nvSpPr>
        <p:spPr>
          <a:xfrm>
            <a:off x="599301" y="1977675"/>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Tree>
    <p:extLst>
      <p:ext uri="{BB962C8B-B14F-4D97-AF65-F5344CB8AC3E}">
        <p14:creationId xmlns:p14="http://schemas.microsoft.com/office/powerpoint/2010/main" val="1670386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Dynamic linking</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9</a:t>
            </a:fld>
            <a:endParaRPr lang="zh-CN" altLang="en-US"/>
          </a:p>
        </p:txBody>
      </p:sp>
      <p:sp>
        <p:nvSpPr>
          <p:cNvPr id="10" name="矩形 9"/>
          <p:cNvSpPr/>
          <p:nvPr/>
        </p:nvSpPr>
        <p:spPr>
          <a:xfrm>
            <a:off x="599301" y="1981034"/>
            <a:ext cx="10102735" cy="3416320"/>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Extension,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ext_modules = [</a:t>
            </a:r>
          </a:p>
          <a:p>
            <a:r>
              <a:rPr lang="en-US" altLang="zh-CN">
                <a:solidFill>
                  <a:srgbClr val="0000CD"/>
                </a:solidFill>
                <a:latin typeface="Consolas" panose="020B0609020204030204" pitchFamily="49" charset="0"/>
              </a:rPr>
              <a:t>    Extension("demo",</a:t>
            </a:r>
          </a:p>
          <a:p>
            <a:r>
              <a:rPr lang="en-US" altLang="zh-CN">
                <a:solidFill>
                  <a:srgbClr val="0000CD"/>
                </a:solidFill>
                <a:latin typeface="Consolas" panose="020B0609020204030204" pitchFamily="49" charset="0"/>
              </a:rPr>
              <a:t>              sources=["demo.pyx"],</a:t>
            </a:r>
          </a:p>
          <a:p>
            <a:r>
              <a:rPr lang="en-US" altLang="zh-CN">
                <a:solidFill>
                  <a:srgbClr val="0000CD"/>
                </a:solidFill>
                <a:latin typeface="Consolas" panose="020B0609020204030204" pitchFamily="49" charset="0"/>
              </a:rPr>
              <a:t>              libraries=["m"]  # Unix-like specific</a:t>
            </a:r>
          </a:p>
          <a:p>
            <a:r>
              <a:rPr lang="en-US" altLang="zh-CN">
                <a:solidFill>
                  <a:srgbClr val="0000CD"/>
                </a:solidFill>
                <a:latin typeface="Consolas" panose="020B0609020204030204" pitchFamily="49" charset="0"/>
              </a:rPr>
              <a:t>              )</a:t>
            </a:r>
          </a:p>
          <a:p>
            <a:r>
              <a:rPr lang="en-US" altLang="zh-CN">
                <a:solidFill>
                  <a:srgbClr val="0000CD"/>
                </a:solidFill>
                <a:latin typeface="Consolas" panose="020B0609020204030204" pitchFamily="49" charset="0"/>
              </a:rPr>
              <a:t>]</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setup(name="Demos",</a:t>
            </a:r>
          </a:p>
          <a:p>
            <a:r>
              <a:rPr lang="en-US" altLang="zh-CN">
                <a:solidFill>
                  <a:srgbClr val="0000CD"/>
                </a:solidFill>
                <a:latin typeface="Consolas" panose="020B0609020204030204" pitchFamily="49" charset="0"/>
              </a:rPr>
              <a:t>      ext_modules=cythonize(ext_modules))</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923330"/>
          </a:xfrm>
          <a:prstGeom prst="rect">
            <a:avLst/>
          </a:prstGeom>
          <a:noFill/>
          <a:ln>
            <a:noFill/>
          </a:ln>
        </p:spPr>
        <p:txBody>
          <a:bodyPr wrap="square" rtlCol="0">
            <a:spAutoFit/>
          </a:bodyPr>
          <a:lstStyle/>
          <a:p>
            <a:r>
              <a:rPr lang="en-US" altLang="zh-CN"/>
              <a:t>The libc math library is special in that it is not linked by default on some Unix-like systems, such as Linux. In addition to cimporting the declarations, you must configure your build system to link against the shared library m. For setuptools, it is enough to add it to the libraries parameter of the Extension() setup:</a:t>
            </a:r>
            <a:endParaRPr lang="zh-CN" altLang="en-US" sz="2000"/>
          </a:p>
        </p:txBody>
      </p:sp>
    </p:spTree>
    <p:extLst>
      <p:ext uri="{BB962C8B-B14F-4D97-AF65-F5344CB8AC3E}">
        <p14:creationId xmlns:p14="http://schemas.microsoft.com/office/powerpoint/2010/main" val="3445052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20517</TotalTime>
  <Words>2984</Words>
  <Application>Microsoft Office PowerPoint</Application>
  <PresentationFormat>宽屏</PresentationFormat>
  <Paragraphs>386</Paragraphs>
  <Slides>27</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Consolas</vt:lpstr>
      <vt:lpstr>Office 主题​​</vt:lpstr>
      <vt:lpstr>Cython C语言扩展</vt:lpstr>
      <vt:lpstr>The Basics of Cython</vt:lpstr>
      <vt:lpstr>Cython Hello World</vt:lpstr>
      <vt:lpstr>pyximport: Cython Compilation for Developers</vt:lpstr>
      <vt:lpstr>Fibonacci Fun</vt:lpstr>
      <vt:lpstr>Calling C functions</vt:lpstr>
      <vt:lpstr>Calling C functions</vt:lpstr>
      <vt:lpstr>Calling C functions</vt:lpstr>
      <vt:lpstr>Dynamic linking</vt:lpstr>
      <vt:lpstr>External declarations</vt:lpstr>
      <vt:lpstr>Naming parameters</vt:lpstr>
      <vt:lpstr>Using C libraries</vt:lpstr>
      <vt:lpstr>Defining external declarations</vt:lpstr>
      <vt:lpstr>Defining external declarations</vt:lpstr>
      <vt:lpstr>Writing a wrapper class</vt:lpstr>
      <vt:lpstr>Memory management</vt:lpstr>
      <vt:lpstr>Memory management</vt:lpstr>
      <vt:lpstr>Clean up</vt:lpstr>
      <vt:lpstr>Compiling and linking</vt:lpstr>
      <vt:lpstr>Dynamic Linking</vt:lpstr>
      <vt:lpstr>Extension types (aka. cdef classes)</vt:lpstr>
      <vt:lpstr>pxd files</vt:lpstr>
      <vt:lpstr>Embedding Cython modules in C/C++ applications</vt:lpstr>
      <vt:lpstr>PowerPoint 演示文稿</vt:lpstr>
      <vt:lpstr>PowerPoint 演示文稿</vt:lpstr>
      <vt:lpstr>Heading</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argparse, datetime</dc:title>
  <dc:creator>pirenjie</dc:creator>
  <cp:lastModifiedBy>皮人杰 PIRENJIE</cp:lastModifiedBy>
  <cp:revision>761</cp:revision>
  <dcterms:created xsi:type="dcterms:W3CDTF">2020-09-08T08:42:53Z</dcterms:created>
  <dcterms:modified xsi:type="dcterms:W3CDTF">2021-12-21T06:12:19Z</dcterms:modified>
</cp:coreProperties>
</file>