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83" r:id="rId8"/>
    <p:sldId id="284" r:id="rId9"/>
    <p:sldId id="272" r:id="rId10"/>
    <p:sldId id="270" r:id="rId11"/>
    <p:sldId id="277" r:id="rId12"/>
    <p:sldId id="271" r:id="rId13"/>
    <p:sldId id="269" r:id="rId14"/>
    <p:sldId id="276" r:id="rId15"/>
    <p:sldId id="287" r:id="rId16"/>
    <p:sldId id="288" r:id="rId17"/>
    <p:sldId id="28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3FF70-A5FC-436E-BA96-768A6258DED8}">
          <p14:sldIdLst>
            <p14:sldId id="256"/>
            <p14:sldId id="257"/>
            <p14:sldId id="260"/>
            <p14:sldId id="261"/>
            <p14:sldId id="258"/>
            <p14:sldId id="262"/>
            <p14:sldId id="283"/>
            <p14:sldId id="284"/>
            <p14:sldId id="272"/>
          </p14:sldIdLst>
        </p14:section>
        <p14:section name="Untitled Section" id="{B57A3509-363C-487C-BB5B-B4B4E688C4E1}">
          <p14:sldIdLst>
            <p14:sldId id="270"/>
            <p14:sldId id="277"/>
            <p14:sldId id="271"/>
            <p14:sldId id="269"/>
            <p14:sldId id="276"/>
            <p14:sldId id="287"/>
            <p14:sldId id="288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E1E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907B-B1BC-809D-00B3-9AE39DF33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5716-A3D1-79D5-AC71-F0FB7847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B71F-C669-728A-F452-5B8BC06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EBDA-B148-E947-1785-B1093E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476C-5E21-13D0-3DB6-7ECF2E8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33D-D140-2C84-8825-9E93298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16CC-8002-A011-F39B-A7458030B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B13-88E4-0DFA-AB4F-6B726D99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C85C-A54F-6CED-BC8C-993C94DB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62A9-C3C3-0BCB-711F-E9B3295C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3E11B-334A-021B-E371-7F081D4D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E54BD-7D68-407D-3F03-8832780C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545B-47CE-350B-20A4-24AD8A01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2AEF-3D89-A7E0-26B0-7BD49C34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B909-E6B2-7A9B-6E0A-3F93A45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FD7B-4DAA-BAF2-C469-4E316C94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C41D-A6DC-8F95-A105-C4406F79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C782-1325-F11E-A3E5-DBCA6CBD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CE07-4B76-3E68-9FE0-7ECCC451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9329-92BF-4F85-87A4-1555AF9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0374-D6E3-E45F-35CF-33F74EAC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248B-0BF5-2B6C-09FE-C3F609D6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016E-4EC6-29B7-36D2-F1034F3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AD4D-0175-95E5-B7A5-1BE9006C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3E0E-CF82-F0F9-365A-8F841D9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20D6-E7A4-7DB7-BD7C-80E66728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8FA-528E-7889-D0AA-4F0A8373F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A5E71-8DB3-D353-F001-37F3B144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AE7F-B79D-27AB-07D0-D4DEB987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7853-3864-4EE8-0D48-4EE1118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26B5-9FE5-AA12-5DEE-46E44280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BF1-D448-3759-6B4C-30AACE2F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F946-17C8-EF26-BC39-4402F384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CD30-E03E-D13B-2637-9B264105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1F77E-684C-BC59-1E36-26706B3B2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AA4DD-8CAF-C3E1-75BF-FEF18998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9B0B6-2E32-9B23-DAB2-095F8854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7E949-A324-1750-B231-96003E2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17FAA-53C8-C015-C6DF-A869675E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CDF-5DEF-473E-9180-E24FD7FE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848F3-E9EA-87C2-C37A-06F26CA5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28710-30CE-3915-A95B-85EF893E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9B985-234B-A730-E34D-5F5AFED7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4794A-3131-1DAC-10FF-A49CD591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8EA8B-0027-1A95-B336-A9367FD7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36A1-01DC-900B-3BA0-C55003C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BFD2-4432-640D-2C1B-542B36B6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03DE-718B-7652-C891-21EC5102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EB08-FC5A-19EA-2BD3-CD2E15E5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BE187-4741-1706-A546-39A5589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BB7C-A526-2809-767F-355C45E2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406B-CC68-0311-270F-AD539C6B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8ED0-659C-C093-C1AB-2FCC016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6AF43-2C2A-1C9A-3E17-4C386242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6EA69-0665-FA96-07C3-D2E65D53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63B6-008C-065D-2CA3-C917B71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48B3-2F24-8E71-E83C-DEE539C1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84A8-06E5-BF14-A33E-06FE3D8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2C556-5667-6BCD-A15D-AB8EF53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A2E7-0361-DDE6-8382-48302841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9EA1-E3CA-5FFE-ED3F-5CC64792A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CFCA-D44D-43B9-AF9E-9E015D8AA0B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ACFE-72A8-733C-6FDF-6237328D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0FE1-EE68-D004-662A-062993742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9E84-DE70-4F40-9FC8-025D379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me Scene Wallpapers - Wallpaper Cave">
            <a:extLst>
              <a:ext uri="{FF2B5EF4-FFF2-40B4-BE49-F238E27FC236}">
                <a16:creationId xmlns:a16="http://schemas.microsoft.com/office/drawing/2014/main" id="{8DDEB14B-01AD-6F93-E935-BF0B0635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60B65-BE6C-26B0-B241-21421FCA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46644"/>
            <a:ext cx="6737683" cy="318235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  <a:t>Curiously Conquering</a:t>
            </a:r>
            <a:b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</a:br>
            <a:r>
              <a:rPr lang="en-US" sz="8000" b="1" dirty="0">
                <a:solidFill>
                  <a:srgbClr val="FFC000"/>
                </a:solidFill>
                <a:latin typeface="Amasis MT Pro Black" panose="020B0604020202020204" pitchFamily="18" charset="0"/>
              </a:rPr>
              <a:t> 2021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A6097-D3D7-9D72-B180-1EFBD6A6B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58854"/>
            <a:ext cx="3208421" cy="119914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Researched and compiled by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The Curious Conquerors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-Alisha	-Mischa 	-Lindsay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E5963-66ED-7290-3203-675218AF7FC9}"/>
              </a:ext>
            </a:extLst>
          </p:cNvPr>
          <p:cNvSpPr txBox="1"/>
          <p:nvPr/>
        </p:nvSpPr>
        <p:spPr>
          <a:xfrm>
            <a:off x="3208421" y="6426690"/>
            <a:ext cx="46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Southern Careers Institute by </a:t>
            </a:r>
            <a:r>
              <a:rPr lang="en-US" dirty="0" err="1">
                <a:solidFill>
                  <a:schemeClr val="bg1"/>
                </a:solidFill>
              </a:rPr>
              <a:t>WozU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1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81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A0C4-F5EA-64E1-BAC2-561A68F2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20" y="1386481"/>
            <a:ext cx="6357740" cy="48467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64CCA-5CE8-92DD-C19B-C4B5F8D9CACA}"/>
              </a:ext>
            </a:extLst>
          </p:cNvPr>
          <p:cNvSpPr txBox="1"/>
          <p:nvPr/>
        </p:nvSpPr>
        <p:spPr>
          <a:xfrm>
            <a:off x="7866783" y="1351190"/>
            <a:ext cx="3745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Population correlates with violent crime, property crime, and prison population.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Violent crime correlates with population , property crime and prison population.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As the violent crime goes up, property crime goes down.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CA5F-6E63-C8FD-F580-1960F9C9D78D}"/>
              </a:ext>
            </a:extLst>
          </p:cNvPr>
          <p:cNvSpPr txBox="1"/>
          <p:nvPr/>
        </p:nvSpPr>
        <p:spPr>
          <a:xfrm>
            <a:off x="1482750" y="342299"/>
            <a:ext cx="5457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masis MT Pro Black" panose="02040A04050005020304" pitchFamily="18" charset="0"/>
              </a:rPr>
              <a:t>Correlation Chart</a:t>
            </a:r>
          </a:p>
        </p:txBody>
      </p:sp>
    </p:spTree>
    <p:extLst>
      <p:ext uri="{BB962C8B-B14F-4D97-AF65-F5344CB8AC3E}">
        <p14:creationId xmlns:p14="http://schemas.microsoft.com/office/powerpoint/2010/main" val="3743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2E6D1-73C5-FF0A-9874-0178F3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188259"/>
            <a:ext cx="9849751" cy="1362635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Are unemployment rates correlated with crime rates?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FFE2-E258-1455-7969-35DDC4A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6" y="1912598"/>
            <a:ext cx="9849751" cy="30321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Pearson’s Regression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Unemployment rate had a very weak correlation with </a:t>
            </a:r>
            <a:r>
              <a:rPr lang="en-US" sz="4000"/>
              <a:t>police reports at	 </a:t>
            </a:r>
            <a:r>
              <a:rPr lang="en-US" sz="40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24784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B80DA-8142-8D94-0ABA-BA836466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46" y="873940"/>
            <a:ext cx="4702356" cy="10357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asis MT Pro Black" panose="02040A04050005020304" pitchFamily="18" charset="0"/>
              </a:rPr>
              <a:t>Unemployment rate vs Crime rate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0295043-94EB-2896-2A37-F5168BB6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Texas with significantly high unemployment rate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Texas and Florida with significantly high police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B9293-7DD4-33BC-761F-0B9DCE1BD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"/>
          <a:stretch/>
        </p:blipFill>
        <p:spPr>
          <a:xfrm>
            <a:off x="6930493" y="2297748"/>
            <a:ext cx="4223252" cy="232278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2E6D1-73C5-FF0A-9874-0178F3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233083"/>
            <a:ext cx="9849751" cy="1906433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How does the unemployment rate affect the correlation between police reports and prison rates?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FFE2-E258-1455-7969-35DDC4A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2372599"/>
            <a:ext cx="9849751" cy="30321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Step Wise Linear Regression in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Unemployment has a slightly significant effect on prison population but not police reports.</a:t>
            </a:r>
          </a:p>
        </p:txBody>
      </p:sp>
    </p:spTree>
    <p:extLst>
      <p:ext uri="{BB962C8B-B14F-4D97-AF65-F5344CB8AC3E}">
        <p14:creationId xmlns:p14="http://schemas.microsoft.com/office/powerpoint/2010/main" val="779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rates do not have significant affect on any of our data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did find that as the violent crime increases, the property crime decreases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population and police reports increased, prison population also increases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914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enjoyed working on this project as a team and as individuals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our abilities to use various platforms to wrangle and analyze the data we found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Ultimately, the results we found weren’t too surprising at were generally what you would expect to find.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0818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This is just the beginning!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8760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Size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Politics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Care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4E6C5-9D62-812B-4420-79818129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09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1412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443"/>
            <a:ext cx="5208104" cy="476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Alisha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 am a mom of an 8 month old and another on the way.  My children’s father and I are engaged and plan to be married in October.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 currently work as a 911 dispatcher.  I am originally from Florida, and then lived in Colorado, Idaho, California, and now Texas.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5" name="Picture 4" descr="A picture containing person, wearing, glasses&#10;&#10;Description automatically generated">
            <a:extLst>
              <a:ext uri="{FF2B5EF4-FFF2-40B4-BE49-F238E27FC236}">
                <a16:creationId xmlns:a16="http://schemas.microsoft.com/office/drawing/2014/main" id="{DE869985-A42C-94DE-45F7-FB233ABA8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001">
            <a:off x="9291016" y="1719329"/>
            <a:ext cx="2358887" cy="478506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3CC6E39-104E-76CB-4D22-1B88E1B588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27857" r="14076" b="21709"/>
          <a:stretch/>
        </p:blipFill>
        <p:spPr>
          <a:xfrm rot="21131134">
            <a:off x="5413832" y="1758224"/>
            <a:ext cx="2780917" cy="4077530"/>
          </a:xfrm>
          <a:prstGeom prst="rect">
            <a:avLst/>
          </a:prstGeom>
        </p:spPr>
      </p:pic>
      <p:pic>
        <p:nvPicPr>
          <p:cNvPr id="4" name="Graphic 3" descr="Jail with solid fill">
            <a:extLst>
              <a:ext uri="{FF2B5EF4-FFF2-40B4-BE49-F238E27FC236}">
                <a16:creationId xmlns:a16="http://schemas.microsoft.com/office/drawing/2014/main" id="{C09109DC-10E2-7CEA-1F77-F105EB648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632" y="32084"/>
            <a:ext cx="1190367" cy="1190367"/>
          </a:xfrm>
          <a:prstGeom prst="rect">
            <a:avLst/>
          </a:prstGeom>
        </p:spPr>
      </p:pic>
      <p:pic>
        <p:nvPicPr>
          <p:cNvPr id="6" name="Graphic 5" descr="Siren with solid fill">
            <a:extLst>
              <a:ext uri="{FF2B5EF4-FFF2-40B4-BE49-F238E27FC236}">
                <a16:creationId xmlns:a16="http://schemas.microsoft.com/office/drawing/2014/main" id="{F0DFC0F3-EA85-105A-E436-6C6CDF436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6902"/>
            <a:ext cx="1375575" cy="13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0922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929296"/>
            <a:ext cx="12001500" cy="395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Lindsay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Home:  I was born and raised in a small town in Northern Iowa. My hometown is where I still reside.  I am close to my family and friends. I do not have children, just 3 dogs and a lot of plants.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Personally: I am shy, creative, intuitive, and loves doing anything hands 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work: I work in customer service. I know how to communicate effectively to coworkers and managers when necessary.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My future: I have always had a drive for technology and have plans to pursue a technology based career down the road.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6" name="Graphic 5" descr="Siren with solid fill">
            <a:extLst>
              <a:ext uri="{FF2B5EF4-FFF2-40B4-BE49-F238E27FC236}">
                <a16:creationId xmlns:a16="http://schemas.microsoft.com/office/drawing/2014/main" id="{B00BED72-4170-ADA5-7A26-0E17B516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902"/>
            <a:ext cx="1375575" cy="1375575"/>
          </a:xfrm>
          <a:prstGeom prst="rect">
            <a:avLst/>
          </a:prstGeom>
        </p:spPr>
      </p:pic>
      <p:pic>
        <p:nvPicPr>
          <p:cNvPr id="7" name="Graphic 6" descr="Jail with solid fill">
            <a:extLst>
              <a:ext uri="{FF2B5EF4-FFF2-40B4-BE49-F238E27FC236}">
                <a16:creationId xmlns:a16="http://schemas.microsoft.com/office/drawing/2014/main" id="{DF4CEA17-009E-B3C3-D5E8-00EC77BE9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633" y="0"/>
            <a:ext cx="1190367" cy="1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9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0F1B-DAFF-AE30-7D4A-01EA1AB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40" y="32084"/>
            <a:ext cx="8748920" cy="11412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masis MT Pro Black" panose="02040A04050005020304" pitchFamily="18" charset="0"/>
              </a:rPr>
              <a:t>Meet the Curious Conquerors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AE70-95A7-589A-9C38-2BD8FD60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" y="1261856"/>
            <a:ext cx="12001500" cy="55961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/>
              <a:t>Mischa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meet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Nervous, Shy, goofy, fast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 am known to be every team’s go-to training and know-how expert.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Direct, formal, confident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At Home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I inspire my two daughters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/>
              <a:t>by modeling: 	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Student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Family Member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/>
              <a:t>Fulfilling Career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Motivation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Love for information and a better understanding of data to improve life.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7" name="Graphic 6" descr="Siren with solid fill">
            <a:extLst>
              <a:ext uri="{FF2B5EF4-FFF2-40B4-BE49-F238E27FC236}">
                <a16:creationId xmlns:a16="http://schemas.microsoft.com/office/drawing/2014/main" id="{338C5D1E-7759-8148-2648-975F522D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4" y="0"/>
            <a:ext cx="1375575" cy="1375575"/>
          </a:xfrm>
          <a:prstGeom prst="rect">
            <a:avLst/>
          </a:prstGeom>
        </p:spPr>
      </p:pic>
      <p:pic>
        <p:nvPicPr>
          <p:cNvPr id="9" name="Graphic 8" descr="Jail with solid fill">
            <a:extLst>
              <a:ext uri="{FF2B5EF4-FFF2-40B4-BE49-F238E27FC236}">
                <a16:creationId xmlns:a16="http://schemas.microsoft.com/office/drawing/2014/main" id="{52C77B80-8713-0A0C-B6FF-E73F3738C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4419" y="27220"/>
            <a:ext cx="1190367" cy="1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7A71-05F3-1D24-EFA2-F2975F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5" y="809898"/>
            <a:ext cx="10254822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Why investigate unemployment rates on crime?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24E1552-1C4C-C6BF-1A13-252630DB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Alisha works as a 911 dispatcher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data from BCSO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 of data online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40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A0EF-76AB-411A-B34D-897C6FC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latin typeface="Amasis MT Pro Black" panose="02040A040500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539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2135033" y="251684"/>
            <a:ext cx="8000717" cy="949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masis MT Pro Black" panose="02040A04050005020304" pitchFamily="18" charset="0"/>
              </a:rPr>
              <a:t>Extraction and Preparation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DF7E05-8FB3-463F-D5B6-CB70EB668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12"/>
          <a:stretch/>
        </p:blipFill>
        <p:spPr>
          <a:xfrm>
            <a:off x="5519645" y="1374021"/>
            <a:ext cx="6087962" cy="4260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3161D4-D7D3-54C9-D6C8-A3DEB214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9" y="1188801"/>
            <a:ext cx="4582876" cy="44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4323984" y="-26108"/>
            <a:ext cx="3622816" cy="999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masis MT Pro Black" panose="02040A04050005020304" pitchFamily="18" charset="0"/>
              </a:rPr>
              <a:t>Analytics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5DBC2-A5FB-AAB5-03EC-538BEB4E5008}"/>
              </a:ext>
            </a:extLst>
          </p:cNvPr>
          <p:cNvSpPr txBox="1"/>
          <p:nvPr/>
        </p:nvSpPr>
        <p:spPr>
          <a:xfrm>
            <a:off x="2185004" y="1896672"/>
            <a:ext cx="46633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3050" lvl="3" indent="-1714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Descriptive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Statistical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Modeling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R studios, python, tableau </a:t>
            </a:r>
          </a:p>
        </p:txBody>
      </p:sp>
      <p:pic>
        <p:nvPicPr>
          <p:cNvPr id="2050" name="Picture 2" descr="Clip Art Of A Unknown Illustrations, Royalty-Free Vector Graphics ...">
            <a:extLst>
              <a:ext uri="{FF2B5EF4-FFF2-40B4-BE49-F238E27FC236}">
                <a16:creationId xmlns:a16="http://schemas.microsoft.com/office/drawing/2014/main" id="{815D9BF0-E3E5-60D5-7F37-B4482245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31" y="1263312"/>
            <a:ext cx="3204706" cy="40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FF5E6-28E1-E327-79CB-A89CE2D11BA3}"/>
              </a:ext>
            </a:extLst>
          </p:cNvPr>
          <p:cNvSpPr txBox="1">
            <a:spLocks/>
          </p:cNvSpPr>
          <p:nvPr/>
        </p:nvSpPr>
        <p:spPr>
          <a:xfrm>
            <a:off x="3819706" y="9267"/>
            <a:ext cx="5238206" cy="999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masis MT Pro Black" panose="02040A04050005020304" pitchFamily="18" charset="0"/>
              </a:rPr>
              <a:t>Visualizations </a:t>
            </a:r>
          </a:p>
        </p:txBody>
      </p:sp>
      <p:pic>
        <p:nvPicPr>
          <p:cNvPr id="1026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87B8CFA0-13F7-B160-4056-18B8F76D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5" y="1156487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7F985804-744B-D138-B495-CFED7E2C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54" y="3372202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n by ᪤ ￫ ˬ🥛ཽٞ 𝘙𝚨𐒨𝜢𝘠᎕ ⌗ꞈ！ on Screenshots | Badge template, Clip art, Badge">
            <a:extLst>
              <a:ext uri="{FF2B5EF4-FFF2-40B4-BE49-F238E27FC236}">
                <a16:creationId xmlns:a16="http://schemas.microsoft.com/office/drawing/2014/main" id="{13F59E0D-275A-D207-5EC3-5A16A085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83" y="1156487"/>
            <a:ext cx="2031469" cy="26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4769E-4027-CAC7-90FC-CFFF5FC20E57}"/>
              </a:ext>
            </a:extLst>
          </p:cNvPr>
          <p:cNvSpPr txBox="1"/>
          <p:nvPr/>
        </p:nvSpPr>
        <p:spPr>
          <a:xfrm>
            <a:off x="5391134" y="4201266"/>
            <a:ext cx="189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53F46-3829-3D25-B180-F6368B7EC69C}"/>
              </a:ext>
            </a:extLst>
          </p:cNvPr>
          <p:cNvSpPr txBox="1"/>
          <p:nvPr/>
        </p:nvSpPr>
        <p:spPr>
          <a:xfrm>
            <a:off x="1706612" y="1943783"/>
            <a:ext cx="223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64D29-1234-F5F1-805E-718CBD0EFAE7}"/>
              </a:ext>
            </a:extLst>
          </p:cNvPr>
          <p:cNvSpPr txBox="1"/>
          <p:nvPr/>
        </p:nvSpPr>
        <p:spPr>
          <a:xfrm>
            <a:off x="9691588" y="1743728"/>
            <a:ext cx="79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235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528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Wingdings</vt:lpstr>
      <vt:lpstr>Office Theme</vt:lpstr>
      <vt:lpstr>Curiously Conquering  2021 Crime</vt:lpstr>
      <vt:lpstr>Meet the Curious Conquerors</vt:lpstr>
      <vt:lpstr>Meet the Curious Conquerors</vt:lpstr>
      <vt:lpstr>Meet the Curious Conquerors</vt:lpstr>
      <vt:lpstr>Why investigate unemployment rates on crime?</vt:lpstr>
      <vt:lpstr>Methods</vt:lpstr>
      <vt:lpstr>PowerPoint Presentation</vt:lpstr>
      <vt:lpstr>PowerPoint Presentation</vt:lpstr>
      <vt:lpstr>PowerPoint Presentation</vt:lpstr>
      <vt:lpstr>Results</vt:lpstr>
      <vt:lpstr>PowerPoint Presentation</vt:lpstr>
      <vt:lpstr>Are unemployment rates correlated with crime rates?</vt:lpstr>
      <vt:lpstr>Unemployment rate vs Crime rate</vt:lpstr>
      <vt:lpstr>How does the unemployment rate affect the correlation between police reports and prison rates?</vt:lpstr>
      <vt:lpstr>Summary</vt:lpstr>
      <vt:lpstr>Conclusion</vt:lpstr>
      <vt:lpstr>This is just the beginning!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Crime Rate vs prison Stats</dc:title>
  <dc:creator>Alisha Sosa</dc:creator>
  <cp:lastModifiedBy>Alisha Sosa</cp:lastModifiedBy>
  <cp:revision>14</cp:revision>
  <dcterms:created xsi:type="dcterms:W3CDTF">2023-02-27T20:37:14Z</dcterms:created>
  <dcterms:modified xsi:type="dcterms:W3CDTF">2023-03-10T00:36:28Z</dcterms:modified>
</cp:coreProperties>
</file>