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75" r:id="rId7"/>
    <p:sldId id="262" r:id="rId8"/>
    <p:sldId id="271" r:id="rId9"/>
    <p:sldId id="276" r:id="rId10"/>
    <p:sldId id="270" r:id="rId11"/>
    <p:sldId id="277" r:id="rId12"/>
    <p:sldId id="269" r:id="rId13"/>
    <p:sldId id="274" r:id="rId14"/>
    <p:sldId id="267" r:id="rId15"/>
    <p:sldId id="272" r:id="rId16"/>
    <p:sldId id="268" r:id="rId17"/>
    <p:sldId id="27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47" autoAdjust="0"/>
    <p:restoredTop sz="94660"/>
  </p:normalViewPr>
  <p:slideViewPr>
    <p:cSldViewPr snapToGrid="0">
      <p:cViewPr varScale="1">
        <p:scale>
          <a:sx n="34" d="100"/>
          <a:sy n="34" d="100"/>
        </p:scale>
        <p:origin x="60"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3/7/2023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3/7/2023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C0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93A0C4-F5EA-64E1-BAC2-561A68F20EB0}"/>
              </a:ext>
            </a:extLst>
          </p:cNvPr>
          <p:cNvPicPr>
            <a:picLocks noChangeAspect="1"/>
          </p:cNvPicPr>
          <p:nvPr/>
        </p:nvPicPr>
        <p:blipFill>
          <a:blip r:embed="rId2"/>
          <a:stretch>
            <a:fillRect/>
          </a:stretch>
        </p:blipFill>
        <p:spPr>
          <a:xfrm>
            <a:off x="1598792" y="16231"/>
            <a:ext cx="8353239" cy="6367940"/>
          </a:xfrm>
          <a:prstGeom prst="rect">
            <a:avLst/>
          </a:prstGeom>
        </p:spPr>
      </p:pic>
    </p:spTree>
    <p:extLst>
      <p:ext uri="{BB962C8B-B14F-4D97-AF65-F5344CB8AC3E}">
        <p14:creationId xmlns:p14="http://schemas.microsoft.com/office/powerpoint/2010/main" val="37431096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175746" y="873940"/>
            <a:ext cx="4702356" cy="1035781"/>
          </a:xfrm>
        </p:spPr>
        <p:txBody>
          <a:bodyPr anchor="ctr">
            <a:normAutofit fontScale="90000"/>
          </a:bodyPr>
          <a:lstStyle/>
          <a:p>
            <a:pPr algn="ctr"/>
            <a:r>
              <a:rPr lang="en-US" sz="3600" dirty="0">
                <a:latin typeface="Amasis MT Pro Black" panose="02040A04050005020304" pitchFamily="18" charset="0"/>
              </a:rPr>
              <a:t>Unemployment rate vs Crime rate</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r>
              <a:rPr lang="en-US" sz="1800" dirty="0"/>
              <a:t>Unemployment histogram in final workbook, is that normal when it has 2 spikes?</a:t>
            </a:r>
          </a:p>
          <a:p>
            <a:endParaRPr lang="en-US" sz="1800" dirty="0"/>
          </a:p>
          <a:p>
            <a:r>
              <a:rPr lang="en-US" sz="1800" dirty="0"/>
              <a:t>Texas with significantly high unemployment rate</a:t>
            </a:r>
          </a:p>
          <a:p>
            <a:endParaRPr lang="en-US" sz="1800" dirty="0"/>
          </a:p>
          <a:p>
            <a:r>
              <a:rPr lang="en-US" sz="1800" dirty="0"/>
              <a:t>log histogram of police reports still skewed?</a:t>
            </a:r>
          </a:p>
          <a:p>
            <a:endParaRPr lang="en-US" sz="1800" dirty="0"/>
          </a:p>
          <a:p>
            <a:r>
              <a:rPr lang="en-US" sz="1800" dirty="0"/>
              <a:t>Texas and </a:t>
            </a:r>
            <a:r>
              <a:rPr lang="en-US" sz="1800" dirty="0" err="1"/>
              <a:t>florida</a:t>
            </a:r>
            <a:r>
              <a:rPr lang="en-US" sz="1800" dirty="0"/>
              <a:t> with significantly high police reports, </a:t>
            </a:r>
            <a:r>
              <a:rPr lang="en-US" sz="1800" dirty="0" err="1"/>
              <a:t>iowa</a:t>
            </a:r>
            <a:r>
              <a:rPr lang="en-US" sz="1800" dirty="0"/>
              <a:t> avg</a:t>
            </a:r>
          </a:p>
          <a:p>
            <a:endParaRPr lang="en-US" sz="1800" dirty="0"/>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6BA70E85-8CB6-72FB-E26C-D79246F75BBE}"/>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r>
              <a:rPr lang="en-US" dirty="0"/>
              <a:t>Want to add time factor and state size factor</a:t>
            </a:r>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37214" y="1261856"/>
            <a:ext cx="12001500" cy="5596143"/>
          </a:xfrm>
        </p:spPr>
        <p:txBody>
          <a:bodyPr>
            <a:normAutofit/>
          </a:bodyPr>
          <a:lstStyle/>
          <a:p>
            <a:pPr marL="0" indent="0">
              <a:buNone/>
            </a:pPr>
            <a:r>
              <a:rPr lang="en-US" sz="3200" dirty="0"/>
              <a:t>Mischa</a:t>
            </a:r>
          </a:p>
          <a:p>
            <a:pPr lvl="1">
              <a:buFont typeface="Wingdings" panose="05000000000000000000" pitchFamily="2" charset="2"/>
              <a:buChar char="Ø"/>
            </a:pPr>
            <a:r>
              <a:rPr lang="en-US" dirty="0"/>
              <a:t>First meet</a:t>
            </a:r>
          </a:p>
          <a:p>
            <a:pPr lvl="2">
              <a:buFont typeface="Wingdings" panose="05000000000000000000" pitchFamily="2" charset="2"/>
              <a:buChar char="Ø"/>
            </a:pPr>
            <a:r>
              <a:rPr lang="en-US" dirty="0"/>
              <a:t>Nervous, Shy, goofy, fast</a:t>
            </a:r>
          </a:p>
          <a:p>
            <a:pPr lvl="1">
              <a:buFont typeface="Wingdings" panose="05000000000000000000" pitchFamily="2" charset="2"/>
              <a:buChar char="Ø"/>
            </a:pPr>
            <a:r>
              <a:rPr lang="en-US" dirty="0"/>
              <a:t>At work</a:t>
            </a:r>
          </a:p>
          <a:p>
            <a:pPr lvl="2">
              <a:buFont typeface="Wingdings" panose="05000000000000000000" pitchFamily="2" charset="2"/>
              <a:buChar char="Ø"/>
            </a:pPr>
            <a:r>
              <a:rPr lang="en-US" dirty="0"/>
              <a:t>I am known to be every team’s go-to training and know-how expert.</a:t>
            </a:r>
          </a:p>
          <a:p>
            <a:pPr lvl="2">
              <a:buFont typeface="Wingdings" panose="05000000000000000000" pitchFamily="2" charset="2"/>
              <a:buChar char="Ø"/>
            </a:pPr>
            <a:r>
              <a:rPr lang="en-US" dirty="0"/>
              <a:t>Direct, formal, confident</a:t>
            </a:r>
          </a:p>
          <a:p>
            <a:pPr lvl="1">
              <a:buFont typeface="Wingdings" panose="05000000000000000000" pitchFamily="2" charset="2"/>
              <a:buChar char="Ø"/>
            </a:pPr>
            <a:r>
              <a:rPr lang="en-US" sz="2800" dirty="0"/>
              <a:t>At Home</a:t>
            </a:r>
          </a:p>
          <a:p>
            <a:pPr lvl="2">
              <a:buFont typeface="Wingdings" panose="05000000000000000000" pitchFamily="2" charset="2"/>
              <a:buChar char="Ø"/>
            </a:pPr>
            <a:r>
              <a:rPr lang="en-US" sz="2400" dirty="0"/>
              <a:t>I inspire my two daughters </a:t>
            </a:r>
          </a:p>
          <a:p>
            <a:pPr lvl="3">
              <a:buFont typeface="Wingdings" panose="05000000000000000000" pitchFamily="2" charset="2"/>
              <a:buChar char="Ø"/>
            </a:pPr>
            <a:r>
              <a:rPr lang="en-US" sz="2200" dirty="0"/>
              <a:t>by modeling: 	</a:t>
            </a:r>
          </a:p>
          <a:p>
            <a:pPr lvl="4">
              <a:buFont typeface="Wingdings" panose="05000000000000000000" pitchFamily="2" charset="2"/>
              <a:buChar char="Ø"/>
            </a:pPr>
            <a:r>
              <a:rPr lang="en-US" sz="2200" dirty="0"/>
              <a:t>Student</a:t>
            </a:r>
          </a:p>
          <a:p>
            <a:pPr lvl="4">
              <a:buFont typeface="Wingdings" panose="05000000000000000000" pitchFamily="2" charset="2"/>
              <a:buChar char="Ø"/>
            </a:pPr>
            <a:r>
              <a:rPr lang="en-US" sz="2200" dirty="0"/>
              <a:t>Family Member</a:t>
            </a:r>
          </a:p>
          <a:p>
            <a:pPr lvl="4">
              <a:buFont typeface="Wingdings" panose="05000000000000000000" pitchFamily="2" charset="2"/>
              <a:buChar char="Ø"/>
            </a:pPr>
            <a:r>
              <a:rPr lang="en-US" sz="2200" dirty="0"/>
              <a:t>Fulfilling Career</a:t>
            </a:r>
            <a:endParaRPr lang="en-US" sz="2800" dirty="0"/>
          </a:p>
          <a:p>
            <a:pPr lvl="1">
              <a:buFont typeface="Wingdings" panose="05000000000000000000" pitchFamily="2" charset="2"/>
              <a:buChar char="Ø"/>
            </a:pPr>
            <a:r>
              <a:rPr lang="en-US" sz="2800" dirty="0"/>
              <a:t>Motivation</a:t>
            </a:r>
          </a:p>
          <a:p>
            <a:pPr lvl="2">
              <a:buFont typeface="Wingdings" panose="05000000000000000000" pitchFamily="2" charset="2"/>
              <a:buChar char="Ø"/>
            </a:pPr>
            <a:r>
              <a:rPr lang="en-US" sz="2400" dirty="0"/>
              <a:t>Love for information and a better understanding of data to improve life.</a:t>
            </a:r>
          </a:p>
          <a:p>
            <a:pPr lvl="1">
              <a:buFont typeface="Wingdings" panose="05000000000000000000" pitchFamily="2" charset="2"/>
              <a:buChar char="Ø"/>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846-726C-B645-0922-C931C86261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4B471-BDBC-3374-643F-91442E93A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822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10516" y="188259"/>
            <a:ext cx="9849751" cy="1362635"/>
          </a:xfrm>
        </p:spPr>
        <p:txBody>
          <a:bodyPr anchor="b">
            <a:noAutofit/>
          </a:bodyPr>
          <a:lstStyle/>
          <a:p>
            <a:r>
              <a:rPr lang="en-US" dirty="0">
                <a:latin typeface="Amasis MT Pro Black" panose="02040A04050005020304" pitchFamily="18" charset="0"/>
              </a:rPr>
              <a:t>Are unemployment rates correlated with crime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Pearson’s Regression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171123" y="233083"/>
            <a:ext cx="9849751" cy="1906433"/>
          </a:xfrm>
        </p:spPr>
        <p:txBody>
          <a:bodyPr anchor="b">
            <a:noAutofit/>
          </a:bodyPr>
          <a:lstStyle/>
          <a:p>
            <a:r>
              <a:rPr lang="en-US" dirty="0">
                <a:latin typeface="Amasis MT Pro Black" panose="02040A04050005020304" pitchFamily="18" charset="0"/>
              </a:rPr>
              <a:t>How does the unemployment rate affect the correlation between police reports and prison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Step Wise Linear Regression</a:t>
            </a:r>
          </a:p>
        </p:txBody>
      </p:sp>
    </p:spTree>
    <p:extLst>
      <p:ext uri="{BB962C8B-B14F-4D97-AF65-F5344CB8AC3E}">
        <p14:creationId xmlns:p14="http://schemas.microsoft.com/office/powerpoint/2010/main" val="77970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406</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PowerPoint Presentation</vt:lpstr>
      <vt:lpstr>Methods</vt:lpstr>
      <vt:lpstr>Are unemployment rates correlated with crime rates?</vt:lpstr>
      <vt:lpstr>How does the unemployment rate affect the correlation between police reports and prison rates?</vt:lpstr>
      <vt:lpstr>Results</vt:lpstr>
      <vt:lpstr>PowerPoint Presentation</vt:lpstr>
      <vt:lpstr>Unemployment rate vs Crime rate</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9</cp:revision>
  <dcterms:created xsi:type="dcterms:W3CDTF">2023-02-27T20:37:14Z</dcterms:created>
  <dcterms:modified xsi:type="dcterms:W3CDTF">2023-03-08T02:55:09Z</dcterms:modified>
</cp:coreProperties>
</file>