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75" r:id="rId7"/>
    <p:sldId id="262" r:id="rId8"/>
    <p:sldId id="271" r:id="rId9"/>
    <p:sldId id="276" r:id="rId10"/>
    <p:sldId id="270" r:id="rId11"/>
    <p:sldId id="269" r:id="rId12"/>
    <p:sldId id="274" r:id="rId13"/>
    <p:sldId id="267" r:id="rId14"/>
    <p:sldId id="272" r:id="rId15"/>
    <p:sldId id="268" r:id="rId16"/>
    <p:sldId id="27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E1E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168"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907B-B1BC-809D-00B3-9AE39DF33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45716-A3D1-79D5-AC71-F0FB78473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AB71F-C669-728A-F452-5B8BC06F70C4}"/>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5" name="Footer Placeholder 4">
            <a:extLst>
              <a:ext uri="{FF2B5EF4-FFF2-40B4-BE49-F238E27FC236}">
                <a16:creationId xmlns:a16="http://schemas.microsoft.com/office/drawing/2014/main" id="{F847EBDA-B148-E947-1785-B1093E375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476C-5E21-13D0-3DB6-7ECF2E8B628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9917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533D-D140-2C84-8825-9E932988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916CC-8002-A011-F39B-A7458030B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1B13-88E4-0DFA-AB4F-6B726D99744A}"/>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5" name="Footer Placeholder 4">
            <a:extLst>
              <a:ext uri="{FF2B5EF4-FFF2-40B4-BE49-F238E27FC236}">
                <a16:creationId xmlns:a16="http://schemas.microsoft.com/office/drawing/2014/main" id="{05A6C85C-A54F-6CED-BC8C-993C94DB2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F62A9-C3C3-0BCB-711F-E9B3295C40A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86793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E11B-334A-021B-E371-7F081D4D0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E54BD-7D68-407D-3F03-8832780C5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6545B-47CE-350B-20A4-24AD8A01CC1E}"/>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5" name="Footer Placeholder 4">
            <a:extLst>
              <a:ext uri="{FF2B5EF4-FFF2-40B4-BE49-F238E27FC236}">
                <a16:creationId xmlns:a16="http://schemas.microsoft.com/office/drawing/2014/main" id="{6A532AEF-3D89-A7E0-26B0-7BD49C34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7B909-E6B2-7A9B-6E0A-3F93A45A7E7C}"/>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31300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D7B-4DAA-BAF2-C469-4E316C94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EC41D-A6DC-8F95-A105-C4406F79D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5C782-1325-F11E-A3E5-DBCA6CBD3C38}"/>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5" name="Footer Placeholder 4">
            <a:extLst>
              <a:ext uri="{FF2B5EF4-FFF2-40B4-BE49-F238E27FC236}">
                <a16:creationId xmlns:a16="http://schemas.microsoft.com/office/drawing/2014/main" id="{EF4BCE07-4B76-3E68-9FE0-7ECCC4513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A9329-92BF-4F85-87A4-1555AF9FF49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7948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0374-D6E3-E45F-35CF-33F74EACA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E248B-0BF5-2B6C-09FE-C3F609D64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0016E-4EC6-29B7-36D2-F1034F3BE261}"/>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5" name="Footer Placeholder 4">
            <a:extLst>
              <a:ext uri="{FF2B5EF4-FFF2-40B4-BE49-F238E27FC236}">
                <a16:creationId xmlns:a16="http://schemas.microsoft.com/office/drawing/2014/main" id="{7D02AD4D-0175-95E5-B7A5-1BE9006CA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3E0E-CF82-F0F9-365A-8F841D91EFA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56443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20D6-E7A4-7DB7-BD7C-80E667289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758FA-528E-7889-D0AA-4F0A8373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A5E71-8DB3-D353-F001-37F3B144B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0AE7F-B79D-27AB-07D0-D4DEB98757CB}"/>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6" name="Footer Placeholder 5">
            <a:extLst>
              <a:ext uri="{FF2B5EF4-FFF2-40B4-BE49-F238E27FC236}">
                <a16:creationId xmlns:a16="http://schemas.microsoft.com/office/drawing/2014/main" id="{84A17853-3864-4EE8-0D48-4EE1118BC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326B5-9FE5-AA12-5DEE-46E442806C0F}"/>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008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ABF1-D448-3759-6B4C-30AACE2F3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BF946-17C8-EF26-BC39-4402F384C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9CD30-E03E-D13B-2637-9B2641053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1F77E-684C-BC59-1E36-26706B3B2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AA4DD-8CAF-C3E1-75BF-FEF18998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9B0B6-2E32-9B23-DAB2-095F8854B8AE}"/>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8" name="Footer Placeholder 7">
            <a:extLst>
              <a:ext uri="{FF2B5EF4-FFF2-40B4-BE49-F238E27FC236}">
                <a16:creationId xmlns:a16="http://schemas.microsoft.com/office/drawing/2014/main" id="{4E47E949-A324-1750-B231-96003E2FB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17FAA-53C8-C015-C6DF-A869675EDCCB}"/>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84630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1CDF-5DEF-473E-9180-E24FD7FEB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848F3-E9EA-87C2-C37A-06F26CA5AAFC}"/>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4" name="Footer Placeholder 3">
            <a:extLst>
              <a:ext uri="{FF2B5EF4-FFF2-40B4-BE49-F238E27FC236}">
                <a16:creationId xmlns:a16="http://schemas.microsoft.com/office/drawing/2014/main" id="{F4628710-30CE-3915-A95B-85EF893EF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9B985-234B-A730-E34D-5F5AFED7BF48}"/>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8303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4794A-3131-1DAC-10FF-A49CD5910385}"/>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3" name="Footer Placeholder 2">
            <a:extLst>
              <a:ext uri="{FF2B5EF4-FFF2-40B4-BE49-F238E27FC236}">
                <a16:creationId xmlns:a16="http://schemas.microsoft.com/office/drawing/2014/main" id="{2F98EA8B-0027-1A95-B336-A9367FD7A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036A1-01DC-900B-3BA0-C55003C891A1}"/>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6049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BFD2-4432-640D-2C1B-542B36B63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203DE-718B-7652-C891-21EC5102D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0EB08-FC5A-19EA-2BD3-CD2E15E5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BE187-4741-1706-A546-39A5589B1390}"/>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6" name="Footer Placeholder 5">
            <a:extLst>
              <a:ext uri="{FF2B5EF4-FFF2-40B4-BE49-F238E27FC236}">
                <a16:creationId xmlns:a16="http://schemas.microsoft.com/office/drawing/2014/main" id="{4646BB7C-A526-2809-767F-355C45E2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F406B-CC68-0311-270F-AD539C6B143A}"/>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41275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ED0-659C-C093-C1AB-2FCC01643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AF43-2C2A-1C9A-3E17-4C3862428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EA69-0665-FA96-07C3-D2E65D53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663B6-008C-065D-2CA3-C917B7175CEE}"/>
              </a:ext>
            </a:extLst>
          </p:cNvPr>
          <p:cNvSpPr>
            <a:spLocks noGrp="1"/>
          </p:cNvSpPr>
          <p:nvPr>
            <p:ph type="dt" sz="half" idx="10"/>
          </p:nvPr>
        </p:nvSpPr>
        <p:spPr/>
        <p:txBody>
          <a:bodyPr/>
          <a:lstStyle/>
          <a:p>
            <a:fld id="{17A2CFCA-D44D-43B9-AF9E-9E015D8AA0BF}" type="datetimeFigureOut">
              <a:rPr lang="en-US" smtClean="0"/>
              <a:t>3/6/2023</a:t>
            </a:fld>
            <a:endParaRPr lang="en-US"/>
          </a:p>
        </p:txBody>
      </p:sp>
      <p:sp>
        <p:nvSpPr>
          <p:cNvPr id="6" name="Footer Placeholder 5">
            <a:extLst>
              <a:ext uri="{FF2B5EF4-FFF2-40B4-BE49-F238E27FC236}">
                <a16:creationId xmlns:a16="http://schemas.microsoft.com/office/drawing/2014/main" id="{850048B3-2F24-8E71-E83C-DEE539C1D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84A8-06E5-BF14-A33E-06FE3D81C876}"/>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23986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2C556-5667-6BCD-A15D-AB8EF5368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5A2E7-0361-DDE6-8382-48302841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B9EA1-E3CA-5FFE-ED3F-5CC64792A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2CFCA-D44D-43B9-AF9E-9E015D8AA0BF}" type="datetimeFigureOut">
              <a:rPr lang="en-US" smtClean="0"/>
              <a:t>3/6/2023</a:t>
            </a:fld>
            <a:endParaRPr lang="en-US"/>
          </a:p>
        </p:txBody>
      </p:sp>
      <p:sp>
        <p:nvSpPr>
          <p:cNvPr id="5" name="Footer Placeholder 4">
            <a:extLst>
              <a:ext uri="{FF2B5EF4-FFF2-40B4-BE49-F238E27FC236}">
                <a16:creationId xmlns:a16="http://schemas.microsoft.com/office/drawing/2014/main" id="{6143ACFE-72A8-733C-6FDF-6237328D9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D0FE1-EE68-D004-662A-06299374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A9E84-DE70-4F40-9FC8-025D379C1296}" type="slidenum">
              <a:rPr lang="en-US" smtClean="0"/>
              <a:t>‹#›</a:t>
            </a:fld>
            <a:endParaRPr lang="en-US"/>
          </a:p>
        </p:txBody>
      </p:sp>
    </p:spTree>
    <p:extLst>
      <p:ext uri="{BB962C8B-B14F-4D97-AF65-F5344CB8AC3E}">
        <p14:creationId xmlns:p14="http://schemas.microsoft.com/office/powerpoint/2010/main" val="17466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e Scene Wallpapers - Wallpaper Cave">
            <a:extLst>
              <a:ext uri="{FF2B5EF4-FFF2-40B4-BE49-F238E27FC236}">
                <a16:creationId xmlns:a16="http://schemas.microsoft.com/office/drawing/2014/main" id="{8DDEB14B-01AD-6F93-E935-BF0B0635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D60B65-BE6C-26B0-B241-21421FCAA57F}"/>
              </a:ext>
            </a:extLst>
          </p:cNvPr>
          <p:cNvSpPr>
            <a:spLocks noGrp="1"/>
          </p:cNvSpPr>
          <p:nvPr>
            <p:ph type="ctrTitle"/>
          </p:nvPr>
        </p:nvSpPr>
        <p:spPr>
          <a:xfrm>
            <a:off x="336884" y="246644"/>
            <a:ext cx="6737683" cy="3182355"/>
          </a:xfrm>
        </p:spPr>
        <p:txBody>
          <a:bodyPr>
            <a:normAutofit fontScale="90000"/>
          </a:bodyPr>
          <a:lstStyle/>
          <a:p>
            <a:r>
              <a:rPr lang="en-US" sz="8000" b="1" dirty="0">
                <a:solidFill>
                  <a:srgbClr val="FFC000"/>
                </a:solidFill>
                <a:latin typeface="Amasis MT Pro Black" panose="020B0604020202020204" pitchFamily="18" charset="0"/>
              </a:rPr>
              <a:t>2021 Crime Rate vs prison Stats</a:t>
            </a:r>
          </a:p>
        </p:txBody>
      </p:sp>
      <p:sp>
        <p:nvSpPr>
          <p:cNvPr id="3" name="Subtitle 2">
            <a:extLst>
              <a:ext uri="{FF2B5EF4-FFF2-40B4-BE49-F238E27FC236}">
                <a16:creationId xmlns:a16="http://schemas.microsoft.com/office/drawing/2014/main" id="{F12A6097-D3D7-9D72-B180-1EFBD6A6B973}"/>
              </a:ext>
            </a:extLst>
          </p:cNvPr>
          <p:cNvSpPr>
            <a:spLocks noGrp="1"/>
          </p:cNvSpPr>
          <p:nvPr>
            <p:ph type="subTitle" idx="1"/>
          </p:nvPr>
        </p:nvSpPr>
        <p:spPr>
          <a:xfrm>
            <a:off x="0" y="5658854"/>
            <a:ext cx="3208421" cy="1199146"/>
          </a:xfrm>
        </p:spPr>
        <p:txBody>
          <a:bodyPr>
            <a:normAutofit/>
          </a:bodyPr>
          <a:lstStyle/>
          <a:p>
            <a:r>
              <a:rPr lang="en-US" sz="1800" b="1" dirty="0">
                <a:solidFill>
                  <a:schemeClr val="bg1"/>
                </a:solidFill>
              </a:rPr>
              <a:t>Researched and compiled by </a:t>
            </a:r>
          </a:p>
          <a:p>
            <a:r>
              <a:rPr lang="en-US" sz="1800" b="1" dirty="0">
                <a:solidFill>
                  <a:schemeClr val="bg1"/>
                </a:solidFill>
              </a:rPr>
              <a:t>The Curious Conquerors</a:t>
            </a:r>
          </a:p>
          <a:p>
            <a:r>
              <a:rPr lang="en-US" sz="1800" b="1" dirty="0">
                <a:solidFill>
                  <a:schemeClr val="bg1"/>
                </a:solidFill>
              </a:rPr>
              <a:t>-Alisha	-Mischa 	-Lindsay</a:t>
            </a:r>
          </a:p>
        </p:txBody>
      </p:sp>
    </p:spTree>
    <p:extLst>
      <p:ext uri="{BB962C8B-B14F-4D97-AF65-F5344CB8AC3E}">
        <p14:creationId xmlns:p14="http://schemas.microsoft.com/office/powerpoint/2010/main" val="3394715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Results</a:t>
            </a:r>
          </a:p>
        </p:txBody>
      </p:sp>
    </p:spTree>
    <p:extLst>
      <p:ext uri="{BB962C8B-B14F-4D97-AF65-F5344CB8AC3E}">
        <p14:creationId xmlns:p14="http://schemas.microsoft.com/office/powerpoint/2010/main" val="1468136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B80DA-8142-8D94-0ABA-BA836466217F}"/>
              </a:ext>
            </a:extLst>
          </p:cNvPr>
          <p:cNvSpPr>
            <a:spLocks noGrp="1"/>
          </p:cNvSpPr>
          <p:nvPr>
            <p:ph type="title"/>
          </p:nvPr>
        </p:nvSpPr>
        <p:spPr>
          <a:xfrm>
            <a:off x="1043631" y="873940"/>
            <a:ext cx="5052369" cy="1035781"/>
          </a:xfrm>
        </p:spPr>
        <p:txBody>
          <a:bodyPr anchor="ctr">
            <a:normAutofit/>
          </a:bodyPr>
          <a:lstStyle/>
          <a:p>
            <a:r>
              <a:rPr lang="en-US" sz="3600" dirty="0"/>
              <a:t>Unemployment</a:t>
            </a:r>
          </a:p>
        </p:txBody>
      </p:sp>
      <p:sp>
        <p:nvSpPr>
          <p:cNvPr id="18" name="Content Placeholder 17">
            <a:extLst>
              <a:ext uri="{FF2B5EF4-FFF2-40B4-BE49-F238E27FC236}">
                <a16:creationId xmlns:a16="http://schemas.microsoft.com/office/drawing/2014/main" id="{40295043-94EB-2896-2A37-F5168BB65B72}"/>
              </a:ext>
            </a:extLst>
          </p:cNvPr>
          <p:cNvSpPr>
            <a:spLocks noGrp="1"/>
          </p:cNvSpPr>
          <p:nvPr>
            <p:ph idx="1"/>
          </p:nvPr>
        </p:nvSpPr>
        <p:spPr>
          <a:xfrm>
            <a:off x="1045029" y="2524721"/>
            <a:ext cx="4991629" cy="3677123"/>
          </a:xfrm>
        </p:spPr>
        <p:txBody>
          <a:bodyPr anchor="ctr">
            <a:normAutofit/>
          </a:bodyPr>
          <a:lstStyle/>
          <a:p>
            <a:endParaRPr lang="en-US" sz="1800" dirty="0"/>
          </a:p>
        </p:txBody>
      </p:sp>
      <p:sp>
        <p:nvSpPr>
          <p:cNvPr id="30" name="Rectangle 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D5B9293-7DD4-33BC-761F-0B9DCE1BD386}"/>
              </a:ext>
            </a:extLst>
          </p:cNvPr>
          <p:cNvPicPr>
            <a:picLocks noChangeAspect="1"/>
          </p:cNvPicPr>
          <p:nvPr/>
        </p:nvPicPr>
        <p:blipFill rotWithShape="1">
          <a:blip r:embed="rId2"/>
          <a:srcRect t="3260"/>
          <a:stretch/>
        </p:blipFill>
        <p:spPr>
          <a:xfrm>
            <a:off x="6930493" y="2297748"/>
            <a:ext cx="4223252" cy="2322787"/>
          </a:xfrm>
          <a:prstGeom prst="rect">
            <a:avLst/>
          </a:prstGeom>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464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B6DFE-19C6-DFC6-BD0D-DC24814D4DE6}"/>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6BA70E85-8CB6-72FB-E26C-D79246F75BBE}"/>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3382583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Summary</a:t>
            </a:r>
          </a:p>
        </p:txBody>
      </p:sp>
    </p:spTree>
    <p:extLst>
      <p:ext uri="{BB962C8B-B14F-4D97-AF65-F5344CB8AC3E}">
        <p14:creationId xmlns:p14="http://schemas.microsoft.com/office/powerpoint/2010/main" val="1270426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A4CC2-EB59-DAA9-E333-BCFECEC66A72}"/>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0D202D78-585C-036F-0149-FB3AEEEA9FAC}"/>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2923581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Conclusion</a:t>
            </a:r>
          </a:p>
        </p:txBody>
      </p:sp>
    </p:spTree>
    <p:extLst>
      <p:ext uri="{BB962C8B-B14F-4D97-AF65-F5344CB8AC3E}">
        <p14:creationId xmlns:p14="http://schemas.microsoft.com/office/powerpoint/2010/main" val="12750184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AF9A-F62B-E9E5-940F-FEA9683D823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4DB163-D3C7-EF68-E232-041105882AD3}"/>
              </a:ext>
            </a:extLst>
          </p:cNvPr>
          <p:cNvSpPr>
            <a:spLocks noGrp="1"/>
          </p:cNvSpPr>
          <p:nvPr>
            <p:ph idx="1"/>
          </p:nvPr>
        </p:nvSpPr>
        <p:spPr/>
        <p:txBody>
          <a:bodyPr/>
          <a:lstStyle/>
          <a:p>
            <a:r>
              <a:rPr lang="en-US" dirty="0"/>
              <a:t>Want to add time factor and state size factor</a:t>
            </a:r>
          </a:p>
        </p:txBody>
      </p:sp>
    </p:spTree>
    <p:extLst>
      <p:ext uri="{BB962C8B-B14F-4D97-AF65-F5344CB8AC3E}">
        <p14:creationId xmlns:p14="http://schemas.microsoft.com/office/powerpoint/2010/main" val="2441488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E6C5-9D62-812B-4420-7981812964F3}"/>
              </a:ext>
            </a:extLst>
          </p:cNvPr>
          <p:cNvSpPr>
            <a:spLocks noGrp="1"/>
          </p:cNvSpPr>
          <p:nvPr>
            <p:ph type="title"/>
          </p:nvPr>
        </p:nvSpPr>
        <p:spPr>
          <a:xfrm>
            <a:off x="2073728" y="1423534"/>
            <a:ext cx="8044543" cy="4010932"/>
          </a:xfrm>
        </p:spPr>
        <p:txBody>
          <a:bodyPr>
            <a:normAutofit/>
          </a:bodyPr>
          <a:lstStyle/>
          <a:p>
            <a:r>
              <a:rPr lang="en-US" sz="9600" b="1" dirty="0">
                <a:latin typeface="Amasis MT Pro Black" panose="02040A04050005020304" pitchFamily="18" charset="0"/>
              </a:rPr>
              <a:t>Questions?</a:t>
            </a:r>
          </a:p>
        </p:txBody>
      </p:sp>
    </p:spTree>
    <p:extLst>
      <p:ext uri="{BB962C8B-B14F-4D97-AF65-F5344CB8AC3E}">
        <p14:creationId xmlns:p14="http://schemas.microsoft.com/office/powerpoint/2010/main" val="131570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5208104" cy="4760175"/>
          </a:xfrm>
        </p:spPr>
        <p:txBody>
          <a:bodyPr>
            <a:normAutofit/>
          </a:bodyPr>
          <a:lstStyle/>
          <a:p>
            <a:pPr marL="0" indent="0">
              <a:buNone/>
            </a:pPr>
            <a:r>
              <a:rPr lang="en-US" sz="3200" dirty="0"/>
              <a:t>Alisha</a:t>
            </a:r>
          </a:p>
          <a:p>
            <a:pPr lvl="1">
              <a:buFont typeface="Wingdings" panose="05000000000000000000" pitchFamily="2" charset="2"/>
              <a:buChar char="Ø"/>
            </a:pPr>
            <a:r>
              <a:rPr lang="en-US" sz="2800" dirty="0"/>
              <a:t>I am a mom of an 8 month old and another on the way.  My children’s father and I are engaged and plan to be married in October.</a:t>
            </a:r>
          </a:p>
          <a:p>
            <a:pPr lvl="1">
              <a:buFont typeface="Wingdings" panose="05000000000000000000" pitchFamily="2" charset="2"/>
              <a:buChar char="Ø"/>
            </a:pPr>
            <a:r>
              <a:rPr lang="en-US" sz="2800" dirty="0"/>
              <a:t>I currently work as a 911 dispatcher.  I am originally from Florida, and then lived in Colorado, Idaho, California, and now Texas.</a:t>
            </a:r>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person, wearing, glasses&#10;&#10;Description automatically generated">
            <a:extLst>
              <a:ext uri="{FF2B5EF4-FFF2-40B4-BE49-F238E27FC236}">
                <a16:creationId xmlns:a16="http://schemas.microsoft.com/office/drawing/2014/main" id="{DE869985-A42C-94DE-45F7-FB233ABA8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41001">
            <a:off x="9291016" y="1719329"/>
            <a:ext cx="2358887" cy="4785064"/>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33CC6E39-104E-76CB-4D22-1B88E1B588EA}"/>
              </a:ext>
            </a:extLst>
          </p:cNvPr>
          <p:cNvPicPr>
            <a:picLocks noChangeAspect="1"/>
          </p:cNvPicPr>
          <p:nvPr/>
        </p:nvPicPr>
        <p:blipFill rotWithShape="1">
          <a:blip r:embed="rId4">
            <a:extLst>
              <a:ext uri="{28A0092B-C50C-407E-A947-70E740481C1C}">
                <a14:useLocalDpi xmlns:a14="http://schemas.microsoft.com/office/drawing/2010/main" val="0"/>
              </a:ext>
            </a:extLst>
          </a:blip>
          <a:srcRect l="12163" t="27857" r="14076" b="21709"/>
          <a:stretch/>
        </p:blipFill>
        <p:spPr>
          <a:xfrm rot="21131134">
            <a:off x="5413832" y="1758224"/>
            <a:ext cx="2780917" cy="4077530"/>
          </a:xfrm>
          <a:prstGeom prst="rect">
            <a:avLst/>
          </a:prstGeom>
        </p:spPr>
      </p:pic>
      <p:pic>
        <p:nvPicPr>
          <p:cNvPr id="9" name="Picture 4" descr="Coffee And Donuts Wallpapers - Wallpaper Cave">
            <a:extLst>
              <a:ext uri="{FF2B5EF4-FFF2-40B4-BE49-F238E27FC236}">
                <a16:creationId xmlns:a16="http://schemas.microsoft.com/office/drawing/2014/main" id="{54419979-8990-1CF1-7324-B43D68D026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9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092248"/>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Lindsay</a:t>
            </a:r>
          </a:p>
          <a:p>
            <a:pPr lvl="1">
              <a:buFont typeface="Wingdings" panose="05000000000000000000" pitchFamily="2" charset="2"/>
              <a:buChar char="Ø"/>
            </a:pPr>
            <a:r>
              <a:rPr lang="en-US" sz="2800" dirty="0"/>
              <a:t>Grew up and still currently resides in Northern Iowa.  I am close to my family and friends. I do not  have any children, just 3 dogs and a lot of plants. </a:t>
            </a:r>
          </a:p>
          <a:p>
            <a:pPr lvl="1">
              <a:buFont typeface="Wingdings" panose="05000000000000000000" pitchFamily="2" charset="2"/>
              <a:buChar char="Ø"/>
            </a:pPr>
            <a:r>
              <a:rPr lang="en-US" sz="2800" dirty="0"/>
              <a:t>I work in customer service and has always had a drive for technology. </a:t>
            </a:r>
          </a:p>
          <a:p>
            <a:pPr lvl="1">
              <a:buFont typeface="Wingdings" panose="05000000000000000000" pitchFamily="2" charset="2"/>
              <a:buChar char="ü"/>
            </a:pPr>
            <a:endParaRPr lang="en-US" sz="2800" dirty="0"/>
          </a:p>
        </p:txBody>
      </p:sp>
      <p:pic>
        <p:nvPicPr>
          <p:cNvPr id="4" name="Picture 4" descr="Coffee And Donuts Wallpapers - Wallpaper Cave">
            <a:extLst>
              <a:ext uri="{FF2B5EF4-FFF2-40B4-BE49-F238E27FC236}">
                <a16:creationId xmlns:a16="http://schemas.microsoft.com/office/drawing/2014/main" id="{D0CEEE71-8FB0-5803-44B6-0EE9569E7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5"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901ADBED-5328-5156-4A34-1C99E4B123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99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37214" y="1261856"/>
            <a:ext cx="12001500" cy="5596143"/>
          </a:xfrm>
        </p:spPr>
        <p:txBody>
          <a:bodyPr>
            <a:normAutofit/>
          </a:bodyPr>
          <a:lstStyle/>
          <a:p>
            <a:pPr marL="0" indent="0">
              <a:buNone/>
            </a:pPr>
            <a:r>
              <a:rPr lang="en-US" sz="3200" dirty="0"/>
              <a:t>Mischa</a:t>
            </a:r>
          </a:p>
          <a:p>
            <a:pPr lvl="1">
              <a:buFont typeface="Wingdings" panose="05000000000000000000" pitchFamily="2" charset="2"/>
              <a:buChar char="Ø"/>
            </a:pPr>
            <a:r>
              <a:rPr lang="en-US" dirty="0"/>
              <a:t>First meet</a:t>
            </a:r>
          </a:p>
          <a:p>
            <a:pPr lvl="2">
              <a:buFont typeface="Wingdings" panose="05000000000000000000" pitchFamily="2" charset="2"/>
              <a:buChar char="Ø"/>
            </a:pPr>
            <a:r>
              <a:rPr lang="en-US" dirty="0"/>
              <a:t>Nervous, Shy, goofy, fast</a:t>
            </a:r>
          </a:p>
          <a:p>
            <a:pPr lvl="1">
              <a:buFont typeface="Wingdings" panose="05000000000000000000" pitchFamily="2" charset="2"/>
              <a:buChar char="Ø"/>
            </a:pPr>
            <a:r>
              <a:rPr lang="en-US" dirty="0"/>
              <a:t>At work</a:t>
            </a:r>
          </a:p>
          <a:p>
            <a:pPr lvl="2">
              <a:buFont typeface="Wingdings" panose="05000000000000000000" pitchFamily="2" charset="2"/>
              <a:buChar char="Ø"/>
            </a:pPr>
            <a:r>
              <a:rPr lang="en-US" dirty="0"/>
              <a:t>I am known to be every team’s go-to training and know-how expert.</a:t>
            </a:r>
          </a:p>
          <a:p>
            <a:pPr lvl="2">
              <a:buFont typeface="Wingdings" panose="05000000000000000000" pitchFamily="2" charset="2"/>
              <a:buChar char="Ø"/>
            </a:pPr>
            <a:r>
              <a:rPr lang="en-US" dirty="0"/>
              <a:t>Direct, formal, confident</a:t>
            </a:r>
          </a:p>
          <a:p>
            <a:pPr lvl="1">
              <a:buFont typeface="Wingdings" panose="05000000000000000000" pitchFamily="2" charset="2"/>
              <a:buChar char="Ø"/>
            </a:pPr>
            <a:r>
              <a:rPr lang="en-US" sz="2800" dirty="0"/>
              <a:t>At Home</a:t>
            </a:r>
          </a:p>
          <a:p>
            <a:pPr lvl="2">
              <a:buFont typeface="Wingdings" panose="05000000000000000000" pitchFamily="2" charset="2"/>
              <a:buChar char="Ø"/>
            </a:pPr>
            <a:r>
              <a:rPr lang="en-US" sz="2400" dirty="0"/>
              <a:t>I inspire my two daughters </a:t>
            </a:r>
          </a:p>
          <a:p>
            <a:pPr lvl="3">
              <a:buFont typeface="Wingdings" panose="05000000000000000000" pitchFamily="2" charset="2"/>
              <a:buChar char="Ø"/>
            </a:pPr>
            <a:r>
              <a:rPr lang="en-US" sz="2200" dirty="0"/>
              <a:t>by modeling: 	</a:t>
            </a:r>
          </a:p>
          <a:p>
            <a:pPr lvl="4">
              <a:buFont typeface="Wingdings" panose="05000000000000000000" pitchFamily="2" charset="2"/>
              <a:buChar char="Ø"/>
            </a:pPr>
            <a:r>
              <a:rPr lang="en-US" sz="2200" dirty="0"/>
              <a:t>Student</a:t>
            </a:r>
          </a:p>
          <a:p>
            <a:pPr lvl="4">
              <a:buFont typeface="Wingdings" panose="05000000000000000000" pitchFamily="2" charset="2"/>
              <a:buChar char="Ø"/>
            </a:pPr>
            <a:r>
              <a:rPr lang="en-US" sz="2200" dirty="0"/>
              <a:t>Family Member</a:t>
            </a:r>
          </a:p>
          <a:p>
            <a:pPr lvl="4">
              <a:buFont typeface="Wingdings" panose="05000000000000000000" pitchFamily="2" charset="2"/>
              <a:buChar char="Ø"/>
            </a:pPr>
            <a:r>
              <a:rPr lang="en-US" sz="2200" dirty="0"/>
              <a:t>Fulfilling Career</a:t>
            </a:r>
            <a:endParaRPr lang="en-US" sz="2800" dirty="0"/>
          </a:p>
          <a:p>
            <a:pPr lvl="1">
              <a:buFont typeface="Wingdings" panose="05000000000000000000" pitchFamily="2" charset="2"/>
              <a:buChar char="Ø"/>
            </a:pPr>
            <a:r>
              <a:rPr lang="en-US" sz="2800" dirty="0"/>
              <a:t>Motivation</a:t>
            </a:r>
          </a:p>
          <a:p>
            <a:pPr lvl="2">
              <a:buFont typeface="Wingdings" panose="05000000000000000000" pitchFamily="2" charset="2"/>
              <a:buChar char="Ø"/>
            </a:pPr>
            <a:r>
              <a:rPr lang="en-US" sz="2400" dirty="0"/>
              <a:t>Love for information and a better understanding of data to improve life.</a:t>
            </a:r>
          </a:p>
          <a:p>
            <a:pPr lvl="1">
              <a:buFont typeface="Wingdings" panose="05000000000000000000" pitchFamily="2" charset="2"/>
              <a:buChar char="Ø"/>
            </a:pPr>
            <a:endParaRPr lang="en-US" sz="2800" dirty="0"/>
          </a:p>
        </p:txBody>
      </p:sp>
      <p:pic>
        <p:nvPicPr>
          <p:cNvPr id="4" name="Picture 4" descr="Coffee And Donuts Wallpapers - Wallpaper Cave">
            <a:extLst>
              <a:ext uri="{FF2B5EF4-FFF2-40B4-BE49-F238E27FC236}">
                <a16:creationId xmlns:a16="http://schemas.microsoft.com/office/drawing/2014/main" id="{2EE59AA3-F7B2-94EE-1DE2-2E83862996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535907DC-E3A1-BAE0-EEA7-33375F11DD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31423"/>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A7A71-05F3-1D24-EFA2-F2975F458BE3}"/>
              </a:ext>
            </a:extLst>
          </p:cNvPr>
          <p:cNvSpPr>
            <a:spLocks noGrp="1"/>
          </p:cNvSpPr>
          <p:nvPr>
            <p:ph type="title"/>
          </p:nvPr>
        </p:nvSpPr>
        <p:spPr>
          <a:xfrm>
            <a:off x="1043631" y="809898"/>
            <a:ext cx="9942716" cy="1554480"/>
          </a:xfrm>
        </p:spPr>
        <p:txBody>
          <a:bodyPr anchor="ctr">
            <a:normAutofit/>
          </a:bodyPr>
          <a:lstStyle/>
          <a:p>
            <a:r>
              <a:rPr lang="en-US" b="1" dirty="0">
                <a:latin typeface="Amasis MT Pro Black" panose="02040A04050005020304" pitchFamily="18" charset="0"/>
              </a:rPr>
              <a:t>Why crime rates vs prison rates?</a:t>
            </a:r>
          </a:p>
        </p:txBody>
      </p:sp>
      <p:sp>
        <p:nvSpPr>
          <p:cNvPr id="47" name="Content Placeholder 2">
            <a:extLst>
              <a:ext uri="{FF2B5EF4-FFF2-40B4-BE49-F238E27FC236}">
                <a16:creationId xmlns:a16="http://schemas.microsoft.com/office/drawing/2014/main" id="{C24E1552-1C4C-C6BF-1A13-252630DB7DF2}"/>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With Alisha being an emergency dispatcher fo</a:t>
            </a:r>
            <a:r>
              <a:rPr lang="en-US" sz="2400" dirty="0">
                <a:latin typeface="Calibri" panose="020F0502020204030204" pitchFamily="34" charset="0"/>
                <a:ea typeface="Calibri" panose="020F0502020204030204" pitchFamily="34" charset="0"/>
                <a:cs typeface="Times New Roman" panose="02020603050405020304" pitchFamily="18" charset="0"/>
              </a:rPr>
              <a:t>r a Sheriff’s office in Texas</a:t>
            </a:r>
            <a:r>
              <a:rPr lang="en-US" sz="2400" dirty="0">
                <a:effectLst/>
                <a:latin typeface="Calibri" panose="020F0502020204030204" pitchFamily="34" charset="0"/>
                <a:ea typeface="Calibri" panose="020F0502020204030204" pitchFamily="34" charset="0"/>
                <a:cs typeface="Times New Roman" panose="02020603050405020304" pitchFamily="18" charset="0"/>
              </a:rPr>
              <a:t>, we first attempted to do our project on crime rates within the country she works in.  However, we were not able to access the data we desired in the timeframe needed, and so we decided to see what crime data we could find and go from there. </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were able to find a plethora of data and worked to wrangle the data to narrow down what we wanted to use.  Some of the data we found involved individual states and their violent and property crime rates, and so we </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340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D846-726C-B645-0922-C931C86261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34B471-BDBC-3374-643F-91442E93A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822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latin typeface="Amasis MT Pro Black" panose="02040A04050005020304" pitchFamily="18" charset="0"/>
              </a:rPr>
              <a:t>Methods</a:t>
            </a:r>
          </a:p>
        </p:txBody>
      </p:sp>
    </p:spTree>
    <p:extLst>
      <p:ext uri="{BB962C8B-B14F-4D97-AF65-F5344CB8AC3E}">
        <p14:creationId xmlns:p14="http://schemas.microsoft.com/office/powerpoint/2010/main" val="295398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282963" y="1238080"/>
            <a:ext cx="9849751" cy="1349671"/>
          </a:xfrm>
        </p:spPr>
        <p:txBody>
          <a:bodyPr anchor="b">
            <a:normAutofit/>
          </a:bodyPr>
          <a:lstStyle/>
          <a:p>
            <a:r>
              <a:rPr lang="en-US" sz="5400" dirty="0"/>
              <a:t>Pearson’s Correlation </a:t>
            </a:r>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endParaRPr lang="en-US" sz="2000" dirty="0"/>
          </a:p>
        </p:txBody>
      </p:sp>
    </p:spTree>
    <p:extLst>
      <p:ext uri="{BB962C8B-B14F-4D97-AF65-F5344CB8AC3E}">
        <p14:creationId xmlns:p14="http://schemas.microsoft.com/office/powerpoint/2010/main" val="247847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282963" y="1238080"/>
            <a:ext cx="9849751" cy="1349671"/>
          </a:xfrm>
        </p:spPr>
        <p:txBody>
          <a:bodyPr anchor="b">
            <a:normAutofit/>
          </a:bodyPr>
          <a:lstStyle/>
          <a:p>
            <a:r>
              <a:rPr lang="en-US" sz="5400" dirty="0"/>
              <a:t>Step Wise Linear Regression </a:t>
            </a:r>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endParaRPr lang="en-US" sz="2000" dirty="0"/>
          </a:p>
        </p:txBody>
      </p:sp>
    </p:spTree>
    <p:extLst>
      <p:ext uri="{BB962C8B-B14F-4D97-AF65-F5344CB8AC3E}">
        <p14:creationId xmlns:p14="http://schemas.microsoft.com/office/powerpoint/2010/main" val="779705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339</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Amasis MT Pro Black</vt:lpstr>
      <vt:lpstr>Arial</vt:lpstr>
      <vt:lpstr>Calibri</vt:lpstr>
      <vt:lpstr>Calibri Light</vt:lpstr>
      <vt:lpstr>Wingdings</vt:lpstr>
      <vt:lpstr>Office Theme</vt:lpstr>
      <vt:lpstr>2021 Crime Rate vs prison Stats</vt:lpstr>
      <vt:lpstr>Meet the Curious Conquerors</vt:lpstr>
      <vt:lpstr>Meet the Curious Conquerors</vt:lpstr>
      <vt:lpstr>Meet the Curious Conquerors</vt:lpstr>
      <vt:lpstr>Why crime rates vs prison rates?</vt:lpstr>
      <vt:lpstr>PowerPoint Presentation</vt:lpstr>
      <vt:lpstr>Methods</vt:lpstr>
      <vt:lpstr>Pearson’s Correlation </vt:lpstr>
      <vt:lpstr>Step Wise Linear Regression </vt:lpstr>
      <vt:lpstr>Results</vt:lpstr>
      <vt:lpstr>Unemployment</vt:lpstr>
      <vt:lpstr>PowerPoint Presentation</vt:lpstr>
      <vt:lpstr>Summary</vt:lpstr>
      <vt:lpstr>PowerPoint Presentation</vt:lpstr>
      <vt:lpstr>Conclusion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Crime Rate vs prison Stats</dc:title>
  <dc:creator>Alisha Sosa</dc:creator>
  <cp:lastModifiedBy>Mischa Hermes</cp:lastModifiedBy>
  <cp:revision>8</cp:revision>
  <dcterms:created xsi:type="dcterms:W3CDTF">2023-02-27T20:37:14Z</dcterms:created>
  <dcterms:modified xsi:type="dcterms:W3CDTF">2023-03-07T04:34:47Z</dcterms:modified>
</cp:coreProperties>
</file>