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83" r:id="rId8"/>
    <p:sldId id="284" r:id="rId9"/>
    <p:sldId id="272" r:id="rId10"/>
    <p:sldId id="270" r:id="rId11"/>
    <p:sldId id="277" r:id="rId12"/>
    <p:sldId id="271" r:id="rId13"/>
    <p:sldId id="269" r:id="rId14"/>
    <p:sldId id="276" r:id="rId15"/>
    <p:sldId id="267" r:id="rId16"/>
    <p:sldId id="268" r:id="rId17"/>
    <p:sldId id="286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E3FF70-A5FC-436E-BA96-768A6258DED8}">
          <p14:sldIdLst>
            <p14:sldId id="256"/>
            <p14:sldId id="257"/>
            <p14:sldId id="260"/>
            <p14:sldId id="261"/>
            <p14:sldId id="258"/>
            <p14:sldId id="262"/>
            <p14:sldId id="283"/>
            <p14:sldId id="284"/>
            <p14:sldId id="272"/>
          </p14:sldIdLst>
        </p14:section>
        <p14:section name="Untitled Section" id="{B57A3509-363C-487C-BB5B-B4B4E688C4E1}">
          <p14:sldIdLst>
            <p14:sldId id="270"/>
            <p14:sldId id="277"/>
            <p14:sldId id="271"/>
            <p14:sldId id="269"/>
            <p14:sldId id="276"/>
            <p14:sldId id="267"/>
            <p14:sldId id="268"/>
            <p14:sldId id="28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E1E1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147" autoAdjust="0"/>
    <p:restoredTop sz="94660"/>
  </p:normalViewPr>
  <p:slideViewPr>
    <p:cSldViewPr snapToGrid="0">
      <p:cViewPr varScale="1">
        <p:scale>
          <a:sx n="81" d="100"/>
          <a:sy n="81" d="100"/>
        </p:scale>
        <p:origin x="58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907B-B1BC-809D-00B3-9AE39DF33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45716-A3D1-79D5-AC71-F0FB78473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AB71F-C669-728A-F452-5B8BC06F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CFCA-D44D-43B9-AF9E-9E015D8AA0B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7EBDA-B148-E947-1785-B1093E375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2476C-5E21-13D0-3DB6-7ECF2E8B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9E84-DE70-4F40-9FC8-025D379C1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1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533D-D140-2C84-8825-9E932988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916CC-8002-A011-F39B-A7458030B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71B13-88E4-0DFA-AB4F-6B726D99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CFCA-D44D-43B9-AF9E-9E015D8AA0B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6C85C-A54F-6CED-BC8C-993C94DB2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F62A9-C3C3-0BCB-711F-E9B3295C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9E84-DE70-4F40-9FC8-025D379C1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3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D3E11B-334A-021B-E371-7F081D4D0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E54BD-7D68-407D-3F03-8832780C5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545B-47CE-350B-20A4-24AD8A01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CFCA-D44D-43B9-AF9E-9E015D8AA0B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32AEF-3D89-A7E0-26B0-7BD49C34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7B909-E6B2-7A9B-6E0A-3F93A45A7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9E84-DE70-4F40-9FC8-025D379C1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0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4FD7B-4DAA-BAF2-C469-4E316C944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EC41D-A6DC-8F95-A105-C4406F79D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5C782-1325-F11E-A3E5-DBCA6CBD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CFCA-D44D-43B9-AF9E-9E015D8AA0B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CE07-4B76-3E68-9FE0-7ECCC451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A9329-92BF-4F85-87A4-1555AF9F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9E84-DE70-4F40-9FC8-025D379C1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8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0374-D6E3-E45F-35CF-33F74EACA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E248B-0BF5-2B6C-09FE-C3F609D64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0016E-4EC6-29B7-36D2-F1034F3B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CFCA-D44D-43B9-AF9E-9E015D8AA0B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2AD4D-0175-95E5-B7A5-1BE9006C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83E0E-CF82-F0F9-365A-8F841D91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9E84-DE70-4F40-9FC8-025D379C1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3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F20D6-E7A4-7DB7-BD7C-80E66728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758FA-528E-7889-D0AA-4F0A8373F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A5E71-8DB3-D353-F001-37F3B144B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0AE7F-B79D-27AB-07D0-D4DEB987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CFCA-D44D-43B9-AF9E-9E015D8AA0B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17853-3864-4EE8-0D48-4EE1118B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326B5-9FE5-AA12-5DEE-46E44280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9E84-DE70-4F40-9FC8-025D379C1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0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ABF1-D448-3759-6B4C-30AACE2F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BF946-17C8-EF26-BC39-4402F384C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9CD30-E03E-D13B-2637-9B2641053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1F77E-684C-BC59-1E36-26706B3B2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AA4DD-8CAF-C3E1-75BF-FEF18998C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A9B0B6-2E32-9B23-DAB2-095F8854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CFCA-D44D-43B9-AF9E-9E015D8AA0B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47E949-A324-1750-B231-96003E2F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17FAA-53C8-C015-C6DF-A869675ED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9E84-DE70-4F40-9FC8-025D379C1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0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1CDF-5DEF-473E-9180-E24FD7FE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848F3-E9EA-87C2-C37A-06F26CA5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CFCA-D44D-43B9-AF9E-9E015D8AA0B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628710-30CE-3915-A95B-85EF893E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9B985-234B-A730-E34D-5F5AFED7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9E84-DE70-4F40-9FC8-025D379C1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B4794A-3131-1DAC-10FF-A49CD591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CFCA-D44D-43B9-AF9E-9E015D8AA0B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98EA8B-0027-1A95-B336-A9367FD7A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036A1-01DC-900B-3BA0-C55003C8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9E84-DE70-4F40-9FC8-025D379C1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1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BFD2-4432-640D-2C1B-542B36B6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203DE-718B-7652-C891-21EC5102D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0EB08-FC5A-19EA-2BD3-CD2E15E59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BE187-4741-1706-A546-39A5589B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CFCA-D44D-43B9-AF9E-9E015D8AA0B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6BB7C-A526-2809-767F-355C45E2A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F406B-CC68-0311-270F-AD539C6B1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9E84-DE70-4F40-9FC8-025D379C1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1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B8ED0-659C-C093-C1AB-2FCC0164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86AF43-2C2A-1C9A-3E17-4C3862428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6EA69-0665-FA96-07C3-D2E65D536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663B6-008C-065D-2CA3-C917B717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CFCA-D44D-43B9-AF9E-9E015D8AA0B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048B3-2F24-8E71-E83C-DEE539C1D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D84A8-06E5-BF14-A33E-06FE3D81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9E84-DE70-4F40-9FC8-025D379C1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32C556-5667-6BCD-A15D-AB8EF5368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A2E7-0361-DDE6-8382-483028410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B9EA1-E3CA-5FFE-ED3F-5CC64792A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2CFCA-D44D-43B9-AF9E-9E015D8AA0B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3ACFE-72A8-733C-6FDF-6237328D9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D0FE1-EE68-D004-662A-062993742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A9E84-DE70-4F40-9FC8-025D379C1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7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sv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ime Scene Wallpapers - Wallpaper Cave">
            <a:extLst>
              <a:ext uri="{FF2B5EF4-FFF2-40B4-BE49-F238E27FC236}">
                <a16:creationId xmlns:a16="http://schemas.microsoft.com/office/drawing/2014/main" id="{8DDEB14B-01AD-6F93-E935-BF0B06352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D60B65-BE6C-26B0-B241-21421FCAA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884" y="246644"/>
            <a:ext cx="6737683" cy="3182355"/>
          </a:xfrm>
        </p:spPr>
        <p:txBody>
          <a:bodyPr>
            <a:normAutofit fontScale="90000"/>
          </a:bodyPr>
          <a:lstStyle/>
          <a:p>
            <a:r>
              <a:rPr lang="en-US" sz="8000" b="1" dirty="0">
                <a:solidFill>
                  <a:srgbClr val="FFC000"/>
                </a:solidFill>
                <a:latin typeface="Amasis MT Pro Black" panose="020B0604020202020204" pitchFamily="18" charset="0"/>
              </a:rPr>
              <a:t>Curiously Conquering</a:t>
            </a:r>
            <a:br>
              <a:rPr lang="en-US" sz="8000" b="1" dirty="0">
                <a:solidFill>
                  <a:srgbClr val="FFC000"/>
                </a:solidFill>
                <a:latin typeface="Amasis MT Pro Black" panose="020B0604020202020204" pitchFamily="18" charset="0"/>
              </a:rPr>
            </a:br>
            <a:r>
              <a:rPr lang="en-US" sz="8000" b="1" dirty="0">
                <a:solidFill>
                  <a:srgbClr val="FFC000"/>
                </a:solidFill>
                <a:latin typeface="Amasis MT Pro Black" panose="020B0604020202020204" pitchFamily="18" charset="0"/>
              </a:rPr>
              <a:t> 2021 Crime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A6097-D3D7-9D72-B180-1EFBD6A6B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658854"/>
            <a:ext cx="3208421" cy="1199146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Researched and compiled by 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The Curious Conquerors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-Alisha	-Mischa 	-Lindsay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AE5963-66ED-7290-3203-675218AF7FC9}"/>
              </a:ext>
            </a:extLst>
          </p:cNvPr>
          <p:cNvSpPr txBox="1"/>
          <p:nvPr/>
        </p:nvSpPr>
        <p:spPr>
          <a:xfrm>
            <a:off x="3208421" y="6426690"/>
            <a:ext cx="460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Southern Careers Institute by </a:t>
            </a:r>
            <a:r>
              <a:rPr lang="en-US" dirty="0" err="1">
                <a:solidFill>
                  <a:schemeClr val="bg1"/>
                </a:solidFill>
              </a:rPr>
              <a:t>WozU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715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31A0EF-76AB-411A-B34D-897C6FC1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tx1"/>
                </a:solidFill>
                <a:latin typeface="Amasis MT Pro Black" panose="02040A04050005020304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46813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3A0C4-F5EA-64E1-BAC2-561A68F20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1" y="936328"/>
            <a:ext cx="7128697" cy="54344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064CCA-5CE8-92DD-C19B-C4B5F8D9CACA}"/>
              </a:ext>
            </a:extLst>
          </p:cNvPr>
          <p:cNvSpPr txBox="1"/>
          <p:nvPr/>
        </p:nvSpPr>
        <p:spPr>
          <a:xfrm>
            <a:off x="7796593" y="1475642"/>
            <a:ext cx="37456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2400" dirty="0"/>
              <a:t>Population correlates with violent crime, property crime, and prison population.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2400" dirty="0"/>
              <a:t>Violent crime correlates with population , property crime and prison population.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2400" dirty="0"/>
              <a:t>As the violent crime goes up, property crime goes down.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5CA5F-6E63-C8FD-F580-1960F9C9D78D}"/>
              </a:ext>
            </a:extLst>
          </p:cNvPr>
          <p:cNvSpPr txBox="1"/>
          <p:nvPr/>
        </p:nvSpPr>
        <p:spPr>
          <a:xfrm>
            <a:off x="1498863" y="182458"/>
            <a:ext cx="54577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masis MT Pro Black" panose="02040A04050005020304" pitchFamily="18" charset="0"/>
              </a:rPr>
              <a:t>Correlation Chart</a:t>
            </a:r>
          </a:p>
        </p:txBody>
      </p:sp>
    </p:spTree>
    <p:extLst>
      <p:ext uri="{BB962C8B-B14F-4D97-AF65-F5344CB8AC3E}">
        <p14:creationId xmlns:p14="http://schemas.microsoft.com/office/powerpoint/2010/main" val="37431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12E6D1-73C5-FF0A-9874-0178F375D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516" y="188259"/>
            <a:ext cx="9849751" cy="1362635"/>
          </a:xfrm>
        </p:spPr>
        <p:txBody>
          <a:bodyPr anchor="b">
            <a:no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Are unemployment rates correlated with crime rates?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FFE2-E258-1455-7969-35DDC4AB7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506" y="1912598"/>
            <a:ext cx="9849751" cy="303216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000" dirty="0"/>
              <a:t>Pearson’s Regression in 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/>
              <a:t>Had a very weak correlation at unemployment 3% on police reports.</a:t>
            </a:r>
          </a:p>
        </p:txBody>
      </p:sp>
    </p:spTree>
    <p:extLst>
      <p:ext uri="{BB962C8B-B14F-4D97-AF65-F5344CB8AC3E}">
        <p14:creationId xmlns:p14="http://schemas.microsoft.com/office/powerpoint/2010/main" val="247847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B80DA-8142-8D94-0ABA-BA836466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746" y="873940"/>
            <a:ext cx="4702356" cy="103578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dirty="0">
                <a:latin typeface="Amasis MT Pro Black" panose="02040A04050005020304" pitchFamily="18" charset="0"/>
              </a:rPr>
              <a:t>Unemployment rate vs Crime rate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0295043-94EB-2896-2A37-F5168BB65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Texas with significantly high unemployment rate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600" dirty="0"/>
          </a:p>
          <a:p>
            <a:pPr>
              <a:buFont typeface="Wingdings" panose="05000000000000000000" pitchFamily="2" charset="2"/>
              <a:buChar char="Ø"/>
            </a:pPr>
            <a:endParaRPr lang="en-US" sz="3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Texas and Florida with significantly high police reports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5B9293-7DD4-33BC-761F-0B9DCE1BD3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60"/>
          <a:stretch/>
        </p:blipFill>
        <p:spPr>
          <a:xfrm>
            <a:off x="6930493" y="2297748"/>
            <a:ext cx="4223252" cy="2322787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46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12E6D1-73C5-FF0A-9874-0178F375D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123" y="233083"/>
            <a:ext cx="9849751" cy="1906433"/>
          </a:xfrm>
        </p:spPr>
        <p:txBody>
          <a:bodyPr anchor="b">
            <a:no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How does the unemployment rate affect the correlation between police reports and prison rates?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FFE2-E258-1455-7969-35DDC4AB7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516" y="2372599"/>
            <a:ext cx="9849751" cy="303216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Step Wise Linear Regression in 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Unemployment has a slightly significant effect on prison population but not police reports.</a:t>
            </a:r>
          </a:p>
        </p:txBody>
      </p:sp>
    </p:spTree>
    <p:extLst>
      <p:ext uri="{BB962C8B-B14F-4D97-AF65-F5344CB8AC3E}">
        <p14:creationId xmlns:p14="http://schemas.microsoft.com/office/powerpoint/2010/main" val="7797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31A0EF-76AB-411A-B34D-897C6FC1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tx1"/>
                </a:solidFill>
                <a:latin typeface="Amasis MT Pro Black" panose="02040A04050005020304" pitchFamily="18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27042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31A0EF-76AB-411A-B34D-897C6FC1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tx1"/>
                </a:solidFill>
                <a:latin typeface="Amasis MT Pro Black" panose="02040A040500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7501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4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2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2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A7A71-05F3-1D24-EFA2-F2975F45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latin typeface="Amasis MT Pro Black" panose="02040A04050005020304" pitchFamily="18" charset="0"/>
              </a:rPr>
              <a:t>This is just the beginning!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C24E1552-1C4C-C6BF-1A13-252630DB7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 size factor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Polotics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Health Care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0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4E6C5-9D62-812B-4420-798181296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3728" y="1423534"/>
            <a:ext cx="8044543" cy="4010932"/>
          </a:xfrm>
        </p:spPr>
        <p:txBody>
          <a:bodyPr>
            <a:normAutofit/>
          </a:bodyPr>
          <a:lstStyle/>
          <a:p>
            <a:r>
              <a:rPr lang="en-US" sz="9600" b="1" dirty="0">
                <a:latin typeface="Amasis MT Pro Black" panose="02040A04050005020304" pitchFamily="18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15709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40F1B-DAFF-AE30-7D4A-01EA1AB23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540" y="32084"/>
            <a:ext cx="8748920" cy="114123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masis MT Pro Black" panose="02040A04050005020304" pitchFamily="18" charset="0"/>
              </a:rPr>
              <a:t>Meet the Curious Conquerors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2AE70-95A7-589A-9C38-2BD8FD60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10443"/>
            <a:ext cx="5208104" cy="4760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Alisha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I am a mom of an 8 month old and another on the way.  My children’s father and I are engaged and plan to be married in October.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I currently work as a 911 dispatcher.  I am originally from Florida, and then lived in Colorado, Idaho, California, and now Texas.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2800" dirty="0"/>
          </a:p>
        </p:txBody>
      </p:sp>
      <p:pic>
        <p:nvPicPr>
          <p:cNvPr id="5" name="Picture 4" descr="A picture containing person, wearing, glasses&#10;&#10;Description automatically generated">
            <a:extLst>
              <a:ext uri="{FF2B5EF4-FFF2-40B4-BE49-F238E27FC236}">
                <a16:creationId xmlns:a16="http://schemas.microsoft.com/office/drawing/2014/main" id="{DE869985-A42C-94DE-45F7-FB233ABA8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1001">
            <a:off x="9291016" y="1719329"/>
            <a:ext cx="2358887" cy="4785064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3CC6E39-104E-76CB-4D22-1B88E1B588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3" t="27857" r="14076" b="21709"/>
          <a:stretch/>
        </p:blipFill>
        <p:spPr>
          <a:xfrm rot="21131134">
            <a:off x="5413832" y="1758224"/>
            <a:ext cx="2780917" cy="4077530"/>
          </a:xfrm>
          <a:prstGeom prst="rect">
            <a:avLst/>
          </a:prstGeom>
        </p:spPr>
      </p:pic>
      <p:pic>
        <p:nvPicPr>
          <p:cNvPr id="4" name="Graphic 3" descr="Jail with solid fill">
            <a:extLst>
              <a:ext uri="{FF2B5EF4-FFF2-40B4-BE49-F238E27FC236}">
                <a16:creationId xmlns:a16="http://schemas.microsoft.com/office/drawing/2014/main" id="{C09109DC-10E2-7CEA-1F77-F105EB648F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01632" y="32084"/>
            <a:ext cx="1190367" cy="1190367"/>
          </a:xfrm>
          <a:prstGeom prst="rect">
            <a:avLst/>
          </a:prstGeom>
        </p:spPr>
      </p:pic>
      <p:pic>
        <p:nvPicPr>
          <p:cNvPr id="6" name="Graphic 5" descr="Siren with solid fill">
            <a:extLst>
              <a:ext uri="{FF2B5EF4-FFF2-40B4-BE49-F238E27FC236}">
                <a16:creationId xmlns:a16="http://schemas.microsoft.com/office/drawing/2014/main" id="{F0DFC0F3-EA85-105A-E436-6C6CDF4365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-16902"/>
            <a:ext cx="1375575" cy="137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9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40F1B-DAFF-AE30-7D4A-01EA1AB23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540" y="32084"/>
            <a:ext cx="8748920" cy="10922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masis MT Pro Black" panose="02040A04050005020304" pitchFamily="18" charset="0"/>
              </a:rPr>
              <a:t>Meet the Curious Conquerors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2AE70-95A7-589A-9C38-2BD8FD60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1929296"/>
            <a:ext cx="12001500" cy="3953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Lindsay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At Home:  I was born and raised in a small town in Northern Iowa. My hometown is where I still reside.  I am close to my family and friends. I do not have children, just 3 dogs and a lot of plants.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Personally: I am shy, creative, intuitive, and loves doing anything hands 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At work: I work in customer service. I know how to communicate effectively to coworkers and managers when necessary.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My future: I have always had a drive for technology and have plans to pursue a technology based career down the road.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ü"/>
            </a:pPr>
            <a:endParaRPr lang="en-US" sz="2800" dirty="0"/>
          </a:p>
        </p:txBody>
      </p:sp>
      <p:pic>
        <p:nvPicPr>
          <p:cNvPr id="6" name="Graphic 5" descr="Siren with solid fill">
            <a:extLst>
              <a:ext uri="{FF2B5EF4-FFF2-40B4-BE49-F238E27FC236}">
                <a16:creationId xmlns:a16="http://schemas.microsoft.com/office/drawing/2014/main" id="{B00BED72-4170-ADA5-7A26-0E17B516B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6902"/>
            <a:ext cx="1375575" cy="1375575"/>
          </a:xfrm>
          <a:prstGeom prst="rect">
            <a:avLst/>
          </a:prstGeom>
        </p:spPr>
      </p:pic>
      <p:pic>
        <p:nvPicPr>
          <p:cNvPr id="7" name="Graphic 6" descr="Jail with solid fill">
            <a:extLst>
              <a:ext uri="{FF2B5EF4-FFF2-40B4-BE49-F238E27FC236}">
                <a16:creationId xmlns:a16="http://schemas.microsoft.com/office/drawing/2014/main" id="{DF4CEA17-009E-B3C3-D5E8-00EC77BE9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01633" y="0"/>
            <a:ext cx="1190367" cy="119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09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40F1B-DAFF-AE30-7D4A-01EA1AB23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540" y="32084"/>
            <a:ext cx="8748920" cy="114123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masis MT Pro Black" panose="02040A04050005020304" pitchFamily="18" charset="0"/>
              </a:rPr>
              <a:t>Meet the Curious Conquerors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2AE70-95A7-589A-9C38-2BD8FD60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14" y="1261856"/>
            <a:ext cx="12001500" cy="559614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b="1" dirty="0"/>
              <a:t>Mischa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First meet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Nervous, Shy, goofy, fast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At work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I am known to be every team’s go-to training and know-how expert.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Direct, formal, confident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At Home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/>
              <a:t>I inspire my two daughters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200" dirty="0"/>
              <a:t>by modeling: 	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2200" dirty="0"/>
              <a:t>Student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2200" dirty="0"/>
              <a:t>Family Member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2200" dirty="0"/>
              <a:t>Fulfilling Career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Motivation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/>
              <a:t>Love for information and a better understanding of data to improve life.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7" name="Graphic 6" descr="Siren with solid fill">
            <a:extLst>
              <a:ext uri="{FF2B5EF4-FFF2-40B4-BE49-F238E27FC236}">
                <a16:creationId xmlns:a16="http://schemas.microsoft.com/office/drawing/2014/main" id="{338C5D1E-7759-8148-2648-975F522D4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14" y="0"/>
            <a:ext cx="1375575" cy="1375575"/>
          </a:xfrm>
          <a:prstGeom prst="rect">
            <a:avLst/>
          </a:prstGeom>
        </p:spPr>
      </p:pic>
      <p:pic>
        <p:nvPicPr>
          <p:cNvPr id="9" name="Graphic 8" descr="Jail with solid fill">
            <a:extLst>
              <a:ext uri="{FF2B5EF4-FFF2-40B4-BE49-F238E27FC236}">
                <a16:creationId xmlns:a16="http://schemas.microsoft.com/office/drawing/2014/main" id="{52C77B80-8713-0A0C-B6FF-E73F3738C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64419" y="27220"/>
            <a:ext cx="1190367" cy="119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8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4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2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2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A7A71-05F3-1D24-EFA2-F2975F45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Amasis MT Pro Black" panose="02040A04050005020304" pitchFamily="18" charset="0"/>
              </a:rPr>
              <a:t>Why Law Enforcement vs prison rates?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C24E1552-1C4C-C6BF-1A13-252630DB7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Alisha works as a 911 dispatcher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data from BCSO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 of data online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43409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31A0EF-76AB-411A-B34D-897C6FC1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latin typeface="Amasis MT Pro Black" panose="02040A04050005020304" pitchFamily="18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95398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FF5E6-28E1-E327-79CB-A89CE2D11BA3}"/>
              </a:ext>
            </a:extLst>
          </p:cNvPr>
          <p:cNvSpPr txBox="1">
            <a:spLocks/>
          </p:cNvSpPr>
          <p:nvPr/>
        </p:nvSpPr>
        <p:spPr>
          <a:xfrm>
            <a:off x="2135033" y="251684"/>
            <a:ext cx="8000717" cy="949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masis MT Pro Black" panose="02040A04050005020304" pitchFamily="18" charset="0"/>
              </a:rPr>
              <a:t>Extraction and Preparation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0DF7E05-8FB3-463F-D5B6-CB70EB668C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212"/>
          <a:stretch/>
        </p:blipFill>
        <p:spPr>
          <a:xfrm>
            <a:off x="5519645" y="1374021"/>
            <a:ext cx="6087962" cy="42605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3161D4-D7D3-54C9-D6C8-A3DEB2149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69" y="1188801"/>
            <a:ext cx="4582876" cy="447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0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FF5E6-28E1-E327-79CB-A89CE2D11BA3}"/>
              </a:ext>
            </a:extLst>
          </p:cNvPr>
          <p:cNvSpPr txBox="1">
            <a:spLocks/>
          </p:cNvSpPr>
          <p:nvPr/>
        </p:nvSpPr>
        <p:spPr>
          <a:xfrm>
            <a:off x="4323984" y="-26108"/>
            <a:ext cx="3622816" cy="9998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Amasis MT Pro Black" panose="02040A04050005020304" pitchFamily="18" charset="0"/>
              </a:rPr>
              <a:t>Analytics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E5DBC2-A5FB-AAB5-03EC-538BEB4E5008}"/>
              </a:ext>
            </a:extLst>
          </p:cNvPr>
          <p:cNvSpPr txBox="1"/>
          <p:nvPr/>
        </p:nvSpPr>
        <p:spPr>
          <a:xfrm>
            <a:off x="2185004" y="1896672"/>
            <a:ext cx="46633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43050" lvl="3" indent="-1714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4000" dirty="0"/>
              <a:t>Descriptive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4000" dirty="0"/>
              <a:t>Statistical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4000" dirty="0"/>
              <a:t>Modeling  </a:t>
            </a:r>
          </a:p>
        </p:txBody>
      </p:sp>
      <p:pic>
        <p:nvPicPr>
          <p:cNvPr id="2050" name="Picture 2" descr="Clip Art Of A Unknown Illustrations, Royalty-Free Vector Graphics ...">
            <a:extLst>
              <a:ext uri="{FF2B5EF4-FFF2-40B4-BE49-F238E27FC236}">
                <a16:creationId xmlns:a16="http://schemas.microsoft.com/office/drawing/2014/main" id="{815D9BF0-E3E5-60D5-7F37-B44822459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531" y="1263312"/>
            <a:ext cx="3204706" cy="406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47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FF5E6-28E1-E327-79CB-A89CE2D11BA3}"/>
              </a:ext>
            </a:extLst>
          </p:cNvPr>
          <p:cNvSpPr txBox="1">
            <a:spLocks/>
          </p:cNvSpPr>
          <p:nvPr/>
        </p:nvSpPr>
        <p:spPr>
          <a:xfrm>
            <a:off x="3819706" y="9267"/>
            <a:ext cx="5238206" cy="9998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Amasis MT Pro Black" panose="02040A04050005020304" pitchFamily="18" charset="0"/>
              </a:rPr>
              <a:t>Visualizations </a:t>
            </a:r>
          </a:p>
        </p:txBody>
      </p:sp>
      <p:pic>
        <p:nvPicPr>
          <p:cNvPr id="1026" name="Picture 2" descr="Pin by ᪤ ￫ ˬ🥛ཽٞ 𝘙𝚨𐒨𝜢𝘠᎕ ⌗ꞈ！ on Screenshots | Badge template, Clip art, Badge">
            <a:extLst>
              <a:ext uri="{FF2B5EF4-FFF2-40B4-BE49-F238E27FC236}">
                <a16:creationId xmlns:a16="http://schemas.microsoft.com/office/drawing/2014/main" id="{87B8CFA0-13F7-B160-4056-18B8F76DC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145" y="1156487"/>
            <a:ext cx="2031469" cy="260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in by ᪤ ￫ ˬ🥛ཽٞ 𝘙𝚨𐒨𝜢𝘠᎕ ⌗ꞈ！ on Screenshots | Badge template, Clip art, Badge">
            <a:extLst>
              <a:ext uri="{FF2B5EF4-FFF2-40B4-BE49-F238E27FC236}">
                <a16:creationId xmlns:a16="http://schemas.microsoft.com/office/drawing/2014/main" id="{7F985804-744B-D138-B495-CFED7E2CC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454" y="3372202"/>
            <a:ext cx="2031469" cy="260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in by ᪤ ￫ ˬ🥛ཽٞ 𝘙𝚨𐒨𝜢𝘠᎕ ⌗ꞈ！ on Screenshots | Badge template, Clip art, Badge">
            <a:extLst>
              <a:ext uri="{FF2B5EF4-FFF2-40B4-BE49-F238E27FC236}">
                <a16:creationId xmlns:a16="http://schemas.microsoft.com/office/drawing/2014/main" id="{13F59E0D-275A-D207-5EC3-5A16A085A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683" y="1156487"/>
            <a:ext cx="2031469" cy="260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44769E-4027-CAC7-90FC-CFFF5FC20E57}"/>
              </a:ext>
            </a:extLst>
          </p:cNvPr>
          <p:cNvSpPr txBox="1"/>
          <p:nvPr/>
        </p:nvSpPr>
        <p:spPr>
          <a:xfrm>
            <a:off x="5391134" y="4201266"/>
            <a:ext cx="1896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Tableau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553F46-3829-3D25-B180-F6368B7EC69C}"/>
              </a:ext>
            </a:extLst>
          </p:cNvPr>
          <p:cNvSpPr txBox="1"/>
          <p:nvPr/>
        </p:nvSpPr>
        <p:spPr>
          <a:xfrm>
            <a:off x="1706612" y="1943783"/>
            <a:ext cx="2239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Python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064D29-1234-F5F1-805E-718CBD0EFAE7}"/>
              </a:ext>
            </a:extLst>
          </p:cNvPr>
          <p:cNvSpPr txBox="1"/>
          <p:nvPr/>
        </p:nvSpPr>
        <p:spPr>
          <a:xfrm>
            <a:off x="9691588" y="1743728"/>
            <a:ext cx="793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92358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438</Words>
  <Application>Microsoft Office PowerPoint</Application>
  <PresentationFormat>Widescreen</PresentationFormat>
  <Paragraphs>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Amasis MT Pro Black</vt:lpstr>
      <vt:lpstr>Arial</vt:lpstr>
      <vt:lpstr>Calibri</vt:lpstr>
      <vt:lpstr>Calibri Light</vt:lpstr>
      <vt:lpstr>Wingdings</vt:lpstr>
      <vt:lpstr>Office Theme</vt:lpstr>
      <vt:lpstr>Curiously Conquering  2021 Crime</vt:lpstr>
      <vt:lpstr>Meet the Curious Conquerors</vt:lpstr>
      <vt:lpstr>Meet the Curious Conquerors</vt:lpstr>
      <vt:lpstr>Meet the Curious Conquerors</vt:lpstr>
      <vt:lpstr>Why Law Enforcement vs prison rates?</vt:lpstr>
      <vt:lpstr>Methods</vt:lpstr>
      <vt:lpstr>PowerPoint Presentation</vt:lpstr>
      <vt:lpstr>PowerPoint Presentation</vt:lpstr>
      <vt:lpstr>PowerPoint Presentation</vt:lpstr>
      <vt:lpstr>Results</vt:lpstr>
      <vt:lpstr>PowerPoint Presentation</vt:lpstr>
      <vt:lpstr>Are unemployment rates correlated with crime rates?</vt:lpstr>
      <vt:lpstr>Unemployment rate vs Crime rate</vt:lpstr>
      <vt:lpstr>How does the unemployment rate affect the correlation between police reports and prison rates?</vt:lpstr>
      <vt:lpstr>Summary</vt:lpstr>
      <vt:lpstr>Conclusion</vt:lpstr>
      <vt:lpstr>This is just the beginning!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 Crime Rate vs prison Stats</dc:title>
  <dc:creator>Alisha Sosa</dc:creator>
  <cp:lastModifiedBy>Lindsay Will</cp:lastModifiedBy>
  <cp:revision>13</cp:revision>
  <dcterms:created xsi:type="dcterms:W3CDTF">2023-02-27T20:37:14Z</dcterms:created>
  <dcterms:modified xsi:type="dcterms:W3CDTF">2023-03-10T00:18:34Z</dcterms:modified>
</cp:coreProperties>
</file>