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75" r:id="rId7"/>
    <p:sldId id="262" r:id="rId8"/>
    <p:sldId id="271" r:id="rId9"/>
    <p:sldId id="276" r:id="rId10"/>
    <p:sldId id="270" r:id="rId11"/>
    <p:sldId id="277" r:id="rId12"/>
    <p:sldId id="269" r:id="rId13"/>
    <p:sldId id="278" r:id="rId14"/>
    <p:sldId id="274" r:id="rId15"/>
    <p:sldId id="279" r:id="rId16"/>
    <p:sldId id="267" r:id="rId17"/>
    <p:sldId id="272" r:id="rId18"/>
    <p:sldId id="268" r:id="rId19"/>
    <p:sldId id="273"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FE1E1"/>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147" autoAdjust="0"/>
    <p:restoredTop sz="94660"/>
  </p:normalViewPr>
  <p:slideViewPr>
    <p:cSldViewPr snapToGrid="0">
      <p:cViewPr varScale="1">
        <p:scale>
          <a:sx n="85" d="100"/>
          <a:sy n="85" d="100"/>
        </p:scale>
        <p:origin x="120"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907B-B1BC-809D-00B3-9AE39DF33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B45716-A3D1-79D5-AC71-F0FB784731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0AB71F-C669-728A-F452-5B8BC06F70C4}"/>
              </a:ext>
            </a:extLst>
          </p:cNvPr>
          <p:cNvSpPr>
            <a:spLocks noGrp="1"/>
          </p:cNvSpPr>
          <p:nvPr>
            <p:ph type="dt" sz="half" idx="10"/>
          </p:nvPr>
        </p:nvSpPr>
        <p:spPr/>
        <p:txBody>
          <a:bodyPr/>
          <a:lstStyle/>
          <a:p>
            <a:fld id="{17A2CFCA-D44D-43B9-AF9E-9E015D8AA0BF}" type="datetimeFigureOut">
              <a:rPr lang="en-US" smtClean="0"/>
              <a:t>3/8/2023</a:t>
            </a:fld>
            <a:endParaRPr lang="en-US"/>
          </a:p>
        </p:txBody>
      </p:sp>
      <p:sp>
        <p:nvSpPr>
          <p:cNvPr id="5" name="Footer Placeholder 4">
            <a:extLst>
              <a:ext uri="{FF2B5EF4-FFF2-40B4-BE49-F238E27FC236}">
                <a16:creationId xmlns:a16="http://schemas.microsoft.com/office/drawing/2014/main" id="{F847EBDA-B148-E947-1785-B1093E375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2476C-5E21-13D0-3DB6-7ECF2E8B6283}"/>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399171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533D-D140-2C84-8825-9E93298865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0916CC-8002-A011-F39B-A7458030B7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71B13-88E4-0DFA-AB4F-6B726D99744A}"/>
              </a:ext>
            </a:extLst>
          </p:cNvPr>
          <p:cNvSpPr>
            <a:spLocks noGrp="1"/>
          </p:cNvSpPr>
          <p:nvPr>
            <p:ph type="dt" sz="half" idx="10"/>
          </p:nvPr>
        </p:nvSpPr>
        <p:spPr/>
        <p:txBody>
          <a:bodyPr/>
          <a:lstStyle/>
          <a:p>
            <a:fld id="{17A2CFCA-D44D-43B9-AF9E-9E015D8AA0BF}" type="datetimeFigureOut">
              <a:rPr lang="en-US" smtClean="0"/>
              <a:t>3/8/2023</a:t>
            </a:fld>
            <a:endParaRPr lang="en-US"/>
          </a:p>
        </p:txBody>
      </p:sp>
      <p:sp>
        <p:nvSpPr>
          <p:cNvPr id="5" name="Footer Placeholder 4">
            <a:extLst>
              <a:ext uri="{FF2B5EF4-FFF2-40B4-BE49-F238E27FC236}">
                <a16:creationId xmlns:a16="http://schemas.microsoft.com/office/drawing/2014/main" id="{05A6C85C-A54F-6CED-BC8C-993C94DB2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F62A9-C3C3-0BCB-711F-E9B3295C40A3}"/>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1867932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D3E11B-334A-021B-E371-7F081D4D05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1E54BD-7D68-407D-3F03-8832780C5F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6545B-47CE-350B-20A4-24AD8A01CC1E}"/>
              </a:ext>
            </a:extLst>
          </p:cNvPr>
          <p:cNvSpPr>
            <a:spLocks noGrp="1"/>
          </p:cNvSpPr>
          <p:nvPr>
            <p:ph type="dt" sz="half" idx="10"/>
          </p:nvPr>
        </p:nvSpPr>
        <p:spPr/>
        <p:txBody>
          <a:bodyPr/>
          <a:lstStyle/>
          <a:p>
            <a:fld id="{17A2CFCA-D44D-43B9-AF9E-9E015D8AA0BF}" type="datetimeFigureOut">
              <a:rPr lang="en-US" smtClean="0"/>
              <a:t>3/8/2023</a:t>
            </a:fld>
            <a:endParaRPr lang="en-US"/>
          </a:p>
        </p:txBody>
      </p:sp>
      <p:sp>
        <p:nvSpPr>
          <p:cNvPr id="5" name="Footer Placeholder 4">
            <a:extLst>
              <a:ext uri="{FF2B5EF4-FFF2-40B4-BE49-F238E27FC236}">
                <a16:creationId xmlns:a16="http://schemas.microsoft.com/office/drawing/2014/main" id="{6A532AEF-3D89-A7E0-26B0-7BD49C349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7B909-E6B2-7A9B-6E0A-3F93A45A7E7C}"/>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1313007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FD7B-4DAA-BAF2-C469-4E316C944F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CEC41D-A6DC-8F95-A105-C4406F79D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5C782-1325-F11E-A3E5-DBCA6CBD3C38}"/>
              </a:ext>
            </a:extLst>
          </p:cNvPr>
          <p:cNvSpPr>
            <a:spLocks noGrp="1"/>
          </p:cNvSpPr>
          <p:nvPr>
            <p:ph type="dt" sz="half" idx="10"/>
          </p:nvPr>
        </p:nvSpPr>
        <p:spPr/>
        <p:txBody>
          <a:bodyPr/>
          <a:lstStyle/>
          <a:p>
            <a:fld id="{17A2CFCA-D44D-43B9-AF9E-9E015D8AA0BF}" type="datetimeFigureOut">
              <a:rPr lang="en-US" smtClean="0"/>
              <a:t>3/8/2023</a:t>
            </a:fld>
            <a:endParaRPr lang="en-US"/>
          </a:p>
        </p:txBody>
      </p:sp>
      <p:sp>
        <p:nvSpPr>
          <p:cNvPr id="5" name="Footer Placeholder 4">
            <a:extLst>
              <a:ext uri="{FF2B5EF4-FFF2-40B4-BE49-F238E27FC236}">
                <a16:creationId xmlns:a16="http://schemas.microsoft.com/office/drawing/2014/main" id="{EF4BCE07-4B76-3E68-9FE0-7ECCC4513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A9329-92BF-4F85-87A4-1555AF9FF497}"/>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179488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0374-D6E3-E45F-35CF-33F74EACA3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FE248B-0BF5-2B6C-09FE-C3F609D646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60016E-4EC6-29B7-36D2-F1034F3BE261}"/>
              </a:ext>
            </a:extLst>
          </p:cNvPr>
          <p:cNvSpPr>
            <a:spLocks noGrp="1"/>
          </p:cNvSpPr>
          <p:nvPr>
            <p:ph type="dt" sz="half" idx="10"/>
          </p:nvPr>
        </p:nvSpPr>
        <p:spPr/>
        <p:txBody>
          <a:bodyPr/>
          <a:lstStyle/>
          <a:p>
            <a:fld id="{17A2CFCA-D44D-43B9-AF9E-9E015D8AA0BF}" type="datetimeFigureOut">
              <a:rPr lang="en-US" smtClean="0"/>
              <a:t>3/8/2023</a:t>
            </a:fld>
            <a:endParaRPr lang="en-US"/>
          </a:p>
        </p:txBody>
      </p:sp>
      <p:sp>
        <p:nvSpPr>
          <p:cNvPr id="5" name="Footer Placeholder 4">
            <a:extLst>
              <a:ext uri="{FF2B5EF4-FFF2-40B4-BE49-F238E27FC236}">
                <a16:creationId xmlns:a16="http://schemas.microsoft.com/office/drawing/2014/main" id="{7D02AD4D-0175-95E5-B7A5-1BE9006CA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83E0E-CF82-F0F9-365A-8F841D91EFA7}"/>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56443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20D6-E7A4-7DB7-BD7C-80E667289B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F758FA-528E-7889-D0AA-4F0A8373FF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7A5E71-8DB3-D353-F001-37F3B144B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90AE7F-B79D-27AB-07D0-D4DEB98757CB}"/>
              </a:ext>
            </a:extLst>
          </p:cNvPr>
          <p:cNvSpPr>
            <a:spLocks noGrp="1"/>
          </p:cNvSpPr>
          <p:nvPr>
            <p:ph type="dt" sz="half" idx="10"/>
          </p:nvPr>
        </p:nvSpPr>
        <p:spPr/>
        <p:txBody>
          <a:bodyPr/>
          <a:lstStyle/>
          <a:p>
            <a:fld id="{17A2CFCA-D44D-43B9-AF9E-9E015D8AA0BF}" type="datetimeFigureOut">
              <a:rPr lang="en-US" smtClean="0"/>
              <a:t>3/8/2023</a:t>
            </a:fld>
            <a:endParaRPr lang="en-US"/>
          </a:p>
        </p:txBody>
      </p:sp>
      <p:sp>
        <p:nvSpPr>
          <p:cNvPr id="6" name="Footer Placeholder 5">
            <a:extLst>
              <a:ext uri="{FF2B5EF4-FFF2-40B4-BE49-F238E27FC236}">
                <a16:creationId xmlns:a16="http://schemas.microsoft.com/office/drawing/2014/main" id="{84A17853-3864-4EE8-0D48-4EE1118BC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C326B5-9FE5-AA12-5DEE-46E442806C0F}"/>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300860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ABF1-D448-3759-6B4C-30AACE2F30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1BF946-17C8-EF26-BC39-4402F384C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D9CD30-E03E-D13B-2637-9B26410531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41F77E-684C-BC59-1E36-26706B3B25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FAA4DD-8CAF-C3E1-75BF-FEF18998C7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A9B0B6-2E32-9B23-DAB2-095F8854B8AE}"/>
              </a:ext>
            </a:extLst>
          </p:cNvPr>
          <p:cNvSpPr>
            <a:spLocks noGrp="1"/>
          </p:cNvSpPr>
          <p:nvPr>
            <p:ph type="dt" sz="half" idx="10"/>
          </p:nvPr>
        </p:nvSpPr>
        <p:spPr/>
        <p:txBody>
          <a:bodyPr/>
          <a:lstStyle/>
          <a:p>
            <a:fld id="{17A2CFCA-D44D-43B9-AF9E-9E015D8AA0BF}" type="datetimeFigureOut">
              <a:rPr lang="en-US" smtClean="0"/>
              <a:t>3/8/2023</a:t>
            </a:fld>
            <a:endParaRPr lang="en-US"/>
          </a:p>
        </p:txBody>
      </p:sp>
      <p:sp>
        <p:nvSpPr>
          <p:cNvPr id="8" name="Footer Placeholder 7">
            <a:extLst>
              <a:ext uri="{FF2B5EF4-FFF2-40B4-BE49-F238E27FC236}">
                <a16:creationId xmlns:a16="http://schemas.microsoft.com/office/drawing/2014/main" id="{4E47E949-A324-1750-B231-96003E2FB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417FAA-53C8-C015-C6DF-A869675EDCCB}"/>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84630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81CDF-5DEF-473E-9180-E24FD7FEB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1848F3-E9EA-87C2-C37A-06F26CA5AAFC}"/>
              </a:ext>
            </a:extLst>
          </p:cNvPr>
          <p:cNvSpPr>
            <a:spLocks noGrp="1"/>
          </p:cNvSpPr>
          <p:nvPr>
            <p:ph type="dt" sz="half" idx="10"/>
          </p:nvPr>
        </p:nvSpPr>
        <p:spPr/>
        <p:txBody>
          <a:bodyPr/>
          <a:lstStyle/>
          <a:p>
            <a:fld id="{17A2CFCA-D44D-43B9-AF9E-9E015D8AA0BF}" type="datetimeFigureOut">
              <a:rPr lang="en-US" smtClean="0"/>
              <a:t>3/8/2023</a:t>
            </a:fld>
            <a:endParaRPr lang="en-US"/>
          </a:p>
        </p:txBody>
      </p:sp>
      <p:sp>
        <p:nvSpPr>
          <p:cNvPr id="4" name="Footer Placeholder 3">
            <a:extLst>
              <a:ext uri="{FF2B5EF4-FFF2-40B4-BE49-F238E27FC236}">
                <a16:creationId xmlns:a16="http://schemas.microsoft.com/office/drawing/2014/main" id="{F4628710-30CE-3915-A95B-85EF893EF5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29B985-234B-A730-E34D-5F5AFED7BF48}"/>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38303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B4794A-3131-1DAC-10FF-A49CD5910385}"/>
              </a:ext>
            </a:extLst>
          </p:cNvPr>
          <p:cNvSpPr>
            <a:spLocks noGrp="1"/>
          </p:cNvSpPr>
          <p:nvPr>
            <p:ph type="dt" sz="half" idx="10"/>
          </p:nvPr>
        </p:nvSpPr>
        <p:spPr/>
        <p:txBody>
          <a:bodyPr/>
          <a:lstStyle/>
          <a:p>
            <a:fld id="{17A2CFCA-D44D-43B9-AF9E-9E015D8AA0BF}" type="datetimeFigureOut">
              <a:rPr lang="en-US" smtClean="0"/>
              <a:t>3/8/2023</a:t>
            </a:fld>
            <a:endParaRPr lang="en-US"/>
          </a:p>
        </p:txBody>
      </p:sp>
      <p:sp>
        <p:nvSpPr>
          <p:cNvPr id="3" name="Footer Placeholder 2">
            <a:extLst>
              <a:ext uri="{FF2B5EF4-FFF2-40B4-BE49-F238E27FC236}">
                <a16:creationId xmlns:a16="http://schemas.microsoft.com/office/drawing/2014/main" id="{2F98EA8B-0027-1A95-B336-A9367FD7A2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8036A1-01DC-900B-3BA0-C55003C891A1}"/>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60491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BFD2-4432-640D-2C1B-542B36B63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B203DE-718B-7652-C891-21EC5102D1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90EB08-FC5A-19EA-2BD3-CD2E15E59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BE187-4741-1706-A546-39A5589B1390}"/>
              </a:ext>
            </a:extLst>
          </p:cNvPr>
          <p:cNvSpPr>
            <a:spLocks noGrp="1"/>
          </p:cNvSpPr>
          <p:nvPr>
            <p:ph type="dt" sz="half" idx="10"/>
          </p:nvPr>
        </p:nvSpPr>
        <p:spPr/>
        <p:txBody>
          <a:bodyPr/>
          <a:lstStyle/>
          <a:p>
            <a:fld id="{17A2CFCA-D44D-43B9-AF9E-9E015D8AA0BF}" type="datetimeFigureOut">
              <a:rPr lang="en-US" smtClean="0"/>
              <a:t>3/8/2023</a:t>
            </a:fld>
            <a:endParaRPr lang="en-US"/>
          </a:p>
        </p:txBody>
      </p:sp>
      <p:sp>
        <p:nvSpPr>
          <p:cNvPr id="6" name="Footer Placeholder 5">
            <a:extLst>
              <a:ext uri="{FF2B5EF4-FFF2-40B4-BE49-F238E27FC236}">
                <a16:creationId xmlns:a16="http://schemas.microsoft.com/office/drawing/2014/main" id="{4646BB7C-A526-2809-767F-355C45E2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2F406B-CC68-0311-270F-AD539C6B143A}"/>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412751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8ED0-659C-C093-C1AB-2FCC01643C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6AF43-2C2A-1C9A-3E17-4C3862428D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06EA69-0665-FA96-07C3-D2E65D536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663B6-008C-065D-2CA3-C917B7175CEE}"/>
              </a:ext>
            </a:extLst>
          </p:cNvPr>
          <p:cNvSpPr>
            <a:spLocks noGrp="1"/>
          </p:cNvSpPr>
          <p:nvPr>
            <p:ph type="dt" sz="half" idx="10"/>
          </p:nvPr>
        </p:nvSpPr>
        <p:spPr/>
        <p:txBody>
          <a:bodyPr/>
          <a:lstStyle/>
          <a:p>
            <a:fld id="{17A2CFCA-D44D-43B9-AF9E-9E015D8AA0BF}" type="datetimeFigureOut">
              <a:rPr lang="en-US" smtClean="0"/>
              <a:t>3/8/2023</a:t>
            </a:fld>
            <a:endParaRPr lang="en-US"/>
          </a:p>
        </p:txBody>
      </p:sp>
      <p:sp>
        <p:nvSpPr>
          <p:cNvPr id="6" name="Footer Placeholder 5">
            <a:extLst>
              <a:ext uri="{FF2B5EF4-FFF2-40B4-BE49-F238E27FC236}">
                <a16:creationId xmlns:a16="http://schemas.microsoft.com/office/drawing/2014/main" id="{850048B3-2F24-8E71-E83C-DEE539C1D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FD84A8-06E5-BF14-A33E-06FE3D81C876}"/>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239862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2C556-5667-6BCD-A15D-AB8EF5368C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B5A2E7-0361-DDE6-8382-483028410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B9EA1-E3CA-5FFE-ED3F-5CC64792A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A2CFCA-D44D-43B9-AF9E-9E015D8AA0BF}" type="datetimeFigureOut">
              <a:rPr lang="en-US" smtClean="0"/>
              <a:t>3/8/2023</a:t>
            </a:fld>
            <a:endParaRPr lang="en-US"/>
          </a:p>
        </p:txBody>
      </p:sp>
      <p:sp>
        <p:nvSpPr>
          <p:cNvPr id="5" name="Footer Placeholder 4">
            <a:extLst>
              <a:ext uri="{FF2B5EF4-FFF2-40B4-BE49-F238E27FC236}">
                <a16:creationId xmlns:a16="http://schemas.microsoft.com/office/drawing/2014/main" id="{6143ACFE-72A8-733C-6FDF-6237328D97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1D0FE1-EE68-D004-662A-062993742F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A9E84-DE70-4F40-9FC8-025D379C1296}" type="slidenum">
              <a:rPr lang="en-US" smtClean="0"/>
              <a:t>‹#›</a:t>
            </a:fld>
            <a:endParaRPr lang="en-US"/>
          </a:p>
        </p:txBody>
      </p:sp>
    </p:spTree>
    <p:extLst>
      <p:ext uri="{BB962C8B-B14F-4D97-AF65-F5344CB8AC3E}">
        <p14:creationId xmlns:p14="http://schemas.microsoft.com/office/powerpoint/2010/main" val="1746673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ime Scene Wallpapers - Wallpaper Cave">
            <a:extLst>
              <a:ext uri="{FF2B5EF4-FFF2-40B4-BE49-F238E27FC236}">
                <a16:creationId xmlns:a16="http://schemas.microsoft.com/office/drawing/2014/main" id="{8DDEB14B-01AD-6F93-E935-BF0B06352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BD60B65-BE6C-26B0-B241-21421FCAA57F}"/>
              </a:ext>
            </a:extLst>
          </p:cNvPr>
          <p:cNvSpPr>
            <a:spLocks noGrp="1"/>
          </p:cNvSpPr>
          <p:nvPr>
            <p:ph type="ctrTitle"/>
          </p:nvPr>
        </p:nvSpPr>
        <p:spPr>
          <a:xfrm>
            <a:off x="336884" y="246644"/>
            <a:ext cx="6737683" cy="3182355"/>
          </a:xfrm>
        </p:spPr>
        <p:txBody>
          <a:bodyPr>
            <a:normAutofit fontScale="90000"/>
          </a:bodyPr>
          <a:lstStyle/>
          <a:p>
            <a:r>
              <a:rPr lang="en-US" sz="8000" b="1" dirty="0">
                <a:solidFill>
                  <a:srgbClr val="FFC000"/>
                </a:solidFill>
                <a:latin typeface="Amasis MT Pro Black" panose="020B0604020202020204" pitchFamily="18" charset="0"/>
              </a:rPr>
              <a:t>2021 Crime Rate vs prison Stats</a:t>
            </a:r>
          </a:p>
        </p:txBody>
      </p:sp>
      <p:sp>
        <p:nvSpPr>
          <p:cNvPr id="3" name="Subtitle 2">
            <a:extLst>
              <a:ext uri="{FF2B5EF4-FFF2-40B4-BE49-F238E27FC236}">
                <a16:creationId xmlns:a16="http://schemas.microsoft.com/office/drawing/2014/main" id="{F12A6097-D3D7-9D72-B180-1EFBD6A6B973}"/>
              </a:ext>
            </a:extLst>
          </p:cNvPr>
          <p:cNvSpPr>
            <a:spLocks noGrp="1"/>
          </p:cNvSpPr>
          <p:nvPr>
            <p:ph type="subTitle" idx="1"/>
          </p:nvPr>
        </p:nvSpPr>
        <p:spPr>
          <a:xfrm>
            <a:off x="0" y="5658854"/>
            <a:ext cx="3208421" cy="1199146"/>
          </a:xfrm>
        </p:spPr>
        <p:txBody>
          <a:bodyPr>
            <a:normAutofit/>
          </a:bodyPr>
          <a:lstStyle/>
          <a:p>
            <a:r>
              <a:rPr lang="en-US" sz="1800" b="1" dirty="0">
                <a:solidFill>
                  <a:schemeClr val="bg1"/>
                </a:solidFill>
              </a:rPr>
              <a:t>Researched and compiled by </a:t>
            </a:r>
          </a:p>
          <a:p>
            <a:r>
              <a:rPr lang="en-US" sz="1800" b="1" dirty="0">
                <a:solidFill>
                  <a:schemeClr val="bg1"/>
                </a:solidFill>
              </a:rPr>
              <a:t>The Curious Conquerors</a:t>
            </a:r>
          </a:p>
          <a:p>
            <a:r>
              <a:rPr lang="en-US" sz="1800" b="1" dirty="0">
                <a:solidFill>
                  <a:schemeClr val="bg1"/>
                </a:solidFill>
              </a:rPr>
              <a:t>-Alisha	-Mischa 	-Lindsay</a:t>
            </a:r>
          </a:p>
        </p:txBody>
      </p:sp>
    </p:spTree>
    <p:extLst>
      <p:ext uri="{BB962C8B-B14F-4D97-AF65-F5344CB8AC3E}">
        <p14:creationId xmlns:p14="http://schemas.microsoft.com/office/powerpoint/2010/main" val="3394715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solidFill>
                  <a:schemeClr val="tx1"/>
                </a:solidFill>
                <a:latin typeface="Amasis MT Pro Black" panose="02040A04050005020304" pitchFamily="18" charset="0"/>
              </a:rPr>
              <a:t>Results</a:t>
            </a:r>
          </a:p>
        </p:txBody>
      </p:sp>
    </p:spTree>
    <p:extLst>
      <p:ext uri="{BB962C8B-B14F-4D97-AF65-F5344CB8AC3E}">
        <p14:creationId xmlns:p14="http://schemas.microsoft.com/office/powerpoint/2010/main" val="14681366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244C322-35E0-D170-89F9-E669DD00E61A}"/>
              </a:ext>
            </a:extLst>
          </p:cNvPr>
          <p:cNvPicPr>
            <a:picLocks noChangeAspect="1"/>
          </p:cNvPicPr>
          <p:nvPr/>
        </p:nvPicPr>
        <p:blipFill>
          <a:blip r:embed="rId2"/>
          <a:stretch>
            <a:fillRect/>
          </a:stretch>
        </p:blipFill>
        <p:spPr>
          <a:xfrm>
            <a:off x="661599" y="1723208"/>
            <a:ext cx="10868798" cy="3755205"/>
          </a:xfrm>
          <a:prstGeom prst="rect">
            <a:avLst/>
          </a:prstGeom>
        </p:spPr>
      </p:pic>
      <p:sp>
        <p:nvSpPr>
          <p:cNvPr id="4" name="Content Placeholder 17">
            <a:extLst>
              <a:ext uri="{FF2B5EF4-FFF2-40B4-BE49-F238E27FC236}">
                <a16:creationId xmlns:a16="http://schemas.microsoft.com/office/drawing/2014/main" id="{482AD63A-CD34-3DC7-9455-EC479009AD9D}"/>
              </a:ext>
            </a:extLst>
          </p:cNvPr>
          <p:cNvSpPr>
            <a:spLocks noGrp="1"/>
          </p:cNvSpPr>
          <p:nvPr>
            <p:ph idx="1"/>
          </p:nvPr>
        </p:nvSpPr>
        <p:spPr>
          <a:xfrm>
            <a:off x="2927045" y="211121"/>
            <a:ext cx="6337905" cy="1381488"/>
          </a:xfrm>
        </p:spPr>
        <p:txBody>
          <a:bodyPr anchor="ctr">
            <a:normAutofit/>
          </a:bodyPr>
          <a:lstStyle/>
          <a:p>
            <a:pPr marL="0" indent="0">
              <a:buNone/>
            </a:pPr>
            <a:r>
              <a:rPr lang="en-US" sz="4400" dirty="0">
                <a:latin typeface="Amasis MT Pro Black" panose="02040A04050005020304" pitchFamily="18" charset="0"/>
              </a:rPr>
              <a:t>Chart of Correlations</a:t>
            </a:r>
          </a:p>
        </p:txBody>
      </p:sp>
    </p:spTree>
    <p:extLst>
      <p:ext uri="{BB962C8B-B14F-4D97-AF65-F5344CB8AC3E}">
        <p14:creationId xmlns:p14="http://schemas.microsoft.com/office/powerpoint/2010/main" val="37431096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2B80DA-8142-8D94-0ABA-BA836466217F}"/>
              </a:ext>
            </a:extLst>
          </p:cNvPr>
          <p:cNvSpPr>
            <a:spLocks noGrp="1"/>
          </p:cNvSpPr>
          <p:nvPr>
            <p:ph type="title"/>
          </p:nvPr>
        </p:nvSpPr>
        <p:spPr>
          <a:xfrm>
            <a:off x="1175746" y="608402"/>
            <a:ext cx="4702356" cy="1301320"/>
          </a:xfrm>
        </p:spPr>
        <p:txBody>
          <a:bodyPr anchor="ctr">
            <a:normAutofit fontScale="90000"/>
          </a:bodyPr>
          <a:lstStyle/>
          <a:p>
            <a:pPr algn="ctr"/>
            <a:r>
              <a:rPr lang="en-US" sz="3600" dirty="0">
                <a:latin typeface="Amasis MT Pro Black" panose="02040A04050005020304" pitchFamily="18" charset="0"/>
              </a:rPr>
              <a:t>Unemployment rate vs Crime rate (based on police reports)</a:t>
            </a:r>
          </a:p>
        </p:txBody>
      </p:sp>
      <p:sp>
        <p:nvSpPr>
          <p:cNvPr id="18" name="Content Placeholder 17">
            <a:extLst>
              <a:ext uri="{FF2B5EF4-FFF2-40B4-BE49-F238E27FC236}">
                <a16:creationId xmlns:a16="http://schemas.microsoft.com/office/drawing/2014/main" id="{40295043-94EB-2896-2A37-F5168BB65B72}"/>
              </a:ext>
            </a:extLst>
          </p:cNvPr>
          <p:cNvSpPr>
            <a:spLocks noGrp="1"/>
          </p:cNvSpPr>
          <p:nvPr>
            <p:ph idx="1"/>
          </p:nvPr>
        </p:nvSpPr>
        <p:spPr>
          <a:xfrm>
            <a:off x="1045029" y="2524721"/>
            <a:ext cx="4991629" cy="3677123"/>
          </a:xfrm>
        </p:spPr>
        <p:txBody>
          <a:bodyPr anchor="ctr">
            <a:normAutofit/>
          </a:bodyPr>
          <a:lstStyle/>
          <a:p>
            <a:r>
              <a:rPr lang="en-US" sz="1800" dirty="0"/>
              <a:t>Texas and </a:t>
            </a:r>
            <a:r>
              <a:rPr lang="en-US" sz="1800" dirty="0" err="1"/>
              <a:t>florida</a:t>
            </a:r>
            <a:r>
              <a:rPr lang="en-US" sz="1800" dirty="0"/>
              <a:t> with significantly high police reports, </a:t>
            </a:r>
            <a:r>
              <a:rPr lang="en-US" sz="1800" dirty="0" err="1"/>
              <a:t>iowa</a:t>
            </a:r>
            <a:r>
              <a:rPr lang="en-US" sz="1800" dirty="0"/>
              <a:t> avg</a:t>
            </a:r>
          </a:p>
          <a:p>
            <a:r>
              <a:rPr lang="en-US" sz="1800" dirty="0"/>
              <a:t>Iowa has an average amount of police reports</a:t>
            </a:r>
          </a:p>
          <a:p>
            <a:r>
              <a:rPr lang="en-US" sz="1800" dirty="0"/>
              <a:t>Weak correlation</a:t>
            </a:r>
          </a:p>
        </p:txBody>
      </p:sp>
      <p:sp>
        <p:nvSpPr>
          <p:cNvPr id="30" name="Rectangle 2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D5B9293-7DD4-33BC-761F-0B9DCE1BD386}"/>
              </a:ext>
            </a:extLst>
          </p:cNvPr>
          <p:cNvPicPr>
            <a:picLocks noChangeAspect="1"/>
          </p:cNvPicPr>
          <p:nvPr/>
        </p:nvPicPr>
        <p:blipFill rotWithShape="1">
          <a:blip r:embed="rId2"/>
          <a:srcRect t="3260"/>
          <a:stretch/>
        </p:blipFill>
        <p:spPr>
          <a:xfrm>
            <a:off x="6930493" y="2297748"/>
            <a:ext cx="4223252" cy="2322787"/>
          </a:xfrm>
          <a:prstGeom prst="rect">
            <a:avLst/>
          </a:prstGeom>
        </p:spPr>
      </p:pic>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4644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CACCDFAE-E044-5D25-E498-E001C041DBDB}"/>
              </a:ext>
            </a:extLst>
          </p:cNvPr>
          <p:cNvPicPr>
            <a:picLocks noChangeAspect="1"/>
          </p:cNvPicPr>
          <p:nvPr/>
        </p:nvPicPr>
        <p:blipFill>
          <a:blip r:embed="rId2"/>
          <a:stretch>
            <a:fillRect/>
          </a:stretch>
        </p:blipFill>
        <p:spPr>
          <a:xfrm>
            <a:off x="2357692" y="195943"/>
            <a:ext cx="7828672" cy="5995512"/>
          </a:xfrm>
          <a:prstGeom prst="rect">
            <a:avLst/>
          </a:prstGeom>
        </p:spPr>
      </p:pic>
    </p:spTree>
    <p:extLst>
      <p:ext uri="{BB962C8B-B14F-4D97-AF65-F5344CB8AC3E}">
        <p14:creationId xmlns:p14="http://schemas.microsoft.com/office/powerpoint/2010/main" val="9670088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B6DFE-19C6-DFC6-BD0D-DC24814D4DE6}"/>
              </a:ext>
            </a:extLst>
          </p:cNvPr>
          <p:cNvSpPr>
            <a:spLocks noGrp="1"/>
          </p:cNvSpPr>
          <p:nvPr>
            <p:ph type="title"/>
          </p:nvPr>
        </p:nvSpPr>
        <p:spPr>
          <a:xfrm>
            <a:off x="862760" y="0"/>
            <a:ext cx="4613919" cy="2843723"/>
          </a:xfrm>
        </p:spPr>
        <p:txBody>
          <a:bodyPr anchor="b">
            <a:normAutofit/>
          </a:bodyPr>
          <a:lstStyle/>
          <a:p>
            <a:r>
              <a:rPr lang="en-US" dirty="0">
                <a:latin typeface="Amasis MT Pro Black" panose="02040A04050005020304" pitchFamily="18" charset="0"/>
              </a:rPr>
              <a:t>Urate vs prison population and police report correlation </a:t>
            </a:r>
          </a:p>
        </p:txBody>
      </p:sp>
      <p:pic>
        <p:nvPicPr>
          <p:cNvPr id="16" name="Content Placeholder 15">
            <a:extLst>
              <a:ext uri="{FF2B5EF4-FFF2-40B4-BE49-F238E27FC236}">
                <a16:creationId xmlns:a16="http://schemas.microsoft.com/office/drawing/2014/main" id="{D84A7FA5-628D-0C15-C2E3-C1F68364101E}"/>
              </a:ext>
            </a:extLst>
          </p:cNvPr>
          <p:cNvPicPr>
            <a:picLocks noGrp="1" noChangeAspect="1"/>
          </p:cNvPicPr>
          <p:nvPr>
            <p:ph idx="1"/>
          </p:nvPr>
        </p:nvPicPr>
        <p:blipFill>
          <a:blip r:embed="rId2"/>
          <a:stretch>
            <a:fillRect/>
          </a:stretch>
        </p:blipFill>
        <p:spPr>
          <a:xfrm>
            <a:off x="5759910" y="449725"/>
            <a:ext cx="5891954" cy="5556639"/>
          </a:xfrm>
          <a:ln>
            <a:solidFill>
              <a:schemeClr val="tx1"/>
            </a:solidFill>
          </a:ln>
        </p:spPr>
      </p:pic>
      <p:sp>
        <p:nvSpPr>
          <p:cNvPr id="17" name="Title 1">
            <a:extLst>
              <a:ext uri="{FF2B5EF4-FFF2-40B4-BE49-F238E27FC236}">
                <a16:creationId xmlns:a16="http://schemas.microsoft.com/office/drawing/2014/main" id="{50C6D944-4533-56F2-E630-52B3B82D87B3}"/>
              </a:ext>
            </a:extLst>
          </p:cNvPr>
          <p:cNvSpPr txBox="1">
            <a:spLocks/>
          </p:cNvSpPr>
          <p:nvPr/>
        </p:nvSpPr>
        <p:spPr>
          <a:xfrm>
            <a:off x="862759" y="3091358"/>
            <a:ext cx="4613919" cy="284372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err="1">
                <a:latin typeface="Calibri" panose="020F0502020204030204" pitchFamily="34" charset="0"/>
                <a:cs typeface="Calibri" panose="020F0502020204030204" pitchFamily="34" charset="0"/>
              </a:rPr>
              <a:t>hhh</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25832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FCA5443C-9121-57C1-EF43-5B75033C084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7911730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solidFill>
                  <a:schemeClr val="tx1"/>
                </a:solidFill>
                <a:latin typeface="Amasis MT Pro Black" panose="02040A04050005020304" pitchFamily="18" charset="0"/>
              </a:rPr>
              <a:t>Summary</a:t>
            </a:r>
          </a:p>
        </p:txBody>
      </p:sp>
    </p:spTree>
    <p:extLst>
      <p:ext uri="{BB962C8B-B14F-4D97-AF65-F5344CB8AC3E}">
        <p14:creationId xmlns:p14="http://schemas.microsoft.com/office/powerpoint/2010/main" val="12704262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2A4CC2-EB59-DAA9-E333-BCFECEC66A72}"/>
              </a:ext>
            </a:extLst>
          </p:cNvPr>
          <p:cNvSpPr>
            <a:spLocks noGrp="1"/>
          </p:cNvSpPr>
          <p:nvPr>
            <p:ph type="title"/>
          </p:nvPr>
        </p:nvSpPr>
        <p:spPr>
          <a:xfrm>
            <a:off x="1282963" y="1238080"/>
            <a:ext cx="9849751" cy="1349671"/>
          </a:xfrm>
        </p:spPr>
        <p:txBody>
          <a:bodyPr anchor="b">
            <a:normAutofit/>
          </a:bodyPr>
          <a:lstStyle/>
          <a:p>
            <a:endParaRPr lang="en-US" sz="5400"/>
          </a:p>
        </p:txBody>
      </p:sp>
      <p:sp>
        <p:nvSpPr>
          <p:cNvPr id="3" name="Content Placeholder 2">
            <a:extLst>
              <a:ext uri="{FF2B5EF4-FFF2-40B4-BE49-F238E27FC236}">
                <a16:creationId xmlns:a16="http://schemas.microsoft.com/office/drawing/2014/main" id="{0D202D78-585C-036F-0149-FB3AEEEA9FAC}"/>
              </a:ext>
            </a:extLst>
          </p:cNvPr>
          <p:cNvSpPr>
            <a:spLocks noGrp="1"/>
          </p:cNvSpPr>
          <p:nvPr>
            <p:ph idx="1"/>
          </p:nvPr>
        </p:nvSpPr>
        <p:spPr>
          <a:xfrm>
            <a:off x="1289304" y="2902913"/>
            <a:ext cx="9849751" cy="3032168"/>
          </a:xfrm>
        </p:spPr>
        <p:txBody>
          <a:bodyPr anchor="ctr">
            <a:normAutofit/>
          </a:bodyPr>
          <a:lstStyle/>
          <a:p>
            <a:endParaRPr lang="en-US" sz="2000"/>
          </a:p>
        </p:txBody>
      </p:sp>
    </p:spTree>
    <p:extLst>
      <p:ext uri="{BB962C8B-B14F-4D97-AF65-F5344CB8AC3E}">
        <p14:creationId xmlns:p14="http://schemas.microsoft.com/office/powerpoint/2010/main" val="2923581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solidFill>
                  <a:schemeClr val="tx1"/>
                </a:solidFill>
                <a:latin typeface="Amasis MT Pro Black" panose="02040A04050005020304" pitchFamily="18" charset="0"/>
              </a:rPr>
              <a:t>Conclusion</a:t>
            </a:r>
          </a:p>
        </p:txBody>
      </p:sp>
    </p:spTree>
    <p:extLst>
      <p:ext uri="{BB962C8B-B14F-4D97-AF65-F5344CB8AC3E}">
        <p14:creationId xmlns:p14="http://schemas.microsoft.com/office/powerpoint/2010/main" val="12750184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AF9A-F62B-E9E5-940F-FEA9683D823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F4DB163-D3C7-EF68-E232-041105882AD3}"/>
              </a:ext>
            </a:extLst>
          </p:cNvPr>
          <p:cNvSpPr>
            <a:spLocks noGrp="1"/>
          </p:cNvSpPr>
          <p:nvPr>
            <p:ph idx="1"/>
          </p:nvPr>
        </p:nvSpPr>
        <p:spPr/>
        <p:txBody>
          <a:bodyPr/>
          <a:lstStyle/>
          <a:p>
            <a:r>
              <a:rPr lang="en-US" dirty="0"/>
              <a:t>Want to add time factor and state size factor</a:t>
            </a:r>
          </a:p>
        </p:txBody>
      </p:sp>
    </p:spTree>
    <p:extLst>
      <p:ext uri="{BB962C8B-B14F-4D97-AF65-F5344CB8AC3E}">
        <p14:creationId xmlns:p14="http://schemas.microsoft.com/office/powerpoint/2010/main" val="24414887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0F1B-DAFF-AE30-7D4A-01EA1AB23990}"/>
              </a:ext>
            </a:extLst>
          </p:cNvPr>
          <p:cNvSpPr>
            <a:spLocks noGrp="1"/>
          </p:cNvSpPr>
          <p:nvPr>
            <p:ph type="title"/>
          </p:nvPr>
        </p:nvSpPr>
        <p:spPr>
          <a:xfrm>
            <a:off x="1721540" y="32084"/>
            <a:ext cx="8748920" cy="1141234"/>
          </a:xfrm>
        </p:spPr>
        <p:txBody>
          <a:bodyPr>
            <a:normAutofit/>
          </a:bodyPr>
          <a:lstStyle/>
          <a:p>
            <a:pPr algn="ctr"/>
            <a:r>
              <a:rPr lang="en-US" sz="4000" b="1" dirty="0">
                <a:latin typeface="Amasis MT Pro Black" panose="02040A04050005020304" pitchFamily="18" charset="0"/>
              </a:rPr>
              <a:t>Meet the Curious Conquerors</a:t>
            </a:r>
          </a:p>
        </p:txBody>
      </p:sp>
      <p:sp>
        <p:nvSpPr>
          <p:cNvPr id="3" name="Content Placeholder 2">
            <a:extLst>
              <a:ext uri="{FF2B5EF4-FFF2-40B4-BE49-F238E27FC236}">
                <a16:creationId xmlns:a16="http://schemas.microsoft.com/office/drawing/2014/main" id="{8992AE70-95A7-589A-9C38-2BD8FD60CBCC}"/>
              </a:ext>
            </a:extLst>
          </p:cNvPr>
          <p:cNvSpPr>
            <a:spLocks noGrp="1"/>
          </p:cNvSpPr>
          <p:nvPr>
            <p:ph idx="1"/>
          </p:nvPr>
        </p:nvSpPr>
        <p:spPr>
          <a:xfrm>
            <a:off x="0" y="1910443"/>
            <a:ext cx="5208104" cy="4760175"/>
          </a:xfrm>
        </p:spPr>
        <p:txBody>
          <a:bodyPr>
            <a:normAutofit/>
          </a:bodyPr>
          <a:lstStyle/>
          <a:p>
            <a:pPr marL="0" indent="0">
              <a:buNone/>
            </a:pPr>
            <a:r>
              <a:rPr lang="en-US" sz="3200" dirty="0"/>
              <a:t>Alisha</a:t>
            </a:r>
          </a:p>
          <a:p>
            <a:pPr lvl="1">
              <a:buFont typeface="Wingdings" panose="05000000000000000000" pitchFamily="2" charset="2"/>
              <a:buChar char="Ø"/>
            </a:pPr>
            <a:r>
              <a:rPr lang="en-US" sz="2800" dirty="0"/>
              <a:t>I am a mom of an 8 month old and another on the way.  My children’s father and I are engaged and plan to be married in October.</a:t>
            </a:r>
          </a:p>
          <a:p>
            <a:pPr lvl="1">
              <a:buFont typeface="Wingdings" panose="05000000000000000000" pitchFamily="2" charset="2"/>
              <a:buChar char="Ø"/>
            </a:pPr>
            <a:r>
              <a:rPr lang="en-US" sz="2800" dirty="0"/>
              <a:t>I currently work as a 911 dispatcher.  I am originally from Florida, and then lived in Colorado, Idaho, California, and now Texas.</a:t>
            </a:r>
          </a:p>
          <a:p>
            <a:pPr lvl="1">
              <a:buFont typeface="Wingdings" panose="05000000000000000000" pitchFamily="2" charset="2"/>
              <a:buChar char="ü"/>
            </a:pPr>
            <a:endParaRPr lang="en-US" sz="2800" dirty="0"/>
          </a:p>
        </p:txBody>
      </p:sp>
      <p:pic>
        <p:nvPicPr>
          <p:cNvPr id="7" name="Picture 4" descr="Coffee And Donuts Wallpapers - Wallpaper Cave">
            <a:extLst>
              <a:ext uri="{FF2B5EF4-FFF2-40B4-BE49-F238E27FC236}">
                <a16:creationId xmlns:a16="http://schemas.microsoft.com/office/drawing/2014/main" id="{65497BD4-9125-C7EF-216C-BD9A60E0EF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0761784" y="-16902"/>
            <a:ext cx="1430215" cy="11412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person, wearing, glasses&#10;&#10;Description automatically generated">
            <a:extLst>
              <a:ext uri="{FF2B5EF4-FFF2-40B4-BE49-F238E27FC236}">
                <a16:creationId xmlns:a16="http://schemas.microsoft.com/office/drawing/2014/main" id="{DE869985-A42C-94DE-45F7-FB233ABA8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41001">
            <a:off x="9291016" y="1719329"/>
            <a:ext cx="2358887" cy="4785064"/>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33CC6E39-104E-76CB-4D22-1B88E1B588EA}"/>
              </a:ext>
            </a:extLst>
          </p:cNvPr>
          <p:cNvPicPr>
            <a:picLocks noChangeAspect="1"/>
          </p:cNvPicPr>
          <p:nvPr/>
        </p:nvPicPr>
        <p:blipFill rotWithShape="1">
          <a:blip r:embed="rId4">
            <a:extLst>
              <a:ext uri="{28A0092B-C50C-407E-A947-70E740481C1C}">
                <a14:useLocalDpi xmlns:a14="http://schemas.microsoft.com/office/drawing/2010/main" val="0"/>
              </a:ext>
            </a:extLst>
          </a:blip>
          <a:srcRect l="12163" t="27857" r="14076" b="21709"/>
          <a:stretch/>
        </p:blipFill>
        <p:spPr>
          <a:xfrm rot="21131134">
            <a:off x="5413832" y="1758224"/>
            <a:ext cx="2780917" cy="4077530"/>
          </a:xfrm>
          <a:prstGeom prst="rect">
            <a:avLst/>
          </a:prstGeom>
        </p:spPr>
      </p:pic>
      <p:pic>
        <p:nvPicPr>
          <p:cNvPr id="9" name="Picture 4" descr="Coffee And Donuts Wallpapers - Wallpaper Cave">
            <a:extLst>
              <a:ext uri="{FF2B5EF4-FFF2-40B4-BE49-F238E27FC236}">
                <a16:creationId xmlns:a16="http://schemas.microsoft.com/office/drawing/2014/main" id="{54419979-8990-1CF1-7324-B43D68D026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 y="-16902"/>
            <a:ext cx="1430215" cy="114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5988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4E6C5-9D62-812B-4420-7981812964F3}"/>
              </a:ext>
            </a:extLst>
          </p:cNvPr>
          <p:cNvSpPr>
            <a:spLocks noGrp="1"/>
          </p:cNvSpPr>
          <p:nvPr>
            <p:ph type="title"/>
          </p:nvPr>
        </p:nvSpPr>
        <p:spPr>
          <a:xfrm>
            <a:off x="2073728" y="1423534"/>
            <a:ext cx="8044543" cy="4010932"/>
          </a:xfrm>
        </p:spPr>
        <p:txBody>
          <a:bodyPr>
            <a:normAutofit/>
          </a:bodyPr>
          <a:lstStyle/>
          <a:p>
            <a:r>
              <a:rPr lang="en-US" sz="9600" b="1" dirty="0">
                <a:latin typeface="Amasis MT Pro Black" panose="02040A04050005020304" pitchFamily="18" charset="0"/>
              </a:rPr>
              <a:t>Questions?</a:t>
            </a:r>
          </a:p>
        </p:txBody>
      </p:sp>
    </p:spTree>
    <p:extLst>
      <p:ext uri="{BB962C8B-B14F-4D97-AF65-F5344CB8AC3E}">
        <p14:creationId xmlns:p14="http://schemas.microsoft.com/office/powerpoint/2010/main" val="1315709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0F1B-DAFF-AE30-7D4A-01EA1AB23990}"/>
              </a:ext>
            </a:extLst>
          </p:cNvPr>
          <p:cNvSpPr>
            <a:spLocks noGrp="1"/>
          </p:cNvSpPr>
          <p:nvPr>
            <p:ph type="title"/>
          </p:nvPr>
        </p:nvSpPr>
        <p:spPr>
          <a:xfrm>
            <a:off x="1721540" y="32084"/>
            <a:ext cx="8748920" cy="1092248"/>
          </a:xfrm>
        </p:spPr>
        <p:txBody>
          <a:bodyPr>
            <a:normAutofit/>
          </a:bodyPr>
          <a:lstStyle/>
          <a:p>
            <a:pPr algn="ctr"/>
            <a:r>
              <a:rPr lang="en-US" sz="4000" b="1" dirty="0">
                <a:latin typeface="Amasis MT Pro Black" panose="02040A04050005020304" pitchFamily="18" charset="0"/>
              </a:rPr>
              <a:t>Meet the Curious Conquerors</a:t>
            </a:r>
          </a:p>
        </p:txBody>
      </p:sp>
      <p:sp>
        <p:nvSpPr>
          <p:cNvPr id="3" name="Content Placeholder 2">
            <a:extLst>
              <a:ext uri="{FF2B5EF4-FFF2-40B4-BE49-F238E27FC236}">
                <a16:creationId xmlns:a16="http://schemas.microsoft.com/office/drawing/2014/main" id="{8992AE70-95A7-589A-9C38-2BD8FD60CBCC}"/>
              </a:ext>
            </a:extLst>
          </p:cNvPr>
          <p:cNvSpPr>
            <a:spLocks noGrp="1"/>
          </p:cNvSpPr>
          <p:nvPr>
            <p:ph idx="1"/>
          </p:nvPr>
        </p:nvSpPr>
        <p:spPr>
          <a:xfrm>
            <a:off x="0" y="1910443"/>
            <a:ext cx="12001500" cy="2367643"/>
          </a:xfrm>
        </p:spPr>
        <p:txBody>
          <a:bodyPr>
            <a:normAutofit/>
          </a:bodyPr>
          <a:lstStyle/>
          <a:p>
            <a:pPr marL="0" indent="0">
              <a:buNone/>
            </a:pPr>
            <a:r>
              <a:rPr lang="en-US" sz="3200" dirty="0"/>
              <a:t>Lindsay</a:t>
            </a:r>
          </a:p>
          <a:p>
            <a:pPr lvl="1">
              <a:buFont typeface="Wingdings" panose="05000000000000000000" pitchFamily="2" charset="2"/>
              <a:buChar char="Ø"/>
            </a:pPr>
            <a:r>
              <a:rPr lang="en-US" sz="2800" dirty="0"/>
              <a:t>Grew up and still currently resides in Northern Iowa.  I am close to my family and friends. I do not  have any children, just 3 dogs and a lot of plants. </a:t>
            </a:r>
          </a:p>
          <a:p>
            <a:pPr lvl="1">
              <a:buFont typeface="Wingdings" panose="05000000000000000000" pitchFamily="2" charset="2"/>
              <a:buChar char="Ø"/>
            </a:pPr>
            <a:r>
              <a:rPr lang="en-US" sz="2800" dirty="0"/>
              <a:t>I work in customer service and has always had a drive for technology. </a:t>
            </a:r>
          </a:p>
          <a:p>
            <a:pPr lvl="1">
              <a:buFont typeface="Wingdings" panose="05000000000000000000" pitchFamily="2" charset="2"/>
              <a:buChar char="ü"/>
            </a:pPr>
            <a:endParaRPr lang="en-US" sz="2800" dirty="0"/>
          </a:p>
        </p:txBody>
      </p:sp>
      <p:pic>
        <p:nvPicPr>
          <p:cNvPr id="4" name="Picture 4" descr="Coffee And Donuts Wallpapers - Wallpaper Cave">
            <a:extLst>
              <a:ext uri="{FF2B5EF4-FFF2-40B4-BE49-F238E27FC236}">
                <a16:creationId xmlns:a16="http://schemas.microsoft.com/office/drawing/2014/main" id="{D0CEEE71-8FB0-5803-44B6-0EE9569E7D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0761785" y="-16902"/>
            <a:ext cx="1430215" cy="11412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ffee And Donuts Wallpapers - Wallpaper Cave">
            <a:extLst>
              <a:ext uri="{FF2B5EF4-FFF2-40B4-BE49-F238E27FC236}">
                <a16:creationId xmlns:a16="http://schemas.microsoft.com/office/drawing/2014/main" id="{901ADBED-5328-5156-4A34-1C99E4B123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0" y="-16902"/>
            <a:ext cx="1430215" cy="114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0990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0F1B-DAFF-AE30-7D4A-01EA1AB23990}"/>
              </a:ext>
            </a:extLst>
          </p:cNvPr>
          <p:cNvSpPr>
            <a:spLocks noGrp="1"/>
          </p:cNvSpPr>
          <p:nvPr>
            <p:ph type="title"/>
          </p:nvPr>
        </p:nvSpPr>
        <p:spPr>
          <a:xfrm>
            <a:off x="1721540" y="32084"/>
            <a:ext cx="8748920" cy="1141234"/>
          </a:xfrm>
        </p:spPr>
        <p:txBody>
          <a:bodyPr>
            <a:normAutofit/>
          </a:bodyPr>
          <a:lstStyle/>
          <a:p>
            <a:pPr algn="ctr"/>
            <a:r>
              <a:rPr lang="en-US" sz="4000" b="1" dirty="0">
                <a:latin typeface="Amasis MT Pro Black" panose="02040A04050005020304" pitchFamily="18" charset="0"/>
              </a:rPr>
              <a:t>Meet the Curious Conquerors</a:t>
            </a:r>
          </a:p>
        </p:txBody>
      </p:sp>
      <p:sp>
        <p:nvSpPr>
          <p:cNvPr id="3" name="Content Placeholder 2">
            <a:extLst>
              <a:ext uri="{FF2B5EF4-FFF2-40B4-BE49-F238E27FC236}">
                <a16:creationId xmlns:a16="http://schemas.microsoft.com/office/drawing/2014/main" id="{8992AE70-95A7-589A-9C38-2BD8FD60CBCC}"/>
              </a:ext>
            </a:extLst>
          </p:cNvPr>
          <p:cNvSpPr>
            <a:spLocks noGrp="1"/>
          </p:cNvSpPr>
          <p:nvPr>
            <p:ph idx="1"/>
          </p:nvPr>
        </p:nvSpPr>
        <p:spPr>
          <a:xfrm>
            <a:off x="37214" y="1261856"/>
            <a:ext cx="12001500" cy="5596143"/>
          </a:xfrm>
        </p:spPr>
        <p:txBody>
          <a:bodyPr>
            <a:normAutofit/>
          </a:bodyPr>
          <a:lstStyle/>
          <a:p>
            <a:pPr marL="0" indent="0">
              <a:buNone/>
            </a:pPr>
            <a:r>
              <a:rPr lang="en-US" sz="3200" dirty="0"/>
              <a:t>Mischa</a:t>
            </a:r>
          </a:p>
          <a:p>
            <a:pPr lvl="1">
              <a:buFont typeface="Wingdings" panose="05000000000000000000" pitchFamily="2" charset="2"/>
              <a:buChar char="Ø"/>
            </a:pPr>
            <a:r>
              <a:rPr lang="en-US" dirty="0"/>
              <a:t>First meet</a:t>
            </a:r>
          </a:p>
          <a:p>
            <a:pPr lvl="2">
              <a:buFont typeface="Wingdings" panose="05000000000000000000" pitchFamily="2" charset="2"/>
              <a:buChar char="Ø"/>
            </a:pPr>
            <a:r>
              <a:rPr lang="en-US" dirty="0"/>
              <a:t>Nervous, Shy, goofy, fast</a:t>
            </a:r>
          </a:p>
          <a:p>
            <a:pPr lvl="1">
              <a:buFont typeface="Wingdings" panose="05000000000000000000" pitchFamily="2" charset="2"/>
              <a:buChar char="Ø"/>
            </a:pPr>
            <a:r>
              <a:rPr lang="en-US" dirty="0"/>
              <a:t>At work</a:t>
            </a:r>
          </a:p>
          <a:p>
            <a:pPr lvl="2">
              <a:buFont typeface="Wingdings" panose="05000000000000000000" pitchFamily="2" charset="2"/>
              <a:buChar char="Ø"/>
            </a:pPr>
            <a:r>
              <a:rPr lang="en-US" dirty="0"/>
              <a:t>I am known to be every team’s go-to training and know-how expert.</a:t>
            </a:r>
          </a:p>
          <a:p>
            <a:pPr lvl="2">
              <a:buFont typeface="Wingdings" panose="05000000000000000000" pitchFamily="2" charset="2"/>
              <a:buChar char="Ø"/>
            </a:pPr>
            <a:r>
              <a:rPr lang="en-US" dirty="0"/>
              <a:t>Direct, formal, confident</a:t>
            </a:r>
          </a:p>
          <a:p>
            <a:pPr lvl="1">
              <a:buFont typeface="Wingdings" panose="05000000000000000000" pitchFamily="2" charset="2"/>
              <a:buChar char="Ø"/>
            </a:pPr>
            <a:r>
              <a:rPr lang="en-US" sz="2800" dirty="0"/>
              <a:t>At Home</a:t>
            </a:r>
          </a:p>
          <a:p>
            <a:pPr lvl="2">
              <a:buFont typeface="Wingdings" panose="05000000000000000000" pitchFamily="2" charset="2"/>
              <a:buChar char="Ø"/>
            </a:pPr>
            <a:r>
              <a:rPr lang="en-US" sz="2400" dirty="0"/>
              <a:t>I inspire my two daughters </a:t>
            </a:r>
          </a:p>
          <a:p>
            <a:pPr lvl="3">
              <a:buFont typeface="Wingdings" panose="05000000000000000000" pitchFamily="2" charset="2"/>
              <a:buChar char="Ø"/>
            </a:pPr>
            <a:r>
              <a:rPr lang="en-US" sz="2200" dirty="0"/>
              <a:t>by modeling: 	</a:t>
            </a:r>
          </a:p>
          <a:p>
            <a:pPr lvl="4">
              <a:buFont typeface="Wingdings" panose="05000000000000000000" pitchFamily="2" charset="2"/>
              <a:buChar char="Ø"/>
            </a:pPr>
            <a:r>
              <a:rPr lang="en-US" sz="2200" dirty="0"/>
              <a:t>Student</a:t>
            </a:r>
          </a:p>
          <a:p>
            <a:pPr lvl="4">
              <a:buFont typeface="Wingdings" panose="05000000000000000000" pitchFamily="2" charset="2"/>
              <a:buChar char="Ø"/>
            </a:pPr>
            <a:r>
              <a:rPr lang="en-US" sz="2200" dirty="0"/>
              <a:t>Family Member</a:t>
            </a:r>
          </a:p>
          <a:p>
            <a:pPr lvl="4">
              <a:buFont typeface="Wingdings" panose="05000000000000000000" pitchFamily="2" charset="2"/>
              <a:buChar char="Ø"/>
            </a:pPr>
            <a:r>
              <a:rPr lang="en-US" sz="2200" dirty="0"/>
              <a:t>Fulfilling Career</a:t>
            </a:r>
            <a:endParaRPr lang="en-US" sz="2800" dirty="0"/>
          </a:p>
          <a:p>
            <a:pPr lvl="1">
              <a:buFont typeface="Wingdings" panose="05000000000000000000" pitchFamily="2" charset="2"/>
              <a:buChar char="Ø"/>
            </a:pPr>
            <a:r>
              <a:rPr lang="en-US" sz="2800" dirty="0"/>
              <a:t>Motivation</a:t>
            </a:r>
          </a:p>
          <a:p>
            <a:pPr lvl="2">
              <a:buFont typeface="Wingdings" panose="05000000000000000000" pitchFamily="2" charset="2"/>
              <a:buChar char="Ø"/>
            </a:pPr>
            <a:r>
              <a:rPr lang="en-US" sz="2400" dirty="0"/>
              <a:t>Love for information and a better understanding of data to improve life.</a:t>
            </a:r>
          </a:p>
          <a:p>
            <a:pPr lvl="1">
              <a:buFont typeface="Wingdings" panose="05000000000000000000" pitchFamily="2" charset="2"/>
              <a:buChar char="Ø"/>
            </a:pPr>
            <a:endParaRPr lang="en-US" sz="2800" dirty="0"/>
          </a:p>
        </p:txBody>
      </p:sp>
      <p:pic>
        <p:nvPicPr>
          <p:cNvPr id="4" name="Picture 4" descr="Coffee And Donuts Wallpapers - Wallpaper Cave">
            <a:extLst>
              <a:ext uri="{FF2B5EF4-FFF2-40B4-BE49-F238E27FC236}">
                <a16:creationId xmlns:a16="http://schemas.microsoft.com/office/drawing/2014/main" id="{2EE59AA3-F7B2-94EE-1DE2-2E83862996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0761784" y="-16902"/>
            <a:ext cx="1430215" cy="11412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ffee And Donuts Wallpapers - Wallpaper Cave">
            <a:extLst>
              <a:ext uri="{FF2B5EF4-FFF2-40B4-BE49-F238E27FC236}">
                <a16:creationId xmlns:a16="http://schemas.microsoft.com/office/drawing/2014/main" id="{535907DC-E3A1-BAE0-EEA7-33375F11DD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 y="-31423"/>
            <a:ext cx="1430215" cy="114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860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2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8" name="Rectangle 2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6A7A71-05F3-1D24-EFA2-F2975F458BE3}"/>
              </a:ext>
            </a:extLst>
          </p:cNvPr>
          <p:cNvSpPr>
            <a:spLocks noGrp="1"/>
          </p:cNvSpPr>
          <p:nvPr>
            <p:ph type="title"/>
          </p:nvPr>
        </p:nvSpPr>
        <p:spPr>
          <a:xfrm>
            <a:off x="1043631" y="809898"/>
            <a:ext cx="9942716" cy="1554480"/>
          </a:xfrm>
        </p:spPr>
        <p:txBody>
          <a:bodyPr anchor="ctr">
            <a:normAutofit/>
          </a:bodyPr>
          <a:lstStyle/>
          <a:p>
            <a:r>
              <a:rPr lang="en-US" b="1" dirty="0">
                <a:latin typeface="Amasis MT Pro Black" panose="02040A04050005020304" pitchFamily="18" charset="0"/>
              </a:rPr>
              <a:t>Why crime rates vs prison rates?</a:t>
            </a:r>
          </a:p>
        </p:txBody>
      </p:sp>
      <p:sp>
        <p:nvSpPr>
          <p:cNvPr id="47" name="Content Placeholder 2">
            <a:extLst>
              <a:ext uri="{FF2B5EF4-FFF2-40B4-BE49-F238E27FC236}">
                <a16:creationId xmlns:a16="http://schemas.microsoft.com/office/drawing/2014/main" id="{C24E1552-1C4C-C6BF-1A13-252630DB7DF2}"/>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With Alisha being an emergency dispatcher fo</a:t>
            </a:r>
            <a:r>
              <a:rPr lang="en-US" sz="2400" dirty="0">
                <a:latin typeface="Calibri" panose="020F0502020204030204" pitchFamily="34" charset="0"/>
                <a:ea typeface="Calibri" panose="020F0502020204030204" pitchFamily="34" charset="0"/>
                <a:cs typeface="Times New Roman" panose="02020603050405020304" pitchFamily="18" charset="0"/>
              </a:rPr>
              <a:t>r a Sheriff’s office in Texas</a:t>
            </a:r>
            <a:r>
              <a:rPr lang="en-US" sz="2400" dirty="0">
                <a:effectLst/>
                <a:latin typeface="Calibri" panose="020F0502020204030204" pitchFamily="34" charset="0"/>
                <a:ea typeface="Calibri" panose="020F0502020204030204" pitchFamily="34" charset="0"/>
                <a:cs typeface="Times New Roman" panose="02020603050405020304" pitchFamily="18" charset="0"/>
              </a:rPr>
              <a:t>, we first attempted to do our project on crime rates within the country she works in.  However, we were not able to access the data we desired in the timeframe needed, and so we decided to see what crime data we could find and go from there. </a:t>
            </a: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We were able to find a plethora of data and worked to wrangle the data to narrow down what we wanted to use.  Some of the data we found involved individual states and their violent and property crime rates, and so we </a:t>
            </a:r>
          </a:p>
        </p:txBody>
      </p:sp>
      <p:cxnSp>
        <p:nvCxnSpPr>
          <p:cNvPr id="34" name="Straight Connector 3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43409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D846-726C-B645-0922-C931C86261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34B471-BDBC-3374-643F-91442E93AE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08226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latin typeface="Amasis MT Pro Black" panose="02040A04050005020304" pitchFamily="18" charset="0"/>
              </a:rPr>
              <a:t>Methods</a:t>
            </a:r>
          </a:p>
        </p:txBody>
      </p:sp>
    </p:spTree>
    <p:extLst>
      <p:ext uri="{BB962C8B-B14F-4D97-AF65-F5344CB8AC3E}">
        <p14:creationId xmlns:p14="http://schemas.microsoft.com/office/powerpoint/2010/main" val="2953983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2E6D1-73C5-FF0A-9874-0178F375DCA0}"/>
              </a:ext>
            </a:extLst>
          </p:cNvPr>
          <p:cNvSpPr>
            <a:spLocks noGrp="1"/>
          </p:cNvSpPr>
          <p:nvPr>
            <p:ph type="title"/>
          </p:nvPr>
        </p:nvSpPr>
        <p:spPr>
          <a:xfrm>
            <a:off x="1210516" y="188259"/>
            <a:ext cx="9849751" cy="1362635"/>
          </a:xfrm>
        </p:spPr>
        <p:txBody>
          <a:bodyPr anchor="b">
            <a:noAutofit/>
          </a:bodyPr>
          <a:lstStyle/>
          <a:p>
            <a:r>
              <a:rPr lang="en-US" dirty="0">
                <a:latin typeface="Amasis MT Pro Black" panose="02040A04050005020304" pitchFamily="18" charset="0"/>
              </a:rPr>
              <a:t>Are unemployment rates correlated with crime rates?</a:t>
            </a:r>
            <a:endParaRPr lang="en-US" dirty="0"/>
          </a:p>
        </p:txBody>
      </p:sp>
      <p:sp>
        <p:nvSpPr>
          <p:cNvPr id="3" name="Content Placeholder 2">
            <a:extLst>
              <a:ext uri="{FF2B5EF4-FFF2-40B4-BE49-F238E27FC236}">
                <a16:creationId xmlns:a16="http://schemas.microsoft.com/office/drawing/2014/main" id="{769EFFE2-E258-1455-7969-35DDC4AB7229}"/>
              </a:ext>
            </a:extLst>
          </p:cNvPr>
          <p:cNvSpPr>
            <a:spLocks noGrp="1"/>
          </p:cNvSpPr>
          <p:nvPr>
            <p:ph idx="1"/>
          </p:nvPr>
        </p:nvSpPr>
        <p:spPr>
          <a:xfrm>
            <a:off x="1289304" y="2902913"/>
            <a:ext cx="9849751" cy="3032168"/>
          </a:xfrm>
        </p:spPr>
        <p:txBody>
          <a:bodyPr anchor="ctr">
            <a:normAutofit/>
          </a:bodyPr>
          <a:lstStyle/>
          <a:p>
            <a:r>
              <a:rPr lang="en-US" sz="2000" dirty="0"/>
              <a:t>Pearson’s Regression</a:t>
            </a:r>
          </a:p>
          <a:p>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247847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2E6D1-73C5-FF0A-9874-0178F375DCA0}"/>
              </a:ext>
            </a:extLst>
          </p:cNvPr>
          <p:cNvSpPr>
            <a:spLocks noGrp="1"/>
          </p:cNvSpPr>
          <p:nvPr>
            <p:ph type="title"/>
          </p:nvPr>
        </p:nvSpPr>
        <p:spPr>
          <a:xfrm>
            <a:off x="1171123" y="233083"/>
            <a:ext cx="9849751" cy="1906433"/>
          </a:xfrm>
        </p:spPr>
        <p:txBody>
          <a:bodyPr anchor="b">
            <a:noAutofit/>
          </a:bodyPr>
          <a:lstStyle/>
          <a:p>
            <a:r>
              <a:rPr lang="en-US" dirty="0">
                <a:latin typeface="Amasis MT Pro Black" panose="02040A04050005020304" pitchFamily="18" charset="0"/>
              </a:rPr>
              <a:t>How does the unemployment rate affect the correlation between police reports and prison rates?</a:t>
            </a:r>
            <a:endParaRPr lang="en-US" dirty="0"/>
          </a:p>
        </p:txBody>
      </p:sp>
      <p:sp>
        <p:nvSpPr>
          <p:cNvPr id="3" name="Content Placeholder 2">
            <a:extLst>
              <a:ext uri="{FF2B5EF4-FFF2-40B4-BE49-F238E27FC236}">
                <a16:creationId xmlns:a16="http://schemas.microsoft.com/office/drawing/2014/main" id="{769EFFE2-E258-1455-7969-35DDC4AB7229}"/>
              </a:ext>
            </a:extLst>
          </p:cNvPr>
          <p:cNvSpPr>
            <a:spLocks noGrp="1"/>
          </p:cNvSpPr>
          <p:nvPr>
            <p:ph idx="1"/>
          </p:nvPr>
        </p:nvSpPr>
        <p:spPr>
          <a:xfrm>
            <a:off x="1289304" y="2902913"/>
            <a:ext cx="9849751" cy="3032168"/>
          </a:xfrm>
        </p:spPr>
        <p:txBody>
          <a:bodyPr anchor="ctr">
            <a:normAutofit/>
          </a:bodyPr>
          <a:lstStyle/>
          <a:p>
            <a:r>
              <a:rPr lang="en-US" sz="2000" dirty="0"/>
              <a:t>Step Wise Linear Regression</a:t>
            </a:r>
          </a:p>
        </p:txBody>
      </p:sp>
    </p:spTree>
    <p:extLst>
      <p:ext uri="{BB962C8B-B14F-4D97-AF65-F5344CB8AC3E}">
        <p14:creationId xmlns:p14="http://schemas.microsoft.com/office/powerpoint/2010/main" val="77970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TotalTime>
  <Words>405</Words>
  <Application>Microsoft Office PowerPoint</Application>
  <PresentationFormat>Widescreen</PresentationFormat>
  <Paragraphs>51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Amasis MT Pro Black</vt:lpstr>
      <vt:lpstr>Arial</vt:lpstr>
      <vt:lpstr>Calibri</vt:lpstr>
      <vt:lpstr>Calibri Light</vt:lpstr>
      <vt:lpstr>Wingdings</vt:lpstr>
      <vt:lpstr>Office Theme</vt:lpstr>
      <vt:lpstr>2021 Crime Rate vs prison Stats</vt:lpstr>
      <vt:lpstr>Meet the Curious Conquerors</vt:lpstr>
      <vt:lpstr>Meet the Curious Conquerors</vt:lpstr>
      <vt:lpstr>Meet the Curious Conquerors</vt:lpstr>
      <vt:lpstr>Why crime rates vs prison rates?</vt:lpstr>
      <vt:lpstr>PowerPoint Presentation</vt:lpstr>
      <vt:lpstr>Methods</vt:lpstr>
      <vt:lpstr>Are unemployment rates correlated with crime rates?</vt:lpstr>
      <vt:lpstr>How does the unemployment rate affect the correlation between police reports and prison rates?</vt:lpstr>
      <vt:lpstr>Results</vt:lpstr>
      <vt:lpstr>PowerPoint Presentation</vt:lpstr>
      <vt:lpstr>Unemployment rate vs Crime rate (based on police reports)</vt:lpstr>
      <vt:lpstr>PowerPoint Presentation</vt:lpstr>
      <vt:lpstr>Urate vs prison population and police report correlation </vt:lpstr>
      <vt:lpstr>PowerPoint Presentation</vt:lpstr>
      <vt:lpstr>Summary</vt:lpstr>
      <vt:lpstr>PowerPoint Presentation</vt:lpstr>
      <vt:lpstr>Conclusion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 Crime Rate vs prison Stats</dc:title>
  <dc:creator>Alisha Sosa</dc:creator>
  <cp:lastModifiedBy>Alisha Sosa</cp:lastModifiedBy>
  <cp:revision>10</cp:revision>
  <dcterms:created xsi:type="dcterms:W3CDTF">2023-02-27T20:37:14Z</dcterms:created>
  <dcterms:modified xsi:type="dcterms:W3CDTF">2023-03-09T03:21:22Z</dcterms:modified>
</cp:coreProperties>
</file>