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75" r:id="rId7"/>
    <p:sldId id="262" r:id="rId8"/>
    <p:sldId id="271" r:id="rId9"/>
    <p:sldId id="276" r:id="rId10"/>
    <p:sldId id="270" r:id="rId11"/>
    <p:sldId id="277" r:id="rId12"/>
    <p:sldId id="269" r:id="rId13"/>
    <p:sldId id="278" r:id="rId14"/>
    <p:sldId id="274" r:id="rId15"/>
    <p:sldId id="279" r:id="rId16"/>
    <p:sldId id="267" r:id="rId17"/>
    <p:sldId id="272" r:id="rId18"/>
    <p:sldId id="268" r:id="rId19"/>
    <p:sldId id="27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47" autoAdjust="0"/>
    <p:restoredTop sz="94660"/>
  </p:normalViewPr>
  <p:slideViewPr>
    <p:cSldViewPr snapToGrid="0">
      <p:cViewPr varScale="1">
        <p:scale>
          <a:sx n="68" d="100"/>
          <a:sy n="68" d="100"/>
        </p:scale>
        <p:origin x="3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3/8/2023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3/8/2023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C0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44C322-35E0-D170-89F9-E669DD00E61A}"/>
              </a:ext>
            </a:extLst>
          </p:cNvPr>
          <p:cNvPicPr>
            <a:picLocks noChangeAspect="1"/>
          </p:cNvPicPr>
          <p:nvPr/>
        </p:nvPicPr>
        <p:blipFill>
          <a:blip r:embed="rId2"/>
          <a:stretch>
            <a:fillRect/>
          </a:stretch>
        </p:blipFill>
        <p:spPr>
          <a:xfrm>
            <a:off x="661599" y="1723208"/>
            <a:ext cx="10868798" cy="3755205"/>
          </a:xfrm>
          <a:prstGeom prst="rect">
            <a:avLst/>
          </a:prstGeom>
        </p:spPr>
      </p:pic>
      <p:sp>
        <p:nvSpPr>
          <p:cNvPr id="4" name="Content Placeholder 17">
            <a:extLst>
              <a:ext uri="{FF2B5EF4-FFF2-40B4-BE49-F238E27FC236}">
                <a16:creationId xmlns:a16="http://schemas.microsoft.com/office/drawing/2014/main" id="{482AD63A-CD34-3DC7-9455-EC479009AD9D}"/>
              </a:ext>
            </a:extLst>
          </p:cNvPr>
          <p:cNvSpPr>
            <a:spLocks noGrp="1"/>
          </p:cNvSpPr>
          <p:nvPr>
            <p:ph idx="1"/>
          </p:nvPr>
        </p:nvSpPr>
        <p:spPr>
          <a:xfrm>
            <a:off x="2927045" y="211121"/>
            <a:ext cx="6337905" cy="1381488"/>
          </a:xfrm>
        </p:spPr>
        <p:txBody>
          <a:bodyPr anchor="ctr">
            <a:normAutofit/>
          </a:bodyPr>
          <a:lstStyle/>
          <a:p>
            <a:pPr marL="0" indent="0">
              <a:buNone/>
            </a:pPr>
            <a:r>
              <a:rPr lang="en-US" sz="4400" dirty="0">
                <a:latin typeface="Amasis MT Pro Black" panose="02040A04050005020304" pitchFamily="18" charset="0"/>
              </a:rPr>
              <a:t>Chart of Correlations</a:t>
            </a:r>
          </a:p>
        </p:txBody>
      </p:sp>
    </p:spTree>
    <p:extLst>
      <p:ext uri="{BB962C8B-B14F-4D97-AF65-F5344CB8AC3E}">
        <p14:creationId xmlns:p14="http://schemas.microsoft.com/office/powerpoint/2010/main" val="3743109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175746" y="608402"/>
            <a:ext cx="4702356" cy="1301320"/>
          </a:xfrm>
        </p:spPr>
        <p:txBody>
          <a:bodyPr anchor="ctr">
            <a:normAutofit fontScale="90000"/>
          </a:bodyPr>
          <a:lstStyle/>
          <a:p>
            <a:pPr algn="ctr"/>
            <a:r>
              <a:rPr lang="en-US" sz="3600" dirty="0">
                <a:latin typeface="Amasis MT Pro Black" panose="02040A04050005020304" pitchFamily="18" charset="0"/>
              </a:rPr>
              <a:t>Unemployment rate vs Crime rate (based on police reports)</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r>
              <a:rPr lang="en-US" sz="1800" dirty="0"/>
              <a:t>Texas and </a:t>
            </a:r>
            <a:r>
              <a:rPr lang="en-US" sz="1800" dirty="0" err="1"/>
              <a:t>florida</a:t>
            </a:r>
            <a:r>
              <a:rPr lang="en-US" sz="1800" dirty="0"/>
              <a:t> with significantly high police reports, </a:t>
            </a:r>
            <a:r>
              <a:rPr lang="en-US" sz="1800" dirty="0" err="1"/>
              <a:t>iowa</a:t>
            </a:r>
            <a:r>
              <a:rPr lang="en-US" sz="1800" dirty="0"/>
              <a:t> avg</a:t>
            </a:r>
          </a:p>
          <a:p>
            <a:r>
              <a:rPr lang="en-US" sz="1800" dirty="0"/>
              <a:t>Iowa has an average amount of police reports</a:t>
            </a:r>
          </a:p>
          <a:p>
            <a:r>
              <a:rPr lang="en-US" sz="1800" dirty="0"/>
              <a:t>Weak correlation</a:t>
            </a:r>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ACCDFAE-E044-5D25-E498-E001C041DBDB}"/>
              </a:ext>
            </a:extLst>
          </p:cNvPr>
          <p:cNvPicPr>
            <a:picLocks noChangeAspect="1"/>
          </p:cNvPicPr>
          <p:nvPr/>
        </p:nvPicPr>
        <p:blipFill>
          <a:blip r:embed="rId2"/>
          <a:stretch>
            <a:fillRect/>
          </a:stretch>
        </p:blipFill>
        <p:spPr>
          <a:xfrm>
            <a:off x="2357692" y="195943"/>
            <a:ext cx="7828672" cy="5995512"/>
          </a:xfrm>
          <a:prstGeom prst="rect">
            <a:avLst/>
          </a:prstGeom>
        </p:spPr>
      </p:pic>
    </p:spTree>
    <p:extLst>
      <p:ext uri="{BB962C8B-B14F-4D97-AF65-F5344CB8AC3E}">
        <p14:creationId xmlns:p14="http://schemas.microsoft.com/office/powerpoint/2010/main" val="967008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862760" y="0"/>
            <a:ext cx="4613919" cy="2843723"/>
          </a:xfrm>
        </p:spPr>
        <p:txBody>
          <a:bodyPr anchor="b">
            <a:normAutofit/>
          </a:bodyPr>
          <a:lstStyle/>
          <a:p>
            <a:r>
              <a:rPr lang="en-US" dirty="0">
                <a:latin typeface="Amasis MT Pro Black" panose="02040A04050005020304" pitchFamily="18" charset="0"/>
              </a:rPr>
              <a:t>Urate vs prison population and police report correlation </a:t>
            </a:r>
          </a:p>
        </p:txBody>
      </p:sp>
      <p:pic>
        <p:nvPicPr>
          <p:cNvPr id="16" name="Content Placeholder 15">
            <a:extLst>
              <a:ext uri="{FF2B5EF4-FFF2-40B4-BE49-F238E27FC236}">
                <a16:creationId xmlns:a16="http://schemas.microsoft.com/office/drawing/2014/main" id="{D84A7FA5-628D-0C15-C2E3-C1F68364101E}"/>
              </a:ext>
            </a:extLst>
          </p:cNvPr>
          <p:cNvPicPr>
            <a:picLocks noGrp="1" noChangeAspect="1"/>
          </p:cNvPicPr>
          <p:nvPr>
            <p:ph idx="1"/>
          </p:nvPr>
        </p:nvPicPr>
        <p:blipFill>
          <a:blip r:embed="rId2"/>
          <a:stretch>
            <a:fillRect/>
          </a:stretch>
        </p:blipFill>
        <p:spPr>
          <a:xfrm>
            <a:off x="5759910" y="449725"/>
            <a:ext cx="5891954" cy="5556639"/>
          </a:xfrm>
          <a:ln>
            <a:solidFill>
              <a:schemeClr val="tx1"/>
            </a:solidFill>
          </a:ln>
        </p:spPr>
      </p:pic>
      <p:sp>
        <p:nvSpPr>
          <p:cNvPr id="17" name="Title 1">
            <a:extLst>
              <a:ext uri="{FF2B5EF4-FFF2-40B4-BE49-F238E27FC236}">
                <a16:creationId xmlns:a16="http://schemas.microsoft.com/office/drawing/2014/main" id="{50C6D944-4533-56F2-E630-52B3B82D87B3}"/>
              </a:ext>
            </a:extLst>
          </p:cNvPr>
          <p:cNvSpPr txBox="1">
            <a:spLocks/>
          </p:cNvSpPr>
          <p:nvPr/>
        </p:nvSpPr>
        <p:spPr>
          <a:xfrm>
            <a:off x="862759" y="3091358"/>
            <a:ext cx="4613919" cy="2843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a:latin typeface="Calibri" panose="020F0502020204030204" pitchFamily="34" charset="0"/>
                <a:cs typeface="Calibri" panose="020F0502020204030204" pitchFamily="34" charset="0"/>
              </a:rPr>
              <a:t>hhh</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CA5443C-9121-57C1-EF43-5B75033C0847}"/>
              </a:ext>
            </a:extLst>
          </p:cNvPr>
          <p:cNvSpPr>
            <a:spLocks noGrp="1"/>
          </p:cNvSpPr>
          <p:nvPr>
            <p:ph idx="1"/>
          </p:nvPr>
        </p:nvSpPr>
        <p:spPr/>
        <p:txBody>
          <a:bodyPr>
            <a:normAutofit/>
          </a:bodyPr>
          <a:lstStyle/>
          <a:p>
            <a:r>
              <a:rPr lang="en-US" dirty="0"/>
              <a:t>Urate vs Prison Population – not significant</a:t>
            </a:r>
          </a:p>
          <a:p>
            <a:r>
              <a:rPr lang="en-US" dirty="0"/>
              <a:t>Urate vs Police Reports – not significant</a:t>
            </a:r>
          </a:p>
          <a:p>
            <a:r>
              <a:rPr lang="en-US" dirty="0"/>
              <a:t>Prison Population vs Police Reports – significant</a:t>
            </a:r>
          </a:p>
          <a:p>
            <a:endParaRPr lang="en-US" dirty="0"/>
          </a:p>
          <a:p>
            <a:r>
              <a:rPr lang="en-US" dirty="0"/>
              <a:t>Unemployment rate has a slightly significant relationship on prison population but not on police reports</a:t>
            </a:r>
          </a:p>
          <a:p>
            <a:endParaRPr lang="en-US" dirty="0"/>
          </a:p>
          <a:p>
            <a:endParaRPr lang="en-US" dirty="0"/>
          </a:p>
        </p:txBody>
      </p:sp>
    </p:spTree>
    <p:extLst>
      <p:ext uri="{BB962C8B-B14F-4D97-AF65-F5344CB8AC3E}">
        <p14:creationId xmlns:p14="http://schemas.microsoft.com/office/powerpoint/2010/main" val="3879117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r>
              <a:rPr lang="en-US" dirty="0"/>
              <a:t>Want to add time factor and state size factor</a:t>
            </a:r>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37214" y="1261856"/>
            <a:ext cx="12001500" cy="5596143"/>
          </a:xfrm>
        </p:spPr>
        <p:txBody>
          <a:bodyPr>
            <a:normAutofit/>
          </a:bodyPr>
          <a:lstStyle/>
          <a:p>
            <a:pPr marL="0" indent="0">
              <a:buNone/>
            </a:pPr>
            <a:r>
              <a:rPr lang="en-US" sz="3200" dirty="0"/>
              <a:t>Mischa</a:t>
            </a:r>
          </a:p>
          <a:p>
            <a:pPr lvl="1">
              <a:buFont typeface="Wingdings" panose="05000000000000000000" pitchFamily="2" charset="2"/>
              <a:buChar char="Ø"/>
            </a:pPr>
            <a:r>
              <a:rPr lang="en-US" dirty="0"/>
              <a:t>First meet</a:t>
            </a:r>
          </a:p>
          <a:p>
            <a:pPr lvl="2">
              <a:buFont typeface="Wingdings" panose="05000000000000000000" pitchFamily="2" charset="2"/>
              <a:buChar char="Ø"/>
            </a:pPr>
            <a:r>
              <a:rPr lang="en-US" dirty="0"/>
              <a:t>Nervous, Shy, goofy, fast</a:t>
            </a:r>
          </a:p>
          <a:p>
            <a:pPr lvl="1">
              <a:buFont typeface="Wingdings" panose="05000000000000000000" pitchFamily="2" charset="2"/>
              <a:buChar char="Ø"/>
            </a:pPr>
            <a:r>
              <a:rPr lang="en-US" dirty="0"/>
              <a:t>At work</a:t>
            </a:r>
          </a:p>
          <a:p>
            <a:pPr lvl="2">
              <a:buFont typeface="Wingdings" panose="05000000000000000000" pitchFamily="2" charset="2"/>
              <a:buChar char="Ø"/>
            </a:pPr>
            <a:r>
              <a:rPr lang="en-US" dirty="0"/>
              <a:t>I am known to be every team’s go-to training and know-how expert.</a:t>
            </a:r>
          </a:p>
          <a:p>
            <a:pPr lvl="2">
              <a:buFont typeface="Wingdings" panose="05000000000000000000" pitchFamily="2" charset="2"/>
              <a:buChar char="Ø"/>
            </a:pPr>
            <a:r>
              <a:rPr lang="en-US" dirty="0"/>
              <a:t>Direct, formal, confident</a:t>
            </a:r>
          </a:p>
          <a:p>
            <a:pPr lvl="1">
              <a:buFont typeface="Wingdings" panose="05000000000000000000" pitchFamily="2" charset="2"/>
              <a:buChar char="Ø"/>
            </a:pPr>
            <a:r>
              <a:rPr lang="en-US" sz="2800" dirty="0"/>
              <a:t>At Home</a:t>
            </a:r>
          </a:p>
          <a:p>
            <a:pPr lvl="2">
              <a:buFont typeface="Wingdings" panose="05000000000000000000" pitchFamily="2" charset="2"/>
              <a:buChar char="Ø"/>
            </a:pPr>
            <a:r>
              <a:rPr lang="en-US" sz="2400" dirty="0"/>
              <a:t>I inspire my two daughters </a:t>
            </a:r>
          </a:p>
          <a:p>
            <a:pPr lvl="3">
              <a:buFont typeface="Wingdings" panose="05000000000000000000" pitchFamily="2" charset="2"/>
              <a:buChar char="Ø"/>
            </a:pPr>
            <a:r>
              <a:rPr lang="en-US" sz="2200" dirty="0"/>
              <a:t>by modeling: 	</a:t>
            </a:r>
          </a:p>
          <a:p>
            <a:pPr lvl="4">
              <a:buFont typeface="Wingdings" panose="05000000000000000000" pitchFamily="2" charset="2"/>
              <a:buChar char="Ø"/>
            </a:pPr>
            <a:r>
              <a:rPr lang="en-US" sz="2200" dirty="0"/>
              <a:t>Student</a:t>
            </a:r>
          </a:p>
          <a:p>
            <a:pPr lvl="4">
              <a:buFont typeface="Wingdings" panose="05000000000000000000" pitchFamily="2" charset="2"/>
              <a:buChar char="Ø"/>
            </a:pPr>
            <a:r>
              <a:rPr lang="en-US" sz="2200" dirty="0"/>
              <a:t>Family Member</a:t>
            </a:r>
          </a:p>
          <a:p>
            <a:pPr lvl="4">
              <a:buFont typeface="Wingdings" panose="05000000000000000000" pitchFamily="2" charset="2"/>
              <a:buChar char="Ø"/>
            </a:pPr>
            <a:r>
              <a:rPr lang="en-US" sz="2200" dirty="0"/>
              <a:t>Fulfilling Career</a:t>
            </a:r>
            <a:endParaRPr lang="en-US" sz="2800" dirty="0"/>
          </a:p>
          <a:p>
            <a:pPr lvl="1">
              <a:buFont typeface="Wingdings" panose="05000000000000000000" pitchFamily="2" charset="2"/>
              <a:buChar char="Ø"/>
            </a:pPr>
            <a:r>
              <a:rPr lang="en-US" sz="2800" dirty="0"/>
              <a:t>Motivation</a:t>
            </a:r>
          </a:p>
          <a:p>
            <a:pPr lvl="2">
              <a:buFont typeface="Wingdings" panose="05000000000000000000" pitchFamily="2" charset="2"/>
              <a:buChar char="Ø"/>
            </a:pPr>
            <a:r>
              <a:rPr lang="en-US" sz="2400" dirty="0"/>
              <a:t>Love for information and a better understanding of data to improve life.</a:t>
            </a:r>
          </a:p>
          <a:p>
            <a:pPr lvl="1">
              <a:buFont typeface="Wingdings" panose="05000000000000000000" pitchFamily="2" charset="2"/>
              <a:buChar char="Ø"/>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846-726C-B645-0922-C931C86261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4B471-BDBC-3374-643F-91442E93A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822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10516" y="188259"/>
            <a:ext cx="9849751" cy="1362635"/>
          </a:xfrm>
        </p:spPr>
        <p:txBody>
          <a:bodyPr anchor="b">
            <a:noAutofit/>
          </a:bodyPr>
          <a:lstStyle/>
          <a:p>
            <a:r>
              <a:rPr lang="en-US" dirty="0">
                <a:latin typeface="Amasis MT Pro Black" panose="02040A04050005020304" pitchFamily="18" charset="0"/>
              </a:rPr>
              <a:t>Are unemployment rates correlated with crime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Pearson’s Regression</a:t>
            </a:r>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171123" y="233083"/>
            <a:ext cx="9849751" cy="1906433"/>
          </a:xfrm>
        </p:spPr>
        <p:txBody>
          <a:bodyPr anchor="b">
            <a:noAutofit/>
          </a:bodyPr>
          <a:lstStyle/>
          <a:p>
            <a:r>
              <a:rPr lang="en-US" dirty="0">
                <a:latin typeface="Amasis MT Pro Black" panose="02040A04050005020304" pitchFamily="18" charset="0"/>
              </a:rPr>
              <a:t>How does the unemployment rate affect the correlation between police reports and prison rates?</a:t>
            </a:r>
            <a:endParaRPr lang="en-US" dirty="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r>
              <a:rPr lang="en-US" sz="2000" dirty="0"/>
              <a:t>Step Wise Linear Regression</a:t>
            </a:r>
          </a:p>
        </p:txBody>
      </p:sp>
    </p:spTree>
    <p:extLst>
      <p:ext uri="{BB962C8B-B14F-4D97-AF65-F5344CB8AC3E}">
        <p14:creationId xmlns:p14="http://schemas.microsoft.com/office/powerpoint/2010/main" val="77970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441</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PowerPoint Presentation</vt:lpstr>
      <vt:lpstr>Methods</vt:lpstr>
      <vt:lpstr>Are unemployment rates correlated with crime rates?</vt:lpstr>
      <vt:lpstr>How does the unemployment rate affect the correlation between police reports and prison rates?</vt:lpstr>
      <vt:lpstr>Results</vt:lpstr>
      <vt:lpstr>PowerPoint Presentation</vt:lpstr>
      <vt:lpstr>Unemployment rate vs Crime rate (based on police reports)</vt:lpstr>
      <vt:lpstr>PowerPoint Presentation</vt:lpstr>
      <vt:lpstr>Urate vs prison population and police report correlation </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11</cp:revision>
  <dcterms:created xsi:type="dcterms:W3CDTF">2023-02-27T20:37:14Z</dcterms:created>
  <dcterms:modified xsi:type="dcterms:W3CDTF">2023-03-09T03:50:30Z</dcterms:modified>
</cp:coreProperties>
</file>