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77" r:id="rId5"/>
    <p:sldId id="275" r:id="rId6"/>
    <p:sldId id="266" r:id="rId7"/>
    <p:sldId id="260" r:id="rId8"/>
    <p:sldId id="265" r:id="rId9"/>
    <p:sldId id="257" r:id="rId10"/>
    <p:sldId id="261"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2" autoAdjust="0"/>
    <p:restoredTop sz="95220" autoAdjust="0"/>
  </p:normalViewPr>
  <p:slideViewPr>
    <p:cSldViewPr snapToGrid="0">
      <p:cViewPr>
        <p:scale>
          <a:sx n="42" d="100"/>
          <a:sy n="42" d="100"/>
        </p:scale>
        <p:origin x="804" y="252"/>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8/16/2022</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8/16/2022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r>
              <a:rPr lang="en-US" noProof="0" dirty="0"/>
              <a:t>HandsOnL09</a:t>
            </a:r>
            <a:endParaRPr lang="en-US" dirty="0"/>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036320"/>
          </a:xfrm>
        </p:spPr>
        <p:txBody>
          <a:bodyPr/>
          <a:lstStyle/>
          <a:p>
            <a:r>
              <a:rPr lang="en-US" dirty="0"/>
              <a:t>Mischa Hermes​​</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0"/>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327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B0A0B61-E44C-4C98-A84B-B96C81DA5816}"/>
              </a:ext>
            </a:extLst>
          </p:cNvPr>
          <p:cNvSpPr>
            <a:spLocks noGrp="1"/>
          </p:cNvSpPr>
          <p:nvPr>
            <p:ph type="title"/>
          </p:nvPr>
        </p:nvSpPr>
        <p:spPr>
          <a:xfrm>
            <a:off x="1310787" y="804580"/>
            <a:ext cx="2341256" cy="640698"/>
          </a:xfrm>
        </p:spPr>
        <p:txBody>
          <a:bodyPr/>
          <a:lstStyle/>
          <a:p>
            <a:r>
              <a:rPr lang="en-US" noProof="0" dirty="0"/>
              <a:t>Data Exportation</a:t>
            </a:r>
            <a:endParaRPr lang="en-US" dirty="0"/>
          </a:p>
        </p:txBody>
      </p:sp>
      <p:pic>
        <p:nvPicPr>
          <p:cNvPr id="18" name="Picture Placeholder 15" descr="A picture of a field of grass sprouting">
            <a:extLst>
              <a:ext uri="{FF2B5EF4-FFF2-40B4-BE49-F238E27FC236}">
                <a16:creationId xmlns:a16="http://schemas.microsoft.com/office/drawing/2014/main" id="{594B2289-B469-43CF-B394-071C6B0A4DD5}"/>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5511344" y="0"/>
            <a:ext cx="6680656" cy="6858000"/>
          </a:xfrm>
        </p:spPr>
      </p:pic>
      <p:sp>
        <p:nvSpPr>
          <p:cNvPr id="3" name="Footer Placeholder 2">
            <a:extLst>
              <a:ext uri="{FF2B5EF4-FFF2-40B4-BE49-F238E27FC236}">
                <a16:creationId xmlns:a16="http://schemas.microsoft.com/office/drawing/2014/main" id="{45AB52D9-2BE1-41EE-B28C-4DEDAEFD750F}"/>
              </a:ext>
            </a:extLst>
          </p:cNvPr>
          <p:cNvSpPr>
            <a:spLocks noGrp="1"/>
          </p:cNvSpPr>
          <p:nvPr>
            <p:ph type="ftr" sz="quarter" idx="3"/>
          </p:nvPr>
        </p:nvSpPr>
        <p:spPr>
          <a:xfrm>
            <a:off x="6473608" y="6356350"/>
            <a:ext cx="2743200" cy="365125"/>
          </a:xfrm>
        </p:spPr>
        <p:txBody>
          <a:bodyPr/>
          <a:lstStyle/>
          <a:p>
            <a:r>
              <a:rPr lang="en-US" dirty="0" err="1"/>
              <a:t>Gapminder</a:t>
            </a:r>
            <a:endParaRPr lang="en-US" dirty="0"/>
          </a:p>
        </p:txBody>
      </p:sp>
      <p:sp>
        <p:nvSpPr>
          <p:cNvPr id="4" name="Slide Number Placeholder 3">
            <a:extLst>
              <a:ext uri="{FF2B5EF4-FFF2-40B4-BE49-F238E27FC236}">
                <a16:creationId xmlns:a16="http://schemas.microsoft.com/office/drawing/2014/main" id="{D48E7CB9-A0ED-4EB9-BBDE-0C1004C498B9}"/>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2</a:t>
            </a:fld>
            <a:endParaRPr lang="en-US" dirty="0"/>
          </a:p>
        </p:txBody>
      </p:sp>
      <p:pic>
        <p:nvPicPr>
          <p:cNvPr id="8" name="Picture 7">
            <a:extLst>
              <a:ext uri="{FF2B5EF4-FFF2-40B4-BE49-F238E27FC236}">
                <a16:creationId xmlns:a16="http://schemas.microsoft.com/office/drawing/2014/main" id="{3C4BE37D-7147-6A72-CB63-69A1D13D3474}"/>
              </a:ext>
            </a:extLst>
          </p:cNvPr>
          <p:cNvPicPr>
            <a:picLocks noChangeAspect="1"/>
          </p:cNvPicPr>
          <p:nvPr/>
        </p:nvPicPr>
        <p:blipFill>
          <a:blip r:embed="rId3"/>
          <a:stretch>
            <a:fillRect/>
          </a:stretch>
        </p:blipFill>
        <p:spPr>
          <a:xfrm>
            <a:off x="1432443" y="2268249"/>
            <a:ext cx="1962320" cy="1607959"/>
          </a:xfrm>
          <a:prstGeom prst="rect">
            <a:avLst/>
          </a:prstGeom>
        </p:spPr>
      </p:pic>
      <p:sp>
        <p:nvSpPr>
          <p:cNvPr id="10" name="Title 23">
            <a:extLst>
              <a:ext uri="{FF2B5EF4-FFF2-40B4-BE49-F238E27FC236}">
                <a16:creationId xmlns:a16="http://schemas.microsoft.com/office/drawing/2014/main" id="{154A6B83-E439-019B-5AA1-AA803764228F}"/>
              </a:ext>
            </a:extLst>
          </p:cNvPr>
          <p:cNvSpPr txBox="1">
            <a:spLocks/>
          </p:cNvSpPr>
          <p:nvPr/>
        </p:nvSpPr>
        <p:spPr>
          <a:xfrm>
            <a:off x="1310787" y="4892681"/>
            <a:ext cx="2341256" cy="640698"/>
          </a:xfrm>
          <a:prstGeom prst="rect">
            <a:avLst/>
          </a:prstGeom>
          <a:ln w="28575">
            <a:solidFill>
              <a:schemeClr val="accent4">
                <a:lumMod val="50000"/>
              </a:schemeClr>
            </a:solidFill>
          </a:ln>
        </p:spPr>
        <p:txBody>
          <a:bodyPr anchor="ctr"/>
          <a:lstStyle>
            <a:lvl1pPr algn="ctr" defTabSz="914400" rtl="0" eaLnBrk="1" latinLnBrk="0" hangingPunct="1">
              <a:lnSpc>
                <a:spcPct val="90000"/>
              </a:lnSpc>
              <a:spcBef>
                <a:spcPct val="0"/>
              </a:spcBef>
              <a:buNone/>
              <a:defRPr sz="2400" kern="1200" cap="all" spc="100" baseline="0">
                <a:solidFill>
                  <a:schemeClr val="accent4">
                    <a:lumMod val="50000"/>
                  </a:schemeClr>
                </a:solidFill>
                <a:latin typeface="+mj-lt"/>
                <a:ea typeface="+mj-ea"/>
                <a:cs typeface="+mj-cs"/>
              </a:defRPr>
            </a:lvl1pPr>
          </a:lstStyle>
          <a:p>
            <a:r>
              <a:rPr lang="en-US" dirty="0"/>
              <a:t>Life Expectancy</a:t>
            </a:r>
          </a:p>
        </p:txBody>
      </p:sp>
    </p:spTree>
    <p:extLst>
      <p:ext uri="{BB962C8B-B14F-4D97-AF65-F5344CB8AC3E}">
        <p14:creationId xmlns:p14="http://schemas.microsoft.com/office/powerpoint/2010/main" val="185164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2BE5B953-EF9F-4041-99DD-A612D068CA20}"/>
              </a:ext>
            </a:extLst>
          </p:cNvPr>
          <p:cNvSpPr>
            <a:spLocks noGrp="1"/>
          </p:cNvSpPr>
          <p:nvPr>
            <p:ph type="title"/>
          </p:nvPr>
        </p:nvSpPr>
        <p:spPr>
          <a:xfrm>
            <a:off x="3233057" y="698523"/>
            <a:ext cx="5715000" cy="469089"/>
          </a:xfrm>
        </p:spPr>
        <p:txBody>
          <a:bodyPr/>
          <a:lstStyle/>
          <a:p>
            <a:r>
              <a:rPr lang="en-US" noProof="0" dirty="0"/>
              <a:t>Gross Domestic Product </a:t>
            </a:r>
            <a:br>
              <a:rPr lang="en-US" noProof="0" dirty="0"/>
            </a:br>
            <a:r>
              <a:rPr lang="en-US" noProof="0" dirty="0"/>
              <a:t>per capita</a:t>
            </a:r>
            <a:br>
              <a:rPr lang="en-US" noProof="0" dirty="0"/>
            </a:br>
            <a:r>
              <a:rPr lang="en-US" noProof="0" dirty="0"/>
              <a:t> comparison</a:t>
            </a:r>
            <a:endParaRPr lang="en-US" dirty="0"/>
          </a:p>
        </p:txBody>
      </p:sp>
      <p:sp>
        <p:nvSpPr>
          <p:cNvPr id="37" name="Text Placeholder 36">
            <a:extLst>
              <a:ext uri="{FF2B5EF4-FFF2-40B4-BE49-F238E27FC236}">
                <a16:creationId xmlns:a16="http://schemas.microsoft.com/office/drawing/2014/main" id="{71CDE1A5-3814-4B55-93C4-8A6EA3982E73}"/>
              </a:ext>
            </a:extLst>
          </p:cNvPr>
          <p:cNvSpPr>
            <a:spLocks noGrp="1"/>
          </p:cNvSpPr>
          <p:nvPr>
            <p:ph type="body" sz="quarter" idx="12"/>
          </p:nvPr>
        </p:nvSpPr>
        <p:spPr>
          <a:xfrm>
            <a:off x="38228" y="1165404"/>
            <a:ext cx="3311915" cy="515084"/>
          </a:xfrm>
        </p:spPr>
        <p:txBody>
          <a:bodyPr/>
          <a:lstStyle/>
          <a:p>
            <a:r>
              <a:rPr lang="en-US" dirty="0"/>
              <a:t>Philippines has the lowest average GDP in 1952</a:t>
            </a:r>
          </a:p>
        </p:txBody>
      </p:sp>
      <p:sp>
        <p:nvSpPr>
          <p:cNvPr id="54" name="Text Placeholder 53">
            <a:extLst>
              <a:ext uri="{FF2B5EF4-FFF2-40B4-BE49-F238E27FC236}">
                <a16:creationId xmlns:a16="http://schemas.microsoft.com/office/drawing/2014/main" id="{D3FA2EF4-DF81-4FEC-82B7-E032CFC41EB6}"/>
              </a:ext>
            </a:extLst>
          </p:cNvPr>
          <p:cNvSpPr>
            <a:spLocks noGrp="1"/>
          </p:cNvSpPr>
          <p:nvPr>
            <p:ph type="body" sz="quarter" idx="17"/>
          </p:nvPr>
        </p:nvSpPr>
        <p:spPr>
          <a:xfrm>
            <a:off x="411000" y="2764336"/>
            <a:ext cx="2939143" cy="469089"/>
          </a:xfrm>
        </p:spPr>
        <p:txBody>
          <a:bodyPr/>
          <a:lstStyle/>
          <a:p>
            <a:r>
              <a:rPr lang="en-US" dirty="0"/>
              <a:t>Mexico has the Highest GDP in 1952</a:t>
            </a:r>
          </a:p>
        </p:txBody>
      </p:sp>
      <p:sp>
        <p:nvSpPr>
          <p:cNvPr id="89" name="Text Placeholder 88">
            <a:extLst>
              <a:ext uri="{FF2B5EF4-FFF2-40B4-BE49-F238E27FC236}">
                <a16:creationId xmlns:a16="http://schemas.microsoft.com/office/drawing/2014/main" id="{E5A46631-16AA-4D6B-9733-48F9BFBDE600}"/>
              </a:ext>
            </a:extLst>
          </p:cNvPr>
          <p:cNvSpPr>
            <a:spLocks noGrp="1"/>
          </p:cNvSpPr>
          <p:nvPr>
            <p:ph type="body" sz="quarter" idx="18"/>
          </p:nvPr>
        </p:nvSpPr>
        <p:spPr>
          <a:xfrm>
            <a:off x="4620985" y="1490903"/>
            <a:ext cx="2939143" cy="469089"/>
          </a:xfrm>
        </p:spPr>
        <p:txBody>
          <a:bodyPr/>
          <a:lstStyle/>
          <a:p>
            <a:r>
              <a:rPr lang="en-ZA" dirty="0"/>
              <a:t>Mean GDP</a:t>
            </a:r>
            <a:endParaRPr lang="en-US" dirty="0"/>
          </a:p>
        </p:txBody>
      </p:sp>
      <p:sp>
        <p:nvSpPr>
          <p:cNvPr id="125" name="Text Placeholder 124">
            <a:extLst>
              <a:ext uri="{FF2B5EF4-FFF2-40B4-BE49-F238E27FC236}">
                <a16:creationId xmlns:a16="http://schemas.microsoft.com/office/drawing/2014/main" id="{100BF894-75A1-44C5-868C-04E7E1B4480C}"/>
              </a:ext>
            </a:extLst>
          </p:cNvPr>
          <p:cNvSpPr>
            <a:spLocks noGrp="1"/>
          </p:cNvSpPr>
          <p:nvPr>
            <p:ph type="body" sz="quarter" idx="20"/>
          </p:nvPr>
        </p:nvSpPr>
        <p:spPr>
          <a:xfrm>
            <a:off x="4620985" y="3363519"/>
            <a:ext cx="2751366" cy="718281"/>
          </a:xfrm>
        </p:spPr>
        <p:txBody>
          <a:bodyPr/>
          <a:lstStyle/>
          <a:p>
            <a:r>
              <a:rPr lang="en-US" dirty="0"/>
              <a:t>Does GDP have an effect on Life expectance?</a:t>
            </a:r>
          </a:p>
        </p:txBody>
      </p:sp>
      <p:sp>
        <p:nvSpPr>
          <p:cNvPr id="111" name="Text Placeholder 110">
            <a:extLst>
              <a:ext uri="{FF2B5EF4-FFF2-40B4-BE49-F238E27FC236}">
                <a16:creationId xmlns:a16="http://schemas.microsoft.com/office/drawing/2014/main" id="{E1D1694F-C738-4BCD-9E96-EE9975000D4C}"/>
              </a:ext>
            </a:extLst>
          </p:cNvPr>
          <p:cNvSpPr>
            <a:spLocks noGrp="1"/>
          </p:cNvSpPr>
          <p:nvPr>
            <p:ph type="body" sz="quarter" idx="21"/>
          </p:nvPr>
        </p:nvSpPr>
        <p:spPr>
          <a:xfrm>
            <a:off x="8691269" y="1220344"/>
            <a:ext cx="3311915" cy="469089"/>
          </a:xfrm>
        </p:spPr>
        <p:txBody>
          <a:bodyPr/>
          <a:lstStyle/>
          <a:p>
            <a:r>
              <a:rPr lang="en-US" dirty="0"/>
              <a:t>Philippines has the lowest average GDP in 2007</a:t>
            </a:r>
          </a:p>
        </p:txBody>
      </p:sp>
      <p:sp>
        <p:nvSpPr>
          <p:cNvPr id="126" name="Text Placeholder 125">
            <a:extLst>
              <a:ext uri="{FF2B5EF4-FFF2-40B4-BE49-F238E27FC236}">
                <a16:creationId xmlns:a16="http://schemas.microsoft.com/office/drawing/2014/main" id="{7E940100-DD26-429A-A83D-A44DA41E65D5}"/>
              </a:ext>
            </a:extLst>
          </p:cNvPr>
          <p:cNvSpPr>
            <a:spLocks noGrp="1"/>
          </p:cNvSpPr>
          <p:nvPr>
            <p:ph type="body" sz="quarter" idx="23"/>
          </p:nvPr>
        </p:nvSpPr>
        <p:spPr>
          <a:xfrm>
            <a:off x="8988872" y="2748668"/>
            <a:ext cx="2939143" cy="469089"/>
          </a:xfrm>
        </p:spPr>
        <p:txBody>
          <a:bodyPr/>
          <a:lstStyle/>
          <a:p>
            <a:r>
              <a:rPr lang="en-US" dirty="0"/>
              <a:t>Mexico has the Highest GDP in 2007</a:t>
            </a:r>
          </a:p>
        </p:txBody>
      </p:sp>
      <p:pic>
        <p:nvPicPr>
          <p:cNvPr id="23" name="Picture Placeholder 22" descr="A picture containing plant, grass">
            <a:extLst>
              <a:ext uri="{FF2B5EF4-FFF2-40B4-BE49-F238E27FC236}">
                <a16:creationId xmlns:a16="http://schemas.microsoft.com/office/drawing/2014/main" id="{2C4E5530-CABD-4A85-83DA-8368360A3E1C}"/>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0" y="4234542"/>
            <a:ext cx="12191999" cy="2623457"/>
          </a:xfrm>
        </p:spPr>
      </p:pic>
      <p:sp>
        <p:nvSpPr>
          <p:cNvPr id="16" name="Slide Number Placeholder 15">
            <a:extLst>
              <a:ext uri="{FF2B5EF4-FFF2-40B4-BE49-F238E27FC236}">
                <a16:creationId xmlns:a16="http://schemas.microsoft.com/office/drawing/2014/main" id="{B4B869B9-27B2-49B6-8155-82C866DB1AD1}"/>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3</a:t>
            </a:fld>
            <a:endParaRPr lang="en-US" dirty="0"/>
          </a:p>
        </p:txBody>
      </p:sp>
      <p:pic>
        <p:nvPicPr>
          <p:cNvPr id="3" name="Picture 2">
            <a:extLst>
              <a:ext uri="{FF2B5EF4-FFF2-40B4-BE49-F238E27FC236}">
                <a16:creationId xmlns:a16="http://schemas.microsoft.com/office/drawing/2014/main" id="{41E6A2D1-A532-793D-2213-9F7AF3002287}"/>
              </a:ext>
            </a:extLst>
          </p:cNvPr>
          <p:cNvPicPr>
            <a:picLocks noChangeAspect="1"/>
          </p:cNvPicPr>
          <p:nvPr/>
        </p:nvPicPr>
        <p:blipFill>
          <a:blip r:embed="rId3"/>
          <a:stretch>
            <a:fillRect/>
          </a:stretch>
        </p:blipFill>
        <p:spPr>
          <a:xfrm>
            <a:off x="929404" y="2072306"/>
            <a:ext cx="2046147" cy="514395"/>
          </a:xfrm>
          <a:prstGeom prst="rect">
            <a:avLst/>
          </a:prstGeom>
        </p:spPr>
      </p:pic>
      <p:pic>
        <p:nvPicPr>
          <p:cNvPr id="7" name="Picture 6">
            <a:extLst>
              <a:ext uri="{FF2B5EF4-FFF2-40B4-BE49-F238E27FC236}">
                <a16:creationId xmlns:a16="http://schemas.microsoft.com/office/drawing/2014/main" id="{BD0D9F1D-AE54-0E5C-2089-393B266C1B75}"/>
              </a:ext>
            </a:extLst>
          </p:cNvPr>
          <p:cNvPicPr>
            <a:picLocks noChangeAspect="1"/>
          </p:cNvPicPr>
          <p:nvPr/>
        </p:nvPicPr>
        <p:blipFill>
          <a:blip r:embed="rId4"/>
          <a:stretch>
            <a:fillRect/>
          </a:stretch>
        </p:blipFill>
        <p:spPr>
          <a:xfrm>
            <a:off x="9341583" y="2107816"/>
            <a:ext cx="2027096" cy="533446"/>
          </a:xfrm>
          <a:prstGeom prst="rect">
            <a:avLst/>
          </a:prstGeom>
        </p:spPr>
      </p:pic>
      <p:sp>
        <p:nvSpPr>
          <p:cNvPr id="8" name="Rectangle 7">
            <a:extLst>
              <a:ext uri="{FF2B5EF4-FFF2-40B4-BE49-F238E27FC236}">
                <a16:creationId xmlns:a16="http://schemas.microsoft.com/office/drawing/2014/main" id="{2A4AA56D-A4B2-AD97-9585-0E1EE08818C5}"/>
              </a:ext>
            </a:extLst>
          </p:cNvPr>
          <p:cNvSpPr/>
          <p:nvPr/>
        </p:nvSpPr>
        <p:spPr>
          <a:xfrm>
            <a:off x="9104740" y="411685"/>
            <a:ext cx="135370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2007</a:t>
            </a:r>
          </a:p>
        </p:txBody>
      </p:sp>
      <p:sp>
        <p:nvSpPr>
          <p:cNvPr id="9" name="Rectangle 8">
            <a:extLst>
              <a:ext uri="{FF2B5EF4-FFF2-40B4-BE49-F238E27FC236}">
                <a16:creationId xmlns:a16="http://schemas.microsoft.com/office/drawing/2014/main" id="{DB6A2861-03DE-2AB8-A5E5-A2FA8BB84737}"/>
              </a:ext>
            </a:extLst>
          </p:cNvPr>
          <p:cNvSpPr/>
          <p:nvPr/>
        </p:nvSpPr>
        <p:spPr>
          <a:xfrm>
            <a:off x="1330103" y="442462"/>
            <a:ext cx="1252367" cy="707886"/>
          </a:xfrm>
          <a:prstGeom prst="rect">
            <a:avLst/>
          </a:prstGeom>
          <a:no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1952</a:t>
            </a:r>
          </a:p>
        </p:txBody>
      </p:sp>
      <p:pic>
        <p:nvPicPr>
          <p:cNvPr id="18" name="Picture 17">
            <a:extLst>
              <a:ext uri="{FF2B5EF4-FFF2-40B4-BE49-F238E27FC236}">
                <a16:creationId xmlns:a16="http://schemas.microsoft.com/office/drawing/2014/main" id="{DF9C0C3A-7DE2-FA5A-BAE3-58985830DCA3}"/>
              </a:ext>
            </a:extLst>
          </p:cNvPr>
          <p:cNvPicPr>
            <a:picLocks noChangeAspect="1"/>
          </p:cNvPicPr>
          <p:nvPr/>
        </p:nvPicPr>
        <p:blipFill>
          <a:blip r:embed="rId5"/>
          <a:stretch>
            <a:fillRect/>
          </a:stretch>
        </p:blipFill>
        <p:spPr>
          <a:xfrm>
            <a:off x="937024" y="3359514"/>
            <a:ext cx="2038527" cy="514395"/>
          </a:xfrm>
          <a:prstGeom prst="rect">
            <a:avLst/>
          </a:prstGeom>
        </p:spPr>
      </p:pic>
      <p:pic>
        <p:nvPicPr>
          <p:cNvPr id="20" name="Picture 19">
            <a:extLst>
              <a:ext uri="{FF2B5EF4-FFF2-40B4-BE49-F238E27FC236}">
                <a16:creationId xmlns:a16="http://schemas.microsoft.com/office/drawing/2014/main" id="{5E4DA7C8-1200-6AC4-420E-EC52AB0175F1}"/>
              </a:ext>
            </a:extLst>
          </p:cNvPr>
          <p:cNvPicPr>
            <a:picLocks noChangeAspect="1"/>
          </p:cNvPicPr>
          <p:nvPr/>
        </p:nvPicPr>
        <p:blipFill>
          <a:blip r:embed="rId6"/>
          <a:stretch>
            <a:fillRect/>
          </a:stretch>
        </p:blipFill>
        <p:spPr>
          <a:xfrm>
            <a:off x="9315273" y="3313790"/>
            <a:ext cx="2038527" cy="560119"/>
          </a:xfrm>
          <a:prstGeom prst="rect">
            <a:avLst/>
          </a:prstGeom>
        </p:spPr>
      </p:pic>
      <p:sp>
        <p:nvSpPr>
          <p:cNvPr id="22" name="Text Placeholder 12">
            <a:extLst>
              <a:ext uri="{FF2B5EF4-FFF2-40B4-BE49-F238E27FC236}">
                <a16:creationId xmlns:a16="http://schemas.microsoft.com/office/drawing/2014/main" id="{DE196875-1E48-E72F-E052-7DA325090653}"/>
              </a:ext>
            </a:extLst>
          </p:cNvPr>
          <p:cNvSpPr txBox="1">
            <a:spLocks/>
          </p:cNvSpPr>
          <p:nvPr/>
        </p:nvSpPr>
        <p:spPr>
          <a:xfrm>
            <a:off x="3299278" y="1732899"/>
            <a:ext cx="1478644" cy="286307"/>
          </a:xfrm>
          <a:prstGeom prst="rect">
            <a:avLst/>
          </a:prstGeom>
          <a:ln w="28575">
            <a:solidFill>
              <a:schemeClr val="accent4"/>
            </a:solid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32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2983.027</a:t>
            </a:r>
          </a:p>
        </p:txBody>
      </p:sp>
      <p:sp>
        <p:nvSpPr>
          <p:cNvPr id="25" name="Text Placeholder 12">
            <a:extLst>
              <a:ext uri="{FF2B5EF4-FFF2-40B4-BE49-F238E27FC236}">
                <a16:creationId xmlns:a16="http://schemas.microsoft.com/office/drawing/2014/main" id="{CEE7C7F4-5A3B-4D01-45E3-125A405EDA5E}"/>
              </a:ext>
            </a:extLst>
          </p:cNvPr>
          <p:cNvSpPr txBox="1">
            <a:spLocks/>
          </p:cNvSpPr>
          <p:nvPr/>
        </p:nvSpPr>
        <p:spPr>
          <a:xfrm>
            <a:off x="7530644" y="1735211"/>
            <a:ext cx="1478644" cy="286307"/>
          </a:xfrm>
          <a:prstGeom prst="rect">
            <a:avLst/>
          </a:prstGeom>
          <a:ln w="28575">
            <a:solidFill>
              <a:schemeClr val="accent4"/>
            </a:solid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32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11,680.07</a:t>
            </a:r>
          </a:p>
        </p:txBody>
      </p:sp>
      <p:sp>
        <p:nvSpPr>
          <p:cNvPr id="29" name="Text Placeholder 28">
            <a:extLst>
              <a:ext uri="{FF2B5EF4-FFF2-40B4-BE49-F238E27FC236}">
                <a16:creationId xmlns:a16="http://schemas.microsoft.com/office/drawing/2014/main" id="{1274D808-028F-ED30-1068-D7BAEBC030AF}"/>
              </a:ext>
            </a:extLst>
          </p:cNvPr>
          <p:cNvSpPr>
            <a:spLocks noGrp="1"/>
          </p:cNvSpPr>
          <p:nvPr>
            <p:ph type="body" sz="quarter" idx="22"/>
          </p:nvPr>
        </p:nvSpPr>
        <p:spPr>
          <a:xfrm>
            <a:off x="3804556" y="2419555"/>
            <a:ext cx="4572000" cy="862004"/>
          </a:xfrm>
        </p:spPr>
        <p:txBody>
          <a:bodyPr/>
          <a:lstStyle/>
          <a:p>
            <a:r>
              <a:rPr lang="en-US" sz="2000" dirty="0"/>
              <a:t>Out of the 5 country's , Mexico barely makes it above average in 2007</a:t>
            </a:r>
          </a:p>
        </p:txBody>
      </p:sp>
    </p:spTree>
    <p:extLst>
      <p:ext uri="{BB962C8B-B14F-4D97-AF65-F5344CB8AC3E}">
        <p14:creationId xmlns:p14="http://schemas.microsoft.com/office/powerpoint/2010/main" val="79010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descr="A picture containing grass, outdoor, nature, field, sunset">
            <a:extLst>
              <a:ext uri="{FF2B5EF4-FFF2-40B4-BE49-F238E27FC236}">
                <a16:creationId xmlns:a16="http://schemas.microsoft.com/office/drawing/2014/main" id="{C4BDBB22-6AEB-49C9-9E42-0CA929FFB7A4}"/>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6772276" cy="6858000"/>
          </a:xfrm>
        </p:spPr>
      </p:pic>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1861354" y="790901"/>
            <a:ext cx="3049568" cy="640698"/>
          </a:xfrm>
        </p:spPr>
        <p:txBody>
          <a:bodyPr/>
          <a:lstStyle/>
          <a:p>
            <a:r>
              <a:rPr lang="en-US" noProof="0" dirty="0"/>
              <a:t>Business model</a:t>
            </a:r>
            <a:endParaRPr lang="en-US" dirty="0"/>
          </a:p>
        </p:txBody>
      </p:sp>
      <p:sp>
        <p:nvSpPr>
          <p:cNvPr id="80" name="Text Placeholder 79">
            <a:extLst>
              <a:ext uri="{FF2B5EF4-FFF2-40B4-BE49-F238E27FC236}">
                <a16:creationId xmlns:a16="http://schemas.microsoft.com/office/drawing/2014/main" id="{1E23B707-4619-411F-BCA9-9F153721B295}"/>
              </a:ext>
            </a:extLst>
          </p:cNvPr>
          <p:cNvSpPr>
            <a:spLocks noGrp="1"/>
          </p:cNvSpPr>
          <p:nvPr>
            <p:ph type="body" sz="quarter" idx="16"/>
          </p:nvPr>
        </p:nvSpPr>
        <p:spPr>
          <a:xfrm>
            <a:off x="7822086" y="826720"/>
            <a:ext cx="3421103" cy="426393"/>
          </a:xfrm>
        </p:spPr>
        <p:txBody>
          <a:bodyPr/>
          <a:lstStyle/>
          <a:p>
            <a:r>
              <a:rPr lang="en-US" dirty="0"/>
              <a:t>Time</a:t>
            </a:r>
          </a:p>
        </p:txBody>
      </p:sp>
      <p:sp>
        <p:nvSpPr>
          <p:cNvPr id="79" name="Text Placeholder 78">
            <a:extLst>
              <a:ext uri="{FF2B5EF4-FFF2-40B4-BE49-F238E27FC236}">
                <a16:creationId xmlns:a16="http://schemas.microsoft.com/office/drawing/2014/main" id="{82E2372A-C3D6-4099-889B-9004AC815EC5}"/>
              </a:ext>
            </a:extLst>
          </p:cNvPr>
          <p:cNvSpPr>
            <a:spLocks noGrp="1"/>
          </p:cNvSpPr>
          <p:nvPr>
            <p:ph type="body" sz="quarter" idx="12"/>
          </p:nvPr>
        </p:nvSpPr>
        <p:spPr>
          <a:xfrm>
            <a:off x="7822086" y="1206225"/>
            <a:ext cx="3421103" cy="1017102"/>
          </a:xfrm>
        </p:spPr>
        <p:txBody>
          <a:bodyPr/>
          <a:lstStyle/>
          <a:p>
            <a:r>
              <a:rPr lang="en-US" dirty="0"/>
              <a:t>As time goes by Life expectancy gets older.</a:t>
            </a:r>
          </a:p>
        </p:txBody>
      </p:sp>
      <p:sp>
        <p:nvSpPr>
          <p:cNvPr id="82" name="Text Placeholder 81">
            <a:extLst>
              <a:ext uri="{FF2B5EF4-FFF2-40B4-BE49-F238E27FC236}">
                <a16:creationId xmlns:a16="http://schemas.microsoft.com/office/drawing/2014/main" id="{3F5597E2-E045-4B3D-8F17-983390E18BE1}"/>
              </a:ext>
            </a:extLst>
          </p:cNvPr>
          <p:cNvSpPr>
            <a:spLocks noGrp="1"/>
          </p:cNvSpPr>
          <p:nvPr>
            <p:ph type="body" sz="quarter" idx="18"/>
          </p:nvPr>
        </p:nvSpPr>
        <p:spPr>
          <a:xfrm>
            <a:off x="7822086" y="2666702"/>
            <a:ext cx="3421103" cy="426393"/>
          </a:xfrm>
        </p:spPr>
        <p:txBody>
          <a:bodyPr/>
          <a:lstStyle/>
          <a:p>
            <a:r>
              <a:rPr lang="en-US" dirty="0"/>
              <a:t>GDP</a:t>
            </a:r>
          </a:p>
        </p:txBody>
      </p:sp>
      <p:sp>
        <p:nvSpPr>
          <p:cNvPr id="81" name="Text Placeholder 80">
            <a:extLst>
              <a:ext uri="{FF2B5EF4-FFF2-40B4-BE49-F238E27FC236}">
                <a16:creationId xmlns:a16="http://schemas.microsoft.com/office/drawing/2014/main" id="{A64F1920-095B-403C-80E1-A2F024F58071}"/>
              </a:ext>
            </a:extLst>
          </p:cNvPr>
          <p:cNvSpPr>
            <a:spLocks noGrp="1"/>
          </p:cNvSpPr>
          <p:nvPr>
            <p:ph type="body" sz="quarter" idx="17"/>
          </p:nvPr>
        </p:nvSpPr>
        <p:spPr>
          <a:xfrm>
            <a:off x="7822086" y="3046207"/>
            <a:ext cx="3421103" cy="1017102"/>
          </a:xfrm>
        </p:spPr>
        <p:txBody>
          <a:bodyPr/>
          <a:lstStyle/>
          <a:p>
            <a:r>
              <a:rPr lang="en-US" dirty="0"/>
              <a:t>AS capital products Increase so does Life expectancy</a:t>
            </a:r>
          </a:p>
        </p:txBody>
      </p:sp>
      <p:sp>
        <p:nvSpPr>
          <p:cNvPr id="84" name="Text Placeholder 83">
            <a:extLst>
              <a:ext uri="{FF2B5EF4-FFF2-40B4-BE49-F238E27FC236}">
                <a16:creationId xmlns:a16="http://schemas.microsoft.com/office/drawing/2014/main" id="{60D23A3B-7061-4A85-9612-37B1F1EFF97E}"/>
              </a:ext>
            </a:extLst>
          </p:cNvPr>
          <p:cNvSpPr>
            <a:spLocks noGrp="1"/>
          </p:cNvSpPr>
          <p:nvPr>
            <p:ph type="body" sz="quarter" idx="20"/>
          </p:nvPr>
        </p:nvSpPr>
        <p:spPr>
          <a:xfrm>
            <a:off x="7822086" y="4536575"/>
            <a:ext cx="3421103" cy="426393"/>
          </a:xfrm>
        </p:spPr>
        <p:txBody>
          <a:bodyPr/>
          <a:lstStyle/>
          <a:p>
            <a:r>
              <a:rPr lang="en-US" dirty="0"/>
              <a:t>Deduction</a:t>
            </a:r>
          </a:p>
        </p:txBody>
      </p:sp>
      <p:sp>
        <p:nvSpPr>
          <p:cNvPr id="83" name="Text Placeholder 82">
            <a:extLst>
              <a:ext uri="{FF2B5EF4-FFF2-40B4-BE49-F238E27FC236}">
                <a16:creationId xmlns:a16="http://schemas.microsoft.com/office/drawing/2014/main" id="{CC67F132-FEAB-45AE-BAFB-DCA57F360572}"/>
              </a:ext>
            </a:extLst>
          </p:cNvPr>
          <p:cNvSpPr>
            <a:spLocks noGrp="1"/>
          </p:cNvSpPr>
          <p:nvPr>
            <p:ph type="body" sz="quarter" idx="19"/>
          </p:nvPr>
        </p:nvSpPr>
        <p:spPr>
          <a:xfrm>
            <a:off x="7822086" y="4916080"/>
            <a:ext cx="3421103" cy="1017102"/>
          </a:xfrm>
        </p:spPr>
        <p:txBody>
          <a:bodyPr/>
          <a:lstStyle/>
          <a:p>
            <a:r>
              <a:rPr lang="en-US" dirty="0"/>
              <a:t>As more money and opportunity increase so does the health and over all drive to live longer.</a:t>
            </a:r>
          </a:p>
        </p:txBody>
      </p:sp>
      <p:sp>
        <p:nvSpPr>
          <p:cNvPr id="28" name="Slide Number Placeholder 27">
            <a:extLst>
              <a:ext uri="{FF2B5EF4-FFF2-40B4-BE49-F238E27FC236}">
                <a16:creationId xmlns:a16="http://schemas.microsoft.com/office/drawing/2014/main" id="{1FFD6689-1CFE-4E13-B717-1E5B52BDCFCD}"/>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4</a:t>
            </a:fld>
            <a:endParaRPr lang="en-US" dirty="0"/>
          </a:p>
        </p:txBody>
      </p:sp>
      <p:sp>
        <p:nvSpPr>
          <p:cNvPr id="29" name="Rectangle 14">
            <a:extLst>
              <a:ext uri="{FF2B5EF4-FFF2-40B4-BE49-F238E27FC236}">
                <a16:creationId xmlns:a16="http://schemas.microsoft.com/office/drawing/2014/main" id="{C7070E84-7C6C-417F-AB09-EC34EAFFD611}"/>
              </a:ext>
              <a:ext uri="{C183D7F6-B498-43B3-948B-1728B52AA6E4}">
                <adec:decorative xmlns:adec="http://schemas.microsoft.com/office/drawing/2017/decorative" val="1"/>
              </a:ext>
            </a:extLst>
          </p:cNvPr>
          <p:cNvSpPr/>
          <p:nvPr/>
        </p:nvSpPr>
        <p:spPr>
          <a:xfrm>
            <a:off x="3383071" y="0"/>
            <a:ext cx="3376958"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Chart&#10;&#10;Description automatically generated">
            <a:extLst>
              <a:ext uri="{FF2B5EF4-FFF2-40B4-BE49-F238E27FC236}">
                <a16:creationId xmlns:a16="http://schemas.microsoft.com/office/drawing/2014/main" id="{677518DE-0CBB-3718-BC5D-781AF8EA29E6}"/>
              </a:ext>
            </a:extLst>
          </p:cNvPr>
          <p:cNvPicPr>
            <a:picLocks noChangeAspect="1"/>
          </p:cNvPicPr>
          <p:nvPr/>
        </p:nvPicPr>
        <p:blipFill>
          <a:blip r:embed="rId3"/>
          <a:stretch>
            <a:fillRect/>
          </a:stretch>
        </p:blipFill>
        <p:spPr>
          <a:xfrm>
            <a:off x="1438488" y="2021019"/>
            <a:ext cx="3905795" cy="3067478"/>
          </a:xfrm>
          <a:prstGeom prst="rect">
            <a:avLst/>
          </a:prstGeom>
        </p:spPr>
      </p:pic>
    </p:spTree>
    <p:extLst>
      <p:ext uri="{BB962C8B-B14F-4D97-AF65-F5344CB8AC3E}">
        <p14:creationId xmlns:p14="http://schemas.microsoft.com/office/powerpoint/2010/main" val="86075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BCCD6C8-F91D-4A81-8513-B31078BBC009}"/>
              </a:ext>
            </a:extLst>
          </p:cNvPr>
          <p:cNvSpPr>
            <a:spLocks noGrp="1"/>
          </p:cNvSpPr>
          <p:nvPr>
            <p:ph type="title"/>
          </p:nvPr>
        </p:nvSpPr>
        <p:spPr>
          <a:xfrm>
            <a:off x="808382" y="422661"/>
            <a:ext cx="5200532" cy="720399"/>
          </a:xfrm>
        </p:spPr>
        <p:txBody>
          <a:bodyPr/>
          <a:lstStyle/>
          <a:p>
            <a:r>
              <a:rPr lang="en-US" noProof="0" dirty="0"/>
              <a:t>Its all connected </a:t>
            </a:r>
            <a:endParaRPr lang="en-US" dirty="0"/>
          </a:p>
        </p:txBody>
      </p:sp>
      <p:sp>
        <p:nvSpPr>
          <p:cNvPr id="63" name="Text Placeholder 62">
            <a:extLst>
              <a:ext uri="{FF2B5EF4-FFF2-40B4-BE49-F238E27FC236}">
                <a16:creationId xmlns:a16="http://schemas.microsoft.com/office/drawing/2014/main" id="{9F219F7A-AA8D-44E8-85C6-7B9E43B2FEA2}"/>
              </a:ext>
            </a:extLst>
          </p:cNvPr>
          <p:cNvSpPr>
            <a:spLocks noGrp="1"/>
          </p:cNvSpPr>
          <p:nvPr>
            <p:ph type="body" sz="quarter" idx="16"/>
          </p:nvPr>
        </p:nvSpPr>
        <p:spPr>
          <a:xfrm>
            <a:off x="920003" y="1617548"/>
            <a:ext cx="876929" cy="720399"/>
          </a:xfrm>
        </p:spPr>
        <p:txBody>
          <a:bodyPr/>
          <a:lstStyle/>
          <a:p>
            <a:r>
              <a:rPr lang="en-ZA" dirty="0"/>
              <a:t>$3B</a:t>
            </a:r>
            <a:r>
              <a:rPr lang="en-US" dirty="0"/>
              <a:t>​</a:t>
            </a:r>
          </a:p>
        </p:txBody>
      </p:sp>
      <p:sp>
        <p:nvSpPr>
          <p:cNvPr id="100" name="Text Placeholder 99">
            <a:extLst>
              <a:ext uri="{FF2B5EF4-FFF2-40B4-BE49-F238E27FC236}">
                <a16:creationId xmlns:a16="http://schemas.microsoft.com/office/drawing/2014/main" id="{20C05462-50C1-47AC-B864-6331DA480340}"/>
              </a:ext>
            </a:extLst>
          </p:cNvPr>
          <p:cNvSpPr>
            <a:spLocks noGrp="1"/>
          </p:cNvSpPr>
          <p:nvPr>
            <p:ph type="body" sz="quarter" idx="18"/>
          </p:nvPr>
        </p:nvSpPr>
        <p:spPr>
          <a:xfrm>
            <a:off x="920003" y="3180036"/>
            <a:ext cx="876930" cy="720400"/>
          </a:xfrm>
        </p:spPr>
        <p:txBody>
          <a:bodyPr/>
          <a:lstStyle/>
          <a:p>
            <a:r>
              <a:rPr lang="en-US" dirty="0"/>
              <a:t>$2B</a:t>
            </a:r>
          </a:p>
        </p:txBody>
      </p:sp>
      <p:sp>
        <p:nvSpPr>
          <p:cNvPr id="102" name="Text Placeholder 101">
            <a:extLst>
              <a:ext uri="{FF2B5EF4-FFF2-40B4-BE49-F238E27FC236}">
                <a16:creationId xmlns:a16="http://schemas.microsoft.com/office/drawing/2014/main" id="{26F75E59-B08F-4122-977F-72EEC91E5B7F}"/>
              </a:ext>
            </a:extLst>
          </p:cNvPr>
          <p:cNvSpPr>
            <a:spLocks noGrp="1"/>
          </p:cNvSpPr>
          <p:nvPr>
            <p:ph type="body" sz="quarter" idx="20"/>
          </p:nvPr>
        </p:nvSpPr>
        <p:spPr>
          <a:xfrm>
            <a:off x="920003" y="4760985"/>
            <a:ext cx="876930" cy="720400"/>
          </a:xfrm>
        </p:spPr>
        <p:txBody>
          <a:bodyPr/>
          <a:lstStyle/>
          <a:p>
            <a:r>
              <a:rPr lang="en-US" dirty="0"/>
              <a:t>$1B</a:t>
            </a:r>
          </a:p>
        </p:txBody>
      </p:sp>
      <p:sp>
        <p:nvSpPr>
          <p:cNvPr id="62" name="Text Placeholder 61">
            <a:extLst>
              <a:ext uri="{FF2B5EF4-FFF2-40B4-BE49-F238E27FC236}">
                <a16:creationId xmlns:a16="http://schemas.microsoft.com/office/drawing/2014/main" id="{F0E231FA-A4C7-4627-A14C-74DA402FD943}"/>
              </a:ext>
            </a:extLst>
          </p:cNvPr>
          <p:cNvSpPr>
            <a:spLocks noGrp="1"/>
          </p:cNvSpPr>
          <p:nvPr>
            <p:ph type="body" sz="quarter" idx="12"/>
          </p:nvPr>
        </p:nvSpPr>
        <p:spPr>
          <a:xfrm>
            <a:off x="2102977" y="1456753"/>
            <a:ext cx="3365003" cy="1017102"/>
          </a:xfrm>
        </p:spPr>
        <p:txBody>
          <a:bodyPr/>
          <a:lstStyle/>
          <a:p>
            <a:r>
              <a:rPr lang="en-US" dirty="0"/>
              <a:t>Capital</a:t>
            </a:r>
          </a:p>
          <a:p>
            <a:pPr marL="285750" indent="-285750">
              <a:buFont typeface="Arial" panose="020B0604020202020204" pitchFamily="34" charset="0"/>
              <a:buChar char="•"/>
            </a:pPr>
            <a:r>
              <a:rPr lang="en-US" dirty="0"/>
              <a:t>The more money you have the longer you live the more people you have</a:t>
            </a:r>
          </a:p>
        </p:txBody>
      </p:sp>
      <p:sp>
        <p:nvSpPr>
          <p:cNvPr id="99" name="Text Placeholder 98">
            <a:extLst>
              <a:ext uri="{FF2B5EF4-FFF2-40B4-BE49-F238E27FC236}">
                <a16:creationId xmlns:a16="http://schemas.microsoft.com/office/drawing/2014/main" id="{5355A1F3-1DF5-4754-82C7-DBE14DBFAC9A}"/>
              </a:ext>
            </a:extLst>
          </p:cNvPr>
          <p:cNvSpPr>
            <a:spLocks noGrp="1"/>
          </p:cNvSpPr>
          <p:nvPr>
            <p:ph type="body" sz="quarter" idx="17"/>
          </p:nvPr>
        </p:nvSpPr>
        <p:spPr>
          <a:xfrm>
            <a:off x="2102977" y="3031685"/>
            <a:ext cx="3365003" cy="1017102"/>
          </a:xfrm>
        </p:spPr>
        <p:txBody>
          <a:bodyPr/>
          <a:lstStyle/>
          <a:p>
            <a:r>
              <a:rPr lang="en-US" dirty="0"/>
              <a:t>Life expectancy</a:t>
            </a:r>
          </a:p>
          <a:p>
            <a:pPr marL="285750" indent="-285750">
              <a:buFont typeface="Arial" panose="020B0604020202020204" pitchFamily="34" charset="0"/>
              <a:buChar char="•"/>
            </a:pPr>
            <a:r>
              <a:rPr lang="en-US" dirty="0"/>
              <a:t>More money/product the easier it is to live longer</a:t>
            </a:r>
          </a:p>
        </p:txBody>
      </p:sp>
      <p:sp>
        <p:nvSpPr>
          <p:cNvPr id="101" name="Text Placeholder 100">
            <a:extLst>
              <a:ext uri="{FF2B5EF4-FFF2-40B4-BE49-F238E27FC236}">
                <a16:creationId xmlns:a16="http://schemas.microsoft.com/office/drawing/2014/main" id="{E67B7AF0-52AF-488F-990C-DB132A565BAD}"/>
              </a:ext>
            </a:extLst>
          </p:cNvPr>
          <p:cNvSpPr>
            <a:spLocks noGrp="1"/>
          </p:cNvSpPr>
          <p:nvPr>
            <p:ph type="body" sz="quarter" idx="19"/>
          </p:nvPr>
        </p:nvSpPr>
        <p:spPr>
          <a:xfrm>
            <a:off x="2102977" y="4612634"/>
            <a:ext cx="3365003" cy="1017102"/>
          </a:xfrm>
        </p:spPr>
        <p:txBody>
          <a:bodyPr/>
          <a:lstStyle/>
          <a:p>
            <a:r>
              <a:rPr lang="en-US" dirty="0"/>
              <a:t>Population</a:t>
            </a:r>
          </a:p>
          <a:p>
            <a:pPr marL="285750" indent="-285750">
              <a:buFont typeface="Arial" panose="020B0604020202020204" pitchFamily="34" charset="0"/>
              <a:buChar char="•"/>
            </a:pPr>
            <a:r>
              <a:rPr lang="en-US" dirty="0"/>
              <a:t>Capital grows more with more population </a:t>
            </a:r>
          </a:p>
          <a:p>
            <a:pPr marL="285750" indent="-285750">
              <a:buFont typeface="Arial" panose="020B0604020202020204" pitchFamily="34" charset="0"/>
              <a:buChar char="•"/>
            </a:pPr>
            <a:r>
              <a:rPr lang="en-US" dirty="0"/>
              <a:t>The longer you live the more people there are</a:t>
            </a:r>
            <a:endParaRPr lang="en-ZA" dirty="0"/>
          </a:p>
        </p:txBody>
      </p:sp>
      <p:pic>
        <p:nvPicPr>
          <p:cNvPr id="18" name="Picture Placeholder 17" descr="A picture containing plant, vegetable&#10;">
            <a:extLst>
              <a:ext uri="{FF2B5EF4-FFF2-40B4-BE49-F238E27FC236}">
                <a16:creationId xmlns:a16="http://schemas.microsoft.com/office/drawing/2014/main" id="{A5E3392C-C6EB-4B0C-B644-CBD1E6A3442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6384174" y="0"/>
            <a:ext cx="5807825" cy="6858000"/>
          </a:xfrm>
        </p:spPr>
      </p:pic>
      <p:sp>
        <p:nvSpPr>
          <p:cNvPr id="22" name="Slide Number Placeholder 21">
            <a:extLst>
              <a:ext uri="{FF2B5EF4-FFF2-40B4-BE49-F238E27FC236}">
                <a16:creationId xmlns:a16="http://schemas.microsoft.com/office/drawing/2014/main" id="{071C9AA2-1CCA-4329-B67C-08356C3C3CBC}"/>
              </a:ext>
            </a:extLst>
          </p:cNvPr>
          <p:cNvSpPr>
            <a:spLocks noGrp="1"/>
          </p:cNvSpPr>
          <p:nvPr>
            <p:ph type="sldNum" sz="quarter" idx="4"/>
          </p:nvPr>
        </p:nvSpPr>
        <p:spPr>
          <a:xfrm>
            <a:off x="9707188" y="6248018"/>
            <a:ext cx="2495699" cy="620866"/>
          </a:xfrm>
        </p:spPr>
        <p:txBody>
          <a:bodyPr/>
          <a:lstStyle/>
          <a:p>
            <a:fld id="{EA87306C-81BA-4795-A5CA-9392456A8C1E}" type="slidenum">
              <a:rPr lang="en-US" smtClean="0"/>
              <a:pPr/>
              <a:t>5</a:t>
            </a:fld>
            <a:endParaRPr lang="en-US" dirty="0"/>
          </a:p>
        </p:txBody>
      </p:sp>
      <p:pic>
        <p:nvPicPr>
          <p:cNvPr id="3" name="Picture 2" descr="Chart, scatter chart&#10;&#10;Description automatically generated">
            <a:extLst>
              <a:ext uri="{FF2B5EF4-FFF2-40B4-BE49-F238E27FC236}">
                <a16:creationId xmlns:a16="http://schemas.microsoft.com/office/drawing/2014/main" id="{1B9470CB-1E91-D778-37DE-0D6C3C34E383}"/>
              </a:ext>
            </a:extLst>
          </p:cNvPr>
          <p:cNvPicPr>
            <a:picLocks noChangeAspect="1"/>
          </p:cNvPicPr>
          <p:nvPr/>
        </p:nvPicPr>
        <p:blipFill>
          <a:blip r:embed="rId3"/>
          <a:stretch>
            <a:fillRect/>
          </a:stretch>
        </p:blipFill>
        <p:spPr>
          <a:xfrm>
            <a:off x="7571286" y="1895261"/>
            <a:ext cx="3600953" cy="3067478"/>
          </a:xfrm>
          <a:prstGeom prst="rect">
            <a:avLst/>
          </a:prstGeom>
        </p:spPr>
      </p:pic>
    </p:spTree>
    <p:extLst>
      <p:ext uri="{BB962C8B-B14F-4D97-AF65-F5344CB8AC3E}">
        <p14:creationId xmlns:p14="http://schemas.microsoft.com/office/powerpoint/2010/main" val="231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A25FA4-A288-4460-BF12-637E077953CB}"/>
              </a:ext>
            </a:extLst>
          </p:cNvPr>
          <p:cNvSpPr>
            <a:spLocks noGrp="1"/>
          </p:cNvSpPr>
          <p:nvPr>
            <p:ph type="title"/>
          </p:nvPr>
        </p:nvSpPr>
        <p:spPr>
          <a:xfrm>
            <a:off x="1438276" y="1273198"/>
            <a:ext cx="2143124" cy="736471"/>
          </a:xfrm>
        </p:spPr>
        <p:txBody>
          <a:bodyPr/>
          <a:lstStyle/>
          <a:p>
            <a:r>
              <a:rPr lang="en-US" dirty="0"/>
              <a:t>About us</a:t>
            </a:r>
          </a:p>
        </p:txBody>
      </p:sp>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4412513" y="808353"/>
            <a:ext cx="6341212" cy="1682433"/>
          </a:xfrm>
        </p:spPr>
        <p:txBody>
          <a:bodyPr/>
          <a:lstStyle/>
          <a:p>
            <a:r>
              <a:rPr lang="en-US" dirty="0"/>
              <a:t>We see here that Life Expectancy over all the data follows the same path. Hypothesis people grow as a whole. One come up others will soon follow suit. No regression continues progress.</a:t>
            </a:r>
          </a:p>
        </p:txBody>
      </p:sp>
      <p:pic>
        <p:nvPicPr>
          <p:cNvPr id="15" name="Picture Placeholder 14" descr="Close up of a plants">
            <a:extLst>
              <a:ext uri="{FF2B5EF4-FFF2-40B4-BE49-F238E27FC236}">
                <a16:creationId xmlns:a16="http://schemas.microsoft.com/office/drawing/2014/main" id="{8A312F11-75CA-44C5-8937-46152AD5520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3278764"/>
            <a:ext cx="12192000" cy="3623481"/>
          </a:xfrm>
        </p:spPr>
      </p:pic>
      <p:sp>
        <p:nvSpPr>
          <p:cNvPr id="57" name="Date Placeholder 56">
            <a:extLst>
              <a:ext uri="{FF2B5EF4-FFF2-40B4-BE49-F238E27FC236}">
                <a16:creationId xmlns:a16="http://schemas.microsoft.com/office/drawing/2014/main" id="{653BB8CA-23AF-4226-9FB3-FA1964EBA661}"/>
              </a:ext>
            </a:extLst>
          </p:cNvPr>
          <p:cNvSpPr>
            <a:spLocks noGrp="1"/>
          </p:cNvSpPr>
          <p:nvPr>
            <p:ph type="dt" sz="half" idx="2"/>
          </p:nvPr>
        </p:nvSpPr>
        <p:spPr>
          <a:xfrm>
            <a:off x="838200" y="6356350"/>
            <a:ext cx="2743200" cy="365125"/>
          </a:xfrm>
        </p:spPr>
        <p:txBody>
          <a:bodyPr/>
          <a:lstStyle/>
          <a:p>
            <a:r>
              <a:rPr lang="en-US"/>
              <a:t>20XX</a:t>
            </a:r>
            <a:endParaRPr lang="en-US" dirty="0"/>
          </a:p>
        </p:txBody>
      </p:sp>
      <p:sp>
        <p:nvSpPr>
          <p:cNvPr id="58" name="Footer Placeholder 57">
            <a:extLst>
              <a:ext uri="{FF2B5EF4-FFF2-40B4-BE49-F238E27FC236}">
                <a16:creationId xmlns:a16="http://schemas.microsoft.com/office/drawing/2014/main" id="{4DDD181B-D1CF-4E5A-B354-DE584F3F2B23}"/>
              </a:ext>
            </a:extLst>
          </p:cNvPr>
          <p:cNvSpPr>
            <a:spLocks noGrp="1"/>
          </p:cNvSpPr>
          <p:nvPr>
            <p:ph type="ftr" sz="quarter" idx="3"/>
          </p:nvPr>
        </p:nvSpPr>
        <p:spPr>
          <a:xfrm>
            <a:off x="4038600" y="6356350"/>
            <a:ext cx="4114800" cy="365125"/>
          </a:xfrm>
        </p:spPr>
        <p:txBody>
          <a:bodyPr/>
          <a:lstStyle/>
          <a:p>
            <a:r>
              <a:rPr lang="en-US"/>
              <a:t>Pitch deck</a:t>
            </a:r>
            <a:endParaRPr lang="en-US" dirty="0"/>
          </a:p>
        </p:txBody>
      </p:sp>
      <p:sp>
        <p:nvSpPr>
          <p:cNvPr id="59" name="Slide Number Placeholder 58">
            <a:extLst>
              <a:ext uri="{FF2B5EF4-FFF2-40B4-BE49-F238E27FC236}">
                <a16:creationId xmlns:a16="http://schemas.microsoft.com/office/drawing/2014/main" id="{185AB600-E5B8-4AFD-A7DA-37E5D3AFF5F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6</a:t>
            </a:fld>
            <a:endParaRPr lang="en-US" dirty="0"/>
          </a:p>
        </p:txBody>
      </p:sp>
      <p:pic>
        <p:nvPicPr>
          <p:cNvPr id="6" name="Picture 5">
            <a:extLst>
              <a:ext uri="{FF2B5EF4-FFF2-40B4-BE49-F238E27FC236}">
                <a16:creationId xmlns:a16="http://schemas.microsoft.com/office/drawing/2014/main" id="{D25D5A0D-151F-EDAB-FE3A-BCF7CA17916F}"/>
              </a:ext>
            </a:extLst>
          </p:cNvPr>
          <p:cNvPicPr>
            <a:picLocks noChangeAspect="1"/>
          </p:cNvPicPr>
          <p:nvPr/>
        </p:nvPicPr>
        <p:blipFill>
          <a:blip r:embed="rId3"/>
          <a:stretch>
            <a:fillRect/>
          </a:stretch>
        </p:blipFill>
        <p:spPr>
          <a:xfrm>
            <a:off x="1712013" y="1332785"/>
            <a:ext cx="1595650" cy="633568"/>
          </a:xfrm>
          <a:prstGeom prst="rect">
            <a:avLst/>
          </a:prstGeom>
        </p:spPr>
      </p:pic>
      <p:pic>
        <p:nvPicPr>
          <p:cNvPr id="9" name="Picture 8">
            <a:extLst>
              <a:ext uri="{FF2B5EF4-FFF2-40B4-BE49-F238E27FC236}">
                <a16:creationId xmlns:a16="http://schemas.microsoft.com/office/drawing/2014/main" id="{B52F4909-33D7-0A87-B12D-F63CF1093302}"/>
              </a:ext>
            </a:extLst>
          </p:cNvPr>
          <p:cNvPicPr>
            <a:picLocks noChangeAspect="1"/>
          </p:cNvPicPr>
          <p:nvPr/>
        </p:nvPicPr>
        <p:blipFill>
          <a:blip r:embed="rId4"/>
          <a:stretch>
            <a:fillRect/>
          </a:stretch>
        </p:blipFill>
        <p:spPr>
          <a:xfrm>
            <a:off x="1166696" y="2490786"/>
            <a:ext cx="2686283" cy="3448349"/>
          </a:xfrm>
          <a:prstGeom prst="rect">
            <a:avLst/>
          </a:prstGeom>
        </p:spPr>
      </p:pic>
      <p:pic>
        <p:nvPicPr>
          <p:cNvPr id="11" name="Picture 10" descr="Chart, line chart&#10;&#10;Description automatically generated">
            <a:extLst>
              <a:ext uri="{FF2B5EF4-FFF2-40B4-BE49-F238E27FC236}">
                <a16:creationId xmlns:a16="http://schemas.microsoft.com/office/drawing/2014/main" id="{5E18A28F-F36E-E156-8599-22A379CF37B5}"/>
              </a:ext>
            </a:extLst>
          </p:cNvPr>
          <p:cNvPicPr>
            <a:picLocks noChangeAspect="1"/>
          </p:cNvPicPr>
          <p:nvPr/>
        </p:nvPicPr>
        <p:blipFill>
          <a:blip r:embed="rId5"/>
          <a:stretch>
            <a:fillRect/>
          </a:stretch>
        </p:blipFill>
        <p:spPr>
          <a:xfrm>
            <a:off x="5728553" y="3108102"/>
            <a:ext cx="3905795" cy="3067478"/>
          </a:xfrm>
          <a:prstGeom prst="rect">
            <a:avLst/>
          </a:prstGeom>
        </p:spPr>
      </p:pic>
    </p:spTree>
    <p:extLst>
      <p:ext uri="{BB962C8B-B14F-4D97-AF65-F5344CB8AC3E}">
        <p14:creationId xmlns:p14="http://schemas.microsoft.com/office/powerpoint/2010/main" val="281533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leaf with water drops on it">
            <a:extLst>
              <a:ext uri="{FF2B5EF4-FFF2-40B4-BE49-F238E27FC236}">
                <a16:creationId xmlns:a16="http://schemas.microsoft.com/office/drawing/2014/main" id="{218F3EFB-1B94-46C4-961E-9E4CCDFCA1B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0" y="0"/>
            <a:ext cx="12192000" cy="3429000"/>
          </a:xfrm>
        </p:spPr>
      </p:pic>
      <p:sp>
        <p:nvSpPr>
          <p:cNvPr id="9" name="Title 8">
            <a:extLst>
              <a:ext uri="{FF2B5EF4-FFF2-40B4-BE49-F238E27FC236}">
                <a16:creationId xmlns:a16="http://schemas.microsoft.com/office/drawing/2014/main" id="{1EE5A625-CF8D-4DB8-B64A-918374A7C3E4}"/>
              </a:ext>
            </a:extLst>
          </p:cNvPr>
          <p:cNvSpPr>
            <a:spLocks noGrp="1"/>
          </p:cNvSpPr>
          <p:nvPr>
            <p:ph type="title"/>
          </p:nvPr>
        </p:nvSpPr>
        <p:spPr>
          <a:xfrm>
            <a:off x="0" y="0"/>
            <a:ext cx="4979988" cy="6858000"/>
          </a:xfrm>
        </p:spPr>
        <p:txBody>
          <a:bodyPr/>
          <a:lstStyle/>
          <a:p>
            <a:r>
              <a:rPr lang="en-US" dirty="0"/>
              <a:t>There is a strong correlation between life Expectancy and </a:t>
            </a:r>
            <a:r>
              <a:rPr lang="en-US" noProof="0" dirty="0"/>
              <a:t>Gross Domestic Product </a:t>
            </a:r>
            <a:br>
              <a:rPr lang="en-US" noProof="0" dirty="0"/>
            </a:br>
            <a:r>
              <a:rPr lang="en-US" noProof="0" dirty="0"/>
              <a:t>per capita</a:t>
            </a:r>
            <a:br>
              <a:rPr lang="en-US" noProof="0" dirty="0"/>
            </a:br>
            <a:r>
              <a:rPr lang="en-US" dirty="0"/>
              <a:t> </a:t>
            </a:r>
          </a:p>
        </p:txBody>
      </p:sp>
      <p:sp>
        <p:nvSpPr>
          <p:cNvPr id="14" name="Slide Number Placeholder 13">
            <a:extLst>
              <a:ext uri="{FF2B5EF4-FFF2-40B4-BE49-F238E27FC236}">
                <a16:creationId xmlns:a16="http://schemas.microsoft.com/office/drawing/2014/main" id="{1C31DFE7-B40B-46F0-B411-4719122FE54E}"/>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7</a:t>
            </a:fld>
            <a:endParaRPr lang="en-US" dirty="0"/>
          </a:p>
        </p:txBody>
      </p:sp>
      <p:sp>
        <p:nvSpPr>
          <p:cNvPr id="127" name="Rectangle 126">
            <a:extLst>
              <a:ext uri="{FF2B5EF4-FFF2-40B4-BE49-F238E27FC236}">
                <a16:creationId xmlns:a16="http://schemas.microsoft.com/office/drawing/2014/main" id="{DD11EA8B-DB5B-4136-99D3-4D19B66922C1}"/>
              </a:ext>
              <a:ext uri="{C183D7F6-B498-43B3-948B-1728B52AA6E4}">
                <adec:decorative xmlns:adec="http://schemas.microsoft.com/office/drawing/2017/decorative" val="1"/>
              </a:ext>
            </a:extLst>
          </p:cNvPr>
          <p:cNvSpPr/>
          <p:nvPr/>
        </p:nvSpPr>
        <p:spPr>
          <a:xfrm>
            <a:off x="238935" y="3471079"/>
            <a:ext cx="4494989" cy="288527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10;&#10;Description automatically generated">
            <a:extLst>
              <a:ext uri="{FF2B5EF4-FFF2-40B4-BE49-F238E27FC236}">
                <a16:creationId xmlns:a16="http://schemas.microsoft.com/office/drawing/2014/main" id="{CEA67E42-A97C-B55E-C2DB-28568685F71D}"/>
              </a:ext>
            </a:extLst>
          </p:cNvPr>
          <p:cNvPicPr>
            <a:picLocks noChangeAspect="1"/>
          </p:cNvPicPr>
          <p:nvPr/>
        </p:nvPicPr>
        <p:blipFill>
          <a:blip r:embed="rId3"/>
          <a:stretch>
            <a:fillRect/>
          </a:stretch>
        </p:blipFill>
        <p:spPr>
          <a:xfrm>
            <a:off x="5805949" y="414953"/>
            <a:ext cx="5609302" cy="2720173"/>
          </a:xfrm>
          <a:prstGeom prst="rect">
            <a:avLst/>
          </a:prstGeom>
        </p:spPr>
      </p:pic>
      <p:sp>
        <p:nvSpPr>
          <p:cNvPr id="7" name="Text Placeholder 6">
            <a:extLst>
              <a:ext uri="{FF2B5EF4-FFF2-40B4-BE49-F238E27FC236}">
                <a16:creationId xmlns:a16="http://schemas.microsoft.com/office/drawing/2014/main" id="{C98CA38B-7C4B-E2A0-6323-D8695829A5AB}"/>
              </a:ext>
            </a:extLst>
          </p:cNvPr>
          <p:cNvSpPr>
            <a:spLocks noGrp="1"/>
          </p:cNvSpPr>
          <p:nvPr>
            <p:ph type="body" sz="quarter" idx="16"/>
          </p:nvPr>
        </p:nvSpPr>
        <p:spPr/>
        <p:txBody>
          <a:bodyPr>
            <a:normAutofit fontScale="70000" lnSpcReduction="20000"/>
          </a:bodyPr>
          <a:lstStyle/>
          <a:p>
            <a:r>
              <a:rPr lang="en-US" dirty="0"/>
              <a:t>We also see that the Philippines has the lowest Gross Domestic Product per capita but maintains a high life expectancy even in the earlier years. Tells me there are other factors than money in life.</a:t>
            </a:r>
            <a:br>
              <a:rPr lang="en-US" dirty="0"/>
            </a:br>
            <a:endParaRPr lang="en-US" dirty="0"/>
          </a:p>
        </p:txBody>
      </p:sp>
      <p:sp>
        <p:nvSpPr>
          <p:cNvPr id="8" name="Text Placeholder 22">
            <a:extLst>
              <a:ext uri="{FF2B5EF4-FFF2-40B4-BE49-F238E27FC236}">
                <a16:creationId xmlns:a16="http://schemas.microsoft.com/office/drawing/2014/main" id="{AB44DE72-BF6F-CB25-A93E-2E69AC8082E1}"/>
              </a:ext>
            </a:extLst>
          </p:cNvPr>
          <p:cNvSpPr txBox="1">
            <a:spLocks/>
          </p:cNvSpPr>
          <p:nvPr/>
        </p:nvSpPr>
        <p:spPr>
          <a:xfrm>
            <a:off x="178307" y="749808"/>
            <a:ext cx="4555617" cy="1606396"/>
          </a:xfrm>
          <a:prstGeom prst="rect">
            <a:avLst/>
          </a:prstGeom>
        </p:spPr>
        <p:txBody>
          <a:bodyPr anchor="ctr"/>
          <a:lstStyle>
            <a:lvl1pPr marL="0" indent="0" algn="l" defTabSz="914400" rtl="0" eaLnBrk="1" latinLnBrk="0" hangingPunct="1">
              <a:lnSpc>
                <a:spcPct val="200000"/>
              </a:lnSpc>
              <a:spcBef>
                <a:spcPts val="0"/>
              </a:spcBef>
              <a:buFont typeface="Arial" panose="020B0604020202020204" pitchFamily="34" charset="0"/>
              <a:buNone/>
              <a:defRPr sz="18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sz="1100"/>
              <a:t>Pearson's product-moment correlation</a:t>
            </a:r>
          </a:p>
          <a:p>
            <a:pPr algn="ctr">
              <a:lnSpc>
                <a:spcPct val="100000"/>
              </a:lnSpc>
            </a:pPr>
            <a:endParaRPr lang="en-US" sz="1100"/>
          </a:p>
          <a:p>
            <a:pPr algn="ctr">
              <a:lnSpc>
                <a:spcPct val="100000"/>
              </a:lnSpc>
            </a:pPr>
            <a:r>
              <a:rPr lang="en-US" sz="1100"/>
              <a:t>data:  exp.5$lifeExp and exp.5$gdpPercap</a:t>
            </a:r>
          </a:p>
          <a:p>
            <a:pPr algn="ctr">
              <a:lnSpc>
                <a:spcPct val="100000"/>
              </a:lnSpc>
            </a:pPr>
            <a:r>
              <a:rPr lang="en-US" sz="1100"/>
              <a:t>t = 7.4333, df = 58, p-value = 5.479e-10</a:t>
            </a:r>
          </a:p>
          <a:p>
            <a:pPr algn="ctr">
              <a:lnSpc>
                <a:spcPct val="100000"/>
              </a:lnSpc>
            </a:pPr>
            <a:r>
              <a:rPr lang="en-US" sz="1100"/>
              <a:t>alternative hypothesis: true correlation is not equal to 0</a:t>
            </a:r>
          </a:p>
          <a:p>
            <a:pPr algn="ctr">
              <a:lnSpc>
                <a:spcPct val="100000"/>
              </a:lnSpc>
            </a:pPr>
            <a:r>
              <a:rPr lang="en-US" sz="1100"/>
              <a:t>95 </a:t>
            </a:r>
            <a:r>
              <a:rPr lang="en-US" sz="1050"/>
              <a:t>percent</a:t>
            </a:r>
            <a:r>
              <a:rPr lang="en-US" sz="1100"/>
              <a:t> confidence interval:</a:t>
            </a:r>
          </a:p>
          <a:p>
            <a:pPr algn="ctr">
              <a:lnSpc>
                <a:spcPct val="100000"/>
              </a:lnSpc>
            </a:pPr>
            <a:r>
              <a:rPr lang="en-US" sz="1100"/>
              <a:t> 0.5404049 0.8089331</a:t>
            </a:r>
          </a:p>
          <a:p>
            <a:pPr algn="ctr">
              <a:lnSpc>
                <a:spcPct val="100000"/>
              </a:lnSpc>
            </a:pPr>
            <a:r>
              <a:rPr lang="en-US" sz="1100"/>
              <a:t>sample estimates:</a:t>
            </a:r>
          </a:p>
          <a:p>
            <a:pPr algn="ctr">
              <a:lnSpc>
                <a:spcPct val="100000"/>
              </a:lnSpc>
            </a:pPr>
            <a:r>
              <a:rPr lang="en-US" sz="1100"/>
              <a:t>      cor </a:t>
            </a:r>
          </a:p>
          <a:p>
            <a:pPr algn="ctr">
              <a:lnSpc>
                <a:spcPct val="100000"/>
              </a:lnSpc>
            </a:pPr>
            <a:r>
              <a:rPr lang="en-US" sz="1100"/>
              <a:t>0.6984823 </a:t>
            </a:r>
            <a:endParaRPr lang="en-US" sz="1100" dirty="0"/>
          </a:p>
        </p:txBody>
      </p:sp>
    </p:spTree>
    <p:extLst>
      <p:ext uri="{BB962C8B-B14F-4D97-AF65-F5344CB8AC3E}">
        <p14:creationId xmlns:p14="http://schemas.microsoft.com/office/powerpoint/2010/main" val="3984440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CD4EC34-A56A-4AFF-967C-7826E8491850}"/>
              </a:ext>
            </a:extLst>
          </p:cNvPr>
          <p:cNvSpPr>
            <a:spLocks noGrp="1"/>
          </p:cNvSpPr>
          <p:nvPr>
            <p:ph type="title"/>
          </p:nvPr>
        </p:nvSpPr>
        <p:spPr>
          <a:xfrm>
            <a:off x="1186544" y="-1"/>
            <a:ext cx="3944790" cy="1845127"/>
          </a:xfrm>
        </p:spPr>
        <p:txBody>
          <a:bodyPr/>
          <a:lstStyle/>
          <a:p>
            <a:r>
              <a:rPr lang="en-US" noProof="0" dirty="0"/>
              <a:t>summary</a:t>
            </a:r>
            <a:endParaRPr lang="en-US" dirty="0"/>
          </a:p>
        </p:txBody>
      </p:sp>
      <p:pic>
        <p:nvPicPr>
          <p:cNvPr id="12" name="Picture Placeholder 11" descr="A high angle view of a plantation">
            <a:extLst>
              <a:ext uri="{FF2B5EF4-FFF2-40B4-BE49-F238E27FC236}">
                <a16:creationId xmlns:a16="http://schemas.microsoft.com/office/drawing/2014/main" id="{86DB35FE-DA40-47CA-AC01-10AFBE90D47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95864" y="1845126"/>
            <a:ext cx="12192000" cy="5012871"/>
          </a:xfrm>
        </p:spPr>
      </p:pic>
      <p:sp>
        <p:nvSpPr>
          <p:cNvPr id="21" name="Text Placeholder 20">
            <a:extLst>
              <a:ext uri="{FF2B5EF4-FFF2-40B4-BE49-F238E27FC236}">
                <a16:creationId xmlns:a16="http://schemas.microsoft.com/office/drawing/2014/main" id="{1ACAAE1E-C644-4F5F-B013-E7D2D2C82E71}"/>
              </a:ext>
            </a:extLst>
          </p:cNvPr>
          <p:cNvSpPr>
            <a:spLocks noGrp="1"/>
          </p:cNvSpPr>
          <p:nvPr>
            <p:ph type="body" sz="quarter" idx="16"/>
          </p:nvPr>
        </p:nvSpPr>
        <p:spPr>
          <a:xfrm>
            <a:off x="5627913" y="0"/>
            <a:ext cx="6564087" cy="3614737"/>
          </a:xfrm>
        </p:spPr>
        <p:txBody>
          <a:bodyPr/>
          <a:lstStyle/>
          <a:p>
            <a:r>
              <a:rPr lang="en-US" dirty="0"/>
              <a:t>In summary life expectancy is getting older and older by the years. The more we learn the more we can help each other live longer. From my data even in poorer country’s life is getting better.  </a:t>
            </a:r>
          </a:p>
        </p:txBody>
      </p:sp>
      <p:sp>
        <p:nvSpPr>
          <p:cNvPr id="4" name="Slide Number Placeholder 3">
            <a:extLst>
              <a:ext uri="{FF2B5EF4-FFF2-40B4-BE49-F238E27FC236}">
                <a16:creationId xmlns:a16="http://schemas.microsoft.com/office/drawing/2014/main" id="{F0D5A82B-E666-4FD6-A993-84ED558D3B3A}"/>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8</a:t>
            </a:fld>
            <a:endParaRPr lang="en-US" dirty="0"/>
          </a:p>
        </p:txBody>
      </p:sp>
      <p:pic>
        <p:nvPicPr>
          <p:cNvPr id="6" name="Picture 5">
            <a:extLst>
              <a:ext uri="{FF2B5EF4-FFF2-40B4-BE49-F238E27FC236}">
                <a16:creationId xmlns:a16="http://schemas.microsoft.com/office/drawing/2014/main" id="{728E9F97-2DCD-496F-C5E7-86BF85BDD549}"/>
              </a:ext>
            </a:extLst>
          </p:cNvPr>
          <p:cNvPicPr>
            <a:picLocks noChangeAspect="1"/>
          </p:cNvPicPr>
          <p:nvPr/>
        </p:nvPicPr>
        <p:blipFill>
          <a:blip r:embed="rId3"/>
          <a:stretch>
            <a:fillRect/>
          </a:stretch>
        </p:blipFill>
        <p:spPr>
          <a:xfrm>
            <a:off x="25462" y="299902"/>
            <a:ext cx="3133477" cy="2701106"/>
          </a:xfrm>
          <a:prstGeom prst="rect">
            <a:avLst/>
          </a:prstGeom>
        </p:spPr>
      </p:pic>
      <p:pic>
        <p:nvPicPr>
          <p:cNvPr id="8" name="Picture 7">
            <a:extLst>
              <a:ext uri="{FF2B5EF4-FFF2-40B4-BE49-F238E27FC236}">
                <a16:creationId xmlns:a16="http://schemas.microsoft.com/office/drawing/2014/main" id="{BCD221ED-F367-CFCE-16F9-B9C5D1B42C83}"/>
              </a:ext>
            </a:extLst>
          </p:cNvPr>
          <p:cNvPicPr>
            <a:picLocks noChangeAspect="1"/>
          </p:cNvPicPr>
          <p:nvPr/>
        </p:nvPicPr>
        <p:blipFill>
          <a:blip r:embed="rId4"/>
          <a:stretch>
            <a:fillRect/>
          </a:stretch>
        </p:blipFill>
        <p:spPr>
          <a:xfrm>
            <a:off x="1185069" y="3300911"/>
            <a:ext cx="3161912" cy="2701106"/>
          </a:xfrm>
          <a:prstGeom prst="rect">
            <a:avLst/>
          </a:prstGeom>
        </p:spPr>
      </p:pic>
      <p:pic>
        <p:nvPicPr>
          <p:cNvPr id="10" name="Picture 9">
            <a:extLst>
              <a:ext uri="{FF2B5EF4-FFF2-40B4-BE49-F238E27FC236}">
                <a16:creationId xmlns:a16="http://schemas.microsoft.com/office/drawing/2014/main" id="{AAB2D5E8-0FD9-2F55-87FA-4075EDC82E0F}"/>
              </a:ext>
            </a:extLst>
          </p:cNvPr>
          <p:cNvPicPr>
            <a:picLocks noChangeAspect="1"/>
          </p:cNvPicPr>
          <p:nvPr/>
        </p:nvPicPr>
        <p:blipFill>
          <a:blip r:embed="rId5"/>
          <a:stretch>
            <a:fillRect/>
          </a:stretch>
        </p:blipFill>
        <p:spPr>
          <a:xfrm>
            <a:off x="1185069" y="5988686"/>
            <a:ext cx="3161912" cy="367664"/>
          </a:xfrm>
          <a:prstGeom prst="rect">
            <a:avLst/>
          </a:prstGeom>
        </p:spPr>
      </p:pic>
      <p:pic>
        <p:nvPicPr>
          <p:cNvPr id="13" name="Picture 12">
            <a:extLst>
              <a:ext uri="{FF2B5EF4-FFF2-40B4-BE49-F238E27FC236}">
                <a16:creationId xmlns:a16="http://schemas.microsoft.com/office/drawing/2014/main" id="{1063C590-AB51-26A8-116F-CAEBA4EF54BF}"/>
              </a:ext>
            </a:extLst>
          </p:cNvPr>
          <p:cNvPicPr>
            <a:picLocks noChangeAspect="1"/>
          </p:cNvPicPr>
          <p:nvPr/>
        </p:nvPicPr>
        <p:blipFill>
          <a:blip r:embed="rId6"/>
          <a:stretch>
            <a:fillRect/>
          </a:stretch>
        </p:blipFill>
        <p:spPr>
          <a:xfrm>
            <a:off x="6942095" y="4265901"/>
            <a:ext cx="2171888" cy="1600339"/>
          </a:xfrm>
          <a:prstGeom prst="rect">
            <a:avLst/>
          </a:prstGeom>
        </p:spPr>
      </p:pic>
    </p:spTree>
    <p:extLst>
      <p:ext uri="{BB962C8B-B14F-4D97-AF65-F5344CB8AC3E}">
        <p14:creationId xmlns:p14="http://schemas.microsoft.com/office/powerpoint/2010/main" val="204619446"/>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439292-23DE-4FBC-B000-AFED89AC64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3.xml><?xml version="1.0" encoding="utf-8"?>
<ds:datastoreItem xmlns:ds="http://schemas.openxmlformats.org/officeDocument/2006/customXml" ds:itemID="{065F1115-A9D1-4ADF-878E-8B9CEB141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Verdant pitch deck</Template>
  <TotalTime>1271</TotalTime>
  <Words>365</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Tenorite </vt:lpstr>
      <vt:lpstr>Tenorite Bold</vt:lpstr>
      <vt:lpstr>Office Theme</vt:lpstr>
      <vt:lpstr>HandsOnL09</vt:lpstr>
      <vt:lpstr>Data Exportation</vt:lpstr>
      <vt:lpstr>Gross Domestic Product  per capita  comparison</vt:lpstr>
      <vt:lpstr>Business model</vt:lpstr>
      <vt:lpstr>Its all connected </vt:lpstr>
      <vt:lpstr>About us</vt:lpstr>
      <vt:lpstr>There is a strong correlation between life Expectancy and Gross Domestic Product  per capita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HandsOnL09</dc:title>
  <dc:creator>Mischa Hermes</dc:creator>
  <cp:lastModifiedBy>Mischa Hermes</cp:lastModifiedBy>
  <cp:revision>1</cp:revision>
  <dcterms:created xsi:type="dcterms:W3CDTF">2022-08-17T05:27:11Z</dcterms:created>
  <dcterms:modified xsi:type="dcterms:W3CDTF">2022-08-18T02:39:05Z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