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ppt/tags/tag25.xml" ContentType="application/vnd.openxmlformats-officedocument.presentationml.tags+xml"/>
  <Override PartName="/ppt/notesSlides/notesSlide24.xml" ContentType="application/vnd.openxmlformats-officedocument.presentationml.notesSlide+xml"/>
  <Override PartName="/ppt/tags/tag26.xml" ContentType="application/vnd.openxmlformats-officedocument.presentationml.tags+xml"/>
  <Override PartName="/ppt/notesSlides/notesSlide25.xml" ContentType="application/vnd.openxmlformats-officedocument.presentationml.notesSlide+xml"/>
  <Override PartName="/ppt/tags/tag27.xml" ContentType="application/vnd.openxmlformats-officedocument.presentationml.tags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notesSlides/notesSlide27.xml" ContentType="application/vnd.openxmlformats-officedocument.presentationml.notesSlide+xml"/>
  <Override PartName="/ppt/tags/tag29.xml" ContentType="application/vnd.openxmlformats-officedocument.presentationml.tags+xml"/>
  <Override PartName="/ppt/notesSlides/notesSlide28.xml" ContentType="application/vnd.openxmlformats-officedocument.presentationml.notesSlide+xml"/>
  <Override PartName="/ppt/tags/tag30.xml" ContentType="application/vnd.openxmlformats-officedocument.presentationml.tags+xml"/>
  <Override PartName="/ppt/notesSlides/notesSlide29.xml" ContentType="application/vnd.openxmlformats-officedocument.presentationml.notesSlide+xml"/>
  <Override PartName="/ppt/tags/tag31.xml" ContentType="application/vnd.openxmlformats-officedocument.presentationml.tags+xml"/>
  <Override PartName="/ppt/notesSlides/notesSlide30.xml" ContentType="application/vnd.openxmlformats-officedocument.presentationml.notesSlide+xml"/>
  <Override PartName="/ppt/tags/tag32.xml" ContentType="application/vnd.openxmlformats-officedocument.presentationml.tags+xml"/>
  <Override PartName="/ppt/notesSlides/notesSlide31.xml" ContentType="application/vnd.openxmlformats-officedocument.presentationml.notesSlide+xml"/>
  <Override PartName="/ppt/tags/tag33.xml" ContentType="application/vnd.openxmlformats-officedocument.presentationml.tags+xml"/>
  <Override PartName="/ppt/notesSlides/notesSlide32.xml" ContentType="application/vnd.openxmlformats-officedocument.presentationml.notesSlide+xml"/>
  <Override PartName="/ppt/tags/tag34.xml" ContentType="application/vnd.openxmlformats-officedocument.presentationml.tags+xml"/>
  <Override PartName="/ppt/notesSlides/notesSlide33.xml" ContentType="application/vnd.openxmlformats-officedocument.presentationml.notesSlide+xml"/>
  <Override PartName="/ppt/tags/tag35.xml" ContentType="application/vnd.openxmlformats-officedocument.presentationml.tags+xml"/>
  <Override PartName="/ppt/notesSlides/notesSlide34.xml" ContentType="application/vnd.openxmlformats-officedocument.presentationml.notesSlide+xml"/>
  <Override PartName="/ppt/tags/tag36.xml" ContentType="application/vnd.openxmlformats-officedocument.presentationml.tags+xml"/>
  <Override PartName="/ppt/notesSlides/notesSlide35.xml" ContentType="application/vnd.openxmlformats-officedocument.presentationml.notesSlide+xml"/>
  <Override PartName="/ppt/tags/tag37.xml" ContentType="application/vnd.openxmlformats-officedocument.presentationml.tags+xml"/>
  <Override PartName="/ppt/notesSlides/notesSlide36.xml" ContentType="application/vnd.openxmlformats-officedocument.presentationml.notesSlide+xml"/>
  <Override PartName="/ppt/tags/tag38.xml" ContentType="application/vnd.openxmlformats-officedocument.presentationml.tags+xml"/>
  <Override PartName="/ppt/notesSlides/notesSlide37.xml" ContentType="application/vnd.openxmlformats-officedocument.presentationml.notesSlide+xml"/>
  <Override PartName="/ppt/tags/tag39.xml" ContentType="application/vnd.openxmlformats-officedocument.presentationml.tags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80" r:id="rId2"/>
    <p:sldId id="449" r:id="rId3"/>
    <p:sldId id="398" r:id="rId4"/>
    <p:sldId id="416" r:id="rId5"/>
    <p:sldId id="417" r:id="rId6"/>
    <p:sldId id="444" r:id="rId7"/>
    <p:sldId id="429" r:id="rId8"/>
    <p:sldId id="419" r:id="rId9"/>
    <p:sldId id="445" r:id="rId10"/>
    <p:sldId id="446" r:id="rId11"/>
    <p:sldId id="418" r:id="rId12"/>
    <p:sldId id="420" r:id="rId13"/>
    <p:sldId id="421" r:id="rId14"/>
    <p:sldId id="432" r:id="rId15"/>
    <p:sldId id="422" r:id="rId16"/>
    <p:sldId id="447" r:id="rId17"/>
    <p:sldId id="448" r:id="rId18"/>
    <p:sldId id="423" r:id="rId19"/>
    <p:sldId id="424" r:id="rId20"/>
    <p:sldId id="425" r:id="rId21"/>
    <p:sldId id="433" r:id="rId22"/>
    <p:sldId id="426" r:id="rId23"/>
    <p:sldId id="428" r:id="rId24"/>
    <p:sldId id="427" r:id="rId25"/>
    <p:sldId id="434" r:id="rId26"/>
    <p:sldId id="430" r:id="rId27"/>
    <p:sldId id="435" r:id="rId28"/>
    <p:sldId id="436" r:id="rId29"/>
    <p:sldId id="437" r:id="rId30"/>
    <p:sldId id="438" r:id="rId31"/>
    <p:sldId id="439" r:id="rId32"/>
    <p:sldId id="440" r:id="rId33"/>
    <p:sldId id="441" r:id="rId34"/>
    <p:sldId id="443" r:id="rId35"/>
    <p:sldId id="431" r:id="rId36"/>
    <p:sldId id="442" r:id="rId37"/>
    <p:sldId id="415" r:id="rId38"/>
    <p:sldId id="450" r:id="rId39"/>
  </p:sldIdLst>
  <p:sldSz cx="12192000" cy="6858000"/>
  <p:notesSz cx="6858000" cy="9144000"/>
  <p:custDataLst>
    <p:tags r:id="rId4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84" userDrawn="1">
          <p15:clr>
            <a:srgbClr val="A4A3A4"/>
          </p15:clr>
        </p15:guide>
        <p15:guide id="4" pos="600" userDrawn="1">
          <p15:clr>
            <a:srgbClr val="A4A3A4"/>
          </p15:clr>
        </p15:guide>
        <p15:guide id="5" pos="7296" userDrawn="1">
          <p15:clr>
            <a:srgbClr val="A4A3A4"/>
          </p15:clr>
        </p15:guide>
        <p15:guide id="6" pos="7080" userDrawn="1">
          <p15:clr>
            <a:srgbClr val="A4A3A4"/>
          </p15:clr>
        </p15:guide>
        <p15:guide id="7" orient="horz" pos="912" userDrawn="1">
          <p15:clr>
            <a:srgbClr val="A4A3A4"/>
          </p15:clr>
        </p15:guide>
        <p15:guide id="8" orient="horz" pos="3888" userDrawn="1">
          <p15:clr>
            <a:srgbClr val="A4A3A4"/>
          </p15:clr>
        </p15:guide>
        <p15:guide id="9" orient="horz" pos="1272" userDrawn="1">
          <p15:clr>
            <a:srgbClr val="A4A3A4"/>
          </p15:clr>
        </p15:guide>
        <p15:guide id="15" pos="6984" userDrawn="1">
          <p15:clr>
            <a:srgbClr val="A4A3A4"/>
          </p15:clr>
        </p15:guide>
        <p15:guide id="16" orient="horz" pos="19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363636"/>
    <a:srgbClr val="7F2E30"/>
    <a:srgbClr val="3C3C3C"/>
    <a:srgbClr val="502F20"/>
    <a:srgbClr val="F3EFEE"/>
    <a:srgbClr val="3A211D"/>
    <a:srgbClr val="2E3139"/>
    <a:srgbClr val="F1F2F4"/>
    <a:srgbClr val="EDF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4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-492" y="-114"/>
      </p:cViewPr>
      <p:guideLst>
        <p:guide orient="horz" pos="2160"/>
        <p:guide orient="horz" pos="912"/>
        <p:guide orient="horz" pos="3888"/>
        <p:guide orient="horz" pos="1272"/>
        <p:guide orient="horz" pos="1992"/>
        <p:guide pos="3840"/>
        <p:guide pos="384"/>
        <p:guide pos="600"/>
        <p:guide pos="7296"/>
        <p:guide pos="7080"/>
        <p:guide pos="69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9B7B9-572E-4765-8917-F290920783FD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E3090-19BA-4BF2-BD34-BAA68E13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504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4BA81-6A69-41D6-AE52-62521AF76217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73A4F-3A00-45DA-888B-C117A982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2208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248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775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965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460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552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320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8341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7535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286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2983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088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4148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001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4398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3763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0060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467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0549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097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357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0826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733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4148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2965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1539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6046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7619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1354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5016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5667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4382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135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218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40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101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447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632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332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5614427"/>
      </p:ext>
    </p:extLst>
  </p:cSld>
  <p:clrMapOvr>
    <a:masterClrMapping/>
  </p:clrMapOvr>
  <p:transition spd="slow" advTm="4043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5219700" y="669472"/>
            <a:ext cx="877824" cy="8778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955330" y="2019300"/>
            <a:ext cx="1243584" cy="124358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7260533" y="2988127"/>
            <a:ext cx="1179576" cy="11795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2586011" y="3565323"/>
            <a:ext cx="1746504" cy="174650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4163461333"/>
      </p:ext>
    </p:extLst>
  </p:cSld>
  <p:clrMapOvr>
    <a:masterClrMapping/>
  </p:clrMapOvr>
  <p:transition spd="slow" advTm="4043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119062" y="104774"/>
            <a:ext cx="6702425" cy="664686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884935" y="104774"/>
            <a:ext cx="2560321" cy="32928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509047" y="3460366"/>
            <a:ext cx="2560321" cy="32928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</a:t>
            </a:r>
          </a:p>
        </p:txBody>
      </p:sp>
    </p:spTree>
    <p:extLst>
      <p:ext uri="{BB962C8B-B14F-4D97-AF65-F5344CB8AC3E}">
        <p14:creationId xmlns:p14="http://schemas.microsoft.com/office/powerpoint/2010/main" val="3530089794"/>
      </p:ext>
    </p:extLst>
  </p:cSld>
  <p:clrMapOvr>
    <a:masterClrMapping/>
  </p:clrMapOvr>
  <p:transition spd="slow" advTm="4043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12257" y="2019299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604821" y="2019299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11885" y="4124323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04634" y="4124324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597383" y="2019299"/>
            <a:ext cx="2644775" cy="41481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12083"/>
      </p:ext>
    </p:extLst>
  </p:cSld>
  <p:clrMapOvr>
    <a:masterClrMapping/>
  </p:clrMapOvr>
  <p:transition spd="slow" advTm="4043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573151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7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3352864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8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6130925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9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8910701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0" name="Picture Placeholder 15"/>
          <p:cNvSpPr>
            <a:spLocks noGrp="1"/>
          </p:cNvSpPr>
          <p:nvPr>
            <p:ph type="pic" sz="quarter" idx="14" hasCustomPrompt="1"/>
          </p:nvPr>
        </p:nvSpPr>
        <p:spPr>
          <a:xfrm>
            <a:off x="573151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1" name="Picture Placeholder 15"/>
          <p:cNvSpPr>
            <a:spLocks noGrp="1"/>
          </p:cNvSpPr>
          <p:nvPr>
            <p:ph type="pic" sz="quarter" idx="15" hasCustomPrompt="1"/>
          </p:nvPr>
        </p:nvSpPr>
        <p:spPr>
          <a:xfrm>
            <a:off x="3352864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2" name="Picture Placeholder 15"/>
          <p:cNvSpPr>
            <a:spLocks noGrp="1"/>
          </p:cNvSpPr>
          <p:nvPr>
            <p:ph type="pic" sz="quarter" idx="16" hasCustomPrompt="1"/>
          </p:nvPr>
        </p:nvSpPr>
        <p:spPr>
          <a:xfrm>
            <a:off x="6130925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3" name="Picture Placeholder 15"/>
          <p:cNvSpPr>
            <a:spLocks noGrp="1"/>
          </p:cNvSpPr>
          <p:nvPr>
            <p:ph type="pic" sz="quarter" idx="17" hasCustomPrompt="1"/>
          </p:nvPr>
        </p:nvSpPr>
        <p:spPr>
          <a:xfrm>
            <a:off x="8908986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  <p:extLst>
      <p:ext uri="{BB962C8B-B14F-4D97-AF65-F5344CB8AC3E}">
        <p14:creationId xmlns:p14="http://schemas.microsoft.com/office/powerpoint/2010/main" val="1082559664"/>
      </p:ext>
    </p:extLst>
  </p:cSld>
  <p:clrMapOvr>
    <a:masterClrMapping/>
  </p:clrMapOvr>
  <p:transition spd="slow" advTm="4043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 hasCustomPrompt="1"/>
          </p:nvPr>
        </p:nvSpPr>
        <p:spPr>
          <a:xfrm>
            <a:off x="3781424" y="-1"/>
            <a:ext cx="2752725" cy="33385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9477375" y="1509713"/>
            <a:ext cx="2714625" cy="37480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 hasCustomPrompt="1"/>
          </p:nvPr>
        </p:nvSpPr>
        <p:spPr>
          <a:xfrm>
            <a:off x="931862" y="1509713"/>
            <a:ext cx="2754312" cy="37480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8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629401" y="1509713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9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629401" y="3428999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0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3779836" y="3428999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  <p:extLst>
      <p:ext uri="{BB962C8B-B14F-4D97-AF65-F5344CB8AC3E}">
        <p14:creationId xmlns:p14="http://schemas.microsoft.com/office/powerpoint/2010/main" val="1885947559"/>
      </p:ext>
    </p:extLst>
  </p:cSld>
  <p:clrMapOvr>
    <a:masterClrMapping/>
  </p:clrMapOvr>
  <p:transition spd="slow" advTm="4043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-217198" y="2624081"/>
            <a:ext cx="1746504" cy="1243584"/>
          </a:xfrm>
          <a:prstGeom prst="roundRect">
            <a:avLst>
              <a:gd name="adj" fmla="val 6163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10661691" y="2624081"/>
            <a:ext cx="1746504" cy="1243584"/>
          </a:xfrm>
          <a:prstGeom prst="roundRect">
            <a:avLst>
              <a:gd name="adj" fmla="val 6163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1680975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675550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7669122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  <p:extLst>
      <p:ext uri="{BB962C8B-B14F-4D97-AF65-F5344CB8AC3E}">
        <p14:creationId xmlns:p14="http://schemas.microsoft.com/office/powerpoint/2010/main" val="1602914045"/>
      </p:ext>
    </p:extLst>
  </p:cSld>
  <p:clrMapOvr>
    <a:masterClrMapping/>
  </p:clrMapOvr>
  <p:transition spd="slow" advTm="4043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009136"/>
            <a:ext cx="6096000" cy="41562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2009136"/>
            <a:ext cx="2324100" cy="23274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8420100" y="2009136"/>
            <a:ext cx="3771900" cy="23274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  <p:extLst>
      <p:ext uri="{BB962C8B-B14F-4D97-AF65-F5344CB8AC3E}">
        <p14:creationId xmlns:p14="http://schemas.microsoft.com/office/powerpoint/2010/main" val="2874650901"/>
      </p:ext>
    </p:extLst>
  </p:cSld>
  <p:clrMapOvr>
    <a:masterClrMapping/>
  </p:clrMapOvr>
  <p:transition spd="slow" advTm="4043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34183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3338622" y="3418366"/>
            <a:ext cx="2386123" cy="15257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6667499" y="3418366"/>
            <a:ext cx="2386123" cy="15257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</a:p>
        </p:txBody>
      </p:sp>
    </p:spTree>
    <p:extLst>
      <p:ext uri="{BB962C8B-B14F-4D97-AF65-F5344CB8AC3E}">
        <p14:creationId xmlns:p14="http://schemas.microsoft.com/office/powerpoint/2010/main" val="1954576369"/>
      </p:ext>
    </p:extLst>
  </p:cSld>
  <p:clrMapOvr>
    <a:masterClrMapping/>
  </p:clrMapOvr>
  <p:transition spd="slow" advTm="4043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285187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534401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93299"/>
      </p:ext>
    </p:extLst>
  </p:cSld>
  <p:clrMapOvr>
    <a:masterClrMapping/>
  </p:clrMapOvr>
  <p:transition spd="slow" advTm="4043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1255"/>
      </p:ext>
    </p:extLst>
  </p:cSld>
  <p:clrMapOvr>
    <a:masterClrMapping/>
  </p:clrMapOvr>
  <p:transition spd="slow" advTm="4043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s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 hasCustomPrompt="1"/>
          </p:nvPr>
        </p:nvSpPr>
        <p:spPr>
          <a:xfrm>
            <a:off x="935725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3613908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2" hasCustomPrompt="1"/>
          </p:nvPr>
        </p:nvSpPr>
        <p:spPr>
          <a:xfrm>
            <a:off x="6292091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3" hasCustomPrompt="1"/>
          </p:nvPr>
        </p:nvSpPr>
        <p:spPr>
          <a:xfrm>
            <a:off x="8970274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</p:spTree>
    <p:extLst>
      <p:ext uri="{BB962C8B-B14F-4D97-AF65-F5344CB8AC3E}">
        <p14:creationId xmlns:p14="http://schemas.microsoft.com/office/powerpoint/2010/main" val="319517165"/>
      </p:ext>
    </p:extLst>
  </p:cSld>
  <p:clrMapOvr>
    <a:masterClrMapping/>
  </p:clrMapOvr>
  <p:transition spd="slow" advTm="4043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53483"/>
      </p:ext>
    </p:extLst>
  </p:cSld>
  <p:clrMapOvr>
    <a:masterClrMapping/>
  </p:clrMapOvr>
  <p:transition spd="slow" advTm="4043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 rot="434797">
            <a:off x="1198267" y="201929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 hasCustomPrompt="1"/>
          </p:nvPr>
        </p:nvSpPr>
        <p:spPr>
          <a:xfrm rot="434797">
            <a:off x="6414869" y="2030510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 hasCustomPrompt="1"/>
          </p:nvPr>
        </p:nvSpPr>
        <p:spPr>
          <a:xfrm rot="434797">
            <a:off x="1195986" y="4329978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 rot="434797">
            <a:off x="6421733" y="4345750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705251575"/>
      </p:ext>
    </p:extLst>
  </p:cSld>
  <p:clrMapOvr>
    <a:masterClrMapping/>
  </p:clrMapOvr>
  <p:transition spd="slow" advTm="4043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75808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2693976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512144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330312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8148480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9886750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255962075"/>
      </p:ext>
    </p:extLst>
  </p:cSld>
  <p:clrMapOvr>
    <a:masterClrMapping/>
  </p:clrMapOvr>
  <p:transition spd="slow" advTm="4043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065287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153445" y="3433428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5241603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325828" y="3433428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413986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4388"/>
      </p:ext>
    </p:extLst>
  </p:cSld>
  <p:clrMapOvr>
    <a:masterClrMapping/>
  </p:clrMapOvr>
  <p:transition spd="slow" advTm="4043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53865" y="566478"/>
            <a:ext cx="1399032" cy="13990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 hasCustomPrompt="1"/>
          </p:nvPr>
        </p:nvSpPr>
        <p:spPr>
          <a:xfrm>
            <a:off x="6629400" y="-1"/>
            <a:ext cx="5562600" cy="253054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4006910642"/>
      </p:ext>
    </p:extLst>
  </p:cSld>
  <p:clrMapOvr>
    <a:masterClrMapping/>
  </p:clrMapOvr>
  <p:transition spd="slow" advTm="4043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05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60" r:id="rId5"/>
    <p:sldLayoutId id="2147483661" r:id="rId6"/>
    <p:sldLayoutId id="2147483662" r:id="rId7"/>
    <p:sldLayoutId id="2147483667" r:id="rId8"/>
    <p:sldLayoutId id="2147483663" r:id="rId9"/>
    <p:sldLayoutId id="2147483664" r:id="rId10"/>
    <p:sldLayoutId id="2147483665" r:id="rId11"/>
    <p:sldLayoutId id="2147483666" r:id="rId12"/>
    <p:sldLayoutId id="2147483651" r:id="rId13"/>
    <p:sldLayoutId id="2147483652" r:id="rId14"/>
    <p:sldLayoutId id="2147483668" r:id="rId15"/>
    <p:sldLayoutId id="2147483669" r:id="rId16"/>
    <p:sldLayoutId id="2147483655" r:id="rId17"/>
  </p:sldLayoutIdLst>
  <p:transition spd="slow" advTm="4043">
    <p:fad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5" Type="http://schemas.openxmlformats.org/officeDocument/2006/relationships/image" Target="../media/image12.png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5" Type="http://schemas.openxmlformats.org/officeDocument/2006/relationships/image" Target="../media/image13.png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5" Type="http://schemas.openxmlformats.org/officeDocument/2006/relationships/image" Target="../media/image14.png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5" Type="http://schemas.openxmlformats.org/officeDocument/2006/relationships/image" Target="../media/image17.png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5" Type="http://schemas.openxmlformats.org/officeDocument/2006/relationships/image" Target="../media/image18.png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5" Type="http://schemas.openxmlformats.org/officeDocument/2006/relationships/image" Target="../media/image19.png"/><Relationship Id="rId4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5" Type="http://schemas.openxmlformats.org/officeDocument/2006/relationships/image" Target="../media/image20.png"/><Relationship Id="rId4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5" Type="http://schemas.openxmlformats.org/officeDocument/2006/relationships/image" Target="../media/image21.png"/><Relationship Id="rId4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3.gif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Relationship Id="rId5" Type="http://schemas.openxmlformats.org/officeDocument/2006/relationships/image" Target="../media/image24.png"/><Relationship Id="rId4" Type="http://schemas.openxmlformats.org/officeDocument/2006/relationships/image" Target="../media/image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Relationship Id="rId5" Type="http://schemas.openxmlformats.org/officeDocument/2006/relationships/image" Target="../media/image25.png"/><Relationship Id="rId4" Type="http://schemas.openxmlformats.org/officeDocument/2006/relationships/image" Target="../media/image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Relationship Id="rId5" Type="http://schemas.openxmlformats.org/officeDocument/2006/relationships/image" Target="../media/image28.png"/><Relationship Id="rId4" Type="http://schemas.openxmlformats.org/officeDocument/2006/relationships/image" Target="../media/image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Relationship Id="rId5" Type="http://schemas.openxmlformats.org/officeDocument/2006/relationships/image" Target="../media/image31.png"/><Relationship Id="rId4" Type="http://schemas.openxmlformats.org/officeDocument/2006/relationships/image" Target="../media/image1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Relationship Id="rId5" Type="http://schemas.openxmlformats.org/officeDocument/2006/relationships/image" Target="../media/image32.png"/><Relationship Id="rId4" Type="http://schemas.openxmlformats.org/officeDocument/2006/relationships/image" Target="../media/image1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1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Relationship Id="rId5" Type="http://schemas.openxmlformats.org/officeDocument/2006/relationships/image" Target="../media/image35.png"/><Relationship Id="rId4" Type="http://schemas.openxmlformats.org/officeDocument/2006/relationships/image" Target="../media/image1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Relationship Id="rId5" Type="http://schemas.openxmlformats.org/officeDocument/2006/relationships/image" Target="../media/image35.pn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Relationship Id="rId5" Type="http://schemas.openxmlformats.org/officeDocument/2006/relationships/image" Target="../media/image36.png"/><Relationship Id="rId4" Type="http://schemas.openxmlformats.org/officeDocument/2006/relationships/image" Target="../media/image1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Relationship Id="rId5" Type="http://schemas.openxmlformats.org/officeDocument/2006/relationships/image" Target="../media/image36.png"/><Relationship Id="rId4" Type="http://schemas.openxmlformats.org/officeDocument/2006/relationships/image" Target="../media/image1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3.xml"/><Relationship Id="rId5" Type="http://schemas.openxmlformats.org/officeDocument/2006/relationships/image" Target="../media/image37.png"/><Relationship Id="rId4" Type="http://schemas.openxmlformats.org/officeDocument/2006/relationships/image" Target="../media/image1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.xml"/><Relationship Id="rId5" Type="http://schemas.openxmlformats.org/officeDocument/2006/relationships/image" Target="../media/image38.png"/><Relationship Id="rId4" Type="http://schemas.openxmlformats.org/officeDocument/2006/relationships/image" Target="../media/image1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5.xml"/><Relationship Id="rId5" Type="http://schemas.openxmlformats.org/officeDocument/2006/relationships/image" Target="../media/image39.png"/><Relationship Id="rId4" Type="http://schemas.openxmlformats.org/officeDocument/2006/relationships/image" Target="../media/image1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.xml"/><Relationship Id="rId5" Type="http://schemas.openxmlformats.org/officeDocument/2006/relationships/image" Target="../media/image40.png"/><Relationship Id="rId4" Type="http://schemas.openxmlformats.org/officeDocument/2006/relationships/image" Target="../media/image1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7.xml"/><Relationship Id="rId5" Type="http://schemas.openxmlformats.org/officeDocument/2006/relationships/image" Target="../media/image41.png"/><Relationship Id="rId4" Type="http://schemas.openxmlformats.org/officeDocument/2006/relationships/image" Target="../media/image1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8.xml"/><Relationship Id="rId4" Type="http://schemas.openxmlformats.org/officeDocument/2006/relationships/image" Target="../media/image1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9.xml"/><Relationship Id="rId6" Type="http://schemas.openxmlformats.org/officeDocument/2006/relationships/hyperlink" Target="https://blog.csdn.net/legalhighhigh/article/details/81409551" TargetMode="External"/><Relationship Id="rId5" Type="http://schemas.openxmlformats.org/officeDocument/2006/relationships/hyperlink" Target="https://github.com/PacktPublishing/Generative-Adversarial-Networks-Cookbook" TargetMode="Externa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5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5" Type="http://schemas.openxmlformats.org/officeDocument/2006/relationships/image" Target="../media/image7.png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5" Type="http://schemas.openxmlformats.org/officeDocument/2006/relationships/image" Target="../media/image10.png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5" Type="http://schemas.openxmlformats.org/officeDocument/2006/relationships/image" Target="../media/image11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286305" y="2607478"/>
            <a:ext cx="6217907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7F2E30"/>
                </a:solidFill>
                <a:latin typeface="Adobe Garamond Pro Bold" panose="02020702060506020403" pitchFamily="18" charset="0"/>
                <a:ea typeface="微软雅黑" panose="020B0503020204020204" pitchFamily="34" charset="-122"/>
                <a:cs typeface="Aharoni" panose="02010803020104030203" pitchFamily="2" charset="-79"/>
              </a:rPr>
              <a:t>Pix2Pix Image-to-Image Translation</a:t>
            </a:r>
          </a:p>
        </p:txBody>
      </p:sp>
      <p:sp>
        <p:nvSpPr>
          <p:cNvPr id="16" name="矩形 15"/>
          <p:cNvSpPr/>
          <p:nvPr/>
        </p:nvSpPr>
        <p:spPr>
          <a:xfrm>
            <a:off x="5054430" y="4104880"/>
            <a:ext cx="1224136" cy="288032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王清輝</a:t>
            </a:r>
            <a:endParaRPr lang="zh-CN" altLang="en-US" sz="12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350574" y="4104880"/>
            <a:ext cx="1224136" cy="288032"/>
          </a:xfrm>
          <a:prstGeom prst="rect">
            <a:avLst/>
          </a:prstGeom>
          <a:noFill/>
          <a:ln>
            <a:solidFill>
              <a:srgbClr val="3C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2019.1.16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601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generator.py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23209" y="1420539"/>
            <a:ext cx="10541989" cy="47225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Leaky </a:t>
            </a:r>
            <a:r>
              <a:rPr lang="en-US" altLang="zh-TW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ReLU</a:t>
            </a: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函數</a:t>
            </a:r>
            <a:endParaRPr lang="en-US" altLang="zh-TW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>
              <a:lnSpc>
                <a:spcPct val="150000"/>
              </a:lnSpc>
              <a:buSzPct val="25000"/>
            </a:pP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資料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來源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:https://zhuanlan.zhihu.com/p/25110450</a:t>
            </a: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6224" y="1907048"/>
            <a:ext cx="6199552" cy="40698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518941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generator.py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633538"/>
            <a:ext cx="10541989" cy="45095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We maintain the same four layers before moving on to the </a:t>
            </a: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decoder: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7308" y="2830376"/>
            <a:ext cx="9477164" cy="21158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903825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generator.py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500326"/>
            <a:ext cx="10541989" cy="46427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In this step, we keep the same filter size but begin </a:t>
            </a:r>
            <a:r>
              <a:rPr lang="en-US" altLang="zh-TW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upsampling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 the </a:t>
            </a: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encoder's: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0825" y="2040449"/>
            <a:ext cx="6610350" cy="4600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793998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generator.py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500326"/>
            <a:ext cx="10541989" cy="46427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r>
              <a:rPr lang="en-US" altLang="zh-TW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last_upsample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 and </a:t>
            </a:r>
            <a:r>
              <a:rPr lang="en-US" altLang="zh-TW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output_layer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 essentially define the output </a:t>
            </a: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image:</a:t>
            </a: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There are two helper functions that we implement with every network we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produce: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1998" y="2026514"/>
            <a:ext cx="8128005" cy="74993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6687" y="3688253"/>
            <a:ext cx="4238625" cy="7715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164816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344785" y="295001"/>
            <a:ext cx="350243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Generator_Model.png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500326"/>
            <a:ext cx="10541989" cy="46427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9887" y="1336790"/>
            <a:ext cx="6372225" cy="5314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615950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discriminator.py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500326"/>
            <a:ext cx="10541989" cy="46427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Create a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Discriminator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class and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initialize it with width,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height, and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channels and the number of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starting_filters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 in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Discriminator: 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3271" y="2906943"/>
            <a:ext cx="7192991" cy="28794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296419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discriminator.py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271847"/>
            <a:ext cx="10541989" cy="48712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MSE</a:t>
            </a: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 均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方</a:t>
            </a: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誤差</a:t>
            </a:r>
            <a:endParaRPr lang="en-US" altLang="zh-TW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資料來源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:https://bigdatafinance.tw/</a:t>
            </a:r>
            <a:r>
              <a:rPr lang="en-US" altLang="zh-TW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index.php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/news/607-5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5"/>
          <a:srcRect t="7644"/>
          <a:stretch/>
        </p:blipFill>
        <p:spPr>
          <a:xfrm>
            <a:off x="2718262" y="1641851"/>
            <a:ext cx="6748200" cy="45655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618243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discriminator.py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271847"/>
            <a:ext cx="10541989" cy="48712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MAE</a:t>
            </a: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 平均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絕對值誤差（也稱 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L1 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損失）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資料來源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:https://bigdatafinance.tw/</a:t>
            </a:r>
            <a:r>
              <a:rPr lang="en-US" altLang="zh-TW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index.php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/news/607-5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7765" y="1748494"/>
            <a:ext cx="5996250" cy="417016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667265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discriminator.py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500326"/>
            <a:ext cx="10541989" cy="46427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This is different from previous networks, as it takes two images as input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and concatenates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them into a single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tensor: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2631" y="3105868"/>
            <a:ext cx="5186518" cy="14316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082562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discriminator.py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500326"/>
            <a:ext cx="10541989" cy="46427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We use a simple architecture with Convolutional2D layers and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LeakyReLU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:</a:t>
            </a: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The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final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output_layer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 is binary classification from 0 to 1 or fake to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real: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8362" y="2032635"/>
            <a:ext cx="7915275" cy="1695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4225" y="4919922"/>
            <a:ext cx="5543550" cy="4667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863562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2427316" y="295001"/>
            <a:ext cx="7337368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Generative Adversarial </a:t>
            </a:r>
            <a:r>
              <a:rPr lang="en-US" altLang="zh-CN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Network(GAN)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3429000"/>
            <a:ext cx="10690166" cy="29872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>
              <a:lnSpc>
                <a:spcPct val="150000"/>
              </a:lnSpc>
              <a:buSzPct val="25000"/>
            </a:pP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GAN 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由生成器 （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Generator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）和判斷器 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(Discriminator) 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兩個神經網絡所組成，這兩個神經網絡擁有不一樣的目標，相互對抗。很常聽到的形容是，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Generator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是負責做假鈔的人，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Discriminator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是警察檢驗是否為假鈔。因為之間的對抗關係，所以稱為生成對抗網絡。</a:t>
            </a:r>
          </a:p>
          <a:p>
            <a:pPr lvl="0">
              <a:lnSpc>
                <a:spcPct val="150000"/>
              </a:lnSpc>
              <a:buSzPct val="25000"/>
            </a:pPr>
            <a:endParaRPr lang="zh-TW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>
              <a:lnSpc>
                <a:spcPct val="150000"/>
              </a:lnSpc>
              <a:buSzPct val="25000"/>
            </a:pP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那為什麼 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GAN 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產生的圖片會優於 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VAE 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所產生的呢？關鍵在於 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VAE 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作法的目標是圖片越相似越好，但實際上越相似可能不是最好。而 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GAN 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是透過 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discriminator 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來達成目標，不像 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VAE 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偏表面學習，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GAN 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是學習精神本質的。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3" r="26621"/>
          <a:stretch/>
        </p:blipFill>
        <p:spPr bwMode="auto">
          <a:xfrm>
            <a:off x="9463721" y="1554479"/>
            <a:ext cx="1941341" cy="1894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714895" y="1545996"/>
            <a:ext cx="874882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SzPct val="25000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生成對抗網絡（英語：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Generative Adversarial Network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，簡稱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GAN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）是非監督式學習的一種方法，通過讓兩個神經網路相互博弈的方式進行學習。該方法由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Ian </a:t>
            </a:r>
            <a:r>
              <a:rPr lang="en-US" altLang="zh-TW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Goodfellow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等人於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2014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年提出。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1030" name="Picture 6" descr="C:\Users\I5302\Downloads\eFrUzu1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53295"/>
            <a:ext cx="7620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324068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discriminator.py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500326"/>
            <a:ext cx="10541989" cy="46427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Use these two helper functions to return a summary and plot the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model: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9694" y="2464896"/>
            <a:ext cx="5771389" cy="9599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69184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 rot="5400000">
            <a:off x="-2173129" y="3079229"/>
            <a:ext cx="6858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 rot="5400000">
            <a:off x="-877900" y="2816354"/>
            <a:ext cx="431113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Discriminator_Model.png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500326"/>
            <a:ext cx="10541989" cy="46427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808" y="133003"/>
            <a:ext cx="2698164" cy="64922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5691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Gan.py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296785"/>
            <a:ext cx="10541989" cy="48463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Import all of the libraries we need to use for this class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:</a:t>
            </a: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algn="ctr">
              <a:lnSpc>
                <a:spcPct val="150000"/>
              </a:lnSpc>
              <a:buSzPct val="25000"/>
            </a:pP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Implement 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the </a:t>
            </a:r>
            <a:r>
              <a:rPr lang="en-US" altLang="zh-TW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init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 class with the Adam optimizer and then an array of </a:t>
            </a:r>
            <a:r>
              <a:rPr lang="en-US" altLang="zh-TW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model_inputs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 and </a:t>
            </a:r>
            <a:r>
              <a:rPr lang="en-US" altLang="zh-TW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model_outputs</a:t>
            </a: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:</a:t>
            </a:r>
          </a:p>
          <a:p>
            <a:pPr algn="ctr">
              <a:lnSpc>
                <a:spcPct val="150000"/>
              </a:lnSpc>
              <a:buSzPct val="25000"/>
            </a:pPr>
            <a:endParaRPr lang="en-US" altLang="zh-TW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algn="ctr">
              <a:lnSpc>
                <a:spcPct val="150000"/>
              </a:lnSpc>
              <a:buSzPct val="25000"/>
            </a:pPr>
            <a:endParaRPr lang="en-US" altLang="zh-TW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algn="ctr">
              <a:lnSpc>
                <a:spcPct val="150000"/>
              </a:lnSpc>
              <a:buSzPct val="25000"/>
            </a:pPr>
            <a:endParaRPr lang="en-US" altLang="zh-TW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algn="ctr">
              <a:lnSpc>
                <a:spcPct val="150000"/>
              </a:lnSpc>
              <a:buSzPct val="25000"/>
            </a:pPr>
            <a:endParaRPr lang="en-US" altLang="zh-TW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algn="ctr">
              <a:lnSpc>
                <a:spcPct val="150000"/>
              </a:lnSpc>
              <a:buSzPct val="25000"/>
            </a:pPr>
            <a:endParaRPr lang="en-US" altLang="zh-TW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algn="ctr">
              <a:lnSpc>
                <a:spcPct val="150000"/>
              </a:lnSpc>
              <a:buSzPct val="25000"/>
            </a:pP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It's 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important to note that we need to have two separate loss functions because </a:t>
            </a: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of the 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way the input is hooked into </a:t>
            </a: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the network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. In the training script, you'll </a:t>
            </a: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see how 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we connect the generator and discriminator into this GAN </a:t>
            </a: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network.</a:t>
            </a:r>
            <a:endParaRPr lang="en-US" altLang="zh-TW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1740" y="1735455"/>
            <a:ext cx="3835227" cy="1247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9855" y="3399882"/>
            <a:ext cx="8207432" cy="20248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218979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Gan.py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500325"/>
            <a:ext cx="10541989" cy="51415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SGN</a:t>
            </a:r>
          </a:p>
          <a:p>
            <a:pPr lvl="0">
              <a:lnSpc>
                <a:spcPct val="150000"/>
              </a:lnSpc>
              <a:buSzPct val="25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SGD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就是每一次迭代計算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mini-batch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的梯度，然後對參數進行更新，是最常見的優化方法了。即：</a:t>
            </a:r>
          </a:p>
          <a:p>
            <a:pPr lvl="0">
              <a:lnSpc>
                <a:spcPct val="150000"/>
              </a:lnSpc>
              <a:buSzPct val="25000"/>
            </a:pPr>
            <a:endParaRPr lang="en-US" altLang="zh-TW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>
              <a:lnSpc>
                <a:spcPct val="150000"/>
              </a:lnSpc>
              <a:buSzPct val="25000"/>
            </a:pPr>
            <a:endParaRPr lang="en-US" altLang="zh-TW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>
              <a:lnSpc>
                <a:spcPct val="150000"/>
              </a:lnSpc>
              <a:buSzPct val="25000"/>
            </a:pP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其中，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n</a:t>
            </a: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是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學習率，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g_t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是梯度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SGD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完全依賴於當前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batch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的梯度，</a:t>
            </a: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所以</a:t>
            </a: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n</a:t>
            </a: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可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理解為允許當前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batch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的梯度多大程度影響參數更新</a:t>
            </a:r>
          </a:p>
          <a:p>
            <a:pPr lvl="0">
              <a:lnSpc>
                <a:spcPct val="150000"/>
              </a:lnSpc>
              <a:buSzPct val="25000"/>
            </a:pP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缺點：</a:t>
            </a:r>
            <a:endParaRPr lang="zh-TW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marL="742950" lvl="1" indent="-285750">
              <a:lnSpc>
                <a:spcPct val="150000"/>
              </a:lnSpc>
              <a:buSzPct val="25000"/>
              <a:buFont typeface="Wingdings" panose="05000000000000000000" pitchFamily="2" charset="2"/>
              <a:buChar char="l"/>
            </a:pP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選擇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合適的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learning rate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比較困難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- 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對所有的參數更新使用同樣的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learning rate。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對於稀疏數據或者特徵，有時我們可能想更新快一些對於不經常出現的特徵，對於常出現的特徵更新慢一些，這時候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SGD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就不太能滿足要求了</a:t>
            </a:r>
          </a:p>
          <a:p>
            <a:pPr lvl="0">
              <a:lnSpc>
                <a:spcPct val="150000"/>
              </a:lnSpc>
              <a:buSzPct val="25000"/>
            </a:pPr>
            <a:endParaRPr lang="zh-TW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marL="742950" lvl="1" indent="-285750">
              <a:lnSpc>
                <a:spcPct val="150000"/>
              </a:lnSpc>
              <a:buSzPct val="25000"/>
              <a:buFont typeface="Wingdings" panose="05000000000000000000" pitchFamily="2" charset="2"/>
              <a:buChar char="l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SGD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容易收斂到局部最優，並且在某些情況下可能被困在鞍</a:t>
            </a: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點。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5658" y="2430520"/>
            <a:ext cx="1276350" cy="733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237264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Gan.py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500326"/>
            <a:ext cx="10541989" cy="46427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Define a model to give us access outside of the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class:</a:t>
            </a: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These are the normal helper functions from every one of our other chapters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:</a:t>
            </a: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2489" y="2078181"/>
            <a:ext cx="1667022" cy="6567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6315" y="3911310"/>
            <a:ext cx="4439371" cy="910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31251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GAN_Model.png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500326"/>
            <a:ext cx="10541989" cy="46427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281" y="2214562"/>
            <a:ext cx="3242051" cy="35788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778922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</a:t>
            </a:r>
            <a:r>
              <a:rPr lang="en-US" altLang="zh-CN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rain.py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500326"/>
            <a:ext cx="10541989" cy="46427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The imports in the training function are primarily not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Keras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 and simply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NumPy</a:t>
            </a: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and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other helper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libraries</a:t>
            </a: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: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8950" y="2720426"/>
            <a:ext cx="6174101" cy="2317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092793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</a:t>
            </a:r>
            <a:r>
              <a:rPr lang="en-US" altLang="zh-CN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rain.py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500326"/>
            <a:ext cx="10541989" cy="46427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The Trainer class starts out with the same types of inputs from other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models</a:t>
            </a: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:</a:t>
            </a:r>
          </a:p>
          <a:p>
            <a:pPr lvl="0" algn="ctr">
              <a:lnSpc>
                <a:spcPct val="150000"/>
              </a:lnSpc>
              <a:buSzPct val="25000"/>
            </a:pPr>
            <a:endParaRPr lang="en-US" altLang="zh-TW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altLang="zh-TW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altLang="zh-TW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8287" y="1940761"/>
            <a:ext cx="9115425" cy="1114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9599" y="3662232"/>
            <a:ext cx="9972803" cy="2090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345618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</a:t>
            </a:r>
            <a:r>
              <a:rPr lang="en-US" altLang="zh-CN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rain.py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500326"/>
            <a:ext cx="10541989" cy="46427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endParaRPr lang="en-US" altLang="zh-TW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772" y="3013563"/>
            <a:ext cx="11658954" cy="161630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043518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</a:t>
            </a:r>
            <a:r>
              <a:rPr lang="en-US" altLang="zh-CN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rain.py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500326"/>
            <a:ext cx="10541989" cy="46427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endParaRPr lang="en-US" altLang="zh-TW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772" y="3013563"/>
            <a:ext cx="11658954" cy="161630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992881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pix2pix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2377440"/>
            <a:ext cx="6749933" cy="37656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>
              <a:lnSpc>
                <a:spcPct val="150000"/>
              </a:lnSpc>
              <a:buSzPct val="25000"/>
            </a:pP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伯克利人工智慧研究室（</a:t>
            </a: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BAIR</a:t>
            </a: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）在 </a:t>
            </a: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2016 </a:t>
            </a: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年非常引人注目的研究 </a:t>
            </a: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Image-to-Image Translation with Conditional Adversarial Networks </a:t>
            </a: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中，研究人員解決了圖像到圖像的生成問題。例如需要使用衞星圖像創建地圖，或使用素描創建逼真的目標紋理等。 </a:t>
            </a: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pix2pix</a:t>
            </a: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的核心是有了對應關係，這種網絡的應用範圍還是比較廣泛的</a:t>
            </a:r>
            <a:endParaRPr lang="en-US" altLang="zh-TW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>
              <a:lnSpc>
                <a:spcPct val="150000"/>
              </a:lnSpc>
              <a:buSzPct val="25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4" name="Picture 4" descr="è¿éåå¾çæè¿°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065" y="1660047"/>
            <a:ext cx="3799465" cy="479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4070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</a:t>
            </a:r>
            <a:r>
              <a:rPr lang="en-US" altLang="zh-CN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rain.py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500326"/>
            <a:ext cx="10541989" cy="46427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endParaRPr lang="en-US" altLang="zh-TW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5"/>
          <a:srcRect b="50234"/>
          <a:stretch/>
        </p:blipFill>
        <p:spPr>
          <a:xfrm>
            <a:off x="1030779" y="1913486"/>
            <a:ext cx="10287000" cy="35646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562691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</a:t>
            </a:r>
            <a:r>
              <a:rPr lang="en-US" altLang="zh-CN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rain.py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500326"/>
            <a:ext cx="10541989" cy="46427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endParaRPr lang="en-US" altLang="zh-TW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5"/>
          <a:srcRect t="50465" b="-17"/>
          <a:stretch/>
        </p:blipFill>
        <p:spPr>
          <a:xfrm>
            <a:off x="1030779" y="2211186"/>
            <a:ext cx="10287000" cy="354953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894046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</a:t>
            </a:r>
            <a:r>
              <a:rPr lang="en-US" altLang="zh-CN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rain.py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500326"/>
            <a:ext cx="10541989" cy="46427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Define 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the function and create a filename to save at every batch: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937" y="2006051"/>
            <a:ext cx="10144125" cy="4791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211936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run.py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500326"/>
            <a:ext cx="10541989" cy="46427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endParaRPr lang="en-US" altLang="zh-TW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7611" y="1953491"/>
            <a:ext cx="6136778" cy="29510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916627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 err="1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Github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420540"/>
            <a:ext cx="10541989" cy="47225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https://github.com/MtFeather/AI-and-Security/blob/master/tensorflow/pix2pixGAN.ipynb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916" y="2134483"/>
            <a:ext cx="10270374" cy="59130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530167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TW" altLang="en-US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測試結果</a:t>
            </a:r>
            <a:r>
              <a:rPr lang="en-US" altLang="zh-TW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TW" altLang="en-US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崩潰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500326"/>
            <a:ext cx="10541989" cy="46427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838" y="1292889"/>
            <a:ext cx="10220325" cy="52863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220019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TW" altLang="en-US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測試結果</a:t>
            </a:r>
            <a:r>
              <a:rPr lang="en-US" altLang="zh-TW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TW" altLang="en-US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崩潰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500326"/>
            <a:ext cx="10541989" cy="46427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0687" y="1713324"/>
            <a:ext cx="8810625" cy="43719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7353922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TW" altLang="en-US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程式</a:t>
            </a:r>
            <a:r>
              <a:rPr lang="zh-TW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架構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14179" y="1416316"/>
            <a:ext cx="3221092" cy="10140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系統主程式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run.py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14179" y="3178807"/>
            <a:ext cx="3221092" cy="101404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核心</a:t>
            </a:r>
            <a:r>
              <a:rPr lang="zh-TW" altLang="en-US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endParaRPr lang="en-US" altLang="zh-TW" sz="28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train.py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657769" y="5210554"/>
            <a:ext cx="2356169" cy="1014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主要模型</a:t>
            </a:r>
            <a:endParaRPr lang="en-US" altLang="zh-TW" sz="2800" b="1" dirty="0" smtClean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600" b="1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gan.py</a:t>
            </a:r>
            <a:endParaRPr lang="zh-TW" altLang="en-US" sz="1600" b="1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147697" y="5228351"/>
            <a:ext cx="2356169" cy="10140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對抗模型</a:t>
            </a:r>
            <a:endParaRPr lang="en-US" altLang="zh-TW" sz="2800" b="1" dirty="0" smtClean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600" b="1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discriminator.py</a:t>
            </a:r>
            <a:endParaRPr lang="zh-TW" altLang="en-US" sz="1400" b="1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90849" y="5202678"/>
            <a:ext cx="2356169" cy="10140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生成模型</a:t>
            </a:r>
            <a:endParaRPr lang="en-US" altLang="zh-TW" sz="2800" b="1" dirty="0" smtClean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600" b="1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generator.py</a:t>
            </a:r>
            <a:endParaRPr lang="zh-TW" altLang="en-US" sz="1600" b="1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9" name="直線單箭頭接點 18"/>
          <p:cNvCxnSpPr>
            <a:stCxn id="16" idx="2"/>
          </p:cNvCxnSpPr>
          <p:nvPr/>
        </p:nvCxnSpPr>
        <p:spPr>
          <a:xfrm>
            <a:off x="5824725" y="2430363"/>
            <a:ext cx="0" cy="637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7" idx="2"/>
          </p:cNvCxnSpPr>
          <p:nvPr/>
        </p:nvCxnSpPr>
        <p:spPr>
          <a:xfrm flipH="1">
            <a:off x="3411537" y="4192854"/>
            <a:ext cx="2413188" cy="984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17" idx="2"/>
          </p:cNvCxnSpPr>
          <p:nvPr/>
        </p:nvCxnSpPr>
        <p:spPr>
          <a:xfrm>
            <a:off x="5824725" y="4192854"/>
            <a:ext cx="0" cy="1009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7" idx="2"/>
          </p:cNvCxnSpPr>
          <p:nvPr/>
        </p:nvCxnSpPr>
        <p:spPr>
          <a:xfrm>
            <a:off x="5824725" y="4192854"/>
            <a:ext cx="2413188" cy="1009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591309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TW" altLang="en-US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參考文獻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420540"/>
            <a:ext cx="10541989" cy="47225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>
              <a:lnSpc>
                <a:spcPct val="150000"/>
              </a:lnSpc>
              <a:buSzPct val="25000"/>
            </a:pP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[1] Josh </a:t>
            </a:r>
            <a:r>
              <a:rPr lang="en-US" altLang="zh-TW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Kalin</a:t>
            </a: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, 2018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．</a:t>
            </a: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Generative 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Adversarial Networks </a:t>
            </a: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Cookbook</a:t>
            </a: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．</a:t>
            </a:r>
            <a:r>
              <a:rPr lang="en-US" altLang="zh-TW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Packt</a:t>
            </a:r>
            <a:endParaRPr lang="en-US" altLang="zh-TW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>
              <a:lnSpc>
                <a:spcPct val="150000"/>
              </a:lnSpc>
              <a:buSzPct val="25000"/>
            </a:pP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 </a:t>
            </a: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    </a:t>
            </a: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  <a:hlinkClick r:id="rId5"/>
              </a:rPr>
              <a:t>https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  <a:hlinkClick r:id="rId5"/>
              </a:rPr>
              <a:t>://</a:t>
            </a: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  <a:hlinkClick r:id="rId5"/>
              </a:rPr>
              <a:t>github.com/PacktPublishing/Generative-Adversarial-Networks-Cookbook</a:t>
            </a:r>
            <a:endParaRPr lang="en-US" altLang="zh-TW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>
              <a:lnSpc>
                <a:spcPct val="150000"/>
              </a:lnSpc>
              <a:buSzPct val="25000"/>
            </a:pP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[2] [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魔法陣系列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] Generative Adversarial Network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（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GAN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）之術式</a:t>
            </a: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解析</a:t>
            </a:r>
            <a:endParaRPr lang="en-US" altLang="zh-TW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>
              <a:lnSpc>
                <a:spcPct val="150000"/>
              </a:lnSpc>
              <a:buSzPct val="25000"/>
            </a:pP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      https://ithelp.ithome.com.tw/articles/10207229</a:t>
            </a:r>
            <a:endParaRPr lang="en-US" altLang="zh-TW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>
              <a:lnSpc>
                <a:spcPct val="150000"/>
              </a:lnSpc>
              <a:buSzPct val="25000"/>
            </a:pP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[2] </a:t>
            </a: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常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见的损失函数之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MSE\</a:t>
            </a:r>
            <a:r>
              <a:rPr lang="en-US" altLang="zh-TW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Binary_crossentropy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\</a:t>
            </a:r>
            <a:r>
              <a:rPr lang="en-US" altLang="zh-TW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categorical_crossentropy</a:t>
            </a:r>
            <a:endParaRPr lang="en-US" altLang="zh-TW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>
              <a:lnSpc>
                <a:spcPct val="150000"/>
              </a:lnSpc>
              <a:buSzPct val="25000"/>
            </a:pP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      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  <a:hlinkClick r:id="rId6"/>
              </a:rPr>
              <a:t>https://</a:t>
            </a: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  <a:hlinkClick r:id="rId6"/>
              </a:rPr>
              <a:t>blog.csdn.net/legalhighhigh/article/details/81409551</a:t>
            </a:r>
            <a:endParaRPr lang="en-US" altLang="zh-TW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>
              <a:lnSpc>
                <a:spcPct val="150000"/>
              </a:lnSpc>
              <a:buSzPct val="25000"/>
            </a:pP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[3] </a:t>
            </a: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聊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一聊深度学习的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activation </a:t>
            </a: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function</a:t>
            </a:r>
          </a:p>
          <a:p>
            <a:pPr lvl="0">
              <a:lnSpc>
                <a:spcPct val="150000"/>
              </a:lnSpc>
              <a:buSzPct val="25000"/>
            </a:pP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      https://zhuanlan.zhihu.com/p/25110450</a:t>
            </a:r>
            <a:endParaRPr lang="en-US" altLang="zh-TW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>
              <a:lnSpc>
                <a:spcPct val="150000"/>
              </a:lnSpc>
              <a:buSzPct val="25000"/>
            </a:pPr>
            <a:endParaRPr lang="en-US" altLang="zh-TW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84986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generator.py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633538"/>
            <a:ext cx="10541989" cy="45095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Import Library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462" y="2813592"/>
            <a:ext cx="9892856" cy="21494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769690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generator.py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633538"/>
            <a:ext cx="10541989" cy="45095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Create the Generator object 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5594" y="2683969"/>
            <a:ext cx="8320812" cy="27225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740990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generator.py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633538"/>
            <a:ext cx="10541989" cy="45095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r>
              <a:rPr lang="en-US" altLang="zh-TW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binary_crossentropy</a:t>
            </a:r>
            <a:endParaRPr lang="en-US" altLang="zh-TW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>
              <a:lnSpc>
                <a:spcPct val="150000"/>
              </a:lnSpc>
              <a:buSzPct val="25000"/>
            </a:pP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資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料</a:t>
            </a: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來源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:https://blog.csdn.net/</a:t>
            </a:r>
            <a:r>
              <a:rPr lang="en-US" altLang="zh-TW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legalhighhigh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/article/details/81409551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5425" y="2688172"/>
            <a:ext cx="9201150" cy="2400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939428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generator.py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633538"/>
            <a:ext cx="10541989" cy="45095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r>
              <a:rPr lang="en-US" altLang="zh-TW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Adam</a:t>
            </a:r>
          </a:p>
          <a:p>
            <a:pPr lvl="0">
              <a:lnSpc>
                <a:spcPct val="150000"/>
              </a:lnSpc>
              <a:buSzPct val="25000"/>
            </a:pP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Adam(Adaptive Moment Estimation)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本質上是帶有動量項的</a:t>
            </a:r>
            <a:r>
              <a:rPr lang="en-US" altLang="zh-TW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RMSprop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，它利用梯度的一階矩估計和二階矩估計動態調整每個參數的學習率。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Adam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的優點主要在於經過偏置校正後，每一次迭代學習率都有個確定範圍，使得參數比較平穩</a:t>
            </a: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。</a:t>
            </a:r>
            <a:endParaRPr lang="en-US" altLang="zh-TW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896" y="3555755"/>
            <a:ext cx="6686550" cy="280035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9120" y="3523731"/>
            <a:ext cx="2076450" cy="2619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810472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generator.py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633538"/>
            <a:ext cx="10541989" cy="45095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285750" lvl="0" indent="-285750" algn="ctr">
              <a:lnSpc>
                <a:spcPct val="150000"/>
              </a:lnSpc>
              <a:buSzPct val="25000"/>
              <a:buFont typeface="Wingdings" panose="05000000000000000000" pitchFamily="2" charset="2"/>
              <a:buChar char="l"/>
            </a:pP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 generator </a:t>
            </a: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model</a:t>
            </a:r>
          </a:p>
          <a:p>
            <a:pPr lvl="0" algn="ctr">
              <a:lnSpc>
                <a:spcPct val="150000"/>
              </a:lnSpc>
              <a:buSzPct val="25000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We implement the top of the encoder with these first four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layers: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5771" y="2690437"/>
            <a:ext cx="8560459" cy="37281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950424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generator.py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23209" y="1420539"/>
            <a:ext cx="10541989" cy="47225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r>
              <a:rPr lang="en-US" altLang="zh-TW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ReLU</a:t>
            </a: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函數</a:t>
            </a:r>
            <a:endParaRPr lang="en-US" altLang="zh-TW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>
              <a:lnSpc>
                <a:spcPct val="150000"/>
              </a:lnSpc>
              <a:buSzPct val="25000"/>
            </a:pP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資料來源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:https://zhuanlan.zhihu.com/p/25110450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5"/>
          <a:srcRect t="41145"/>
          <a:stretch/>
        </p:blipFill>
        <p:spPr>
          <a:xfrm>
            <a:off x="559204" y="2086494"/>
            <a:ext cx="6800850" cy="3840047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5"/>
          <a:srcRect b="60638"/>
          <a:stretch/>
        </p:blipFill>
        <p:spPr>
          <a:xfrm>
            <a:off x="6076604" y="2645303"/>
            <a:ext cx="5484876" cy="20712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984197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Volt - Colorful Birigh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8|4.7|0.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heme/theme1.xml><?xml version="1.0" encoding="utf-8"?>
<a:theme xmlns:a="http://schemas.openxmlformats.org/drawingml/2006/main" name="Office Theme">
  <a:themeElements>
    <a:clrScheme name="Single Blue">
      <a:dk1>
        <a:sysClr val="windowText" lastClr="000000"/>
      </a:dk1>
      <a:lt1>
        <a:sysClr val="window" lastClr="FFFFFF"/>
      </a:lt1>
      <a:dk2>
        <a:srgbClr val="231D1F"/>
      </a:dk2>
      <a:lt2>
        <a:srgbClr val="ECF0F1"/>
      </a:lt2>
      <a:accent1>
        <a:srgbClr val="4B7FA7"/>
      </a:accent1>
      <a:accent2>
        <a:srgbClr val="4B7FA7"/>
      </a:accent2>
      <a:accent3>
        <a:srgbClr val="4B7FA7"/>
      </a:accent3>
      <a:accent4>
        <a:srgbClr val="4B7FA7"/>
      </a:accent4>
      <a:accent5>
        <a:srgbClr val="4B7FA7"/>
      </a:accent5>
      <a:accent6>
        <a:srgbClr val="4B7FA7"/>
      </a:accent6>
      <a:hlink>
        <a:srgbClr val="4B7FA7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8709</TotalTime>
  <Words>949</Words>
  <Application>Microsoft Office PowerPoint</Application>
  <PresentationFormat>自訂</PresentationFormat>
  <Paragraphs>180</Paragraphs>
  <Slides>38</Slides>
  <Notes>38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39" baseType="lpstr"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/>
  <dc:description>http://www.ypppt.com/</dc:description>
  <cp:lastModifiedBy>I5302</cp:lastModifiedBy>
  <cp:revision>1226</cp:revision>
  <dcterms:created xsi:type="dcterms:W3CDTF">2015-03-01T11:49:49Z</dcterms:created>
  <dcterms:modified xsi:type="dcterms:W3CDTF">2019-01-16T03:30:34Z</dcterms:modified>
  <cp:category/>
</cp:coreProperties>
</file>