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Feather/AI-and-Security/blob/master/tensorflow/Keras_Mnist_CN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err="1"/>
              <a:t>Keras</a:t>
            </a:r>
            <a:r>
              <a:rPr lang="en-US" altLang="zh-TW" sz="3200" dirty="0"/>
              <a:t> - MNIST </a:t>
            </a:r>
            <a:r>
              <a:rPr lang="zh-TW" altLang="en-US" sz="3200" dirty="0"/>
              <a:t>手寫數字辨識使用 </a:t>
            </a:r>
            <a:r>
              <a:rPr lang="en-US" altLang="zh-TW" sz="3200" dirty="0"/>
              <a:t>CNN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王清輝</a:t>
            </a:r>
            <a:endParaRPr lang="en-US" altLang="zh-TW" dirty="0" smtClean="0"/>
          </a:p>
          <a:p>
            <a:r>
              <a:rPr lang="en-US" altLang="zh-TW" dirty="0" smtClean="0"/>
              <a:t>2018/11/14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8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顯示模型摘要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56792"/>
            <a:ext cx="8086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模型建好後即可進行訓練 </a:t>
            </a:r>
            <a:r>
              <a:rPr lang="en-US" altLang="zh-TW" sz="1800" dirty="0"/>
              <a:t>(</a:t>
            </a:r>
            <a:r>
              <a:rPr lang="zh-TW" altLang="en-US" sz="1800" dirty="0"/>
              <a:t>使用 </a:t>
            </a:r>
            <a:r>
              <a:rPr lang="en-US" altLang="zh-TW" sz="1800" dirty="0"/>
              <a:t>60000 </a:t>
            </a:r>
            <a:r>
              <a:rPr lang="zh-TW" altLang="en-US" sz="1800" dirty="0"/>
              <a:t>筆訓練集</a:t>
            </a:r>
            <a:r>
              <a:rPr lang="en-US" altLang="zh-TW" sz="1800" dirty="0"/>
              <a:t>), </a:t>
            </a:r>
            <a:r>
              <a:rPr lang="zh-TW" altLang="en-US" sz="1800" dirty="0"/>
              <a:t>訓練前須呼叫 </a:t>
            </a:r>
            <a:r>
              <a:rPr lang="en-US" altLang="zh-TW" sz="1800" dirty="0"/>
              <a:t>compile() </a:t>
            </a:r>
            <a:r>
              <a:rPr lang="zh-TW" altLang="en-US" sz="1800" dirty="0"/>
              <a:t>函數進行</a:t>
            </a:r>
            <a:r>
              <a:rPr lang="zh-TW" altLang="en-US" sz="1800" dirty="0" smtClean="0"/>
              <a:t>設定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設定</a:t>
            </a:r>
            <a:r>
              <a:rPr lang="zh-TW" altLang="en-US" sz="1800" dirty="0"/>
              <a:t>好訓練參數後即可呼叫 </a:t>
            </a:r>
            <a:r>
              <a:rPr lang="en-US" altLang="zh-TW" sz="1800" dirty="0"/>
              <a:t>fit() </a:t>
            </a:r>
            <a:r>
              <a:rPr lang="zh-TW" altLang="en-US" sz="1800" dirty="0"/>
              <a:t>函數開始訓練</a:t>
            </a:r>
            <a:r>
              <a:rPr lang="en-US" altLang="zh-TW" sz="1800" dirty="0"/>
              <a:t>, </a:t>
            </a:r>
            <a:r>
              <a:rPr lang="zh-TW" altLang="en-US" sz="1800" dirty="0"/>
              <a:t>方式是從 </a:t>
            </a:r>
            <a:r>
              <a:rPr lang="en-US" altLang="zh-TW" sz="1800" dirty="0"/>
              <a:t>60000 </a:t>
            </a:r>
            <a:r>
              <a:rPr lang="zh-TW" altLang="en-US" sz="1800" dirty="0"/>
              <a:t>筆訓練集中取 </a:t>
            </a:r>
            <a:r>
              <a:rPr lang="en-US" altLang="zh-TW" sz="1800" dirty="0"/>
              <a:t>80% (48000 </a:t>
            </a:r>
            <a:r>
              <a:rPr lang="zh-TW" altLang="en-US" sz="1800" dirty="0"/>
              <a:t>筆</a:t>
            </a:r>
            <a:r>
              <a:rPr lang="en-US" altLang="zh-TW" sz="1800" dirty="0"/>
              <a:t>) </a:t>
            </a:r>
            <a:r>
              <a:rPr lang="zh-TW" altLang="en-US" sz="1800" dirty="0"/>
              <a:t>做訓練</a:t>
            </a:r>
            <a:r>
              <a:rPr lang="en-US" altLang="zh-TW" sz="1800" dirty="0"/>
              <a:t>, 20% (12000 </a:t>
            </a:r>
            <a:r>
              <a:rPr lang="zh-TW" altLang="en-US" sz="1800" dirty="0"/>
              <a:t>筆</a:t>
            </a:r>
            <a:r>
              <a:rPr lang="en-US" altLang="zh-TW" sz="1800" dirty="0"/>
              <a:t>) </a:t>
            </a:r>
            <a:r>
              <a:rPr lang="zh-TW" altLang="en-US" sz="1800" dirty="0"/>
              <a:t>做驗證</a:t>
            </a:r>
            <a:r>
              <a:rPr lang="en-US" altLang="zh-TW" sz="1800" dirty="0"/>
              <a:t>, </a:t>
            </a:r>
            <a:r>
              <a:rPr lang="zh-TW" altLang="en-US" sz="1800" dirty="0"/>
              <a:t>共執行 </a:t>
            </a:r>
            <a:r>
              <a:rPr lang="en-US" altLang="zh-TW" sz="1800" dirty="0"/>
              <a:t>20 </a:t>
            </a:r>
            <a:r>
              <a:rPr lang="zh-TW" altLang="en-US" sz="1800" dirty="0"/>
              <a:t>次訓練週期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epoches</a:t>
            </a:r>
            <a:r>
              <a:rPr lang="en-US" altLang="zh-TW" sz="1800" dirty="0"/>
              <a:t>), </a:t>
            </a:r>
            <a:r>
              <a:rPr lang="zh-TW" altLang="en-US" sz="1800" dirty="0"/>
              <a:t>每次訓練時並非一次將 </a:t>
            </a:r>
            <a:r>
              <a:rPr lang="en-US" altLang="zh-TW" sz="1800" dirty="0"/>
              <a:t>48000 </a:t>
            </a:r>
            <a:r>
              <a:rPr lang="zh-TW" altLang="en-US" sz="1800" dirty="0"/>
              <a:t>訓練集全部丟進去</a:t>
            </a:r>
            <a:r>
              <a:rPr lang="en-US" altLang="zh-TW" sz="1800" dirty="0"/>
              <a:t>, </a:t>
            </a:r>
            <a:r>
              <a:rPr lang="zh-TW" altLang="en-US" sz="1800" dirty="0"/>
              <a:t>而是分批次</a:t>
            </a:r>
            <a:r>
              <a:rPr lang="en-US" altLang="zh-TW" sz="1800" dirty="0"/>
              <a:t>, </a:t>
            </a:r>
            <a:r>
              <a:rPr lang="zh-TW" altLang="en-US" sz="1800" dirty="0"/>
              <a:t>每批次取 </a:t>
            </a:r>
            <a:r>
              <a:rPr lang="en-US" altLang="zh-TW" sz="1800" dirty="0"/>
              <a:t>300 </a:t>
            </a:r>
            <a:r>
              <a:rPr lang="zh-TW" altLang="en-US" sz="1800" dirty="0"/>
              <a:t>筆資料</a:t>
            </a:r>
            <a:r>
              <a:rPr lang="en-US" altLang="zh-TW" sz="1800" dirty="0"/>
              <a:t>, </a:t>
            </a:r>
            <a:r>
              <a:rPr lang="zh-TW" altLang="en-US" sz="1800" dirty="0"/>
              <a:t>因此 </a:t>
            </a:r>
            <a:r>
              <a:rPr lang="en-US" altLang="zh-TW" sz="1800" dirty="0"/>
              <a:t>48000 </a:t>
            </a:r>
            <a:r>
              <a:rPr lang="zh-TW" altLang="en-US" sz="1800" dirty="0"/>
              <a:t>筆要分 </a:t>
            </a:r>
            <a:r>
              <a:rPr lang="en-US" altLang="zh-TW" sz="1800" dirty="0"/>
              <a:t>160 </a:t>
            </a:r>
            <a:r>
              <a:rPr lang="zh-TW" altLang="en-US" sz="1800" dirty="0"/>
              <a:t>批次才完成一個</a:t>
            </a:r>
            <a:r>
              <a:rPr lang="en-US" altLang="zh-TW" sz="1800" dirty="0"/>
              <a:t>epoch (</a:t>
            </a:r>
            <a:r>
              <a:rPr lang="zh-TW" altLang="en-US" sz="1800" dirty="0"/>
              <a:t>訓練週期 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04864"/>
            <a:ext cx="8020050" cy="838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293096"/>
            <a:ext cx="8020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透過</a:t>
            </a:r>
            <a:r>
              <a:rPr lang="en-US" altLang="zh-TW" sz="1800" dirty="0" err="1"/>
              <a:t>matplotlib</a:t>
            </a:r>
            <a:r>
              <a:rPr lang="en-US" altLang="zh-TW" sz="1800" dirty="0"/>
              <a:t> </a:t>
            </a:r>
            <a:r>
              <a:rPr lang="zh-TW" altLang="en-US" sz="1800" dirty="0"/>
              <a:t>函數來繪製訓練紀錄</a:t>
            </a:r>
            <a:r>
              <a:rPr lang="en-US" altLang="zh-TW" sz="1800" dirty="0"/>
              <a:t>, </a:t>
            </a:r>
            <a:r>
              <a:rPr lang="zh-TW" altLang="en-US" sz="1800" dirty="0"/>
              <a:t>描繪誤差值 </a:t>
            </a:r>
            <a:r>
              <a:rPr lang="en-US" altLang="zh-TW" sz="1800" dirty="0"/>
              <a:t>(loss) </a:t>
            </a:r>
            <a:r>
              <a:rPr lang="zh-TW" altLang="en-US" sz="1800" dirty="0"/>
              <a:t>與準確度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acc</a:t>
            </a:r>
            <a:r>
              <a:rPr lang="en-US" altLang="zh-TW" sz="1800" dirty="0"/>
              <a:t>) </a:t>
            </a:r>
            <a:r>
              <a:rPr lang="zh-TW" altLang="en-US" sz="1800" dirty="0"/>
              <a:t>隨 </a:t>
            </a:r>
            <a:r>
              <a:rPr lang="en-US" altLang="zh-TW" sz="1800" dirty="0"/>
              <a:t>epoch </a:t>
            </a:r>
            <a:r>
              <a:rPr lang="zh-TW" altLang="en-US" sz="1800" dirty="0"/>
              <a:t>變化的</a:t>
            </a:r>
            <a:r>
              <a:rPr lang="zh-TW" altLang="en-US" sz="1800" dirty="0" smtClean="0"/>
              <a:t>情形</a:t>
            </a:r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40249"/>
            <a:ext cx="8020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844824"/>
            <a:ext cx="6010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5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988840"/>
            <a:ext cx="6057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8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</a:t>
            </a:r>
            <a:r>
              <a:rPr lang="zh-TW" altLang="en-US" dirty="0"/>
              <a:t>評估模型準確率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60000 </a:t>
            </a:r>
            <a:r>
              <a:rPr lang="zh-TW" altLang="en-US" sz="1800" dirty="0"/>
              <a:t>筆訓練集完成模型的 </a:t>
            </a:r>
            <a:r>
              <a:rPr lang="en-US" altLang="zh-TW" sz="1800" dirty="0"/>
              <a:t>20 </a:t>
            </a:r>
            <a:r>
              <a:rPr lang="zh-TW" altLang="en-US" sz="1800" dirty="0"/>
              <a:t>個訓練週期後</a:t>
            </a:r>
            <a:r>
              <a:rPr lang="en-US" altLang="zh-TW" sz="1800" dirty="0"/>
              <a:t>, </a:t>
            </a:r>
            <a:r>
              <a:rPr lang="zh-TW" altLang="en-US" sz="1800" dirty="0"/>
              <a:t>最後的準確度可達 </a:t>
            </a:r>
            <a:r>
              <a:rPr lang="en-US" altLang="zh-TW" sz="1800" dirty="0"/>
              <a:t>99%, </a:t>
            </a:r>
            <a:r>
              <a:rPr lang="zh-TW" altLang="en-US" sz="1800" dirty="0"/>
              <a:t>接下來可呼叫 </a:t>
            </a:r>
            <a:r>
              <a:rPr lang="en-US" altLang="zh-TW" sz="1800" dirty="0"/>
              <a:t>evaluate() </a:t>
            </a:r>
            <a:r>
              <a:rPr lang="zh-TW" altLang="en-US" sz="1800" dirty="0"/>
              <a:t>函數來評估此訓練過的模型對 </a:t>
            </a:r>
            <a:r>
              <a:rPr lang="en-US" altLang="zh-TW" sz="1800" dirty="0"/>
              <a:t>10000 </a:t>
            </a:r>
            <a:r>
              <a:rPr lang="zh-TW" altLang="en-US" sz="1800" dirty="0"/>
              <a:t>筆測試集之準確度有多少 </a:t>
            </a:r>
            <a:r>
              <a:rPr lang="en-US" altLang="zh-TW" sz="1800" dirty="0"/>
              <a:t>? </a:t>
            </a:r>
            <a:r>
              <a:rPr lang="zh-TW" altLang="en-US" sz="1800" dirty="0"/>
              <a:t>傳入參數為測試集之正規化數字圖片以及其 </a:t>
            </a:r>
            <a:r>
              <a:rPr lang="en-US" altLang="zh-TW" sz="1800" dirty="0" err="1"/>
              <a:t>onehot</a:t>
            </a:r>
            <a:r>
              <a:rPr lang="en-US" altLang="zh-TW" sz="1800" dirty="0"/>
              <a:t> </a:t>
            </a:r>
            <a:r>
              <a:rPr lang="zh-TW" altLang="en-US" sz="1800" dirty="0"/>
              <a:t>編碼之標籤</a:t>
            </a:r>
            <a:r>
              <a:rPr lang="en-US" altLang="zh-TW" sz="1800" dirty="0"/>
              <a:t>, </a:t>
            </a:r>
            <a:r>
              <a:rPr lang="zh-TW" altLang="en-US" sz="1800" dirty="0"/>
              <a:t>傳回值型態為串列</a:t>
            </a:r>
            <a:r>
              <a:rPr lang="en-US" altLang="zh-TW" sz="1800" dirty="0"/>
              <a:t>, </a:t>
            </a:r>
            <a:r>
              <a:rPr lang="zh-TW" altLang="en-US" sz="1800" dirty="0"/>
              <a:t>其中準確率放在索引 </a:t>
            </a:r>
            <a:r>
              <a:rPr lang="en-US" altLang="zh-TW" sz="1800" dirty="0" smtClean="0"/>
              <a:t>1</a:t>
            </a:r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947987"/>
            <a:ext cx="8048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呼叫 </a:t>
            </a:r>
            <a:r>
              <a:rPr lang="en-US" altLang="zh-TW" sz="1800" dirty="0" err="1"/>
              <a:t>predict_classes</a:t>
            </a:r>
            <a:r>
              <a:rPr lang="en-US" altLang="zh-TW" sz="1800" dirty="0"/>
              <a:t>() </a:t>
            </a:r>
            <a:r>
              <a:rPr lang="zh-TW" altLang="en-US" sz="1800" dirty="0"/>
              <a:t>傳入正規化後的測試集陣列 </a:t>
            </a:r>
            <a:r>
              <a:rPr lang="en-US" altLang="zh-TW" sz="1800" dirty="0"/>
              <a:t>(10000 </a:t>
            </a:r>
            <a:r>
              <a:rPr lang="zh-TW" altLang="en-US" sz="1800" dirty="0"/>
              <a:t>筆資料</a:t>
            </a:r>
            <a:r>
              <a:rPr lang="en-US" altLang="zh-TW" sz="1800" dirty="0"/>
              <a:t>) </a:t>
            </a:r>
            <a:r>
              <a:rPr lang="zh-TW" altLang="en-US" sz="1800" dirty="0"/>
              <a:t>進行預測</a:t>
            </a:r>
            <a:r>
              <a:rPr lang="en-US" altLang="zh-TW" sz="1800" dirty="0"/>
              <a:t>, </a:t>
            </a:r>
            <a:r>
              <a:rPr lang="zh-TW" altLang="en-US" sz="1800" dirty="0"/>
              <a:t>結果會放在一個陣列中</a:t>
            </a:r>
            <a:r>
              <a:rPr lang="zh-TW" altLang="en-US" sz="1800" dirty="0" smtClean="0"/>
              <a:t>傳回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透過</a:t>
            </a:r>
            <a:r>
              <a:rPr lang="en-US" altLang="zh-TW" sz="1800" dirty="0" err="1"/>
              <a:t>matplotlib</a:t>
            </a:r>
            <a:r>
              <a:rPr lang="zh-TW" altLang="en-US" sz="1800" dirty="0"/>
              <a:t>製作圖示顯示預測結果</a:t>
            </a:r>
            <a:r>
              <a:rPr lang="en-US" altLang="zh-TW" sz="1800" dirty="0"/>
              <a:t>, </a:t>
            </a:r>
            <a:r>
              <a:rPr lang="zh-TW" altLang="en-US" sz="1800" dirty="0"/>
              <a:t>一樣寫成函數方便呼叫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204864"/>
            <a:ext cx="8010525" cy="990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573016"/>
            <a:ext cx="8029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32856"/>
            <a:ext cx="79914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40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 </a:t>
            </a:r>
            <a:r>
              <a:rPr lang="zh-TW" altLang="en-US" dirty="0"/>
              <a:t>顯示混淆矩陣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使用 </a:t>
            </a:r>
            <a:r>
              <a:rPr lang="en-US" altLang="zh-TW" sz="1800" dirty="0"/>
              <a:t>pandas </a:t>
            </a:r>
            <a:r>
              <a:rPr lang="zh-TW" altLang="en-US" sz="1800" dirty="0"/>
              <a:t>套件的 </a:t>
            </a:r>
            <a:r>
              <a:rPr lang="en-US" altLang="zh-TW" sz="1800" dirty="0"/>
              <a:t>crosstab() </a:t>
            </a:r>
            <a:r>
              <a:rPr lang="zh-TW" altLang="en-US" sz="1800" dirty="0"/>
              <a:t>函數可用來建立混淆矩陣以觀察那些數字比較會被誤認</a:t>
            </a:r>
            <a:r>
              <a:rPr lang="en-US" altLang="zh-TW" sz="1800" dirty="0"/>
              <a:t>, </a:t>
            </a:r>
            <a:r>
              <a:rPr lang="zh-TW" altLang="en-US" sz="1800" dirty="0"/>
              <a:t>傳入參數為測試集的 </a:t>
            </a:r>
            <a:r>
              <a:rPr lang="en-US" altLang="zh-TW" sz="1800" dirty="0"/>
              <a:t>10000 </a:t>
            </a:r>
            <a:r>
              <a:rPr lang="zh-TW" altLang="en-US" sz="1800" dirty="0"/>
              <a:t>個標籤 </a:t>
            </a:r>
            <a:r>
              <a:rPr lang="en-US" altLang="zh-TW" sz="1800" dirty="0"/>
              <a:t>(</a:t>
            </a:r>
            <a:r>
              <a:rPr lang="zh-TW" altLang="en-US" sz="1800" dirty="0"/>
              <a:t>答案</a:t>
            </a:r>
            <a:r>
              <a:rPr lang="en-US" altLang="zh-TW" sz="1800" dirty="0"/>
              <a:t>) </a:t>
            </a:r>
            <a:r>
              <a:rPr lang="en-US" altLang="zh-TW" sz="1800" dirty="0" err="1"/>
              <a:t>y_test_label</a:t>
            </a:r>
            <a:r>
              <a:rPr lang="en-US" altLang="zh-TW" sz="1800" dirty="0"/>
              <a:t> </a:t>
            </a:r>
            <a:r>
              <a:rPr lang="zh-TW" altLang="en-US" sz="1800" dirty="0"/>
              <a:t>以及上面得到預測結果 </a:t>
            </a:r>
            <a:r>
              <a:rPr lang="en-US" altLang="zh-TW" sz="1800" dirty="0" smtClean="0"/>
              <a:t>prediction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從</a:t>
            </a:r>
            <a:r>
              <a:rPr lang="zh-TW" altLang="en-US" sz="1800" dirty="0"/>
              <a:t>對角線來看</a:t>
            </a:r>
            <a:r>
              <a:rPr lang="en-US" altLang="zh-TW" sz="1800" dirty="0"/>
              <a:t>, 5 </a:t>
            </a:r>
            <a:r>
              <a:rPr lang="zh-TW" altLang="en-US" sz="1800" dirty="0"/>
              <a:t>的辨識率最低</a:t>
            </a:r>
            <a:r>
              <a:rPr lang="en-US" altLang="zh-TW" sz="1800" dirty="0"/>
              <a:t>, </a:t>
            </a:r>
            <a:r>
              <a:rPr lang="zh-TW" altLang="en-US" sz="1800" dirty="0"/>
              <a:t>只有 </a:t>
            </a:r>
            <a:r>
              <a:rPr lang="en-US" altLang="zh-TW" sz="1800" dirty="0"/>
              <a:t>883 </a:t>
            </a:r>
            <a:r>
              <a:rPr lang="zh-TW" altLang="en-US" sz="1800" dirty="0"/>
              <a:t>次</a:t>
            </a:r>
            <a:r>
              <a:rPr lang="en-US" altLang="zh-TW" sz="1800" dirty="0"/>
              <a:t>, </a:t>
            </a:r>
            <a:r>
              <a:rPr lang="zh-TW" altLang="en-US" sz="1800" dirty="0"/>
              <a:t>最容易被混淆</a:t>
            </a:r>
            <a:r>
              <a:rPr lang="en-US" altLang="zh-TW" sz="1800" dirty="0"/>
              <a:t>; </a:t>
            </a:r>
            <a:r>
              <a:rPr lang="zh-TW" altLang="en-US" sz="1800" dirty="0"/>
              <a:t>而 </a:t>
            </a:r>
            <a:r>
              <a:rPr lang="en-US" altLang="zh-TW" sz="1800" dirty="0"/>
              <a:t>1 </a:t>
            </a:r>
            <a:r>
              <a:rPr lang="zh-TW" altLang="en-US" sz="1800" dirty="0"/>
              <a:t>的辨識率最高</a:t>
            </a:r>
            <a:r>
              <a:rPr lang="en-US" altLang="zh-TW" sz="1800" dirty="0"/>
              <a:t>, </a:t>
            </a:r>
            <a:r>
              <a:rPr lang="zh-TW" altLang="en-US" sz="1800" dirty="0"/>
              <a:t>達 </a:t>
            </a:r>
            <a:r>
              <a:rPr lang="en-US" altLang="zh-TW" sz="1800" dirty="0"/>
              <a:t>1130 </a:t>
            </a:r>
            <a:r>
              <a:rPr lang="zh-TW" altLang="en-US" sz="1800" dirty="0"/>
              <a:t>次</a:t>
            </a:r>
            <a:r>
              <a:rPr lang="en-US" altLang="zh-TW" sz="1800" dirty="0"/>
              <a:t>. </a:t>
            </a:r>
            <a:r>
              <a:rPr lang="zh-TW" altLang="en-US" sz="1800" dirty="0"/>
              <a:t>另外</a:t>
            </a:r>
            <a:r>
              <a:rPr lang="en-US" altLang="zh-TW" sz="1800" dirty="0"/>
              <a:t>, 4,5,7 </a:t>
            </a:r>
            <a:r>
              <a:rPr lang="zh-TW" altLang="en-US" sz="1800" dirty="0"/>
              <a:t>最容易被誤認為 </a:t>
            </a:r>
            <a:r>
              <a:rPr lang="en-US" altLang="zh-TW" sz="1800" dirty="0"/>
              <a:t>9 </a:t>
            </a:r>
            <a:r>
              <a:rPr lang="zh-TW" altLang="en-US" sz="1800" dirty="0"/>
              <a:t>達</a:t>
            </a:r>
            <a:r>
              <a:rPr lang="en-US" altLang="zh-TW" sz="1800" dirty="0"/>
              <a:t>4</a:t>
            </a:r>
            <a:r>
              <a:rPr lang="zh-TW" altLang="en-US" sz="1800" dirty="0" smtClean="0"/>
              <a:t>次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84981"/>
          <a:stretch/>
        </p:blipFill>
        <p:spPr>
          <a:xfrm>
            <a:off x="901218" y="2492897"/>
            <a:ext cx="7341564" cy="5760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8" y="3068960"/>
            <a:ext cx="3291061" cy="26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10. </a:t>
            </a:r>
            <a:r>
              <a:rPr lang="zh-TW" altLang="en-US" sz="3200" dirty="0"/>
              <a:t>利用 </a:t>
            </a:r>
            <a:r>
              <a:rPr lang="en-US" altLang="zh-TW" sz="3200" dirty="0" err="1"/>
              <a:t>DataFrame</a:t>
            </a:r>
            <a:r>
              <a:rPr lang="en-US" altLang="zh-TW" sz="3200" dirty="0"/>
              <a:t> </a:t>
            </a:r>
            <a:r>
              <a:rPr lang="zh-TW" altLang="en-US" sz="3200" dirty="0"/>
              <a:t>找出哪些測試樣本被誤認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可以利用 </a:t>
            </a:r>
            <a:r>
              <a:rPr lang="en-US" altLang="zh-TW" sz="1800" dirty="0"/>
              <a:t>pandas </a:t>
            </a:r>
            <a:r>
              <a:rPr lang="zh-TW" altLang="en-US" sz="1800" dirty="0"/>
              <a:t>的 </a:t>
            </a:r>
            <a:r>
              <a:rPr lang="en-US" altLang="zh-TW" sz="1800" dirty="0" err="1"/>
              <a:t>DataFrame</a:t>
            </a:r>
            <a:r>
              <a:rPr lang="en-US" altLang="zh-TW" sz="1800" dirty="0"/>
              <a:t> </a:t>
            </a:r>
            <a:r>
              <a:rPr lang="zh-TW" altLang="en-US" sz="1800" dirty="0"/>
              <a:t>找出被誤認的測試樣本是哪些索引</a:t>
            </a:r>
            <a:r>
              <a:rPr lang="en-US" altLang="zh-TW" sz="1800" dirty="0"/>
              <a:t>, </a:t>
            </a:r>
            <a:r>
              <a:rPr lang="zh-TW" altLang="en-US" sz="1800" dirty="0"/>
              <a:t>首先將測試集標籤 </a:t>
            </a:r>
            <a:r>
              <a:rPr lang="en-US" altLang="zh-TW" sz="1800" dirty="0" err="1"/>
              <a:t>y_test_label</a:t>
            </a:r>
            <a:r>
              <a:rPr lang="en-US" altLang="zh-TW" sz="1800" dirty="0"/>
              <a:t> </a:t>
            </a:r>
            <a:r>
              <a:rPr lang="zh-TW" altLang="en-US" sz="1800" dirty="0"/>
              <a:t>與預測結果 </a:t>
            </a:r>
            <a:r>
              <a:rPr lang="en-US" altLang="zh-TW" sz="1800" dirty="0"/>
              <a:t>prediction </a:t>
            </a:r>
            <a:r>
              <a:rPr lang="zh-TW" altLang="en-US" sz="1800" dirty="0"/>
              <a:t>組成 </a:t>
            </a:r>
            <a:r>
              <a:rPr lang="en-US" altLang="zh-TW" sz="1800" dirty="0" err="1"/>
              <a:t>DataFrame</a:t>
            </a:r>
            <a:r>
              <a:rPr lang="en-US" altLang="zh-TW" sz="1800" dirty="0"/>
              <a:t> </a:t>
            </a:r>
            <a:r>
              <a:rPr lang="zh-TW" altLang="en-US" sz="1800" dirty="0"/>
              <a:t>物件</a:t>
            </a:r>
            <a:r>
              <a:rPr lang="en-US" altLang="zh-TW" sz="1800" dirty="0"/>
              <a:t>, </a:t>
            </a:r>
            <a:r>
              <a:rPr lang="zh-TW" altLang="en-US" sz="1800" dirty="0"/>
              <a:t>利用欄位的條件式即可找出被誤認的測試樣本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92896"/>
            <a:ext cx="8020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7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宣告要使用到的函式庫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86075"/>
            <a:ext cx="8096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2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Github</a:t>
            </a:r>
            <a:r>
              <a:rPr lang="zh-TW" altLang="en-US" dirty="0" smtClean="0"/>
              <a:t>程式執行結果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https://github.com/MtFeather/AI-and-Security/blob/master/tensorflow/Keras_Mnist_CNN.ipynb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6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資料預先處理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訓練集有 </a:t>
            </a:r>
            <a:r>
              <a:rPr lang="en-US" altLang="zh-TW" sz="1800" dirty="0"/>
              <a:t>60000 </a:t>
            </a:r>
            <a:r>
              <a:rPr lang="zh-TW" altLang="en-US" sz="1800" dirty="0"/>
              <a:t>個</a:t>
            </a:r>
            <a:r>
              <a:rPr lang="en-US" altLang="zh-TW" sz="1800" dirty="0"/>
              <a:t>; </a:t>
            </a:r>
            <a:r>
              <a:rPr lang="zh-TW" altLang="en-US" sz="1800" dirty="0"/>
              <a:t>測試集有 </a:t>
            </a:r>
            <a:r>
              <a:rPr lang="en-US" altLang="zh-TW" sz="1800" dirty="0"/>
              <a:t>10000 </a:t>
            </a:r>
            <a:r>
              <a:rPr lang="zh-TW" altLang="en-US" sz="1800" dirty="0"/>
              <a:t>個，第二與第三元素表示此二維陣列因次為 </a:t>
            </a:r>
            <a:r>
              <a:rPr lang="en-US" altLang="zh-TW" sz="1800" dirty="0"/>
              <a:t>28x28</a:t>
            </a:r>
            <a:r>
              <a:rPr lang="zh-TW" altLang="en-US" sz="1800" dirty="0"/>
              <a:t>，分別為 </a:t>
            </a:r>
            <a:r>
              <a:rPr lang="en-US" altLang="zh-TW" sz="1800" dirty="0"/>
              <a:t>x </a:t>
            </a:r>
            <a:r>
              <a:rPr lang="zh-TW" altLang="en-US" sz="1800" dirty="0"/>
              <a:t>軸與 </a:t>
            </a:r>
            <a:r>
              <a:rPr lang="en-US" altLang="zh-TW" sz="1800" dirty="0" smtClean="0"/>
              <a:t>y </a:t>
            </a:r>
            <a:r>
              <a:rPr lang="zh-TW" altLang="en-US" sz="1800" dirty="0"/>
              <a:t>軸畫素個數</a:t>
            </a:r>
            <a:r>
              <a:rPr lang="en-US" altLang="zh-TW" sz="1800" dirty="0"/>
              <a:t>. </a:t>
            </a:r>
            <a:r>
              <a:rPr lang="zh-TW" altLang="en-US" sz="1800" dirty="0"/>
              <a:t>用索引即可取得圖片</a:t>
            </a:r>
            <a:r>
              <a:rPr lang="zh-TW" altLang="en-US" sz="1800" dirty="0" smtClean="0"/>
              <a:t>內容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接著</a:t>
            </a:r>
            <a:r>
              <a:rPr lang="zh-TW" altLang="en-US" sz="1800" dirty="0"/>
              <a:t>是呼叫 </a:t>
            </a:r>
            <a:r>
              <a:rPr lang="en-US" altLang="zh-TW" sz="1800" dirty="0"/>
              <a:t>reshape() </a:t>
            </a:r>
            <a:r>
              <a:rPr lang="zh-TW" altLang="en-US" sz="1800" dirty="0"/>
              <a:t>函數將陣列轉換成 </a:t>
            </a:r>
            <a:r>
              <a:rPr lang="en-US" altLang="zh-TW" sz="1800" dirty="0"/>
              <a:t>float32 </a:t>
            </a:r>
            <a:r>
              <a:rPr lang="zh-TW" altLang="en-US" sz="1800" dirty="0"/>
              <a:t>浮點數，</a:t>
            </a:r>
            <a:r>
              <a:rPr lang="en-US" altLang="zh-TW" sz="1800" dirty="0"/>
              <a:t>reshape() </a:t>
            </a:r>
            <a:r>
              <a:rPr lang="zh-TW" altLang="en-US" sz="1800" dirty="0"/>
              <a:t>需傳入 </a:t>
            </a:r>
            <a:r>
              <a:rPr lang="en-US" altLang="zh-TW" sz="1800" dirty="0"/>
              <a:t>4 </a:t>
            </a:r>
            <a:r>
              <a:rPr lang="zh-TW" altLang="en-US" sz="1800" dirty="0"/>
              <a:t>個參數 </a:t>
            </a:r>
            <a:r>
              <a:rPr lang="en-US" altLang="zh-TW" sz="1800" dirty="0"/>
              <a:t>: </a:t>
            </a:r>
            <a:r>
              <a:rPr lang="zh-TW" altLang="en-US" sz="1800" dirty="0"/>
              <a:t>第一參數仍是陣列元素個數</a:t>
            </a:r>
            <a:r>
              <a:rPr lang="en-US" altLang="zh-TW" sz="1800" dirty="0"/>
              <a:t>, </a:t>
            </a:r>
            <a:r>
              <a:rPr lang="zh-TW" altLang="en-US" sz="1800" dirty="0"/>
              <a:t>第二與第三參數是二維陣列之因次 </a:t>
            </a:r>
            <a:r>
              <a:rPr lang="en-US" altLang="zh-TW" sz="1800" dirty="0"/>
              <a:t>(</a:t>
            </a:r>
            <a:r>
              <a:rPr lang="zh-TW" altLang="en-US" sz="1800" dirty="0"/>
              <a:t>即列與行解析度</a:t>
            </a:r>
            <a:r>
              <a:rPr lang="en-US" altLang="zh-TW" sz="1800" dirty="0"/>
              <a:t>), </a:t>
            </a:r>
            <a:r>
              <a:rPr lang="zh-TW" altLang="en-US" sz="1800" dirty="0"/>
              <a:t>第四參數是色版數目</a:t>
            </a:r>
            <a:r>
              <a:rPr lang="en-US" altLang="zh-TW" sz="1800" dirty="0"/>
              <a:t>, </a:t>
            </a:r>
            <a:r>
              <a:rPr lang="zh-TW" altLang="en-US" sz="1800" dirty="0"/>
              <a:t>因 </a:t>
            </a:r>
            <a:r>
              <a:rPr lang="en-US" altLang="zh-TW" sz="1800" dirty="0"/>
              <a:t>MNIST </a:t>
            </a:r>
            <a:r>
              <a:rPr lang="zh-TW" altLang="en-US" sz="1800" dirty="0"/>
              <a:t>資料集是單色灰階</a:t>
            </a:r>
            <a:r>
              <a:rPr lang="en-US" altLang="zh-TW" sz="1800" dirty="0"/>
              <a:t>, </a:t>
            </a:r>
            <a:r>
              <a:rPr lang="zh-TW" altLang="en-US" sz="1800" dirty="0"/>
              <a:t>故傳入 </a:t>
            </a:r>
            <a:r>
              <a:rPr lang="en-US" altLang="zh-TW" sz="1800" dirty="0" smtClean="0"/>
              <a:t>1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一樣</a:t>
            </a:r>
            <a:r>
              <a:rPr lang="zh-TW" altLang="en-US" sz="1800" dirty="0"/>
              <a:t>是用除以畫素最大值 </a:t>
            </a:r>
            <a:r>
              <a:rPr lang="en-US" altLang="zh-TW" sz="1800" dirty="0"/>
              <a:t>255 </a:t>
            </a:r>
            <a:r>
              <a:rPr lang="zh-TW" altLang="en-US" sz="1800" dirty="0"/>
              <a:t>的方法將圖片正規化 </a:t>
            </a:r>
            <a:r>
              <a:rPr lang="en-US" altLang="zh-TW" sz="1800" dirty="0"/>
              <a:t>(Normalization), </a:t>
            </a:r>
            <a:r>
              <a:rPr lang="zh-TW" altLang="en-US" sz="1800" dirty="0"/>
              <a:t>亦即 </a:t>
            </a:r>
            <a:r>
              <a:rPr lang="en-US" altLang="zh-TW" sz="1800" dirty="0"/>
              <a:t>0~255 </a:t>
            </a:r>
            <a:r>
              <a:rPr lang="zh-TW" altLang="en-US" sz="1800" dirty="0"/>
              <a:t>的像素值就全部變成 </a:t>
            </a:r>
            <a:r>
              <a:rPr lang="en-US" altLang="zh-TW" sz="1800" dirty="0"/>
              <a:t>0~1 </a:t>
            </a:r>
            <a:r>
              <a:rPr lang="zh-TW" altLang="en-US" sz="1800" dirty="0"/>
              <a:t>之值了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4864"/>
            <a:ext cx="8077200" cy="400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686175"/>
            <a:ext cx="80295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5301208"/>
            <a:ext cx="80391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資料預先處理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np_utils.to_categorical</a:t>
            </a:r>
            <a:r>
              <a:rPr lang="en-US" altLang="zh-TW" sz="1800" dirty="0"/>
              <a:t>() </a:t>
            </a:r>
            <a:r>
              <a:rPr lang="zh-TW" altLang="en-US" sz="1800" dirty="0"/>
              <a:t>函數將 </a:t>
            </a:r>
            <a:r>
              <a:rPr lang="en-US" altLang="zh-TW" sz="1800" dirty="0"/>
              <a:t>0~9 </a:t>
            </a:r>
            <a:r>
              <a:rPr lang="zh-TW" altLang="en-US" sz="1800" dirty="0"/>
              <a:t>的數值經過 </a:t>
            </a:r>
            <a:r>
              <a:rPr lang="en-US" altLang="zh-TW" sz="1800" dirty="0"/>
              <a:t>One-hot encoding </a:t>
            </a:r>
            <a:r>
              <a:rPr lang="zh-TW" altLang="en-US" sz="1800" dirty="0"/>
              <a:t>編碼 </a:t>
            </a:r>
            <a:r>
              <a:rPr lang="en-US" altLang="zh-TW" sz="1800" dirty="0"/>
              <a:t>(</a:t>
            </a:r>
            <a:r>
              <a:rPr lang="zh-TW" altLang="en-US" sz="1800" dirty="0"/>
              <a:t>獨熱編碼</a:t>
            </a:r>
            <a:r>
              <a:rPr lang="en-US" altLang="zh-TW" sz="1800" dirty="0"/>
              <a:t>) </a:t>
            </a:r>
            <a:r>
              <a:rPr lang="zh-TW" altLang="en-US" sz="1800" dirty="0"/>
              <a:t>轉成 </a:t>
            </a:r>
            <a:r>
              <a:rPr lang="en-US" altLang="zh-TW" sz="1800" dirty="0"/>
              <a:t>10 </a:t>
            </a:r>
            <a:r>
              <a:rPr lang="zh-TW" altLang="en-US" sz="1800" dirty="0"/>
              <a:t>位元二進碼</a:t>
            </a:r>
            <a:r>
              <a:rPr lang="en-US" altLang="zh-TW" sz="1800" dirty="0"/>
              <a:t>, </a:t>
            </a:r>
            <a:r>
              <a:rPr lang="zh-TW" altLang="en-US" sz="1800" dirty="0"/>
              <a:t>例如 </a:t>
            </a:r>
            <a:r>
              <a:rPr lang="en-US" altLang="zh-TW" sz="1800" dirty="0"/>
              <a:t>5 </a:t>
            </a:r>
            <a:r>
              <a:rPr lang="zh-TW" altLang="en-US" sz="1800" dirty="0"/>
              <a:t>變成 </a:t>
            </a:r>
            <a:r>
              <a:rPr lang="en-US" altLang="zh-TW" sz="1800" dirty="0" smtClean="0"/>
              <a:t>0000010000</a:t>
            </a:r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04864"/>
            <a:ext cx="8001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接下來是利用 </a:t>
            </a:r>
            <a:r>
              <a:rPr lang="en-US" altLang="zh-TW" sz="1800" dirty="0" err="1"/>
              <a:t>Keras</a:t>
            </a:r>
            <a:r>
              <a:rPr lang="en-US" altLang="zh-TW" sz="1800" dirty="0"/>
              <a:t> </a:t>
            </a:r>
            <a:r>
              <a:rPr lang="zh-TW" altLang="en-US" sz="1800" dirty="0"/>
              <a:t>的線性堆疊模型 </a:t>
            </a:r>
            <a:r>
              <a:rPr lang="en-US" altLang="zh-TW" sz="1800" dirty="0"/>
              <a:t>Sequential </a:t>
            </a:r>
            <a:r>
              <a:rPr lang="zh-TW" altLang="en-US" sz="1800" dirty="0"/>
              <a:t>一層層地建構 </a:t>
            </a:r>
            <a:r>
              <a:rPr lang="en-US" altLang="zh-TW" sz="1800" dirty="0"/>
              <a:t>CNN </a:t>
            </a:r>
            <a:r>
              <a:rPr lang="zh-TW" altLang="en-US" sz="1800" dirty="0"/>
              <a:t>卷積神經網路與其分類模型</a:t>
            </a:r>
            <a:r>
              <a:rPr lang="en-US" altLang="zh-TW" sz="1800" dirty="0"/>
              <a:t>. </a:t>
            </a:r>
            <a:r>
              <a:rPr lang="zh-TW" altLang="en-US" sz="1800" dirty="0"/>
              <a:t>首先須匯入 </a:t>
            </a:r>
            <a:r>
              <a:rPr lang="en-US" altLang="zh-TW" sz="1800" dirty="0"/>
              <a:t>Sequential </a:t>
            </a:r>
            <a:r>
              <a:rPr lang="zh-TW" altLang="en-US" sz="1800" dirty="0"/>
              <a:t>模組</a:t>
            </a:r>
            <a:r>
              <a:rPr lang="en-US" altLang="zh-TW" sz="1800" dirty="0"/>
              <a:t>, </a:t>
            </a:r>
            <a:r>
              <a:rPr lang="zh-TW" altLang="en-US" sz="1800" dirty="0"/>
              <a:t>平面卷積模組 </a:t>
            </a:r>
            <a:r>
              <a:rPr lang="en-US" altLang="zh-TW" sz="1800" dirty="0"/>
              <a:t>Conv2D, </a:t>
            </a:r>
            <a:r>
              <a:rPr lang="zh-TW" altLang="en-US" sz="1800" dirty="0"/>
              <a:t>平面池化模組 </a:t>
            </a:r>
            <a:r>
              <a:rPr lang="en-US" altLang="zh-TW" sz="1800" dirty="0"/>
              <a:t>MaxPooling2D, </a:t>
            </a:r>
            <a:r>
              <a:rPr lang="zh-TW" altLang="en-US" sz="1800" dirty="0"/>
              <a:t>完全連接模組 </a:t>
            </a:r>
            <a:r>
              <a:rPr lang="en-US" altLang="zh-TW" sz="1800" dirty="0"/>
              <a:t>Dense, </a:t>
            </a:r>
            <a:r>
              <a:rPr lang="zh-TW" altLang="en-US" sz="1800" dirty="0"/>
              <a:t>以及放棄模組 </a:t>
            </a:r>
            <a:r>
              <a:rPr lang="en-US" altLang="zh-TW" sz="1800" dirty="0"/>
              <a:t>Dropout</a:t>
            </a:r>
            <a:endParaRPr lang="zh-TW" altLang="en-US" sz="1800" dirty="0"/>
          </a:p>
        </p:txBody>
      </p:sp>
      <p:pic>
        <p:nvPicPr>
          <p:cNvPr id="1026" name="Picture 2" descr="æ¿ä»£æå­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6" y="2996952"/>
            <a:ext cx="7925088" cy="23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匯入</a:t>
            </a:r>
            <a:r>
              <a:rPr lang="en-US" altLang="zh-TW" sz="1800" dirty="0" err="1" smtClean="0"/>
              <a:t>Keras</a:t>
            </a:r>
            <a:r>
              <a:rPr lang="zh-TW" altLang="en-US" sz="1800" dirty="0"/>
              <a:t>線性堆疊模型、平面卷積模組 </a:t>
            </a:r>
            <a:r>
              <a:rPr lang="en-US" altLang="zh-TW" sz="1800" dirty="0"/>
              <a:t>Conv2D, </a:t>
            </a:r>
            <a:r>
              <a:rPr lang="zh-TW" altLang="en-US" sz="1800" dirty="0"/>
              <a:t>平面池化模組 </a:t>
            </a:r>
            <a:r>
              <a:rPr lang="en-US" altLang="zh-TW" sz="1800" dirty="0"/>
              <a:t>MaxPooling2D, </a:t>
            </a:r>
            <a:r>
              <a:rPr lang="zh-TW" altLang="en-US" sz="1800" dirty="0"/>
              <a:t>完全連接模組 </a:t>
            </a:r>
            <a:r>
              <a:rPr lang="en-US" altLang="zh-TW" sz="1800" dirty="0"/>
              <a:t>Dense, </a:t>
            </a:r>
            <a:r>
              <a:rPr lang="zh-TW" altLang="en-US" sz="1800" dirty="0"/>
              <a:t>以及放棄模組 </a:t>
            </a:r>
            <a:r>
              <a:rPr lang="en-US" altLang="zh-TW" sz="1800" dirty="0" smtClean="0"/>
              <a:t>Dropout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然後呼叫 </a:t>
            </a:r>
            <a:r>
              <a:rPr lang="en-US" altLang="zh-TW" sz="1800" dirty="0"/>
              <a:t>Sequential() </a:t>
            </a:r>
            <a:r>
              <a:rPr lang="zh-TW" altLang="en-US" sz="1800" dirty="0"/>
              <a:t>建立空的模型物件</a:t>
            </a:r>
            <a:r>
              <a:rPr lang="en-US" altLang="zh-TW" sz="1800" dirty="0"/>
              <a:t>, </a:t>
            </a:r>
            <a:r>
              <a:rPr lang="zh-TW" altLang="en-US" sz="1800" dirty="0"/>
              <a:t>再用其 </a:t>
            </a:r>
            <a:r>
              <a:rPr lang="en-US" altLang="zh-TW" sz="1800" dirty="0"/>
              <a:t>add() </a:t>
            </a:r>
            <a:r>
              <a:rPr lang="zh-TW" altLang="en-US" sz="1800" dirty="0"/>
              <a:t>方法將卷積層 </a:t>
            </a:r>
            <a:r>
              <a:rPr lang="en-US" altLang="zh-TW" sz="1800" dirty="0"/>
              <a:t>1 </a:t>
            </a:r>
            <a:r>
              <a:rPr lang="zh-TW" altLang="en-US" sz="1800" dirty="0"/>
              <a:t>與池化層 </a:t>
            </a:r>
            <a:r>
              <a:rPr lang="en-US" altLang="zh-TW" sz="1800" dirty="0"/>
              <a:t>1, </a:t>
            </a:r>
            <a:r>
              <a:rPr lang="zh-TW" altLang="en-US" sz="1800" dirty="0"/>
              <a:t>使用 </a:t>
            </a:r>
            <a:r>
              <a:rPr lang="en-US" altLang="zh-TW" sz="1800" dirty="0"/>
              <a:t>16 </a:t>
            </a:r>
            <a:r>
              <a:rPr lang="zh-TW" altLang="en-US" sz="1800" dirty="0"/>
              <a:t>個</a:t>
            </a:r>
            <a:r>
              <a:rPr lang="en-US" altLang="zh-TW" sz="1800" dirty="0"/>
              <a:t>5x5 </a:t>
            </a:r>
            <a:r>
              <a:rPr lang="zh-TW" altLang="en-US" sz="1800" dirty="0"/>
              <a:t>的隨機卷積核心 </a:t>
            </a:r>
            <a:r>
              <a:rPr lang="en-US" altLang="zh-TW" sz="1800" dirty="0"/>
              <a:t>(</a:t>
            </a:r>
            <a:r>
              <a:rPr lang="zh-TW" altLang="en-US" sz="1800" dirty="0"/>
              <a:t>濾鏡</a:t>
            </a:r>
            <a:r>
              <a:rPr lang="en-US" altLang="zh-TW" sz="1800" dirty="0"/>
              <a:t>), </a:t>
            </a:r>
            <a:r>
              <a:rPr lang="zh-TW" altLang="en-US" sz="1800" dirty="0"/>
              <a:t>以 </a:t>
            </a:r>
            <a:r>
              <a:rPr lang="en-US" altLang="zh-TW" sz="1800" dirty="0"/>
              <a:t>"same" </a:t>
            </a:r>
            <a:r>
              <a:rPr lang="zh-TW" altLang="en-US" sz="1800" dirty="0"/>
              <a:t>邊界模式將一張 </a:t>
            </a:r>
            <a:r>
              <a:rPr lang="en-US" altLang="zh-TW" sz="1800" dirty="0"/>
              <a:t>28x28 </a:t>
            </a:r>
            <a:r>
              <a:rPr lang="zh-TW" altLang="en-US" sz="1800" dirty="0"/>
              <a:t>圖片產生 </a:t>
            </a:r>
            <a:r>
              <a:rPr lang="en-US" altLang="zh-TW" sz="1800" dirty="0"/>
              <a:t>16 </a:t>
            </a:r>
            <a:r>
              <a:rPr lang="zh-TW" altLang="en-US" sz="1800" dirty="0"/>
              <a:t>層 </a:t>
            </a:r>
            <a:r>
              <a:rPr lang="en-US" altLang="zh-TW" sz="1800" dirty="0"/>
              <a:t>28x28 </a:t>
            </a:r>
            <a:r>
              <a:rPr lang="zh-TW" altLang="en-US" sz="1800" dirty="0"/>
              <a:t>圖片 </a:t>
            </a:r>
            <a:r>
              <a:rPr lang="en-US" altLang="zh-TW" sz="1800" dirty="0"/>
              <a:t>(same </a:t>
            </a:r>
            <a:r>
              <a:rPr lang="zh-TW" altLang="en-US" sz="1800" dirty="0"/>
              <a:t>方式不改變影像大小</a:t>
            </a:r>
            <a:r>
              <a:rPr lang="en-US" altLang="zh-TW" sz="1800" dirty="0"/>
              <a:t>), </a:t>
            </a:r>
            <a:r>
              <a:rPr lang="zh-TW" altLang="en-US" sz="1800" dirty="0"/>
              <a:t>並使用 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 </a:t>
            </a:r>
            <a:r>
              <a:rPr lang="zh-TW" altLang="en-US" sz="1800" dirty="0"/>
              <a:t>非線性函數激活</a:t>
            </a:r>
            <a:r>
              <a:rPr lang="en-US" altLang="zh-TW" sz="1800" dirty="0"/>
              <a:t>, </a:t>
            </a:r>
            <a:r>
              <a:rPr lang="zh-TW" altLang="en-US" sz="1800" dirty="0"/>
              <a:t>然後用 </a:t>
            </a:r>
            <a:r>
              <a:rPr lang="en-US" altLang="zh-TW" sz="1800" dirty="0"/>
              <a:t>2x2 </a:t>
            </a:r>
            <a:r>
              <a:rPr lang="zh-TW" altLang="en-US" sz="1800" dirty="0"/>
              <a:t>的池化核心將其解析度降為 </a:t>
            </a:r>
            <a:r>
              <a:rPr lang="en-US" altLang="zh-TW" sz="1800" dirty="0" smtClean="0"/>
              <a:t>14x14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pPr lvl="1"/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線性整流函數（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Rectified Linear Unit, </a:t>
            </a:r>
            <a:r>
              <a:rPr lang="en-US" altLang="zh-TW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又稱修正線性單元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是一種人工神經網絡中常用的激活函數（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 function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），通常指代以斜坡函數及其變種為代表的非線性函數</a:t>
            </a:r>
          </a:p>
          <a:p>
            <a:pPr lvl="1"/>
            <a:endParaRPr lang="zh-TW" altLang="en-US" sz="1400" dirty="0"/>
          </a:p>
          <a:p>
            <a:pPr lvl="1"/>
            <a:endParaRPr lang="en-US" altLang="zh-TW" sz="14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04864"/>
            <a:ext cx="8020050" cy="93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365104"/>
            <a:ext cx="8048625" cy="1190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6181725"/>
            <a:ext cx="8001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然後加入卷積層 </a:t>
            </a:r>
            <a:r>
              <a:rPr lang="en-US" altLang="zh-TW" sz="1800" dirty="0"/>
              <a:t>2 </a:t>
            </a:r>
            <a:r>
              <a:rPr lang="zh-TW" altLang="en-US" sz="1800" dirty="0"/>
              <a:t>與池化層 </a:t>
            </a:r>
            <a:r>
              <a:rPr lang="en-US" altLang="zh-TW" sz="1800" dirty="0"/>
              <a:t>2, </a:t>
            </a:r>
            <a:r>
              <a:rPr lang="zh-TW" altLang="en-US" sz="1800" dirty="0"/>
              <a:t>使用 </a:t>
            </a:r>
            <a:r>
              <a:rPr lang="en-US" altLang="zh-TW" sz="1800" dirty="0"/>
              <a:t>36 </a:t>
            </a:r>
            <a:r>
              <a:rPr lang="zh-TW" altLang="en-US" sz="1800" dirty="0"/>
              <a:t>個</a:t>
            </a:r>
            <a:r>
              <a:rPr lang="en-US" altLang="zh-TW" sz="1800" dirty="0"/>
              <a:t>5x5 </a:t>
            </a:r>
            <a:r>
              <a:rPr lang="zh-TW" altLang="en-US" sz="1800" dirty="0"/>
              <a:t>的隨機卷積核心 </a:t>
            </a:r>
            <a:r>
              <a:rPr lang="en-US" altLang="zh-TW" sz="1800" dirty="0"/>
              <a:t>(</a:t>
            </a:r>
            <a:r>
              <a:rPr lang="zh-TW" altLang="en-US" sz="1800" dirty="0"/>
              <a:t>濾鏡</a:t>
            </a:r>
            <a:r>
              <a:rPr lang="en-US" altLang="zh-TW" sz="1800" dirty="0"/>
              <a:t>), </a:t>
            </a:r>
            <a:r>
              <a:rPr lang="zh-TW" altLang="en-US" sz="1800" dirty="0"/>
              <a:t>以 </a:t>
            </a:r>
            <a:r>
              <a:rPr lang="en-US" altLang="zh-TW" sz="1800" dirty="0"/>
              <a:t>"same" </a:t>
            </a:r>
            <a:r>
              <a:rPr lang="zh-TW" altLang="en-US" sz="1800" dirty="0"/>
              <a:t>邊界模式從 </a:t>
            </a:r>
            <a:r>
              <a:rPr lang="en-US" altLang="zh-TW" sz="1800" dirty="0"/>
              <a:t>16 </a:t>
            </a:r>
            <a:r>
              <a:rPr lang="zh-TW" altLang="en-US" sz="1800" dirty="0"/>
              <a:t>層之 </a:t>
            </a:r>
            <a:r>
              <a:rPr lang="en-US" altLang="zh-TW" sz="1800" dirty="0"/>
              <a:t>14x14 </a:t>
            </a:r>
            <a:r>
              <a:rPr lang="zh-TW" altLang="en-US" sz="1800" dirty="0"/>
              <a:t>圖片產生 </a:t>
            </a:r>
            <a:r>
              <a:rPr lang="en-US" altLang="zh-TW" sz="1800" dirty="0"/>
              <a:t>36 </a:t>
            </a:r>
            <a:r>
              <a:rPr lang="zh-TW" altLang="en-US" sz="1800" dirty="0"/>
              <a:t>層的 </a:t>
            </a:r>
            <a:r>
              <a:rPr lang="en-US" altLang="zh-TW" sz="1800" dirty="0"/>
              <a:t>14x14 </a:t>
            </a:r>
            <a:r>
              <a:rPr lang="zh-TW" altLang="en-US" sz="1800" dirty="0"/>
              <a:t>圖片 </a:t>
            </a:r>
            <a:r>
              <a:rPr lang="en-US" altLang="zh-TW" sz="1800" dirty="0"/>
              <a:t>(same </a:t>
            </a:r>
            <a:r>
              <a:rPr lang="zh-TW" altLang="en-US" sz="1800" dirty="0"/>
              <a:t>方式不改變影像大小</a:t>
            </a:r>
            <a:r>
              <a:rPr lang="en-US" altLang="zh-TW" sz="1800" dirty="0"/>
              <a:t>), </a:t>
            </a:r>
            <a:r>
              <a:rPr lang="zh-TW" altLang="en-US" sz="1800" dirty="0"/>
              <a:t>並使用 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 </a:t>
            </a:r>
            <a:r>
              <a:rPr lang="zh-TW" altLang="en-US" sz="1800" dirty="0"/>
              <a:t>非線性函數激活</a:t>
            </a:r>
            <a:r>
              <a:rPr lang="en-US" altLang="zh-TW" sz="1800" dirty="0"/>
              <a:t>, </a:t>
            </a:r>
            <a:r>
              <a:rPr lang="zh-TW" altLang="en-US" sz="1800" dirty="0"/>
              <a:t>然後用 </a:t>
            </a:r>
            <a:r>
              <a:rPr lang="en-US" altLang="zh-TW" sz="1800" dirty="0"/>
              <a:t>2x2 </a:t>
            </a:r>
            <a:r>
              <a:rPr lang="zh-TW" altLang="en-US" sz="1800" dirty="0"/>
              <a:t>的池化核心將其解析度降為 </a:t>
            </a:r>
            <a:r>
              <a:rPr lang="en-US" altLang="zh-TW" sz="1800" dirty="0" smtClean="0"/>
              <a:t>7x7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接下來為了避免過擬合 </a:t>
            </a:r>
            <a:r>
              <a:rPr lang="en-US" altLang="zh-TW" sz="1800" dirty="0"/>
              <a:t>(Over fitting) </a:t>
            </a:r>
            <a:r>
              <a:rPr lang="zh-TW" altLang="en-US" sz="1800" dirty="0"/>
              <a:t>問題</a:t>
            </a:r>
            <a:r>
              <a:rPr lang="en-US" altLang="zh-TW" sz="1800" dirty="0"/>
              <a:t>, </a:t>
            </a:r>
            <a:r>
              <a:rPr lang="zh-TW" altLang="en-US" sz="1800" dirty="0"/>
              <a:t>最後加上 </a:t>
            </a:r>
            <a:r>
              <a:rPr lang="en-US" altLang="zh-TW" sz="1800" dirty="0"/>
              <a:t>Dropout </a:t>
            </a:r>
            <a:r>
              <a:rPr lang="zh-TW" altLang="en-US" sz="1800" dirty="0"/>
              <a:t>層在每次訓練中放棄部分</a:t>
            </a:r>
            <a:r>
              <a:rPr lang="zh-TW" altLang="en-US" sz="1800" dirty="0" smtClean="0"/>
              <a:t>神經元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800350"/>
            <a:ext cx="8020050" cy="1257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5013176"/>
            <a:ext cx="8039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建立分類模型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上面經過 </a:t>
            </a:r>
            <a:r>
              <a:rPr lang="en-US" altLang="zh-TW" sz="2000" dirty="0"/>
              <a:t>CNN </a:t>
            </a:r>
            <a:r>
              <a:rPr lang="zh-TW" altLang="en-US" sz="2000" dirty="0"/>
              <a:t>網路學習得到之圖像空間特徵需經過分類模型辨識圖片屬於 </a:t>
            </a:r>
            <a:r>
              <a:rPr lang="en-US" altLang="zh-TW" sz="2000" dirty="0"/>
              <a:t>0~9 </a:t>
            </a:r>
            <a:r>
              <a:rPr lang="zh-TW" altLang="en-US" sz="2000" dirty="0"/>
              <a:t>的哪一個</a:t>
            </a:r>
            <a:r>
              <a:rPr lang="en-US" altLang="zh-TW" sz="2000" dirty="0"/>
              <a:t>, </a:t>
            </a:r>
            <a:r>
              <a:rPr lang="zh-TW" altLang="en-US" sz="2000" dirty="0"/>
              <a:t>使用的分類模型是之前的 </a:t>
            </a:r>
            <a:r>
              <a:rPr lang="en-US" altLang="zh-TW" sz="2000" dirty="0"/>
              <a:t>MLP </a:t>
            </a:r>
            <a:r>
              <a:rPr lang="zh-TW" altLang="en-US" sz="2000" dirty="0"/>
              <a:t>多層感知器</a:t>
            </a:r>
            <a:r>
              <a:rPr lang="en-US" altLang="zh-TW" sz="2000" dirty="0"/>
              <a:t>, MLP </a:t>
            </a:r>
            <a:r>
              <a:rPr lang="zh-TW" altLang="en-US" sz="2000" dirty="0"/>
              <a:t>為全連接網路</a:t>
            </a:r>
            <a:r>
              <a:rPr lang="en-US" altLang="zh-TW" sz="2000" dirty="0"/>
              <a:t>, </a:t>
            </a:r>
            <a:r>
              <a:rPr lang="zh-TW" altLang="en-US" sz="2000" dirty="0"/>
              <a:t>是 </a:t>
            </a:r>
            <a:r>
              <a:rPr lang="en-US" altLang="zh-TW" sz="2000" dirty="0"/>
              <a:t>DNN (Deep Neural Network) </a:t>
            </a:r>
            <a:r>
              <a:rPr lang="zh-TW" altLang="en-US" sz="2000" dirty="0"/>
              <a:t>網路的</a:t>
            </a:r>
            <a:r>
              <a:rPr lang="zh-TW" altLang="en-US" sz="2000" dirty="0" smtClean="0"/>
              <a:t>一種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en-US" altLang="zh-TW" sz="2000" dirty="0"/>
              <a:t>MLP </a:t>
            </a:r>
            <a:r>
              <a:rPr lang="zh-TW" altLang="en-US" sz="2000" dirty="0"/>
              <a:t>分類模型為三層模型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平坦層</a:t>
            </a:r>
          </a:p>
          <a:p>
            <a:r>
              <a:rPr lang="zh-TW" altLang="en-US" sz="2000" dirty="0"/>
              <a:t>隱藏層</a:t>
            </a:r>
          </a:p>
          <a:p>
            <a:r>
              <a:rPr lang="zh-TW" altLang="en-US" sz="2000" dirty="0"/>
              <a:t>輸出層</a:t>
            </a:r>
          </a:p>
          <a:p>
            <a:endParaRPr lang="zh-TW" altLang="en-US" dirty="0"/>
          </a:p>
        </p:txBody>
      </p:sp>
      <p:pic>
        <p:nvPicPr>
          <p:cNvPr id="6150" name="Picture 6" descr="https://2.bp.blogspot.com/-ZI8kTn29iZw/WsOYBkLsxZI/AAAAAAAAJ5A/vPncpQA2CrIKuYHq0XSWrHW87vyWGpYIACLcBGAs/s1600/keras_cnn_mnist_model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5944660" cy="33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建立分類模型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首先呼叫 </a:t>
            </a:r>
            <a:r>
              <a:rPr lang="en-US" altLang="zh-TW" sz="1800" dirty="0"/>
              <a:t>Flatten() </a:t>
            </a:r>
            <a:r>
              <a:rPr lang="zh-TW" altLang="en-US" sz="1800" dirty="0"/>
              <a:t>建立平坦層</a:t>
            </a:r>
            <a:r>
              <a:rPr lang="en-US" altLang="zh-TW" sz="1800" dirty="0"/>
              <a:t>, </a:t>
            </a:r>
            <a:r>
              <a:rPr lang="zh-TW" altLang="en-US" sz="1800" dirty="0"/>
              <a:t>由於前面 </a:t>
            </a:r>
            <a:r>
              <a:rPr lang="en-US" altLang="zh-TW" sz="1800" dirty="0"/>
              <a:t>CNN </a:t>
            </a:r>
            <a:r>
              <a:rPr lang="zh-TW" altLang="en-US" sz="1800" dirty="0"/>
              <a:t>模型最後池化層 </a:t>
            </a:r>
            <a:r>
              <a:rPr lang="en-US" altLang="zh-TW" sz="1800" dirty="0"/>
              <a:t>2 </a:t>
            </a:r>
            <a:r>
              <a:rPr lang="zh-TW" altLang="en-US" sz="1800" dirty="0"/>
              <a:t>之輸出為 </a:t>
            </a:r>
            <a:r>
              <a:rPr lang="en-US" altLang="zh-TW" sz="1800" dirty="0"/>
              <a:t>36 </a:t>
            </a:r>
            <a:r>
              <a:rPr lang="zh-TW" altLang="en-US" sz="1800" dirty="0"/>
              <a:t>層的 </a:t>
            </a:r>
            <a:r>
              <a:rPr lang="en-US" altLang="zh-TW" sz="1800" dirty="0"/>
              <a:t>77 </a:t>
            </a:r>
            <a:r>
              <a:rPr lang="zh-TW" altLang="en-US" sz="1800" dirty="0"/>
              <a:t>圖像</a:t>
            </a:r>
            <a:r>
              <a:rPr lang="en-US" altLang="zh-TW" sz="1800" dirty="0"/>
              <a:t>, </a:t>
            </a:r>
            <a:r>
              <a:rPr lang="zh-TW" altLang="en-US" sz="1800" dirty="0"/>
              <a:t>因此平坦層會將其依序拉平展開為 </a:t>
            </a:r>
            <a:r>
              <a:rPr lang="en-US" altLang="zh-TW" sz="1800" dirty="0"/>
              <a:t>367*7=1764 </a:t>
            </a:r>
            <a:r>
              <a:rPr lang="zh-TW" altLang="en-US" sz="1800" dirty="0"/>
              <a:t>個一維特徵向量 </a:t>
            </a:r>
            <a:r>
              <a:rPr lang="en-US" altLang="zh-TW" sz="1800" dirty="0"/>
              <a:t>(</a:t>
            </a:r>
            <a:r>
              <a:rPr lang="zh-TW" altLang="en-US" sz="1800" dirty="0"/>
              <a:t>畫素</a:t>
            </a:r>
            <a:r>
              <a:rPr lang="en-US" altLang="zh-TW" sz="1800" dirty="0"/>
              <a:t>), </a:t>
            </a:r>
            <a:r>
              <a:rPr lang="zh-TW" altLang="en-US" sz="1800" dirty="0"/>
              <a:t>並建立 </a:t>
            </a:r>
            <a:r>
              <a:rPr lang="en-US" altLang="zh-TW" sz="1800" dirty="0"/>
              <a:t>1764 </a:t>
            </a:r>
            <a:r>
              <a:rPr lang="zh-TW" altLang="en-US" sz="1800" dirty="0"/>
              <a:t>個神經元來接收這些</a:t>
            </a:r>
            <a:r>
              <a:rPr lang="zh-TW" altLang="en-US" sz="1800" dirty="0" smtClean="0"/>
              <a:t>特徵值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其次呼叫 </a:t>
            </a:r>
            <a:r>
              <a:rPr lang="en-US" altLang="zh-TW" sz="1800" dirty="0"/>
              <a:t>Dense() </a:t>
            </a:r>
            <a:r>
              <a:rPr lang="zh-TW" altLang="en-US" sz="1800" dirty="0"/>
              <a:t>建立隱藏層</a:t>
            </a:r>
            <a:r>
              <a:rPr lang="en-US" altLang="zh-TW" sz="1800" dirty="0"/>
              <a:t>, </a:t>
            </a:r>
            <a:r>
              <a:rPr lang="zh-TW" altLang="en-US" sz="1800" dirty="0"/>
              <a:t>具有 </a:t>
            </a:r>
            <a:r>
              <a:rPr lang="en-US" altLang="zh-TW" sz="1800" dirty="0"/>
              <a:t>128 </a:t>
            </a:r>
            <a:r>
              <a:rPr lang="zh-TW" altLang="en-US" sz="1800" dirty="0"/>
              <a:t>個以 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 </a:t>
            </a:r>
            <a:r>
              <a:rPr lang="zh-TW" altLang="en-US" sz="1800" dirty="0"/>
              <a:t>為激活函數的神經元</a:t>
            </a:r>
            <a:r>
              <a:rPr lang="en-US" altLang="zh-TW" sz="1800" dirty="0"/>
              <a:t>. </a:t>
            </a:r>
            <a:r>
              <a:rPr lang="zh-TW" altLang="en-US" sz="1800" dirty="0"/>
              <a:t>同樣地為避免過擬合</a:t>
            </a:r>
            <a:r>
              <a:rPr lang="en-US" altLang="zh-TW" sz="1800" dirty="0"/>
              <a:t>, </a:t>
            </a:r>
            <a:r>
              <a:rPr lang="zh-TW" altLang="en-US" sz="1800" dirty="0"/>
              <a:t>在隱藏層後面會加上一個 </a:t>
            </a:r>
            <a:r>
              <a:rPr lang="en-US" altLang="zh-TW" sz="1800" dirty="0"/>
              <a:t>Dropout </a:t>
            </a:r>
            <a:r>
              <a:rPr lang="zh-TW" altLang="en-US" sz="1800" dirty="0"/>
              <a:t>層</a:t>
            </a:r>
            <a:r>
              <a:rPr lang="en-US" altLang="zh-TW" sz="1800" dirty="0"/>
              <a:t>, </a:t>
            </a:r>
            <a:r>
              <a:rPr lang="zh-TW" altLang="en-US" sz="1800" dirty="0"/>
              <a:t>此處設為 </a:t>
            </a:r>
            <a:r>
              <a:rPr lang="en-US" altLang="zh-TW" sz="1800" dirty="0"/>
              <a:t>0.5 </a:t>
            </a:r>
            <a:r>
              <a:rPr lang="zh-TW" altLang="en-US" sz="1800" dirty="0"/>
              <a:t>表示在每次訓練時會放棄 </a:t>
            </a:r>
            <a:r>
              <a:rPr lang="en-US" altLang="zh-TW" sz="1800" dirty="0"/>
              <a:t>50% </a:t>
            </a:r>
            <a:r>
              <a:rPr lang="zh-TW" altLang="en-US" sz="1800" dirty="0"/>
              <a:t>的</a:t>
            </a:r>
            <a:r>
              <a:rPr lang="zh-TW" altLang="en-US" sz="1800" dirty="0" smtClean="0"/>
              <a:t>神經元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最後呼叫 </a:t>
            </a:r>
            <a:r>
              <a:rPr lang="en-US" altLang="zh-TW" sz="1800" dirty="0"/>
              <a:t>Dense() </a:t>
            </a:r>
            <a:r>
              <a:rPr lang="zh-TW" altLang="en-US" sz="1800" dirty="0"/>
              <a:t>建立輸出層</a:t>
            </a:r>
            <a:r>
              <a:rPr lang="en-US" altLang="zh-TW" sz="1800" dirty="0"/>
              <a:t>, </a:t>
            </a:r>
            <a:r>
              <a:rPr lang="zh-TW" altLang="en-US" sz="1800" dirty="0"/>
              <a:t>具有 </a:t>
            </a:r>
            <a:r>
              <a:rPr lang="en-US" altLang="zh-TW" sz="1800" dirty="0"/>
              <a:t>10 </a:t>
            </a:r>
            <a:r>
              <a:rPr lang="zh-TW" altLang="en-US" sz="1800" dirty="0"/>
              <a:t>個以 </a:t>
            </a:r>
            <a:r>
              <a:rPr lang="en-US" altLang="zh-TW" sz="1800" dirty="0" err="1"/>
              <a:t>Softmax</a:t>
            </a:r>
            <a:r>
              <a:rPr lang="en-US" altLang="zh-TW" sz="1800" dirty="0"/>
              <a:t> </a:t>
            </a:r>
            <a:r>
              <a:rPr lang="zh-TW" altLang="en-US" sz="1800" dirty="0"/>
              <a:t>為激活函數之輸出神經元</a:t>
            </a:r>
            <a:r>
              <a:rPr lang="en-US" altLang="zh-TW" sz="1800" dirty="0"/>
              <a:t>, </a:t>
            </a:r>
            <a:r>
              <a:rPr lang="zh-TW" altLang="en-US" sz="1800" dirty="0"/>
              <a:t>其 </a:t>
            </a:r>
            <a:r>
              <a:rPr lang="en-US" altLang="zh-TW" sz="1800" dirty="0"/>
              <a:t>One-hot </a:t>
            </a:r>
            <a:r>
              <a:rPr lang="zh-TW" altLang="en-US" sz="1800" dirty="0"/>
              <a:t>的 </a:t>
            </a:r>
            <a:r>
              <a:rPr lang="en-US" altLang="zh-TW" sz="1800" dirty="0"/>
              <a:t>0/1 </a:t>
            </a:r>
            <a:r>
              <a:rPr lang="zh-TW" altLang="en-US" sz="1800" dirty="0"/>
              <a:t>輸出代表 </a:t>
            </a:r>
            <a:r>
              <a:rPr lang="en-US" altLang="zh-TW" sz="1800" dirty="0"/>
              <a:t>0~9 </a:t>
            </a:r>
            <a:r>
              <a:rPr lang="zh-TW" altLang="en-US" sz="1800" dirty="0"/>
              <a:t>之數字識別</a:t>
            </a:r>
            <a:r>
              <a:rPr lang="zh-TW" altLang="en-US" sz="1800" dirty="0" smtClean="0"/>
              <a:t>結果</a:t>
            </a:r>
            <a:endParaRPr lang="en-US" altLang="zh-TW" sz="1800" dirty="0" smtClean="0"/>
          </a:p>
          <a:p>
            <a:endParaRPr lang="en-US" altLang="zh-TW" sz="1800" dirty="0"/>
          </a:p>
          <a:p>
            <a:pPr lvl="1"/>
            <a:r>
              <a:rPr lang="en-US" altLang="zh-TW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函數將 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維的實數向量壓縮（映射）成另一個 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維的實數向量，其中向量中的每個元素取值都介於 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zh-TW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之間。常用於多分類問題</a:t>
            </a:r>
            <a:endParaRPr lang="en-US" altLang="zh-TW" sz="12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92896"/>
            <a:ext cx="8001000" cy="33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665587"/>
            <a:ext cx="8029575" cy="771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5276428"/>
            <a:ext cx="8020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</TotalTime>
  <Words>1208</Words>
  <Application>Microsoft Office PowerPoint</Application>
  <PresentationFormat>如螢幕大小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微軟正黑體</vt:lpstr>
      <vt:lpstr>Arial</vt:lpstr>
      <vt:lpstr>清晰度</vt:lpstr>
      <vt:lpstr>Keras - MNIST 手寫數字辨識使用 CNN</vt:lpstr>
      <vt:lpstr>1. 宣告要使用到的函式庫</vt:lpstr>
      <vt:lpstr>2. 資料預先處理</vt:lpstr>
      <vt:lpstr>2. 資料預先處理</vt:lpstr>
      <vt:lpstr>3. 建立 CNN 模型</vt:lpstr>
      <vt:lpstr>3. 建立 CNN 模型</vt:lpstr>
      <vt:lpstr>3. 建立 CNN 模型</vt:lpstr>
      <vt:lpstr>4. 建立分類模型</vt:lpstr>
      <vt:lpstr>4. 建立分類模型</vt:lpstr>
      <vt:lpstr>5. 顯示模型摘要</vt:lpstr>
      <vt:lpstr>6. 進行神經元訓練</vt:lpstr>
      <vt:lpstr>6. 進行神經元訓練</vt:lpstr>
      <vt:lpstr>6. 進行神經元訓練</vt:lpstr>
      <vt:lpstr>6. 進行神經元訓練</vt:lpstr>
      <vt:lpstr>7. 評估模型準確率</vt:lpstr>
      <vt:lpstr>8. 預測結果</vt:lpstr>
      <vt:lpstr>8. 預測結果</vt:lpstr>
      <vt:lpstr>9. 顯示混淆矩陣</vt:lpstr>
      <vt:lpstr>10. 利用 DataFrame 找出哪些測試樣本被誤認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- MNIST 手寫數字辨識使用 CNN</dc:title>
  <dc:creator>I5302</dc:creator>
  <cp:lastModifiedBy>Windows 使用者</cp:lastModifiedBy>
  <cp:revision>9</cp:revision>
  <dcterms:created xsi:type="dcterms:W3CDTF">2018-11-14T03:22:08Z</dcterms:created>
  <dcterms:modified xsi:type="dcterms:W3CDTF">2018-11-14T08:12:26Z</dcterms:modified>
</cp:coreProperties>
</file>