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1" r:id="rId5"/>
    <p:sldId id="260" r:id="rId6"/>
    <p:sldId id="262" r:id="rId7"/>
    <p:sldId id="263" r:id="rId8"/>
    <p:sldId id="264" r:id="rId9"/>
    <p:sldId id="265" r:id="rId10"/>
    <p:sldId id="266" r:id="rId11"/>
    <p:sldId id="267" r:id="rId12"/>
    <p:sldId id="257" r:id="rId13"/>
    <p:sldId id="268" r:id="rId14"/>
    <p:sldId id="26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9EB58A3-DC47-4A38-8DF9-FEBBE58550B2}" type="slidenum">
              <a:rPr lang="zh-TW" altLang="en-US" smtClean="0"/>
              <a:t>‹#›</a:t>
            </a:fld>
            <a:endParaRPr lang="zh-TW"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直排標題 1"/>
          <p:cNvSpPr>
            <a:spLocks noGrp="1"/>
          </p:cNvSpPr>
          <p:nvPr>
            <p:ph type="title" orient="vert"/>
          </p:nvPr>
        </p:nvSpPr>
        <p:spPr>
          <a:xfrm>
            <a:off x="6781800" y="274640"/>
            <a:ext cx="19050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304800"/>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5" name="頁尾版面配置區 4"/>
          <p:cNvSpPr>
            <a:spLocks noGrp="1"/>
          </p:cNvSpPr>
          <p:nvPr>
            <p:ph type="ftr" sz="quarter" idx="11"/>
          </p:nvPr>
        </p:nvSpPr>
        <p:spPr>
          <a:xfrm>
            <a:off x="2640597" y="6377459"/>
            <a:ext cx="3836404" cy="365125"/>
          </a:xfrm>
        </p:spPr>
        <p:txBody>
          <a:bodyPr/>
          <a:lstStyle/>
          <a:p>
            <a:endParaRPr lang="zh-TW" altLang="en-US"/>
          </a:p>
        </p:txBody>
      </p:sp>
      <p:sp>
        <p:nvSpPr>
          <p:cNvPr id="6" name="投影片編號版面配置區 5"/>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155448"/>
            <a:ext cx="8229600" cy="1252728"/>
          </a:xfrm>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9EB58A3-DC47-4A38-8DF9-FEBBE58550B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23D87921-ED44-43B8-9701-B55FAE391BA9}" type="datetimeFigureOut">
              <a:rPr lang="zh-TW" altLang="en-US" smtClean="0"/>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9EB58A3-DC47-4A38-8DF9-FEBBE58550B2}" type="slidenum">
              <a:rPr lang="zh-TW" altLang="en-US" smtClean="0"/>
              <a:t>‹#›</a:t>
            </a:fld>
            <a:endParaRPr lang="zh-TW"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a:xfrm>
            <a:off x="164592" y="1170432"/>
            <a:ext cx="2523744" cy="201168"/>
          </a:xfrm>
        </p:spPr>
        <p:txBody>
          <a:bodyPr/>
          <a:lstStyle/>
          <a:p>
            <a:fld id="{23D87921-ED44-43B8-9701-B55FAE391BA9}" type="datetimeFigureOut">
              <a:rPr lang="zh-TW" altLang="en-US" smtClean="0"/>
              <a:t>2018/12/25</a:t>
            </a:fld>
            <a:endParaRPr lang="zh-TW"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頁尾版面配置區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TW" altLang="en-US"/>
          </a:p>
        </p:txBody>
      </p:sp>
      <p:sp>
        <p:nvSpPr>
          <p:cNvPr id="7" name="投影片編號版面配置區 6"/>
          <p:cNvSpPr>
            <a:spLocks noGrp="1"/>
          </p:cNvSpPr>
          <p:nvPr>
            <p:ph type="sldNum" sz="quarter" idx="12"/>
          </p:nvPr>
        </p:nvSpPr>
        <p:spPr>
          <a:xfrm>
            <a:off x="8339328" y="1170432"/>
            <a:ext cx="733864" cy="201168"/>
          </a:xfrm>
        </p:spPr>
        <p:txBody>
          <a:bodyPr/>
          <a:lstStyle/>
          <a:p>
            <a:fld id="{69EB58A3-DC47-4A38-8DF9-FEBBE58550B2}"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版面配置區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3D87921-ED44-43B8-9701-B55FAE391BA9}" type="datetimeFigureOut">
              <a:rPr lang="zh-TW" altLang="en-US" smtClean="0"/>
              <a:t>2018/12/25</a:t>
            </a:fld>
            <a:endParaRPr lang="zh-TW" altLang="en-US"/>
          </a:p>
        </p:txBody>
      </p:sp>
      <p:sp>
        <p:nvSpPr>
          <p:cNvPr id="5" name="頁尾版面配置區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TW" altLang="en-US"/>
          </a:p>
        </p:txBody>
      </p:sp>
      <p:sp>
        <p:nvSpPr>
          <p:cNvPr id="6" name="投影片編號版面配置區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9EB58A3-DC47-4A38-8DF9-FEBBE58550B2}"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t>Nmap</a:t>
            </a:r>
            <a:r>
              <a:rPr lang="en-US" altLang="zh-TW" dirty="0" smtClean="0"/>
              <a:t> </a:t>
            </a:r>
            <a:r>
              <a:rPr lang="zh-TW" altLang="en-US" dirty="0" smtClean="0"/>
              <a:t>密技寶典</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1857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Nmap</a:t>
            </a:r>
            <a:r>
              <a:rPr lang="zh-TW" altLang="en-US" dirty="0" smtClean="0"/>
              <a:t>腳本使</a:t>
            </a:r>
            <a:r>
              <a:rPr lang="zh-TW" altLang="en-US" dirty="0"/>
              <a:t>用</a:t>
            </a:r>
          </a:p>
        </p:txBody>
      </p:sp>
      <p:sp>
        <p:nvSpPr>
          <p:cNvPr id="3" name="內容版面配置區 2"/>
          <p:cNvSpPr>
            <a:spLocks noGrp="1"/>
          </p:cNvSpPr>
          <p:nvPr>
            <p:ph idx="1"/>
          </p:nvPr>
        </p:nvSpPr>
        <p:spPr/>
        <p:txBody>
          <a:bodyPr>
            <a:normAutofit/>
          </a:bodyPr>
          <a:lstStyle/>
          <a:p>
            <a:r>
              <a:rPr lang="en-US" altLang="zh-TW" sz="1800" dirty="0" smtClean="0"/>
              <a:t>Linux</a:t>
            </a:r>
            <a:r>
              <a:rPr lang="zh-TW" altLang="en-US" sz="1800" dirty="0" smtClean="0"/>
              <a:t>可以在該目錄查看</a:t>
            </a:r>
            <a:r>
              <a:rPr lang="en-US" altLang="zh-TW" sz="1800" dirty="0" smtClean="0"/>
              <a:t>:</a:t>
            </a:r>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r>
              <a:rPr lang="zh-TW" altLang="en-US" sz="1800" dirty="0"/>
              <a:t>當前的</a:t>
            </a:r>
            <a:r>
              <a:rPr lang="en-US" altLang="zh-TW" sz="1800" dirty="0" err="1"/>
              <a:t>Nmap</a:t>
            </a:r>
            <a:r>
              <a:rPr lang="zh-TW" altLang="en-US" sz="1800" dirty="0"/>
              <a:t>是</a:t>
            </a:r>
            <a:r>
              <a:rPr lang="zh-TW" altLang="en-US" sz="1800" dirty="0" smtClean="0"/>
              <a:t>有</a:t>
            </a:r>
            <a:r>
              <a:rPr lang="en-US" altLang="zh-TW" sz="1800" dirty="0" smtClean="0"/>
              <a:t>447</a:t>
            </a:r>
            <a:r>
              <a:rPr lang="zh-TW" altLang="en-US" sz="1800" dirty="0" smtClean="0"/>
              <a:t>個</a:t>
            </a:r>
            <a:r>
              <a:rPr lang="zh-TW" altLang="en-US" sz="1800" dirty="0"/>
              <a:t>很使用的漏洞利用、工具腳本</a:t>
            </a:r>
            <a:endParaRPr lang="en-US" altLang="zh-TW" sz="1800" dirty="0" smtClean="0"/>
          </a:p>
        </p:txBody>
      </p:sp>
      <p:sp>
        <p:nvSpPr>
          <p:cNvPr id="4" name="文字方塊 3"/>
          <p:cNvSpPr txBox="1"/>
          <p:nvPr/>
        </p:nvSpPr>
        <p:spPr>
          <a:xfrm>
            <a:off x="960808" y="2166252"/>
            <a:ext cx="7571631" cy="2862322"/>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a:solidFill>
                  <a:srgbClr val="C00000"/>
                </a:solidFill>
                <a:latin typeface="Calibri Light" pitchFamily="34" charset="0"/>
              </a:rPr>
              <a:t> </a:t>
            </a:r>
            <a:r>
              <a:rPr lang="en-US" altLang="zh-TW" sz="1200" b="1" dirty="0" err="1" smtClean="0">
                <a:solidFill>
                  <a:srgbClr val="C00000"/>
                </a:solidFill>
                <a:latin typeface="Calibri Light" pitchFamily="34" charset="0"/>
              </a:rPr>
              <a:t>ll</a:t>
            </a:r>
            <a:r>
              <a:rPr lang="en-US" altLang="zh-TW" sz="1200" b="1" dirty="0" smtClean="0">
                <a:solidFill>
                  <a:srgbClr val="C00000"/>
                </a:solidFill>
                <a:latin typeface="Calibri Light" pitchFamily="34" charset="0"/>
              </a:rPr>
              <a:t> </a:t>
            </a:r>
            <a:r>
              <a:rPr lang="en-US" altLang="zh-TW" sz="1200" b="1" dirty="0">
                <a:solidFill>
                  <a:srgbClr val="C00000"/>
                </a:solidFill>
                <a:latin typeface="Calibri Light" pitchFamily="34" charset="0"/>
              </a:rPr>
              <a:t>/</a:t>
            </a:r>
            <a:r>
              <a:rPr lang="en-US" altLang="zh-TW" sz="1200" b="1" dirty="0" err="1">
                <a:solidFill>
                  <a:srgbClr val="C00000"/>
                </a:solidFill>
                <a:latin typeface="Calibri Light" pitchFamily="34" charset="0"/>
              </a:rPr>
              <a:t>usr</a:t>
            </a:r>
            <a:r>
              <a:rPr lang="en-US" altLang="zh-TW" sz="1200" b="1" dirty="0">
                <a:solidFill>
                  <a:srgbClr val="C00000"/>
                </a:solidFill>
                <a:latin typeface="Calibri Light" pitchFamily="34" charset="0"/>
              </a:rPr>
              <a:t>/share/</a:t>
            </a:r>
            <a:r>
              <a:rPr lang="en-US" altLang="zh-TW" sz="1200" b="1" dirty="0" err="1">
                <a:solidFill>
                  <a:srgbClr val="C00000"/>
                </a:solidFill>
                <a:latin typeface="Calibri Light" pitchFamily="34" charset="0"/>
              </a:rPr>
              <a:t>nmap</a:t>
            </a:r>
            <a:r>
              <a:rPr lang="en-US" altLang="zh-TW" sz="1200" b="1" dirty="0">
                <a:solidFill>
                  <a:srgbClr val="C00000"/>
                </a:solidFill>
                <a:latin typeface="Calibri Light" pitchFamily="34" charset="0"/>
              </a:rPr>
              <a:t>/scripts</a:t>
            </a:r>
            <a:r>
              <a:rPr lang="en-US" altLang="zh-TW" sz="1200" b="1" dirty="0" smtClean="0">
                <a:solidFill>
                  <a:srgbClr val="C00000"/>
                </a:solidFill>
                <a:latin typeface="Calibri Light" pitchFamily="34" charset="0"/>
              </a:rPr>
              <a:t>/</a:t>
            </a:r>
          </a:p>
          <a:p>
            <a:r>
              <a:rPr lang="en-US" altLang="zh-TW" sz="1200" dirty="0">
                <a:latin typeface="Calibri Light" pitchFamily="34" charset="0"/>
              </a:rPr>
              <a:t>total 3468</a:t>
            </a: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3982 Apr 11  2018 </a:t>
            </a:r>
            <a:r>
              <a:rPr lang="en-US" altLang="zh-TW" sz="1200" dirty="0" err="1">
                <a:latin typeface="Calibri Light" pitchFamily="34" charset="0"/>
              </a:rPr>
              <a:t>acarsd-info.nse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8708 Apr 11  2018 address-</a:t>
            </a:r>
            <a:r>
              <a:rPr lang="en-US" altLang="zh-TW" sz="1200" dirty="0" err="1">
                <a:latin typeface="Calibri Light" pitchFamily="34" charset="0"/>
              </a:rPr>
              <a:t>info.nse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3247 Apr 11  2018 </a:t>
            </a:r>
            <a:r>
              <a:rPr lang="en-US" altLang="zh-TW" sz="1200" dirty="0" err="1">
                <a:latin typeface="Calibri Light" pitchFamily="34" charset="0"/>
              </a:rPr>
              <a:t>afp-brute.nse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5748 Apr 11  2018 </a:t>
            </a:r>
            <a:r>
              <a:rPr lang="en-US" altLang="zh-TW" sz="1200" dirty="0" err="1">
                <a:latin typeface="Calibri Light" pitchFamily="34" charset="0"/>
              </a:rPr>
              <a:t>afp-ls.nse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6960 Apr 11  2018 </a:t>
            </a:r>
            <a:r>
              <a:rPr lang="en-US" altLang="zh-TW" sz="1200" dirty="0" err="1">
                <a:latin typeface="Calibri Light" pitchFamily="34" charset="0"/>
              </a:rPr>
              <a:t>afp</a:t>
            </a:r>
            <a:r>
              <a:rPr lang="en-US" altLang="zh-TW" sz="1200" dirty="0">
                <a:latin typeface="Calibri Light" pitchFamily="34" charset="0"/>
              </a:rPr>
              <a:t>-path-</a:t>
            </a:r>
            <a:r>
              <a:rPr lang="en-US" altLang="zh-TW" sz="1200" dirty="0" err="1">
                <a:latin typeface="Calibri Light" pitchFamily="34" charset="0"/>
              </a:rPr>
              <a:t>vuln.nse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5521 Apr 11  2018 </a:t>
            </a:r>
            <a:r>
              <a:rPr lang="en-US" altLang="zh-TW" sz="1200" dirty="0" err="1">
                <a:latin typeface="Calibri Light" pitchFamily="34" charset="0"/>
              </a:rPr>
              <a:t>afp-serverinfo.nse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2574 Apr 11  2018 </a:t>
            </a:r>
            <a:r>
              <a:rPr lang="en-US" altLang="zh-TW" sz="1200" dirty="0" err="1">
                <a:latin typeface="Calibri Light" pitchFamily="34" charset="0"/>
              </a:rPr>
              <a:t>afp-showmount.nse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2274 Apr 11  2018 </a:t>
            </a:r>
            <a:r>
              <a:rPr lang="en-US" altLang="zh-TW" sz="1200" dirty="0" err="1">
                <a:latin typeface="Calibri Light" pitchFamily="34" charset="0"/>
              </a:rPr>
              <a:t>ajp-auth.nse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2837 Apr 11  2018 </a:t>
            </a:r>
            <a:r>
              <a:rPr lang="en-US" altLang="zh-TW" sz="1200" dirty="0" err="1">
                <a:latin typeface="Calibri Light" pitchFamily="34" charset="0"/>
              </a:rPr>
              <a:t>ajp-brute.nse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1371 Apr 11  2018 </a:t>
            </a:r>
            <a:r>
              <a:rPr lang="en-US" altLang="zh-TW" sz="1200" dirty="0" err="1">
                <a:latin typeface="Calibri Light" pitchFamily="34" charset="0"/>
              </a:rPr>
              <a:t>ajp-headers.nse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2642 Apr 11  2018 </a:t>
            </a:r>
            <a:r>
              <a:rPr lang="en-US" altLang="zh-TW" sz="1200" dirty="0" err="1">
                <a:latin typeface="Calibri Light" pitchFamily="34" charset="0"/>
              </a:rPr>
              <a:t>ajp-methods.nse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2970 Apr 11  2018 </a:t>
            </a:r>
            <a:r>
              <a:rPr lang="en-US" altLang="zh-TW" sz="1200" dirty="0" err="1">
                <a:latin typeface="Calibri Light" pitchFamily="34" charset="0"/>
              </a:rPr>
              <a:t>ajp-request.nse</a:t>
            </a:r>
            <a:endParaRPr lang="en-US" altLang="zh-TW" sz="1200" dirty="0">
              <a:latin typeface="Calibri Light" pitchFamily="34" charset="0"/>
            </a:endParaRPr>
          </a:p>
          <a:p>
            <a:r>
              <a:rPr lang="en-US" altLang="zh-TW" sz="1200" dirty="0">
                <a:latin typeface="Calibri Light" pitchFamily="34" charset="0"/>
              </a:rPr>
              <a:t>-</a:t>
            </a:r>
            <a:r>
              <a:rPr lang="en-US" altLang="zh-TW" sz="1200" dirty="0" err="1">
                <a:latin typeface="Calibri Light" pitchFamily="34" charset="0"/>
              </a:rPr>
              <a:t>rw</a:t>
            </a:r>
            <a:r>
              <a:rPr lang="en-US" altLang="zh-TW" sz="1200" dirty="0">
                <a:latin typeface="Calibri Light" pitchFamily="34" charset="0"/>
              </a:rPr>
              <a:t>-r--r--. 1 root </a:t>
            </a:r>
            <a:r>
              <a:rPr lang="en-US" altLang="zh-TW" sz="1200" dirty="0" err="1">
                <a:latin typeface="Calibri Light" pitchFamily="34" charset="0"/>
              </a:rPr>
              <a:t>root</a:t>
            </a:r>
            <a:r>
              <a:rPr lang="en-US" altLang="zh-TW" sz="1200" dirty="0">
                <a:latin typeface="Calibri Light" pitchFamily="34" charset="0"/>
              </a:rPr>
              <a:t>  1784 Apr 11  2018 </a:t>
            </a:r>
            <a:r>
              <a:rPr lang="en-US" altLang="zh-TW" sz="1200" dirty="0" err="1">
                <a:latin typeface="Calibri Light" pitchFamily="34" charset="0"/>
              </a:rPr>
              <a:t>amqp-info.nse</a:t>
            </a:r>
            <a:endParaRPr lang="en-US" altLang="zh-TW" sz="1200" dirty="0">
              <a:latin typeface="Calibri Light" pitchFamily="34" charset="0"/>
            </a:endParaRPr>
          </a:p>
        </p:txBody>
      </p:sp>
    </p:spTree>
    <p:extLst>
      <p:ext uri="{BB962C8B-B14F-4D97-AF65-F5344CB8AC3E}">
        <p14:creationId xmlns:p14="http://schemas.microsoft.com/office/powerpoint/2010/main" val="323108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Nmap</a:t>
            </a:r>
            <a:r>
              <a:rPr lang="zh-TW" altLang="en-US" dirty="0" smtClean="0"/>
              <a:t>腳本使</a:t>
            </a:r>
            <a:r>
              <a:rPr lang="zh-TW" altLang="en-US" dirty="0"/>
              <a:t>用</a:t>
            </a:r>
          </a:p>
        </p:txBody>
      </p:sp>
      <p:sp>
        <p:nvSpPr>
          <p:cNvPr id="3" name="內容版面配置區 2"/>
          <p:cNvSpPr>
            <a:spLocks noGrp="1"/>
          </p:cNvSpPr>
          <p:nvPr>
            <p:ph idx="1"/>
          </p:nvPr>
        </p:nvSpPr>
        <p:spPr/>
        <p:txBody>
          <a:bodyPr>
            <a:normAutofit/>
          </a:bodyPr>
          <a:lstStyle/>
          <a:p>
            <a:r>
              <a:rPr lang="zh-TW" altLang="en-US" sz="1800" dirty="0" smtClean="0"/>
              <a:t>測試透過腳本檢測網頁的標頭</a:t>
            </a:r>
            <a:r>
              <a:rPr lang="en-US" altLang="zh-TW" sz="1800" dirty="0" smtClean="0"/>
              <a:t>:</a:t>
            </a:r>
          </a:p>
          <a:p>
            <a:r>
              <a:rPr lang="zh-TW" altLang="en-US" sz="1800" dirty="0"/>
              <a:t>從</a:t>
            </a:r>
            <a:r>
              <a:rPr lang="en-US" altLang="zh-TW" sz="1800" dirty="0"/>
              <a:t>Web</a:t>
            </a:r>
            <a:r>
              <a:rPr lang="zh-TW" altLang="en-US" sz="1800" dirty="0"/>
              <a:t>服務器找到網頁標題並不困難，這個腳本可以更容易地從一系列</a:t>
            </a:r>
            <a:r>
              <a:rPr lang="en-US" altLang="zh-TW" sz="1800" dirty="0"/>
              <a:t>IP</a:t>
            </a:r>
            <a:r>
              <a:rPr lang="zh-TW" altLang="en-US" sz="1800" dirty="0"/>
              <a:t>地址的一組結果中獲取這些標題。</a:t>
            </a:r>
          </a:p>
          <a:p>
            <a:endParaRPr lang="zh-TW" altLang="en-US" sz="1800" dirty="0"/>
          </a:p>
          <a:p>
            <a:r>
              <a:rPr lang="zh-TW" altLang="en-US" sz="1800" dirty="0"/>
              <a:t>擁有</a:t>
            </a:r>
            <a:r>
              <a:rPr lang="en-US" altLang="zh-TW" sz="1800" dirty="0" err="1"/>
              <a:t>Nmap</a:t>
            </a:r>
            <a:r>
              <a:rPr lang="zh-TW" altLang="en-US" sz="1800" dirty="0"/>
              <a:t>掃描結果中包含的頁面標題可以為主機提供上下文，這可以標識</a:t>
            </a:r>
            <a:r>
              <a:rPr lang="en-US" altLang="zh-TW" sz="1800" dirty="0"/>
              <a:t>Web</a:t>
            </a:r>
            <a:r>
              <a:rPr lang="zh-TW" altLang="en-US" sz="1800" dirty="0"/>
              <a:t>服務器的主要目的以及該服務器是否是潛在的攻擊目標</a:t>
            </a:r>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r>
              <a:rPr lang="zh-TW" altLang="en-US" sz="1800" dirty="0" smtClean="0"/>
              <a:t>得知目前的網站服務版本與網頁標頭</a:t>
            </a:r>
            <a:endParaRPr lang="en-US" altLang="zh-TW" sz="1800" dirty="0"/>
          </a:p>
        </p:txBody>
      </p:sp>
      <p:sp>
        <p:nvSpPr>
          <p:cNvPr id="4" name="文字方塊 3"/>
          <p:cNvSpPr txBox="1"/>
          <p:nvPr/>
        </p:nvSpPr>
        <p:spPr>
          <a:xfrm>
            <a:off x="960808" y="3501008"/>
            <a:ext cx="7571631" cy="2123658"/>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a:solidFill>
                  <a:srgbClr val="C00000"/>
                </a:solidFill>
                <a:latin typeface="Calibri Light" pitchFamily="34" charset="0"/>
              </a:rPr>
              <a:t>  </a:t>
            </a:r>
            <a:r>
              <a:rPr lang="en-US" altLang="zh-TW" sz="1200" b="1" dirty="0" err="1">
                <a:solidFill>
                  <a:srgbClr val="C00000"/>
                </a:solidFill>
                <a:latin typeface="Calibri Light" pitchFamily="34" charset="0"/>
              </a:rPr>
              <a:t>nmap</a:t>
            </a:r>
            <a:r>
              <a:rPr lang="en-US" altLang="zh-TW" sz="1200" b="1" dirty="0">
                <a:solidFill>
                  <a:srgbClr val="C00000"/>
                </a:solidFill>
                <a:latin typeface="Calibri Light" pitchFamily="34" charset="0"/>
              </a:rPr>
              <a:t> --script http-title -</a:t>
            </a:r>
            <a:r>
              <a:rPr lang="en-US" altLang="zh-TW" sz="1200" b="1" dirty="0" err="1">
                <a:solidFill>
                  <a:srgbClr val="C00000"/>
                </a:solidFill>
                <a:latin typeface="Calibri Light" pitchFamily="34" charset="0"/>
              </a:rPr>
              <a:t>sV</a:t>
            </a:r>
            <a:r>
              <a:rPr lang="en-US" altLang="zh-TW" sz="1200" b="1" dirty="0">
                <a:solidFill>
                  <a:srgbClr val="C00000"/>
                </a:solidFill>
                <a:latin typeface="Calibri Light" pitchFamily="34" charset="0"/>
              </a:rPr>
              <a:t> -p 80 </a:t>
            </a:r>
            <a:r>
              <a:rPr lang="en-US" altLang="zh-TW" sz="1200" b="1" dirty="0" smtClean="0">
                <a:solidFill>
                  <a:srgbClr val="C00000"/>
                </a:solidFill>
                <a:latin typeface="Calibri Light" pitchFamily="34" charset="0"/>
              </a:rPr>
              <a:t>172.22.0.1</a:t>
            </a:r>
            <a:endParaRPr lang="en-US" altLang="zh-TW" sz="1200" b="1" dirty="0">
              <a:solidFill>
                <a:srgbClr val="C00000"/>
              </a:solidFill>
              <a:latin typeface="Calibri Light" pitchFamily="34" charset="0"/>
            </a:endParaRPr>
          </a:p>
          <a:p>
            <a:r>
              <a:rPr lang="en-US" altLang="zh-TW" sz="1200" dirty="0">
                <a:latin typeface="Calibri Light" pitchFamily="34" charset="0"/>
              </a:rPr>
              <a:t>Starting </a:t>
            </a:r>
            <a:r>
              <a:rPr lang="en-US" altLang="zh-TW" sz="1200" dirty="0" err="1">
                <a:latin typeface="Calibri Light" pitchFamily="34" charset="0"/>
              </a:rPr>
              <a:t>Nmap</a:t>
            </a:r>
            <a:r>
              <a:rPr lang="en-US" altLang="zh-TW" sz="1200" dirty="0">
                <a:latin typeface="Calibri Light" pitchFamily="34" charset="0"/>
              </a:rPr>
              <a:t> 6.40 ( http://nmap.org ) at 2018-12-25 23:58 CST</a:t>
            </a:r>
          </a:p>
          <a:p>
            <a:r>
              <a:rPr lang="en-US" altLang="zh-TW" sz="1200" dirty="0" err="1">
                <a:latin typeface="Calibri Light" pitchFamily="34" charset="0"/>
              </a:rPr>
              <a:t>Nmap</a:t>
            </a:r>
            <a:r>
              <a:rPr lang="en-US" altLang="zh-TW" sz="1200" dirty="0">
                <a:latin typeface="Calibri Light" pitchFamily="34" charset="0"/>
              </a:rPr>
              <a:t> scan report for node1.k8s.dic (172.22.0.1</a:t>
            </a:r>
            <a:r>
              <a:rPr lang="en-US" altLang="zh-TW" sz="1200" dirty="0" smtClean="0">
                <a:latin typeface="Calibri Light" pitchFamily="34" charset="0"/>
              </a:rPr>
              <a:t>)</a:t>
            </a:r>
          </a:p>
          <a:p>
            <a:r>
              <a:rPr lang="en-US" altLang="zh-TW" sz="1200" dirty="0" smtClean="0">
                <a:latin typeface="Calibri Light" pitchFamily="34" charset="0"/>
              </a:rPr>
              <a:t>Host </a:t>
            </a:r>
            <a:r>
              <a:rPr lang="en-US" altLang="zh-TW" sz="1200" dirty="0">
                <a:latin typeface="Calibri Light" pitchFamily="34" charset="0"/>
              </a:rPr>
              <a:t>is up (0.00065s latency</a:t>
            </a:r>
            <a:r>
              <a:rPr lang="en-US" altLang="zh-TW" sz="1200" dirty="0" smtClean="0">
                <a:latin typeface="Calibri Light" pitchFamily="34" charset="0"/>
              </a:rPr>
              <a:t>).</a:t>
            </a:r>
            <a:endParaRPr lang="en-US" altLang="zh-TW" sz="1200" dirty="0">
              <a:latin typeface="Calibri Light" pitchFamily="34" charset="0"/>
            </a:endParaRPr>
          </a:p>
          <a:p>
            <a:r>
              <a:rPr lang="en-US" altLang="zh-TW" sz="1200" dirty="0">
                <a:latin typeface="Calibri Light" pitchFamily="34" charset="0"/>
              </a:rPr>
              <a:t>PORT   STATE SERVICE VERSION</a:t>
            </a:r>
          </a:p>
          <a:p>
            <a:r>
              <a:rPr lang="en-US" altLang="zh-TW" sz="1200" dirty="0">
                <a:latin typeface="Calibri Light" pitchFamily="34" charset="0"/>
              </a:rPr>
              <a:t>80/</a:t>
            </a:r>
            <a:r>
              <a:rPr lang="en-US" altLang="zh-TW" sz="1200" dirty="0" err="1">
                <a:latin typeface="Calibri Light" pitchFamily="34" charset="0"/>
              </a:rPr>
              <a:t>tcp</a:t>
            </a:r>
            <a:r>
              <a:rPr lang="en-US" altLang="zh-TW" sz="1200" dirty="0">
                <a:latin typeface="Calibri Light" pitchFamily="34" charset="0"/>
              </a:rPr>
              <a:t> open  http    Apache </a:t>
            </a:r>
            <a:r>
              <a:rPr lang="en-US" altLang="zh-TW" sz="1200" dirty="0" err="1">
                <a:latin typeface="Calibri Light" pitchFamily="34" charset="0"/>
              </a:rPr>
              <a:t>httpd</a:t>
            </a:r>
            <a:r>
              <a:rPr lang="en-US" altLang="zh-TW" sz="1200" dirty="0">
                <a:latin typeface="Calibri Light" pitchFamily="34" charset="0"/>
              </a:rPr>
              <a:t> 2.4.6 ((CentOS) PHP/5.4.16)</a:t>
            </a:r>
          </a:p>
          <a:p>
            <a:r>
              <a:rPr lang="en-US" altLang="zh-TW" sz="1200" dirty="0">
                <a:latin typeface="Calibri Light" pitchFamily="34" charset="0"/>
              </a:rPr>
              <a:t>|_http-title: Site doesn't have a title (text/html; charset=UTF-8).</a:t>
            </a:r>
          </a:p>
          <a:p>
            <a:r>
              <a:rPr lang="en-US" altLang="zh-TW" sz="1200" dirty="0">
                <a:latin typeface="Calibri Light" pitchFamily="34" charset="0"/>
              </a:rPr>
              <a:t>MAC Address: 00:1B:FC:58:9A:BB (</a:t>
            </a:r>
            <a:r>
              <a:rPr lang="en-US" altLang="zh-TW" sz="1200" dirty="0" err="1">
                <a:latin typeface="Calibri Light" pitchFamily="34" charset="0"/>
              </a:rPr>
              <a:t>Asustek</a:t>
            </a:r>
            <a:r>
              <a:rPr lang="en-US" altLang="zh-TW" sz="1200" dirty="0">
                <a:latin typeface="Calibri Light" pitchFamily="34" charset="0"/>
              </a:rPr>
              <a:t> Computer)</a:t>
            </a:r>
          </a:p>
          <a:p>
            <a:endParaRPr lang="en-US" altLang="zh-TW" sz="1200" dirty="0">
              <a:latin typeface="Calibri Light" pitchFamily="34" charset="0"/>
            </a:endParaRPr>
          </a:p>
          <a:p>
            <a:r>
              <a:rPr lang="en-US" altLang="zh-TW" sz="1200" dirty="0">
                <a:latin typeface="Calibri Light" pitchFamily="34" charset="0"/>
              </a:rPr>
              <a:t>Service detection performed. Please report any incorrect results at http://nmap.org/submit/ .</a:t>
            </a:r>
          </a:p>
          <a:p>
            <a:r>
              <a:rPr lang="en-US" altLang="zh-TW" sz="1200" dirty="0" err="1">
                <a:latin typeface="Calibri Light" pitchFamily="34" charset="0"/>
              </a:rPr>
              <a:t>Nmap</a:t>
            </a:r>
            <a:r>
              <a:rPr lang="en-US" altLang="zh-TW" sz="1200" dirty="0">
                <a:latin typeface="Calibri Light" pitchFamily="34" charset="0"/>
              </a:rPr>
              <a:t> done: 1 IP address (1 host up) scanned in 6.29 seconds</a:t>
            </a:r>
          </a:p>
        </p:txBody>
      </p:sp>
    </p:spTree>
    <p:extLst>
      <p:ext uri="{BB962C8B-B14F-4D97-AF65-F5344CB8AC3E}">
        <p14:creationId xmlns:p14="http://schemas.microsoft.com/office/powerpoint/2010/main" val="299173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Reference</a:t>
            </a:r>
            <a:endParaRPr lang="zh-TW" altLang="en-US" dirty="0"/>
          </a:p>
        </p:txBody>
      </p:sp>
      <p:sp>
        <p:nvSpPr>
          <p:cNvPr id="2" name="內容版面配置區 1"/>
          <p:cNvSpPr>
            <a:spLocks noGrp="1"/>
          </p:cNvSpPr>
          <p:nvPr>
            <p:ph sz="half" idx="1"/>
          </p:nvPr>
        </p:nvSpPr>
        <p:spPr/>
        <p:txBody>
          <a:bodyPr>
            <a:normAutofit/>
          </a:bodyPr>
          <a:lstStyle/>
          <a:p>
            <a:pPr>
              <a:lnSpc>
                <a:spcPct val="200000"/>
              </a:lnSpc>
            </a:pPr>
            <a:endParaRPr lang="en-US" altLang="zh-TW" sz="1800" dirty="0" smtClean="0"/>
          </a:p>
          <a:p>
            <a:pPr marL="118872" indent="0">
              <a:lnSpc>
                <a:spcPct val="200000"/>
              </a:lnSpc>
              <a:buNone/>
            </a:pPr>
            <a:r>
              <a:rPr lang="en-US" altLang="zh-TW" sz="1800" b="1" dirty="0" err="1" smtClean="0"/>
              <a:t>Nmap</a:t>
            </a:r>
            <a:r>
              <a:rPr lang="zh-TW" altLang="en-US" sz="1800" b="1" dirty="0"/>
              <a:t>滲透測試</a:t>
            </a:r>
            <a:r>
              <a:rPr lang="zh-TW" altLang="en-US" sz="1800" b="1" dirty="0" smtClean="0"/>
              <a:t>指南</a:t>
            </a:r>
            <a:endParaRPr lang="en-US" altLang="zh-TW" sz="1800" b="1" dirty="0" smtClean="0"/>
          </a:p>
          <a:p>
            <a:pPr>
              <a:lnSpc>
                <a:spcPct val="200000"/>
              </a:lnSpc>
            </a:pPr>
            <a:r>
              <a:rPr lang="zh-TW" altLang="en-US" sz="1800" dirty="0"/>
              <a:t>作者： 商廣明</a:t>
            </a:r>
          </a:p>
          <a:p>
            <a:pPr>
              <a:lnSpc>
                <a:spcPct val="200000"/>
              </a:lnSpc>
            </a:pPr>
            <a:r>
              <a:rPr lang="zh-TW" altLang="en-US" sz="1800" dirty="0"/>
              <a:t>出版社：人民郵電出版社</a:t>
            </a:r>
          </a:p>
          <a:p>
            <a:pPr>
              <a:lnSpc>
                <a:spcPct val="200000"/>
              </a:lnSpc>
            </a:pPr>
            <a:r>
              <a:rPr lang="zh-TW" altLang="en-US" sz="1800" dirty="0"/>
              <a:t>出版日期：</a:t>
            </a:r>
            <a:r>
              <a:rPr lang="en-US" altLang="zh-TW" sz="1800" dirty="0"/>
              <a:t>2015/10/01</a:t>
            </a:r>
          </a:p>
          <a:p>
            <a:pPr>
              <a:lnSpc>
                <a:spcPct val="200000"/>
              </a:lnSpc>
            </a:pPr>
            <a:r>
              <a:rPr lang="zh-TW" altLang="en-US" sz="1800" dirty="0"/>
              <a:t>語言：簡體中文</a:t>
            </a:r>
            <a:endParaRPr lang="zh-TW" altLang="en-US" sz="1800" dirty="0"/>
          </a:p>
        </p:txBody>
      </p:sp>
      <p:pic>
        <p:nvPicPr>
          <p:cNvPr id="5" name="內容版面配置區 4"/>
          <p:cNvPicPr>
            <a:picLocks noGrp="1" noChangeAspect="1"/>
          </p:cNvPicPr>
          <p:nvPr>
            <p:ph sz="half" idx="2"/>
          </p:nvPr>
        </p:nvPicPr>
        <p:blipFill>
          <a:blip r:embed="rId2"/>
          <a:stretch>
            <a:fillRect/>
          </a:stretch>
        </p:blipFill>
        <p:spPr>
          <a:xfrm>
            <a:off x="5010150" y="2428081"/>
            <a:ext cx="3314700" cy="3314700"/>
          </a:xfrm>
          <a:prstGeom prst="rect">
            <a:avLst/>
          </a:prstGeom>
        </p:spPr>
      </p:pic>
    </p:spTree>
    <p:extLst>
      <p:ext uri="{BB962C8B-B14F-4D97-AF65-F5344CB8AC3E}">
        <p14:creationId xmlns:p14="http://schemas.microsoft.com/office/powerpoint/2010/main" val="42047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Reference</a:t>
            </a:r>
            <a:endParaRPr lang="zh-TW" altLang="en-US" dirty="0"/>
          </a:p>
        </p:txBody>
      </p:sp>
      <p:sp>
        <p:nvSpPr>
          <p:cNvPr id="2" name="內容版面配置區 1"/>
          <p:cNvSpPr>
            <a:spLocks noGrp="1"/>
          </p:cNvSpPr>
          <p:nvPr>
            <p:ph sz="half" idx="1"/>
          </p:nvPr>
        </p:nvSpPr>
        <p:spPr/>
        <p:txBody>
          <a:bodyPr>
            <a:normAutofit/>
          </a:bodyPr>
          <a:lstStyle/>
          <a:p>
            <a:pPr>
              <a:lnSpc>
                <a:spcPct val="200000"/>
              </a:lnSpc>
            </a:pPr>
            <a:endParaRPr lang="en-US" altLang="zh-TW" sz="1800" dirty="0" smtClean="0"/>
          </a:p>
          <a:p>
            <a:pPr marL="118872" indent="0">
              <a:buNone/>
            </a:pPr>
            <a:r>
              <a:rPr lang="zh-TW" altLang="en-US" sz="1800" b="1" dirty="0"/>
              <a:t>資安專家的</a:t>
            </a:r>
            <a:r>
              <a:rPr lang="en-US" altLang="zh-TW" sz="1800" b="1" dirty="0" err="1"/>
              <a:t>nmap</a:t>
            </a:r>
            <a:r>
              <a:rPr lang="zh-TW" altLang="en-US" sz="1800" b="1" dirty="0"/>
              <a:t>與</a:t>
            </a:r>
            <a:r>
              <a:rPr lang="en-US" altLang="zh-TW" sz="1800" b="1" dirty="0"/>
              <a:t>NSE</a:t>
            </a:r>
            <a:r>
              <a:rPr lang="zh-TW" altLang="en-US" sz="1800" b="1" dirty="0"/>
              <a:t>網路診斷與掃描技巧大公開</a:t>
            </a:r>
            <a:endParaRPr lang="en-US" altLang="zh-TW" sz="1800" b="1" dirty="0" smtClean="0"/>
          </a:p>
          <a:p>
            <a:pPr>
              <a:lnSpc>
                <a:spcPct val="200000"/>
              </a:lnSpc>
            </a:pPr>
            <a:r>
              <a:rPr lang="zh-TW" altLang="en-US" sz="1800" dirty="0"/>
              <a:t>作者： 陳明照  </a:t>
            </a:r>
          </a:p>
          <a:p>
            <a:pPr>
              <a:lnSpc>
                <a:spcPct val="200000"/>
              </a:lnSpc>
            </a:pPr>
            <a:r>
              <a:rPr lang="zh-TW" altLang="en-US" sz="1800" dirty="0" smtClean="0"/>
              <a:t>出版社</a:t>
            </a:r>
            <a:r>
              <a:rPr lang="zh-TW" altLang="en-US" sz="1800" dirty="0"/>
              <a:t>：碁峰  </a:t>
            </a:r>
          </a:p>
          <a:p>
            <a:pPr>
              <a:lnSpc>
                <a:spcPct val="200000"/>
              </a:lnSpc>
            </a:pPr>
            <a:r>
              <a:rPr lang="zh-TW" altLang="en-US" sz="1800" dirty="0" smtClean="0"/>
              <a:t>出版</a:t>
            </a:r>
            <a:r>
              <a:rPr lang="zh-TW" altLang="en-US" sz="1800" dirty="0"/>
              <a:t>日期：</a:t>
            </a:r>
            <a:r>
              <a:rPr lang="en-US" altLang="zh-TW" sz="1800" dirty="0"/>
              <a:t>2018/04/23</a:t>
            </a:r>
          </a:p>
          <a:p>
            <a:pPr>
              <a:lnSpc>
                <a:spcPct val="200000"/>
              </a:lnSpc>
            </a:pPr>
            <a:r>
              <a:rPr lang="zh-TW" altLang="en-US" sz="1800" dirty="0"/>
              <a:t>語言：繁體中文</a:t>
            </a:r>
            <a:endParaRPr lang="zh-TW" altLang="en-US" sz="1800" dirty="0"/>
          </a:p>
        </p:txBody>
      </p:sp>
      <p:pic>
        <p:nvPicPr>
          <p:cNvPr id="7" name="內容版面配置區 6"/>
          <p:cNvPicPr>
            <a:picLocks noGrp="1" noChangeAspect="1"/>
          </p:cNvPicPr>
          <p:nvPr>
            <p:ph sz="half" idx="2"/>
          </p:nvPr>
        </p:nvPicPr>
        <p:blipFill>
          <a:blip r:embed="rId2"/>
          <a:stretch>
            <a:fillRect/>
          </a:stretch>
        </p:blipFill>
        <p:spPr>
          <a:xfrm>
            <a:off x="5010150" y="2428081"/>
            <a:ext cx="3314700" cy="3314700"/>
          </a:xfrm>
          <a:prstGeom prst="rect">
            <a:avLst/>
          </a:prstGeom>
        </p:spPr>
      </p:pic>
    </p:spTree>
    <p:extLst>
      <p:ext uri="{BB962C8B-B14F-4D97-AF65-F5344CB8AC3E}">
        <p14:creationId xmlns:p14="http://schemas.microsoft.com/office/powerpoint/2010/main" val="55248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Reference</a:t>
            </a:r>
            <a:endParaRPr lang="zh-TW" altLang="en-US" dirty="0"/>
          </a:p>
        </p:txBody>
      </p:sp>
      <p:sp>
        <p:nvSpPr>
          <p:cNvPr id="2" name="內容版面配置區 1"/>
          <p:cNvSpPr>
            <a:spLocks noGrp="1"/>
          </p:cNvSpPr>
          <p:nvPr>
            <p:ph sz="half" idx="1"/>
          </p:nvPr>
        </p:nvSpPr>
        <p:spPr/>
        <p:txBody>
          <a:bodyPr>
            <a:normAutofit/>
          </a:bodyPr>
          <a:lstStyle/>
          <a:p>
            <a:pPr>
              <a:lnSpc>
                <a:spcPct val="200000"/>
              </a:lnSpc>
            </a:pPr>
            <a:endParaRPr lang="en-US" altLang="zh-TW" sz="1800" dirty="0" smtClean="0"/>
          </a:p>
          <a:p>
            <a:pPr marL="118872" indent="0">
              <a:buNone/>
            </a:pPr>
            <a:r>
              <a:rPr lang="zh-TW" altLang="en-US" sz="1800" b="1" dirty="0"/>
              <a:t>諸神之眼：</a:t>
            </a:r>
            <a:r>
              <a:rPr lang="en-US" altLang="zh-TW" sz="1800" b="1" dirty="0" err="1"/>
              <a:t>Nmap</a:t>
            </a:r>
            <a:r>
              <a:rPr lang="zh-TW" altLang="en-US" sz="1800" b="1" dirty="0"/>
              <a:t>網絡安全審計技術揭</a:t>
            </a:r>
            <a:r>
              <a:rPr lang="zh-TW" altLang="en-US" sz="1800" b="1" dirty="0" smtClean="0"/>
              <a:t>秘</a:t>
            </a:r>
            <a:endParaRPr lang="en-US" altLang="zh-TW" sz="1800" b="1" dirty="0" smtClean="0"/>
          </a:p>
          <a:p>
            <a:pPr>
              <a:lnSpc>
                <a:spcPct val="200000"/>
              </a:lnSpc>
            </a:pPr>
            <a:r>
              <a:rPr lang="zh-TW" altLang="en-US" sz="1800" dirty="0"/>
              <a:t>作者： 李華峰</a:t>
            </a:r>
          </a:p>
          <a:p>
            <a:pPr>
              <a:lnSpc>
                <a:spcPct val="200000"/>
              </a:lnSpc>
            </a:pPr>
            <a:r>
              <a:rPr lang="zh-TW" altLang="en-US" sz="1800" dirty="0"/>
              <a:t>出版社：清華大學出版社</a:t>
            </a:r>
          </a:p>
          <a:p>
            <a:pPr>
              <a:lnSpc>
                <a:spcPct val="200000"/>
              </a:lnSpc>
            </a:pPr>
            <a:r>
              <a:rPr lang="zh-TW" altLang="en-US" sz="1800" dirty="0"/>
              <a:t>出版日期：</a:t>
            </a:r>
            <a:r>
              <a:rPr lang="en-US" altLang="zh-TW" sz="1800" dirty="0"/>
              <a:t>2017/09/01</a:t>
            </a:r>
          </a:p>
          <a:p>
            <a:pPr>
              <a:lnSpc>
                <a:spcPct val="200000"/>
              </a:lnSpc>
            </a:pPr>
            <a:r>
              <a:rPr lang="zh-TW" altLang="en-US" sz="1800" dirty="0"/>
              <a:t>語言：簡體中文</a:t>
            </a:r>
            <a:endParaRPr lang="zh-TW" altLang="en-US" sz="1800" dirty="0"/>
          </a:p>
        </p:txBody>
      </p:sp>
      <p:pic>
        <p:nvPicPr>
          <p:cNvPr id="5" name="內容版面配置區 4"/>
          <p:cNvPicPr>
            <a:picLocks noGrp="1" noChangeAspect="1"/>
          </p:cNvPicPr>
          <p:nvPr>
            <p:ph sz="half" idx="2"/>
          </p:nvPr>
        </p:nvPicPr>
        <p:blipFill>
          <a:blip r:embed="rId2"/>
          <a:stretch>
            <a:fillRect/>
          </a:stretch>
        </p:blipFill>
        <p:spPr>
          <a:xfrm>
            <a:off x="5762625" y="2823370"/>
            <a:ext cx="1809750" cy="2524124"/>
          </a:xfrm>
          <a:prstGeom prst="rect">
            <a:avLst/>
          </a:prstGeom>
        </p:spPr>
      </p:pic>
    </p:spTree>
    <p:extLst>
      <p:ext uri="{BB962C8B-B14F-4D97-AF65-F5344CB8AC3E}">
        <p14:creationId xmlns:p14="http://schemas.microsoft.com/office/powerpoint/2010/main" val="2738071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甚麼是</a:t>
            </a:r>
            <a:r>
              <a:rPr lang="en-US" altLang="zh-TW" dirty="0" err="1" smtClean="0"/>
              <a:t>Nmap</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1800" dirty="0" err="1"/>
              <a:t>Nmap</a:t>
            </a:r>
            <a:r>
              <a:rPr lang="zh-TW" altLang="en-US" sz="1800" dirty="0"/>
              <a:t>（網路對映器）是一款用於網路發現和安全審計的網路安全工具，它是自由軟體。軟體名字</a:t>
            </a:r>
            <a:r>
              <a:rPr lang="en-US" altLang="zh-TW" sz="1800" dirty="0" err="1"/>
              <a:t>Nmap</a:t>
            </a:r>
            <a:r>
              <a:rPr lang="zh-TW" altLang="en-US" sz="1800" dirty="0"/>
              <a:t>是</a:t>
            </a:r>
            <a:r>
              <a:rPr lang="en-US" altLang="zh-TW" sz="1800" dirty="0"/>
              <a:t>Network Mapper</a:t>
            </a:r>
            <a:r>
              <a:rPr lang="zh-TW" altLang="en-US" sz="1800" dirty="0"/>
              <a:t>的簡稱。通常情況下，</a:t>
            </a:r>
            <a:r>
              <a:rPr lang="en-US" altLang="zh-TW" sz="1800" dirty="0" err="1"/>
              <a:t>Nmap</a:t>
            </a:r>
            <a:r>
              <a:rPr lang="zh-TW" altLang="en-US" sz="1800" dirty="0"/>
              <a:t>用於</a:t>
            </a:r>
            <a:r>
              <a:rPr lang="zh-TW" altLang="en-US" sz="1800" dirty="0" smtClean="0"/>
              <a:t>：</a:t>
            </a:r>
            <a:endParaRPr lang="en-US" altLang="zh-TW" sz="1800" dirty="0" smtClean="0"/>
          </a:p>
          <a:p>
            <a:pPr lvl="1"/>
            <a:r>
              <a:rPr lang="zh-TW" altLang="en-US" sz="1400" dirty="0"/>
              <a:t>列舉網路主機清單</a:t>
            </a:r>
          </a:p>
          <a:p>
            <a:pPr lvl="1"/>
            <a:r>
              <a:rPr lang="zh-TW" altLang="en-US" sz="1400" dirty="0"/>
              <a:t>管理服務更新排程</a:t>
            </a:r>
          </a:p>
          <a:p>
            <a:pPr lvl="1"/>
            <a:r>
              <a:rPr lang="zh-TW" altLang="en-US" sz="1400" dirty="0"/>
              <a:t>監控主機</a:t>
            </a:r>
          </a:p>
          <a:p>
            <a:pPr lvl="1"/>
            <a:r>
              <a:rPr lang="zh-TW" altLang="en-US" sz="1400" dirty="0"/>
              <a:t>服務執行</a:t>
            </a:r>
            <a:r>
              <a:rPr lang="zh-TW" altLang="en-US" sz="1400" dirty="0" smtClean="0"/>
              <a:t>狀況</a:t>
            </a:r>
            <a:endParaRPr lang="en-US" altLang="zh-TW" sz="1400" dirty="0" smtClean="0"/>
          </a:p>
          <a:p>
            <a:r>
              <a:rPr lang="en-US" altLang="zh-TW" sz="1800" dirty="0" err="1"/>
              <a:t>Nmap</a:t>
            </a:r>
            <a:r>
              <a:rPr lang="zh-TW" altLang="en-US" sz="1800" dirty="0"/>
              <a:t>可以檢測目標主機是否線上、埠開放情況、偵測執行的服務類型及版本資訊、偵測作業系統與裝置類型等資訊。 它是網路管理員必用的軟體之一，用以評估網路系統安全</a:t>
            </a:r>
          </a:p>
          <a:p>
            <a:endParaRPr lang="en-US" altLang="zh-TW" sz="1800" dirty="0" smtClean="0"/>
          </a:p>
          <a:p>
            <a:endParaRPr lang="en-US" altLang="zh-TW" sz="1800" dirty="0"/>
          </a:p>
          <a:p>
            <a:r>
              <a:rPr lang="en-US" altLang="zh-TW" sz="1800" dirty="0" err="1"/>
              <a:t>Nmap</a:t>
            </a:r>
            <a:r>
              <a:rPr lang="zh-TW" altLang="en-US" sz="1800" dirty="0"/>
              <a:t>可在所有主要</a:t>
            </a:r>
            <a:r>
              <a:rPr lang="zh-TW" altLang="en-US" sz="1800" dirty="0" smtClean="0"/>
              <a:t>的操作</a:t>
            </a:r>
            <a:r>
              <a:rPr lang="zh-TW" altLang="en-US" sz="1800" dirty="0"/>
              <a:t>系統上運行，官方二進制包可用於</a:t>
            </a:r>
            <a:r>
              <a:rPr lang="en-US" altLang="zh-TW" sz="1800" dirty="0" smtClean="0"/>
              <a:t>Linux</a:t>
            </a:r>
            <a:r>
              <a:rPr lang="zh-TW" altLang="en-US" sz="1800" dirty="0" smtClean="0"/>
              <a:t>、</a:t>
            </a:r>
            <a:r>
              <a:rPr lang="en-US" altLang="zh-TW" sz="1800" dirty="0" smtClean="0"/>
              <a:t>Windows</a:t>
            </a:r>
            <a:r>
              <a:rPr lang="zh-TW" altLang="en-US" sz="1800" dirty="0"/>
              <a:t>和</a:t>
            </a:r>
            <a:r>
              <a:rPr lang="en-US" altLang="zh-TW" sz="1800" dirty="0"/>
              <a:t>Mac OS </a:t>
            </a:r>
            <a:r>
              <a:rPr lang="en-US" altLang="zh-TW" sz="1800" dirty="0" smtClean="0"/>
              <a:t>X</a:t>
            </a:r>
            <a:r>
              <a:rPr lang="zh-TW" altLang="en-US" sz="1800" dirty="0"/>
              <a:t>。</a:t>
            </a:r>
          </a:p>
        </p:txBody>
      </p:sp>
    </p:spTree>
    <p:extLst>
      <p:ext uri="{BB962C8B-B14F-4D97-AF65-F5344CB8AC3E}">
        <p14:creationId xmlns:p14="http://schemas.microsoft.com/office/powerpoint/2010/main" val="111230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偵測主機是否開機</a:t>
            </a:r>
            <a:endParaRPr lang="zh-TW" altLang="en-US" dirty="0"/>
          </a:p>
        </p:txBody>
      </p:sp>
      <p:sp>
        <p:nvSpPr>
          <p:cNvPr id="3" name="內容版面配置區 2"/>
          <p:cNvSpPr>
            <a:spLocks noGrp="1"/>
          </p:cNvSpPr>
          <p:nvPr>
            <p:ph idx="1"/>
          </p:nvPr>
        </p:nvSpPr>
        <p:spPr/>
        <p:txBody>
          <a:bodyPr>
            <a:normAutofit/>
          </a:bodyPr>
          <a:lstStyle/>
          <a:p>
            <a:r>
              <a:rPr lang="zh-TW" altLang="en-US" sz="1800" dirty="0" smtClean="0"/>
              <a:t>最簡單的</a:t>
            </a:r>
            <a:r>
              <a:rPr lang="zh-TW" altLang="en-US" sz="1800" dirty="0"/>
              <a:t>方式是使用</a:t>
            </a:r>
            <a:r>
              <a:rPr lang="en-US" altLang="zh-TW" sz="1800" dirty="0" smtClean="0"/>
              <a:t>ping</a:t>
            </a:r>
            <a:r>
              <a:rPr lang="zh-TW" altLang="en-US" sz="1800" dirty="0" smtClean="0"/>
              <a:t>是否回應封包，在</a:t>
            </a:r>
            <a:r>
              <a:rPr lang="en-US" altLang="zh-TW" sz="1800" dirty="0" err="1" smtClean="0"/>
              <a:t>linux</a:t>
            </a:r>
            <a:r>
              <a:rPr lang="zh-TW" altLang="en-US" sz="1800" dirty="0" smtClean="0"/>
              <a:t>使用會無限傳送，所以用</a:t>
            </a:r>
            <a:r>
              <a:rPr lang="en-US" altLang="zh-TW" sz="1800" dirty="0" smtClean="0"/>
              <a:t>-c </a:t>
            </a:r>
            <a:r>
              <a:rPr lang="zh-TW" altLang="en-US" sz="1800" dirty="0" smtClean="0"/>
              <a:t>限制傳送</a:t>
            </a:r>
            <a:r>
              <a:rPr lang="en-US" altLang="zh-TW" sz="1800" dirty="0" smtClean="0"/>
              <a:t>2</a:t>
            </a:r>
            <a:r>
              <a:rPr lang="zh-TW" altLang="en-US" sz="1800" dirty="0" smtClean="0"/>
              <a:t>次，</a:t>
            </a:r>
            <a:r>
              <a:rPr lang="en-US" altLang="zh-TW" sz="1800" dirty="0" smtClean="0"/>
              <a:t>windows</a:t>
            </a:r>
            <a:r>
              <a:rPr lang="zh-TW" altLang="en-US" sz="1800" dirty="0" smtClean="0"/>
              <a:t>預設為</a:t>
            </a:r>
            <a:r>
              <a:rPr lang="en-US" altLang="zh-TW" sz="1800" dirty="0" smtClean="0"/>
              <a:t>4</a:t>
            </a:r>
            <a:r>
              <a:rPr lang="zh-TW" altLang="en-US" sz="1800" dirty="0" smtClean="0"/>
              <a:t>次</a:t>
            </a:r>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r>
              <a:rPr lang="zh-TW" altLang="en-US" sz="1800" dirty="0"/>
              <a:t>也可以透過</a:t>
            </a:r>
            <a:r>
              <a:rPr lang="en-US" altLang="zh-TW" sz="1800" dirty="0" err="1" smtClean="0"/>
              <a:t>nmap</a:t>
            </a:r>
            <a:r>
              <a:rPr lang="zh-TW" altLang="en-US" sz="1800" dirty="0" smtClean="0"/>
              <a:t>使用</a:t>
            </a:r>
            <a:r>
              <a:rPr lang="en-US" altLang="zh-TW" sz="1800" dirty="0" smtClean="0"/>
              <a:t>ping scan</a:t>
            </a:r>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smtClean="0"/>
          </a:p>
          <a:p>
            <a:endParaRPr lang="en-US" altLang="zh-TW" sz="1800" dirty="0" smtClean="0"/>
          </a:p>
          <a:p>
            <a:pPr marL="118872" indent="0">
              <a:buNone/>
            </a:pPr>
            <a:endParaRPr lang="zh-TW" altLang="en-US" sz="1800" dirty="0"/>
          </a:p>
        </p:txBody>
      </p:sp>
      <p:sp>
        <p:nvSpPr>
          <p:cNvPr id="5" name="文字方塊 4"/>
          <p:cNvSpPr txBox="1"/>
          <p:nvPr/>
        </p:nvSpPr>
        <p:spPr>
          <a:xfrm>
            <a:off x="960809" y="2420888"/>
            <a:ext cx="7571631" cy="1569660"/>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smtClean="0">
                <a:solidFill>
                  <a:srgbClr val="C00000"/>
                </a:solidFill>
                <a:latin typeface="Calibri Light" pitchFamily="34" charset="0"/>
              </a:rPr>
              <a:t>ping -c 2 </a:t>
            </a:r>
            <a:r>
              <a:rPr lang="en-US" altLang="zh-TW" sz="1200" b="1" dirty="0" smtClean="0">
                <a:solidFill>
                  <a:srgbClr val="C00000"/>
                </a:solidFill>
                <a:latin typeface="Calibri Light" pitchFamily="34" charset="0"/>
              </a:rPr>
              <a:t>120.114.135.210</a:t>
            </a:r>
            <a:endParaRPr lang="en-US" altLang="zh-TW" sz="1200" b="1" dirty="0" smtClean="0">
              <a:solidFill>
                <a:srgbClr val="C00000"/>
              </a:solidFill>
              <a:latin typeface="Calibri Light" pitchFamily="34" charset="0"/>
            </a:endParaRPr>
          </a:p>
          <a:p>
            <a:r>
              <a:rPr lang="en-US" altLang="zh-TW" sz="1200" dirty="0" smtClean="0">
                <a:latin typeface="Calibri Light" pitchFamily="34" charset="0"/>
              </a:rPr>
              <a:t>PING 120.114.135.210 (120.114.135.210) 56(84) bytes of data.</a:t>
            </a:r>
          </a:p>
          <a:p>
            <a:r>
              <a:rPr lang="en-US" altLang="zh-TW" sz="1200" dirty="0" smtClean="0">
                <a:latin typeface="Calibri Light" pitchFamily="34" charset="0"/>
              </a:rPr>
              <a:t>64 bytes from 120.114.135.210: </a:t>
            </a:r>
            <a:r>
              <a:rPr lang="en-US" altLang="zh-TW" sz="1200" dirty="0" err="1" smtClean="0">
                <a:latin typeface="Calibri Light" pitchFamily="34" charset="0"/>
              </a:rPr>
              <a:t>icmp_seq</a:t>
            </a:r>
            <a:r>
              <a:rPr lang="en-US" altLang="zh-TW" sz="1200" dirty="0" smtClean="0">
                <a:latin typeface="Calibri Light" pitchFamily="34" charset="0"/>
              </a:rPr>
              <a:t>=1 </a:t>
            </a:r>
            <a:r>
              <a:rPr lang="en-US" altLang="zh-TW" sz="1200" dirty="0" err="1" smtClean="0">
                <a:latin typeface="Calibri Light" pitchFamily="34" charset="0"/>
              </a:rPr>
              <a:t>ttl</a:t>
            </a:r>
            <a:r>
              <a:rPr lang="en-US" altLang="zh-TW" sz="1200" dirty="0" smtClean="0">
                <a:latin typeface="Calibri Light" pitchFamily="34" charset="0"/>
              </a:rPr>
              <a:t>=63 time=0.580 </a:t>
            </a:r>
            <a:r>
              <a:rPr lang="en-US" altLang="zh-TW" sz="1200" dirty="0" err="1" smtClean="0">
                <a:latin typeface="Calibri Light" pitchFamily="34" charset="0"/>
              </a:rPr>
              <a:t>ms</a:t>
            </a:r>
            <a:endParaRPr lang="en-US" altLang="zh-TW" sz="1200" dirty="0" smtClean="0">
              <a:latin typeface="Calibri Light" pitchFamily="34" charset="0"/>
            </a:endParaRPr>
          </a:p>
          <a:p>
            <a:r>
              <a:rPr lang="en-US" altLang="zh-TW" sz="1200" dirty="0" smtClean="0">
                <a:latin typeface="Calibri Light" pitchFamily="34" charset="0"/>
              </a:rPr>
              <a:t>64 bytes from 120.114.135.210: </a:t>
            </a:r>
            <a:r>
              <a:rPr lang="en-US" altLang="zh-TW" sz="1200" dirty="0" err="1" smtClean="0">
                <a:latin typeface="Calibri Light" pitchFamily="34" charset="0"/>
              </a:rPr>
              <a:t>icmp_seq</a:t>
            </a:r>
            <a:r>
              <a:rPr lang="en-US" altLang="zh-TW" sz="1200" dirty="0" smtClean="0">
                <a:latin typeface="Calibri Light" pitchFamily="34" charset="0"/>
              </a:rPr>
              <a:t>=2 </a:t>
            </a:r>
            <a:r>
              <a:rPr lang="en-US" altLang="zh-TW" sz="1200" dirty="0" err="1" smtClean="0">
                <a:latin typeface="Calibri Light" pitchFamily="34" charset="0"/>
              </a:rPr>
              <a:t>ttl</a:t>
            </a:r>
            <a:r>
              <a:rPr lang="en-US" altLang="zh-TW" sz="1200" dirty="0" smtClean="0">
                <a:latin typeface="Calibri Light" pitchFamily="34" charset="0"/>
              </a:rPr>
              <a:t>=63 time=0.365 </a:t>
            </a:r>
            <a:r>
              <a:rPr lang="en-US" altLang="zh-TW" sz="1200" dirty="0" err="1" smtClean="0">
                <a:latin typeface="Calibri Light" pitchFamily="34" charset="0"/>
              </a:rPr>
              <a:t>ms</a:t>
            </a:r>
            <a:endParaRPr lang="en-US" altLang="zh-TW" sz="1200" dirty="0" smtClean="0">
              <a:latin typeface="Calibri Light" pitchFamily="34" charset="0"/>
            </a:endParaRPr>
          </a:p>
          <a:p>
            <a:endParaRPr lang="en-US" altLang="zh-TW" sz="1200" dirty="0" smtClean="0">
              <a:latin typeface="Calibri Light" pitchFamily="34" charset="0"/>
            </a:endParaRPr>
          </a:p>
          <a:p>
            <a:r>
              <a:rPr lang="en-US" altLang="zh-TW" sz="1200" dirty="0" smtClean="0">
                <a:latin typeface="Calibri Light" pitchFamily="34" charset="0"/>
              </a:rPr>
              <a:t>--- 120.114.135.210 ping statistics ---</a:t>
            </a:r>
          </a:p>
          <a:p>
            <a:r>
              <a:rPr lang="en-US" altLang="zh-TW" sz="1200" dirty="0" smtClean="0">
                <a:latin typeface="Calibri Light" pitchFamily="34" charset="0"/>
              </a:rPr>
              <a:t>2 packets transmitted, 2 received, 0% packet loss, time 27ms</a:t>
            </a:r>
          </a:p>
          <a:p>
            <a:r>
              <a:rPr lang="en-US" altLang="zh-TW" sz="1200" dirty="0" err="1" smtClean="0">
                <a:latin typeface="Calibri Light" pitchFamily="34" charset="0"/>
              </a:rPr>
              <a:t>rtt</a:t>
            </a:r>
            <a:r>
              <a:rPr lang="en-US" altLang="zh-TW" sz="1200" dirty="0" smtClean="0">
                <a:latin typeface="Calibri Light" pitchFamily="34" charset="0"/>
              </a:rPr>
              <a:t> min/</a:t>
            </a:r>
            <a:r>
              <a:rPr lang="en-US" altLang="zh-TW" sz="1200" dirty="0" err="1" smtClean="0">
                <a:latin typeface="Calibri Light" pitchFamily="34" charset="0"/>
              </a:rPr>
              <a:t>avg</a:t>
            </a:r>
            <a:r>
              <a:rPr lang="en-US" altLang="zh-TW" sz="1200" dirty="0" smtClean="0">
                <a:latin typeface="Calibri Light" pitchFamily="34" charset="0"/>
              </a:rPr>
              <a:t>/max/</a:t>
            </a:r>
            <a:r>
              <a:rPr lang="en-US" altLang="zh-TW" sz="1200" dirty="0" err="1" smtClean="0">
                <a:latin typeface="Calibri Light" pitchFamily="34" charset="0"/>
              </a:rPr>
              <a:t>mdev</a:t>
            </a:r>
            <a:r>
              <a:rPr lang="en-US" altLang="zh-TW" sz="1200" dirty="0" smtClean="0">
                <a:latin typeface="Calibri Light" pitchFamily="34" charset="0"/>
              </a:rPr>
              <a:t> = 0.365/0.472/0.580/0.109 </a:t>
            </a:r>
            <a:r>
              <a:rPr lang="en-US" altLang="zh-TW" sz="1200" dirty="0" err="1" smtClean="0">
                <a:latin typeface="Calibri Light" pitchFamily="34" charset="0"/>
              </a:rPr>
              <a:t>ms</a:t>
            </a:r>
            <a:endParaRPr lang="zh-TW" altLang="en-US" sz="1200" dirty="0">
              <a:latin typeface="Calibri Light" pitchFamily="34" charset="0"/>
            </a:endParaRPr>
          </a:p>
        </p:txBody>
      </p:sp>
      <p:sp>
        <p:nvSpPr>
          <p:cNvPr id="6" name="文字方塊 5"/>
          <p:cNvSpPr txBox="1"/>
          <p:nvPr/>
        </p:nvSpPr>
        <p:spPr>
          <a:xfrm>
            <a:off x="960808" y="4365104"/>
            <a:ext cx="7571631" cy="1015663"/>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err="1" smtClean="0">
                <a:solidFill>
                  <a:srgbClr val="C00000"/>
                </a:solidFill>
                <a:latin typeface="Calibri Light" pitchFamily="34" charset="0"/>
              </a:rPr>
              <a:t>nmap</a:t>
            </a:r>
            <a:r>
              <a:rPr lang="en-US" altLang="zh-TW" sz="1200" b="1" dirty="0" smtClean="0">
                <a:solidFill>
                  <a:srgbClr val="C00000"/>
                </a:solidFill>
                <a:latin typeface="Calibri Light" pitchFamily="34" charset="0"/>
              </a:rPr>
              <a:t> -</a:t>
            </a:r>
            <a:r>
              <a:rPr lang="en-US" altLang="zh-TW" sz="1200" b="1" dirty="0" err="1" smtClean="0">
                <a:solidFill>
                  <a:srgbClr val="C00000"/>
                </a:solidFill>
                <a:latin typeface="Calibri Light" pitchFamily="34" charset="0"/>
              </a:rPr>
              <a:t>sP</a:t>
            </a:r>
            <a:r>
              <a:rPr lang="en-US" altLang="zh-TW" sz="1200" b="1" dirty="0" smtClean="0">
                <a:solidFill>
                  <a:srgbClr val="C00000"/>
                </a:solidFill>
                <a:latin typeface="Calibri Light" pitchFamily="34" charset="0"/>
              </a:rPr>
              <a:t> 120.114.135.210</a:t>
            </a:r>
          </a:p>
          <a:p>
            <a:r>
              <a:rPr lang="en-US" altLang="zh-TW" sz="1200" dirty="0" smtClean="0">
                <a:latin typeface="Calibri Light" pitchFamily="34" charset="0"/>
              </a:rPr>
              <a:t>Starting </a:t>
            </a:r>
            <a:r>
              <a:rPr lang="en-US" altLang="zh-TW" sz="1200" dirty="0" err="1" smtClean="0">
                <a:latin typeface="Calibri Light" pitchFamily="34" charset="0"/>
              </a:rPr>
              <a:t>Nmap</a:t>
            </a:r>
            <a:r>
              <a:rPr lang="en-US" altLang="zh-TW" sz="1200" dirty="0" smtClean="0">
                <a:latin typeface="Calibri Light" pitchFamily="34" charset="0"/>
              </a:rPr>
              <a:t> 7.70 ( https://nmap.org ) at 2018-12-18 22:49 EST</a:t>
            </a:r>
          </a:p>
          <a:p>
            <a:r>
              <a:rPr lang="en-US" altLang="zh-TW" sz="1200" dirty="0" err="1" smtClean="0">
                <a:latin typeface="Calibri Light" pitchFamily="34" charset="0"/>
              </a:rPr>
              <a:t>Nmap</a:t>
            </a:r>
            <a:r>
              <a:rPr lang="en-US" altLang="zh-TW" sz="1200" dirty="0" smtClean="0">
                <a:latin typeface="Calibri Light" pitchFamily="34" charset="0"/>
              </a:rPr>
              <a:t> scan report for 120-114-135-210.ksu.edu.tw (120.114.135.210)</a:t>
            </a:r>
          </a:p>
          <a:p>
            <a:r>
              <a:rPr lang="en-US" altLang="zh-TW" sz="1200" dirty="0" smtClean="0">
                <a:latin typeface="Calibri Light" pitchFamily="34" charset="0"/>
              </a:rPr>
              <a:t>Host is up (0.00023s latency).</a:t>
            </a:r>
          </a:p>
          <a:p>
            <a:r>
              <a:rPr lang="en-US" altLang="zh-TW" sz="1200" dirty="0" err="1" smtClean="0">
                <a:latin typeface="Calibri Light" pitchFamily="34" charset="0"/>
              </a:rPr>
              <a:t>Nmap</a:t>
            </a:r>
            <a:r>
              <a:rPr lang="en-US" altLang="zh-TW" sz="1200" dirty="0" smtClean="0">
                <a:latin typeface="Calibri Light" pitchFamily="34" charset="0"/>
              </a:rPr>
              <a:t> done: 1 IP address (1 host up) scanned in 0.09 seconds</a:t>
            </a:r>
          </a:p>
        </p:txBody>
      </p:sp>
    </p:spTree>
    <p:extLst>
      <p:ext uri="{BB962C8B-B14F-4D97-AF65-F5344CB8AC3E}">
        <p14:creationId xmlns:p14="http://schemas.microsoft.com/office/powerpoint/2010/main" val="114293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偵測主機是否開機</a:t>
            </a:r>
            <a:endParaRPr lang="zh-TW" altLang="en-US" dirty="0"/>
          </a:p>
        </p:txBody>
      </p:sp>
      <p:sp>
        <p:nvSpPr>
          <p:cNvPr id="3" name="內容版面配置區 2"/>
          <p:cNvSpPr>
            <a:spLocks noGrp="1"/>
          </p:cNvSpPr>
          <p:nvPr>
            <p:ph idx="1"/>
          </p:nvPr>
        </p:nvSpPr>
        <p:spPr>
          <a:xfrm>
            <a:off x="467544" y="1484784"/>
            <a:ext cx="8229600" cy="4625609"/>
          </a:xfrm>
        </p:spPr>
        <p:txBody>
          <a:bodyPr>
            <a:normAutofit/>
          </a:bodyPr>
          <a:lstStyle/>
          <a:p>
            <a:r>
              <a:rPr lang="zh-TW" altLang="en-US" sz="1800" dirty="0"/>
              <a:t>但有些站台會把 </a:t>
            </a:r>
            <a:r>
              <a:rPr lang="en-US" altLang="zh-TW" sz="1800" dirty="0"/>
              <a:t>ICMP </a:t>
            </a:r>
            <a:r>
              <a:rPr lang="zh-TW" altLang="en-US" sz="1800" dirty="0"/>
              <a:t>的 </a:t>
            </a:r>
            <a:r>
              <a:rPr lang="en-US" altLang="zh-TW" sz="1800" dirty="0"/>
              <a:t>Echo Request </a:t>
            </a:r>
            <a:r>
              <a:rPr lang="zh-TW" altLang="en-US" sz="1800" dirty="0"/>
              <a:t>封包給關掉 </a:t>
            </a:r>
            <a:r>
              <a:rPr lang="en-US" altLang="zh-TW" sz="1800" dirty="0"/>
              <a:t>(</a:t>
            </a:r>
            <a:r>
              <a:rPr lang="zh-TW" altLang="en-US" sz="1800" dirty="0"/>
              <a:t>例如</a:t>
            </a:r>
            <a:r>
              <a:rPr lang="en-US" altLang="zh-TW" sz="1800" dirty="0"/>
              <a:t>Microsoft.com)</a:t>
            </a:r>
            <a:r>
              <a:rPr lang="zh-TW" altLang="en-US" sz="1800" dirty="0" smtClean="0"/>
              <a:t>。</a:t>
            </a:r>
            <a:endParaRPr lang="en-US" altLang="zh-TW" sz="1800" dirty="0" smtClean="0"/>
          </a:p>
          <a:p>
            <a:r>
              <a:rPr lang="zh-TW" altLang="en-US" sz="1800" dirty="0" smtClean="0"/>
              <a:t>在</a:t>
            </a:r>
            <a:r>
              <a:rPr lang="zh-TW" altLang="en-US" sz="1800" dirty="0"/>
              <a:t>這種情況下可利用發送 </a:t>
            </a:r>
            <a:r>
              <a:rPr lang="en-US" altLang="zh-TW" sz="1800" dirty="0"/>
              <a:t>TCP Ping </a:t>
            </a:r>
            <a:r>
              <a:rPr lang="zh-TW" altLang="en-US" sz="1800" dirty="0"/>
              <a:t>送一個 </a:t>
            </a:r>
            <a:r>
              <a:rPr lang="en-US" altLang="zh-TW" sz="1800" dirty="0"/>
              <a:t>ACK </a:t>
            </a:r>
            <a:r>
              <a:rPr lang="zh-TW" altLang="en-US" sz="1800" dirty="0"/>
              <a:t>到目標網路上的每個主機。網路上的主機如果在線，則會返回一個 </a:t>
            </a:r>
            <a:r>
              <a:rPr lang="en-US" altLang="zh-TW" sz="1800" dirty="0"/>
              <a:t>TCP RST </a:t>
            </a:r>
            <a:r>
              <a:rPr lang="zh-TW" altLang="en-US" sz="1800" dirty="0"/>
              <a:t>響應</a:t>
            </a:r>
            <a:r>
              <a:rPr lang="zh-TW" altLang="en-US" sz="1800" dirty="0" smtClean="0"/>
              <a:t>。</a:t>
            </a:r>
            <a:endParaRPr lang="en-US" altLang="zh-TW" sz="1800" dirty="0" smtClean="0"/>
          </a:p>
          <a:p>
            <a:r>
              <a:rPr lang="zh-TW" altLang="en-US" sz="1800" dirty="0" smtClean="0"/>
              <a:t>使用</a:t>
            </a:r>
            <a:r>
              <a:rPr lang="zh-TW" altLang="en-US" sz="1800" dirty="0"/>
              <a:t>帶有 </a:t>
            </a:r>
            <a:r>
              <a:rPr lang="en-US" altLang="zh-TW" sz="1800" dirty="0"/>
              <a:t>Ping </a:t>
            </a:r>
            <a:r>
              <a:rPr lang="zh-TW" altLang="en-US" sz="1800" dirty="0"/>
              <a:t>掃描的 </a:t>
            </a:r>
            <a:r>
              <a:rPr lang="en-US" altLang="zh-TW" sz="1800" dirty="0"/>
              <a:t>TCP Ping </a:t>
            </a:r>
            <a:r>
              <a:rPr lang="zh-TW" altLang="en-US" sz="1800" dirty="0"/>
              <a:t>選項，也就是 </a:t>
            </a:r>
            <a:r>
              <a:rPr lang="en-US" altLang="zh-TW" sz="1800" dirty="0"/>
              <a:t>-PT </a:t>
            </a:r>
            <a:r>
              <a:rPr lang="zh-TW" altLang="en-US" sz="1800" dirty="0"/>
              <a:t>選項可以對網絡上指定 </a:t>
            </a:r>
            <a:r>
              <a:rPr lang="en-US" altLang="zh-TW" sz="1800" dirty="0"/>
              <a:t>Port </a:t>
            </a:r>
            <a:r>
              <a:rPr lang="zh-TW" altLang="en-US" sz="1800" dirty="0"/>
              <a:t>進行掃描，它將可能通過目標邊界路由器甚至是防火牆</a:t>
            </a:r>
            <a:r>
              <a:rPr lang="zh-TW" altLang="en-US" sz="1800" dirty="0" smtClean="0"/>
              <a:t>。</a:t>
            </a:r>
            <a:endParaRPr lang="en-US" altLang="zh-TW" sz="1800" dirty="0" smtClean="0"/>
          </a:p>
          <a:p>
            <a:r>
              <a:rPr lang="zh-TW" altLang="en-US" sz="1800" dirty="0" smtClean="0"/>
              <a:t>注意</a:t>
            </a:r>
            <a:r>
              <a:rPr lang="zh-TW" altLang="en-US" sz="1800" dirty="0"/>
              <a:t>，被探測的主機上的目標 </a:t>
            </a:r>
            <a:r>
              <a:rPr lang="en-US" altLang="zh-TW" sz="1800" dirty="0"/>
              <a:t>Port </a:t>
            </a:r>
            <a:r>
              <a:rPr lang="zh-TW" altLang="en-US" sz="1800" dirty="0"/>
              <a:t>無須打開，關鍵取決於是否在網路上。</a:t>
            </a:r>
          </a:p>
        </p:txBody>
      </p:sp>
      <p:sp>
        <p:nvSpPr>
          <p:cNvPr id="6" name="文字方塊 5"/>
          <p:cNvSpPr txBox="1"/>
          <p:nvPr/>
        </p:nvSpPr>
        <p:spPr>
          <a:xfrm>
            <a:off x="960808" y="3212976"/>
            <a:ext cx="7571631" cy="3600986"/>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err="1" smtClean="0">
                <a:solidFill>
                  <a:srgbClr val="C00000"/>
                </a:solidFill>
                <a:latin typeface="Calibri Light" pitchFamily="34" charset="0"/>
              </a:rPr>
              <a:t>nmap</a:t>
            </a:r>
            <a:r>
              <a:rPr lang="en-US" altLang="zh-TW" sz="1200" b="1" dirty="0" smtClean="0">
                <a:solidFill>
                  <a:srgbClr val="C00000"/>
                </a:solidFill>
                <a:latin typeface="Calibri Light" pitchFamily="34" charset="0"/>
              </a:rPr>
              <a:t> -PT 120.114.135.210</a:t>
            </a:r>
          </a:p>
          <a:p>
            <a:r>
              <a:rPr lang="en-US" altLang="zh-TW" sz="1200" dirty="0" smtClean="0">
                <a:latin typeface="Calibri Light" pitchFamily="34" charset="0"/>
              </a:rPr>
              <a:t>Starting </a:t>
            </a:r>
            <a:r>
              <a:rPr lang="en-US" altLang="zh-TW" sz="1200" dirty="0" err="1" smtClean="0">
                <a:latin typeface="Calibri Light" pitchFamily="34" charset="0"/>
              </a:rPr>
              <a:t>Nmap</a:t>
            </a:r>
            <a:r>
              <a:rPr lang="en-US" altLang="zh-TW" sz="1200" dirty="0" smtClean="0">
                <a:latin typeface="Calibri Light" pitchFamily="34" charset="0"/>
              </a:rPr>
              <a:t> 7.70 ( https://nmap.org ) at 2018-12-18 22:54 EST</a:t>
            </a:r>
          </a:p>
          <a:p>
            <a:r>
              <a:rPr lang="en-US" altLang="zh-TW" sz="1200" dirty="0" smtClean="0">
                <a:latin typeface="Calibri Light" pitchFamily="34" charset="0"/>
              </a:rPr>
              <a:t>Stats: 0:00:39 elapsed; 0 hosts completed (1 up), 1 undergoing SYN Stealth Scan</a:t>
            </a:r>
          </a:p>
          <a:p>
            <a:r>
              <a:rPr lang="en-US" altLang="zh-TW" sz="1200" dirty="0" smtClean="0">
                <a:latin typeface="Calibri Light" pitchFamily="34" charset="0"/>
              </a:rPr>
              <a:t>SYN Stealth Scan Timing: About 46.60% done; ETC: 22:56 (0:00:46 remaining)</a:t>
            </a:r>
          </a:p>
          <a:p>
            <a:r>
              <a:rPr lang="en-US" altLang="zh-TW" sz="1200" dirty="0" smtClean="0">
                <a:latin typeface="Calibri Light" pitchFamily="34" charset="0"/>
              </a:rPr>
              <a:t>Stats: 0:00:40 elapsed; 0 hosts completed (1 up), 1 undergoing SYN Stealth Scan</a:t>
            </a:r>
          </a:p>
          <a:p>
            <a:r>
              <a:rPr lang="en-US" altLang="zh-TW" sz="1200" dirty="0" smtClean="0">
                <a:latin typeface="Calibri Light" pitchFamily="34" charset="0"/>
              </a:rPr>
              <a:t>SYN Stealth Scan Timing: About 47.30% done; ETC: 22:56 (0:00:46 remaining)</a:t>
            </a:r>
          </a:p>
          <a:p>
            <a:r>
              <a:rPr lang="en-US" altLang="zh-TW" sz="1200" dirty="0" smtClean="0">
                <a:latin typeface="Calibri Light" pitchFamily="34" charset="0"/>
              </a:rPr>
              <a:t>Stats: 0:00:46 elapsed; 0 hosts completed (1 up), 1 undergoing SYN Stealth Scan</a:t>
            </a:r>
          </a:p>
          <a:p>
            <a:r>
              <a:rPr lang="en-US" altLang="zh-TW" sz="1200" dirty="0" smtClean="0">
                <a:latin typeface="Calibri Light" pitchFamily="34" charset="0"/>
              </a:rPr>
              <a:t>SYN Stealth Scan Timing: About 52.03% done; ETC: 22:56 (0:00:43 remaining)</a:t>
            </a:r>
          </a:p>
          <a:p>
            <a:r>
              <a:rPr lang="en-US" altLang="zh-TW" sz="1200" dirty="0" err="1" smtClean="0">
                <a:latin typeface="Calibri Light" pitchFamily="34" charset="0"/>
              </a:rPr>
              <a:t>Nmap</a:t>
            </a:r>
            <a:r>
              <a:rPr lang="en-US" altLang="zh-TW" sz="1200" dirty="0" smtClean="0">
                <a:latin typeface="Calibri Light" pitchFamily="34" charset="0"/>
              </a:rPr>
              <a:t> scan report for 120-114-135-210.ksu.edu.tw (120.114.135.210)</a:t>
            </a:r>
          </a:p>
          <a:p>
            <a:r>
              <a:rPr lang="en-US" altLang="zh-TW" sz="1200" dirty="0" smtClean="0">
                <a:latin typeface="Calibri Light" pitchFamily="34" charset="0"/>
              </a:rPr>
              <a:t>Host is up (1.0s latency).</a:t>
            </a:r>
          </a:p>
          <a:p>
            <a:r>
              <a:rPr lang="en-US" altLang="zh-TW" sz="1200" dirty="0" smtClean="0">
                <a:latin typeface="Calibri Light" pitchFamily="34" charset="0"/>
              </a:rPr>
              <a:t>Not shown: 995 closed ports</a:t>
            </a:r>
          </a:p>
          <a:p>
            <a:r>
              <a:rPr lang="en-US" altLang="zh-TW" sz="1200" dirty="0" smtClean="0">
                <a:latin typeface="Calibri Light" pitchFamily="34" charset="0"/>
              </a:rPr>
              <a:t>PORT     STATE SERVICE</a:t>
            </a:r>
          </a:p>
          <a:p>
            <a:r>
              <a:rPr lang="en-US" altLang="zh-TW" sz="1200" dirty="0" smtClean="0">
                <a:latin typeface="Calibri Light" pitchFamily="34" charset="0"/>
              </a:rPr>
              <a:t>22/</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ssh</a:t>
            </a:r>
            <a:endParaRPr lang="en-US" altLang="zh-TW" sz="1200" dirty="0" smtClean="0">
              <a:latin typeface="Calibri Light" pitchFamily="34" charset="0"/>
            </a:endParaRPr>
          </a:p>
          <a:p>
            <a:r>
              <a:rPr lang="en-US" altLang="zh-TW" sz="1200" dirty="0" smtClean="0">
                <a:latin typeface="Calibri Light" pitchFamily="34" charset="0"/>
              </a:rPr>
              <a:t>80/</a:t>
            </a:r>
            <a:r>
              <a:rPr lang="en-US" altLang="zh-TW" sz="1200" dirty="0" err="1" smtClean="0">
                <a:latin typeface="Calibri Light" pitchFamily="34" charset="0"/>
              </a:rPr>
              <a:t>tcp</a:t>
            </a:r>
            <a:r>
              <a:rPr lang="en-US" altLang="zh-TW" sz="1200" dirty="0" smtClean="0">
                <a:latin typeface="Calibri Light" pitchFamily="34" charset="0"/>
              </a:rPr>
              <a:t>   open  http</a:t>
            </a:r>
          </a:p>
          <a:p>
            <a:r>
              <a:rPr lang="en-US" altLang="zh-TW" sz="1200" dirty="0" smtClean="0">
                <a:latin typeface="Calibri Light" pitchFamily="34" charset="0"/>
              </a:rPr>
              <a:t>3000/</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ppp</a:t>
            </a:r>
            <a:endParaRPr lang="en-US" altLang="zh-TW" sz="1200" dirty="0" smtClean="0">
              <a:latin typeface="Calibri Light" pitchFamily="34" charset="0"/>
            </a:endParaRPr>
          </a:p>
          <a:p>
            <a:r>
              <a:rPr lang="en-US" altLang="zh-TW" sz="1200" dirty="0" smtClean="0">
                <a:latin typeface="Calibri Light" pitchFamily="34" charset="0"/>
              </a:rPr>
              <a:t>5001/</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commplex</a:t>
            </a:r>
            <a:r>
              <a:rPr lang="en-US" altLang="zh-TW" sz="1200" dirty="0" smtClean="0">
                <a:latin typeface="Calibri Light" pitchFamily="34" charset="0"/>
              </a:rPr>
              <a:t>-link</a:t>
            </a:r>
          </a:p>
          <a:p>
            <a:r>
              <a:rPr lang="en-US" altLang="zh-TW" sz="1200" dirty="0" smtClean="0">
                <a:latin typeface="Calibri Light" pitchFamily="34" charset="0"/>
              </a:rPr>
              <a:t>8081/</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blackice</a:t>
            </a:r>
            <a:r>
              <a:rPr lang="en-US" altLang="zh-TW" sz="1200" dirty="0" smtClean="0">
                <a:latin typeface="Calibri Light" pitchFamily="34" charset="0"/>
              </a:rPr>
              <a:t>-icecap</a:t>
            </a:r>
          </a:p>
          <a:p>
            <a:endParaRPr lang="en-US" altLang="zh-TW" sz="1200" dirty="0" smtClean="0">
              <a:latin typeface="Calibri Light" pitchFamily="34" charset="0"/>
            </a:endParaRPr>
          </a:p>
          <a:p>
            <a:r>
              <a:rPr lang="en-US" altLang="zh-TW" sz="1200" dirty="0" err="1" smtClean="0">
                <a:latin typeface="Calibri Light" pitchFamily="34" charset="0"/>
              </a:rPr>
              <a:t>Nmap</a:t>
            </a:r>
            <a:r>
              <a:rPr lang="en-US" altLang="zh-TW" sz="1200" dirty="0" smtClean="0">
                <a:latin typeface="Calibri Light" pitchFamily="34" charset="0"/>
              </a:rPr>
              <a:t> done: 1 IP address (1 host up) scanned in 85.86 seconds</a:t>
            </a:r>
          </a:p>
        </p:txBody>
      </p:sp>
    </p:spTree>
    <p:extLst>
      <p:ext uri="{BB962C8B-B14F-4D97-AF65-F5344CB8AC3E}">
        <p14:creationId xmlns:p14="http://schemas.microsoft.com/office/powerpoint/2010/main" val="244081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偵測主機</a:t>
            </a:r>
            <a:r>
              <a:rPr lang="zh-TW" altLang="en-US" dirty="0" smtClean="0"/>
              <a:t>系統</a:t>
            </a:r>
            <a:endParaRPr lang="zh-TW" altLang="en-US" dirty="0"/>
          </a:p>
        </p:txBody>
      </p:sp>
      <p:sp>
        <p:nvSpPr>
          <p:cNvPr id="3" name="內容版面配置區 2"/>
          <p:cNvSpPr>
            <a:spLocks noGrp="1"/>
          </p:cNvSpPr>
          <p:nvPr>
            <p:ph idx="1"/>
          </p:nvPr>
        </p:nvSpPr>
        <p:spPr/>
        <p:txBody>
          <a:bodyPr>
            <a:normAutofit/>
          </a:bodyPr>
          <a:lstStyle/>
          <a:p>
            <a:r>
              <a:rPr lang="zh-TW" altLang="en-US" sz="1800" dirty="0"/>
              <a:t>需要作業系統資訊，可以使用 </a:t>
            </a:r>
            <a:r>
              <a:rPr lang="en-US" altLang="zh-TW" sz="1800" dirty="0"/>
              <a:t>-O </a:t>
            </a:r>
            <a:r>
              <a:rPr lang="zh-TW" altLang="en-US" sz="1800" dirty="0" smtClean="0"/>
              <a:t>參數：</a:t>
            </a:r>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endParaRPr lang="en-US" altLang="zh-TW" sz="1800" dirty="0"/>
          </a:p>
          <a:p>
            <a:endParaRPr lang="en-US" altLang="zh-TW" sz="1800" dirty="0" smtClean="0"/>
          </a:p>
          <a:p>
            <a:r>
              <a:rPr lang="zh-TW" altLang="en-US" sz="1800" dirty="0" smtClean="0"/>
              <a:t>可以看到是偵測的主機是使用虛擬機，硬碟格式是</a:t>
            </a:r>
            <a:r>
              <a:rPr lang="en-US" altLang="zh-TW" sz="1800" dirty="0" smtClean="0"/>
              <a:t>Qcow2</a:t>
            </a:r>
          </a:p>
          <a:p>
            <a:endParaRPr lang="zh-TW" altLang="en-US" sz="1800" dirty="0"/>
          </a:p>
        </p:txBody>
      </p:sp>
      <p:sp>
        <p:nvSpPr>
          <p:cNvPr id="4" name="文字方塊 3"/>
          <p:cNvSpPr txBox="1"/>
          <p:nvPr/>
        </p:nvSpPr>
        <p:spPr>
          <a:xfrm>
            <a:off x="960808" y="2204864"/>
            <a:ext cx="7571631" cy="3600986"/>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err="1" smtClean="0">
                <a:solidFill>
                  <a:srgbClr val="C00000"/>
                </a:solidFill>
                <a:latin typeface="Calibri Light" pitchFamily="34" charset="0"/>
              </a:rPr>
              <a:t>nmap</a:t>
            </a:r>
            <a:r>
              <a:rPr lang="en-US" altLang="zh-TW" sz="1200" b="1" dirty="0" smtClean="0">
                <a:solidFill>
                  <a:srgbClr val="C00000"/>
                </a:solidFill>
                <a:latin typeface="Calibri Light" pitchFamily="34" charset="0"/>
              </a:rPr>
              <a:t> -O 120.114.135.210</a:t>
            </a:r>
          </a:p>
          <a:p>
            <a:r>
              <a:rPr lang="en-US" altLang="zh-TW" sz="1200" dirty="0" smtClean="0">
                <a:latin typeface="Calibri Light" pitchFamily="34" charset="0"/>
              </a:rPr>
              <a:t>Starting </a:t>
            </a:r>
            <a:r>
              <a:rPr lang="en-US" altLang="zh-TW" sz="1200" dirty="0" err="1" smtClean="0">
                <a:latin typeface="Calibri Light" pitchFamily="34" charset="0"/>
              </a:rPr>
              <a:t>Nmap</a:t>
            </a:r>
            <a:r>
              <a:rPr lang="en-US" altLang="zh-TW" sz="1200" dirty="0" smtClean="0">
                <a:latin typeface="Calibri Light" pitchFamily="34" charset="0"/>
              </a:rPr>
              <a:t> 7.70 ( https://nmap.org ) at 2018-12-18 22:59 EST</a:t>
            </a:r>
          </a:p>
          <a:p>
            <a:r>
              <a:rPr lang="en-US" altLang="zh-TW" sz="1200" dirty="0" err="1" smtClean="0">
                <a:latin typeface="Calibri Light" pitchFamily="34" charset="0"/>
              </a:rPr>
              <a:t>Nmap</a:t>
            </a:r>
            <a:r>
              <a:rPr lang="en-US" altLang="zh-TW" sz="1200" dirty="0" smtClean="0">
                <a:latin typeface="Calibri Light" pitchFamily="34" charset="0"/>
              </a:rPr>
              <a:t> scan report for 120-114-135-210.ksu.edu.tw (120.114.135.210)</a:t>
            </a:r>
          </a:p>
          <a:p>
            <a:r>
              <a:rPr lang="en-US" altLang="zh-TW" sz="1200" dirty="0" smtClean="0">
                <a:latin typeface="Calibri Light" pitchFamily="34" charset="0"/>
              </a:rPr>
              <a:t>Host is up (0.071s latency).</a:t>
            </a:r>
          </a:p>
          <a:p>
            <a:r>
              <a:rPr lang="en-US" altLang="zh-TW" sz="1200" dirty="0" smtClean="0">
                <a:latin typeface="Calibri Light" pitchFamily="34" charset="0"/>
              </a:rPr>
              <a:t>Not shown: 995 closed ports</a:t>
            </a:r>
          </a:p>
          <a:p>
            <a:r>
              <a:rPr lang="en-US" altLang="zh-TW" sz="1200" dirty="0" smtClean="0">
                <a:latin typeface="Calibri Light" pitchFamily="34" charset="0"/>
              </a:rPr>
              <a:t>PORT     STATE SERVICE</a:t>
            </a:r>
          </a:p>
          <a:p>
            <a:r>
              <a:rPr lang="en-US" altLang="zh-TW" sz="1200" dirty="0" smtClean="0">
                <a:latin typeface="Calibri Light" pitchFamily="34" charset="0"/>
              </a:rPr>
              <a:t>22/</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ssh</a:t>
            </a:r>
            <a:endParaRPr lang="en-US" altLang="zh-TW" sz="1200" dirty="0" smtClean="0">
              <a:latin typeface="Calibri Light" pitchFamily="34" charset="0"/>
            </a:endParaRPr>
          </a:p>
          <a:p>
            <a:r>
              <a:rPr lang="en-US" altLang="zh-TW" sz="1200" dirty="0" smtClean="0">
                <a:latin typeface="Calibri Light" pitchFamily="34" charset="0"/>
              </a:rPr>
              <a:t>80/</a:t>
            </a:r>
            <a:r>
              <a:rPr lang="en-US" altLang="zh-TW" sz="1200" dirty="0" err="1" smtClean="0">
                <a:latin typeface="Calibri Light" pitchFamily="34" charset="0"/>
              </a:rPr>
              <a:t>tcp</a:t>
            </a:r>
            <a:r>
              <a:rPr lang="en-US" altLang="zh-TW" sz="1200" dirty="0" smtClean="0">
                <a:latin typeface="Calibri Light" pitchFamily="34" charset="0"/>
              </a:rPr>
              <a:t>   open  http</a:t>
            </a:r>
          </a:p>
          <a:p>
            <a:r>
              <a:rPr lang="en-US" altLang="zh-TW" sz="1200" dirty="0" smtClean="0">
                <a:latin typeface="Calibri Light" pitchFamily="34" charset="0"/>
              </a:rPr>
              <a:t>3000/</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ppp</a:t>
            </a:r>
            <a:endParaRPr lang="en-US" altLang="zh-TW" sz="1200" dirty="0" smtClean="0">
              <a:latin typeface="Calibri Light" pitchFamily="34" charset="0"/>
            </a:endParaRPr>
          </a:p>
          <a:p>
            <a:r>
              <a:rPr lang="en-US" altLang="zh-TW" sz="1200" dirty="0" smtClean="0">
                <a:latin typeface="Calibri Light" pitchFamily="34" charset="0"/>
              </a:rPr>
              <a:t>5001/</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commplex</a:t>
            </a:r>
            <a:r>
              <a:rPr lang="en-US" altLang="zh-TW" sz="1200" dirty="0" smtClean="0">
                <a:latin typeface="Calibri Light" pitchFamily="34" charset="0"/>
              </a:rPr>
              <a:t>-link</a:t>
            </a:r>
          </a:p>
          <a:p>
            <a:r>
              <a:rPr lang="en-US" altLang="zh-TW" sz="1200" dirty="0" smtClean="0">
                <a:latin typeface="Calibri Light" pitchFamily="34" charset="0"/>
              </a:rPr>
              <a:t>8081/</a:t>
            </a:r>
            <a:r>
              <a:rPr lang="en-US" altLang="zh-TW" sz="1200" dirty="0" err="1" smtClean="0">
                <a:latin typeface="Calibri Light" pitchFamily="34" charset="0"/>
              </a:rPr>
              <a:t>tcp</a:t>
            </a:r>
            <a:r>
              <a:rPr lang="en-US" altLang="zh-TW" sz="1200" dirty="0" smtClean="0">
                <a:latin typeface="Calibri Light" pitchFamily="34" charset="0"/>
              </a:rPr>
              <a:t> open  </a:t>
            </a:r>
            <a:r>
              <a:rPr lang="en-US" altLang="zh-TW" sz="1200" dirty="0" err="1" smtClean="0">
                <a:latin typeface="Calibri Light" pitchFamily="34" charset="0"/>
              </a:rPr>
              <a:t>blackice</a:t>
            </a:r>
            <a:r>
              <a:rPr lang="en-US" altLang="zh-TW" sz="1200" dirty="0" smtClean="0">
                <a:latin typeface="Calibri Light" pitchFamily="34" charset="0"/>
              </a:rPr>
              <a:t>-icecap</a:t>
            </a:r>
          </a:p>
          <a:p>
            <a:r>
              <a:rPr lang="en-US" altLang="zh-TW" sz="1200" dirty="0" smtClean="0">
                <a:latin typeface="Calibri Light" pitchFamily="34" charset="0"/>
              </a:rPr>
              <a:t>Device type: </a:t>
            </a:r>
            <a:r>
              <a:rPr lang="en-US" altLang="zh-TW" sz="1200" dirty="0" err="1" smtClean="0">
                <a:latin typeface="Calibri Light" pitchFamily="34" charset="0"/>
              </a:rPr>
              <a:t>bridge|general</a:t>
            </a:r>
            <a:r>
              <a:rPr lang="en-US" altLang="zh-TW" sz="1200" dirty="0" smtClean="0">
                <a:latin typeface="Calibri Light" pitchFamily="34" charset="0"/>
              </a:rPr>
              <a:t> purpose</a:t>
            </a:r>
          </a:p>
          <a:p>
            <a:r>
              <a:rPr lang="en-US" altLang="zh-TW" sz="1200" dirty="0" smtClean="0">
                <a:latin typeface="Calibri Light" pitchFamily="34" charset="0"/>
              </a:rPr>
              <a:t>Running (JUST GUESSING): Oracle </a:t>
            </a:r>
            <a:r>
              <a:rPr lang="en-US" altLang="zh-TW" sz="1200" dirty="0" err="1" smtClean="0">
                <a:latin typeface="Calibri Light" pitchFamily="34" charset="0"/>
              </a:rPr>
              <a:t>Virtualbox</a:t>
            </a:r>
            <a:r>
              <a:rPr lang="en-US" altLang="zh-TW" sz="1200" dirty="0" smtClean="0">
                <a:latin typeface="Calibri Light" pitchFamily="34" charset="0"/>
              </a:rPr>
              <a:t> (96%), QEMU (95%)</a:t>
            </a:r>
          </a:p>
          <a:p>
            <a:r>
              <a:rPr lang="en-US" altLang="zh-TW" sz="1200" dirty="0" smtClean="0">
                <a:latin typeface="Calibri Light" pitchFamily="34" charset="0"/>
              </a:rPr>
              <a:t>OS CPE: </a:t>
            </a:r>
            <a:r>
              <a:rPr lang="en-US" altLang="zh-TW" sz="1200" dirty="0" err="1" smtClean="0">
                <a:latin typeface="Calibri Light" pitchFamily="34" charset="0"/>
              </a:rPr>
              <a:t>cpe</a:t>
            </a:r>
            <a:r>
              <a:rPr lang="en-US" altLang="zh-TW" sz="1200" dirty="0" smtClean="0">
                <a:latin typeface="Calibri Light" pitchFamily="34" charset="0"/>
              </a:rPr>
              <a:t>:/</a:t>
            </a:r>
            <a:r>
              <a:rPr lang="en-US" altLang="zh-TW" sz="1200" dirty="0" err="1" smtClean="0">
                <a:latin typeface="Calibri Light" pitchFamily="34" charset="0"/>
              </a:rPr>
              <a:t>o:oracle:virtualbox</a:t>
            </a:r>
            <a:r>
              <a:rPr lang="en-US" altLang="zh-TW" sz="1200" dirty="0" smtClean="0">
                <a:latin typeface="Calibri Light" pitchFamily="34" charset="0"/>
              </a:rPr>
              <a:t> </a:t>
            </a:r>
            <a:r>
              <a:rPr lang="en-US" altLang="zh-TW" sz="1200" dirty="0" err="1" smtClean="0">
                <a:latin typeface="Calibri Light" pitchFamily="34" charset="0"/>
              </a:rPr>
              <a:t>cpe</a:t>
            </a:r>
            <a:r>
              <a:rPr lang="en-US" altLang="zh-TW" sz="1200" dirty="0" smtClean="0">
                <a:latin typeface="Calibri Light" pitchFamily="34" charset="0"/>
              </a:rPr>
              <a:t>:/</a:t>
            </a:r>
            <a:r>
              <a:rPr lang="en-US" altLang="zh-TW" sz="1200" dirty="0" err="1" smtClean="0">
                <a:latin typeface="Calibri Light" pitchFamily="34" charset="0"/>
              </a:rPr>
              <a:t>a:qemu:qemu</a:t>
            </a:r>
            <a:endParaRPr lang="en-US" altLang="zh-TW" sz="1200" dirty="0" smtClean="0">
              <a:latin typeface="Calibri Light" pitchFamily="34" charset="0"/>
            </a:endParaRPr>
          </a:p>
          <a:p>
            <a:r>
              <a:rPr lang="en-US" altLang="zh-TW" sz="1200" dirty="0" smtClean="0">
                <a:latin typeface="Calibri Light" pitchFamily="34" charset="0"/>
              </a:rPr>
              <a:t>Aggressive OS guesses: Oracle </a:t>
            </a:r>
            <a:r>
              <a:rPr lang="en-US" altLang="zh-TW" sz="1200" dirty="0" err="1" smtClean="0">
                <a:latin typeface="Calibri Light" pitchFamily="34" charset="0"/>
              </a:rPr>
              <a:t>Virtualbox</a:t>
            </a:r>
            <a:r>
              <a:rPr lang="en-US" altLang="zh-TW" sz="1200" dirty="0" smtClean="0">
                <a:latin typeface="Calibri Light" pitchFamily="34" charset="0"/>
              </a:rPr>
              <a:t> (96%), QEMU user mode network gateway (95%)</a:t>
            </a:r>
          </a:p>
          <a:p>
            <a:r>
              <a:rPr lang="en-US" altLang="zh-TW" sz="1200" dirty="0" smtClean="0">
                <a:latin typeface="Calibri Light" pitchFamily="34" charset="0"/>
              </a:rPr>
              <a:t>No exact OS matches for host (test conditions non-ideal).</a:t>
            </a:r>
          </a:p>
          <a:p>
            <a:endParaRPr lang="en-US" altLang="zh-TW" sz="1200" dirty="0" smtClean="0">
              <a:latin typeface="Calibri Light" pitchFamily="34" charset="0"/>
            </a:endParaRPr>
          </a:p>
          <a:p>
            <a:r>
              <a:rPr lang="en-US" altLang="zh-TW" sz="1200" dirty="0" smtClean="0">
                <a:latin typeface="Calibri Light" pitchFamily="34" charset="0"/>
              </a:rPr>
              <a:t>OS detection performed. Please report any incorrect results at https://nmap.org/submit/ .</a:t>
            </a:r>
          </a:p>
          <a:p>
            <a:r>
              <a:rPr lang="en-US" altLang="zh-TW" sz="1200" dirty="0" err="1" smtClean="0">
                <a:latin typeface="Calibri Light" pitchFamily="34" charset="0"/>
              </a:rPr>
              <a:t>Nmap</a:t>
            </a:r>
            <a:r>
              <a:rPr lang="en-US" altLang="zh-TW" sz="1200" dirty="0" smtClean="0">
                <a:latin typeface="Calibri Light" pitchFamily="34" charset="0"/>
              </a:rPr>
              <a:t> done: 1 IP address (1 host up) scanned in 15.36 seconds</a:t>
            </a:r>
          </a:p>
        </p:txBody>
      </p:sp>
    </p:spTree>
    <p:extLst>
      <p:ext uri="{BB962C8B-B14F-4D97-AF65-F5344CB8AC3E}">
        <p14:creationId xmlns:p14="http://schemas.microsoft.com/office/powerpoint/2010/main" val="58366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掃描</a:t>
            </a:r>
            <a:r>
              <a:rPr lang="en-US" altLang="zh-TW" dirty="0" smtClean="0"/>
              <a:t>TCP</a:t>
            </a:r>
            <a:r>
              <a:rPr lang="zh-TW" altLang="en-US" dirty="0"/>
              <a:t> </a:t>
            </a:r>
            <a:r>
              <a:rPr lang="en-US" altLang="zh-TW" dirty="0" smtClean="0"/>
              <a:t>connec</a:t>
            </a:r>
            <a:r>
              <a:rPr lang="en-US" altLang="zh-TW" dirty="0"/>
              <a:t>t</a:t>
            </a:r>
            <a:endParaRPr lang="zh-TW" altLang="en-US" dirty="0"/>
          </a:p>
        </p:txBody>
      </p:sp>
      <p:sp>
        <p:nvSpPr>
          <p:cNvPr id="3" name="內容版面配置區 2"/>
          <p:cNvSpPr>
            <a:spLocks noGrp="1"/>
          </p:cNvSpPr>
          <p:nvPr>
            <p:ph idx="1"/>
          </p:nvPr>
        </p:nvSpPr>
        <p:spPr/>
        <p:txBody>
          <a:bodyPr>
            <a:normAutofit/>
          </a:bodyPr>
          <a:lstStyle/>
          <a:p>
            <a:r>
              <a:rPr lang="zh-TW" altLang="en-US" sz="1800" dirty="0"/>
              <a:t>這是對 </a:t>
            </a:r>
            <a:r>
              <a:rPr lang="en-US" altLang="zh-TW" sz="1800" dirty="0"/>
              <a:t>TCP </a:t>
            </a:r>
            <a:r>
              <a:rPr lang="zh-TW" altLang="en-US" sz="1800" dirty="0"/>
              <a:t>的最基本形式的偵測，直接連到目標主機進行埠掃描並完成一個完整的三次交握過程 </a:t>
            </a:r>
            <a:r>
              <a:rPr lang="en-US" altLang="zh-TW" sz="1800" dirty="0"/>
              <a:t>(SYN, SYN/ACK, ACK</a:t>
            </a:r>
            <a:r>
              <a:rPr lang="en-US" altLang="zh-TW" sz="1800" dirty="0" smtClean="0"/>
              <a:t>)</a:t>
            </a:r>
            <a:r>
              <a:rPr lang="zh-TW" altLang="en-US" sz="1800" dirty="0" smtClean="0"/>
              <a:t>，其</a:t>
            </a:r>
            <a:r>
              <a:rPr lang="zh-TW" altLang="en-US" sz="1800" dirty="0"/>
              <a:t>記錄會顯示出一連串的連接及錯誤資訊很容易被目標主電腦察覺並記錄下來，因此缺點是容易被目標系統檢測到</a:t>
            </a:r>
            <a:endParaRPr lang="zh-TW" altLang="en-US" sz="1800" dirty="0"/>
          </a:p>
        </p:txBody>
      </p:sp>
      <p:pic>
        <p:nvPicPr>
          <p:cNvPr id="1026" name="Picture 2" descr="ãTCPãçåçæå°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039" y="3483010"/>
            <a:ext cx="5126025" cy="2529636"/>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31496" y="3284984"/>
            <a:ext cx="4115248" cy="2862322"/>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err="1" smtClean="0">
                <a:solidFill>
                  <a:srgbClr val="C00000"/>
                </a:solidFill>
                <a:latin typeface="Calibri Light" pitchFamily="34" charset="0"/>
              </a:rPr>
              <a:t>nmap</a:t>
            </a:r>
            <a:r>
              <a:rPr lang="en-US" altLang="zh-TW" sz="1200" b="1" dirty="0" smtClean="0">
                <a:solidFill>
                  <a:srgbClr val="C00000"/>
                </a:solidFill>
                <a:latin typeface="Calibri Light" pitchFamily="34" charset="0"/>
              </a:rPr>
              <a:t> </a:t>
            </a:r>
            <a:r>
              <a:rPr lang="en-US" altLang="zh-TW" sz="1200" b="1" dirty="0" smtClean="0">
                <a:solidFill>
                  <a:srgbClr val="C00000"/>
                </a:solidFill>
                <a:latin typeface="Calibri Light" pitchFamily="34" charset="0"/>
              </a:rPr>
              <a:t>-</a:t>
            </a:r>
            <a:r>
              <a:rPr lang="en-US" altLang="zh-TW" sz="1200" b="1" dirty="0" err="1" smtClean="0">
                <a:solidFill>
                  <a:srgbClr val="C00000"/>
                </a:solidFill>
                <a:latin typeface="Calibri Light" pitchFamily="34" charset="0"/>
              </a:rPr>
              <a:t>sT</a:t>
            </a:r>
            <a:r>
              <a:rPr lang="en-US" altLang="zh-TW" sz="1200" b="1" dirty="0" smtClean="0">
                <a:solidFill>
                  <a:srgbClr val="C00000"/>
                </a:solidFill>
                <a:latin typeface="Calibri Light" pitchFamily="34" charset="0"/>
              </a:rPr>
              <a:t> 172.22.0.1</a:t>
            </a:r>
            <a:endParaRPr lang="en-US" altLang="zh-TW" sz="1200" b="1" dirty="0" smtClean="0">
              <a:solidFill>
                <a:srgbClr val="C00000"/>
              </a:solidFill>
              <a:latin typeface="Calibri Light" pitchFamily="34" charset="0"/>
            </a:endParaRPr>
          </a:p>
          <a:p>
            <a:r>
              <a:rPr lang="en-US" altLang="zh-TW" sz="1200" dirty="0" err="1">
                <a:latin typeface="Calibri Light" pitchFamily="34" charset="0"/>
              </a:rPr>
              <a:t>nmap</a:t>
            </a:r>
            <a:r>
              <a:rPr lang="en-US" altLang="zh-TW" sz="1200" dirty="0">
                <a:latin typeface="Calibri Light" pitchFamily="34" charset="0"/>
              </a:rPr>
              <a:t> -</a:t>
            </a:r>
            <a:r>
              <a:rPr lang="en-US" altLang="zh-TW" sz="1200" dirty="0" err="1">
                <a:latin typeface="Calibri Light" pitchFamily="34" charset="0"/>
              </a:rPr>
              <a:t>sT</a:t>
            </a:r>
            <a:r>
              <a:rPr lang="en-US" altLang="zh-TW" sz="1200" dirty="0">
                <a:latin typeface="Calibri Light" pitchFamily="34" charset="0"/>
              </a:rPr>
              <a:t> 172.22.0.1</a:t>
            </a:r>
          </a:p>
          <a:p>
            <a:endParaRPr lang="en-US" altLang="zh-TW" sz="1200" dirty="0">
              <a:latin typeface="Calibri Light" pitchFamily="34" charset="0"/>
            </a:endParaRPr>
          </a:p>
          <a:p>
            <a:r>
              <a:rPr lang="en-US" altLang="zh-TW" sz="1200" dirty="0">
                <a:latin typeface="Calibri Light" pitchFamily="34" charset="0"/>
              </a:rPr>
              <a:t>Starting </a:t>
            </a:r>
            <a:r>
              <a:rPr lang="en-US" altLang="zh-TW" sz="1200" dirty="0" err="1">
                <a:latin typeface="Calibri Light" pitchFamily="34" charset="0"/>
              </a:rPr>
              <a:t>Nmap</a:t>
            </a:r>
            <a:r>
              <a:rPr lang="en-US" altLang="zh-TW" sz="1200" dirty="0">
                <a:latin typeface="Calibri Light" pitchFamily="34" charset="0"/>
              </a:rPr>
              <a:t> 6.40 ( http://nmap.org ) at 2018-12-25 20:08 CST</a:t>
            </a:r>
          </a:p>
          <a:p>
            <a:r>
              <a:rPr lang="en-US" altLang="zh-TW" sz="1200" dirty="0" err="1">
                <a:latin typeface="Calibri Light" pitchFamily="34" charset="0"/>
              </a:rPr>
              <a:t>Nmap</a:t>
            </a:r>
            <a:r>
              <a:rPr lang="en-US" altLang="zh-TW" sz="1200" dirty="0">
                <a:latin typeface="Calibri Light" pitchFamily="34" charset="0"/>
              </a:rPr>
              <a:t> scan report for node1.k8s.dic (172.22.0.1)</a:t>
            </a:r>
          </a:p>
          <a:p>
            <a:r>
              <a:rPr lang="en-US" altLang="zh-TW" sz="1200" dirty="0">
                <a:latin typeface="Calibri Light" pitchFamily="34" charset="0"/>
              </a:rPr>
              <a:t>Host is up (0.0019s latency).</a:t>
            </a:r>
          </a:p>
          <a:p>
            <a:r>
              <a:rPr lang="en-US" altLang="zh-TW" sz="1200" dirty="0">
                <a:latin typeface="Calibri Light" pitchFamily="34" charset="0"/>
              </a:rPr>
              <a:t>Not shown: 996 closed ports</a:t>
            </a:r>
          </a:p>
          <a:p>
            <a:r>
              <a:rPr lang="en-US" altLang="zh-TW" sz="1200" dirty="0">
                <a:latin typeface="Calibri Light" pitchFamily="34" charset="0"/>
              </a:rPr>
              <a:t>PORT     STATE SERVICE</a:t>
            </a:r>
          </a:p>
          <a:p>
            <a:r>
              <a:rPr lang="en-US" altLang="zh-TW" sz="1200" dirty="0">
                <a:latin typeface="Calibri Light" pitchFamily="34" charset="0"/>
              </a:rPr>
              <a:t>22/</a:t>
            </a:r>
            <a:r>
              <a:rPr lang="en-US" altLang="zh-TW" sz="1200" dirty="0" err="1">
                <a:latin typeface="Calibri Light" pitchFamily="34" charset="0"/>
              </a:rPr>
              <a:t>tcp</a:t>
            </a:r>
            <a:r>
              <a:rPr lang="en-US" altLang="zh-TW" sz="1200" dirty="0">
                <a:latin typeface="Calibri Light" pitchFamily="34" charset="0"/>
              </a:rPr>
              <a:t>   open  </a:t>
            </a:r>
            <a:r>
              <a:rPr lang="en-US" altLang="zh-TW" sz="1200" dirty="0" err="1">
                <a:latin typeface="Calibri Light" pitchFamily="34" charset="0"/>
              </a:rPr>
              <a:t>ssh</a:t>
            </a:r>
            <a:endParaRPr lang="en-US" altLang="zh-TW" sz="1200" dirty="0">
              <a:latin typeface="Calibri Light" pitchFamily="34" charset="0"/>
            </a:endParaRPr>
          </a:p>
          <a:p>
            <a:r>
              <a:rPr lang="en-US" altLang="zh-TW" sz="1200" dirty="0">
                <a:latin typeface="Calibri Light" pitchFamily="34" charset="0"/>
              </a:rPr>
              <a:t>111/</a:t>
            </a:r>
            <a:r>
              <a:rPr lang="en-US" altLang="zh-TW" sz="1200" dirty="0" err="1">
                <a:latin typeface="Calibri Light" pitchFamily="34" charset="0"/>
              </a:rPr>
              <a:t>tcp</a:t>
            </a:r>
            <a:r>
              <a:rPr lang="en-US" altLang="zh-TW" sz="1200" dirty="0">
                <a:latin typeface="Calibri Light" pitchFamily="34" charset="0"/>
              </a:rPr>
              <a:t>  open  </a:t>
            </a:r>
            <a:r>
              <a:rPr lang="en-US" altLang="zh-TW" sz="1200" dirty="0" err="1">
                <a:latin typeface="Calibri Light" pitchFamily="34" charset="0"/>
              </a:rPr>
              <a:t>rpcbind</a:t>
            </a:r>
            <a:endParaRPr lang="en-US" altLang="zh-TW" sz="1200" dirty="0">
              <a:latin typeface="Calibri Light" pitchFamily="34" charset="0"/>
            </a:endParaRPr>
          </a:p>
          <a:p>
            <a:r>
              <a:rPr lang="en-US" altLang="zh-TW" sz="1200" dirty="0">
                <a:latin typeface="Calibri Light" pitchFamily="34" charset="0"/>
              </a:rPr>
              <a:t>2049/</a:t>
            </a:r>
            <a:r>
              <a:rPr lang="en-US" altLang="zh-TW" sz="1200" dirty="0" err="1">
                <a:latin typeface="Calibri Light" pitchFamily="34" charset="0"/>
              </a:rPr>
              <a:t>tcp</a:t>
            </a:r>
            <a:r>
              <a:rPr lang="en-US" altLang="zh-TW" sz="1200" dirty="0">
                <a:latin typeface="Calibri Light" pitchFamily="34" charset="0"/>
              </a:rPr>
              <a:t> open  </a:t>
            </a:r>
            <a:r>
              <a:rPr lang="en-US" altLang="zh-TW" sz="1200" dirty="0" err="1">
                <a:latin typeface="Calibri Light" pitchFamily="34" charset="0"/>
              </a:rPr>
              <a:t>nfs</a:t>
            </a:r>
            <a:endParaRPr lang="en-US" altLang="zh-TW" sz="1200" dirty="0">
              <a:latin typeface="Calibri Light" pitchFamily="34" charset="0"/>
            </a:endParaRPr>
          </a:p>
          <a:p>
            <a:r>
              <a:rPr lang="en-US" altLang="zh-TW" sz="1200" dirty="0">
                <a:latin typeface="Calibri Light" pitchFamily="34" charset="0"/>
              </a:rPr>
              <a:t>9090/</a:t>
            </a:r>
            <a:r>
              <a:rPr lang="en-US" altLang="zh-TW" sz="1200" dirty="0" err="1">
                <a:latin typeface="Calibri Light" pitchFamily="34" charset="0"/>
              </a:rPr>
              <a:t>tcp</a:t>
            </a:r>
            <a:r>
              <a:rPr lang="en-US" altLang="zh-TW" sz="1200" dirty="0">
                <a:latin typeface="Calibri Light" pitchFamily="34" charset="0"/>
              </a:rPr>
              <a:t> open  </a:t>
            </a:r>
            <a:r>
              <a:rPr lang="en-US" altLang="zh-TW" sz="1200" dirty="0" err="1">
                <a:latin typeface="Calibri Light" pitchFamily="34" charset="0"/>
              </a:rPr>
              <a:t>zeus</a:t>
            </a:r>
            <a:r>
              <a:rPr lang="en-US" altLang="zh-TW" sz="1200" dirty="0">
                <a:latin typeface="Calibri Light" pitchFamily="34" charset="0"/>
              </a:rPr>
              <a:t>-admin</a:t>
            </a:r>
          </a:p>
          <a:p>
            <a:r>
              <a:rPr lang="en-US" altLang="zh-TW" sz="1200" dirty="0">
                <a:latin typeface="Calibri Light" pitchFamily="34" charset="0"/>
              </a:rPr>
              <a:t>MAC Address: 30:85:A9:A7:8C:5A (</a:t>
            </a:r>
            <a:r>
              <a:rPr lang="en-US" altLang="zh-TW" sz="1200" dirty="0" err="1">
                <a:latin typeface="Calibri Light" pitchFamily="34" charset="0"/>
              </a:rPr>
              <a:t>Asustek</a:t>
            </a:r>
            <a:r>
              <a:rPr lang="en-US" altLang="zh-TW" sz="1200" dirty="0">
                <a:latin typeface="Calibri Light" pitchFamily="34" charset="0"/>
              </a:rPr>
              <a:t> Computer)</a:t>
            </a:r>
          </a:p>
          <a:p>
            <a:endParaRPr lang="en-US" altLang="zh-TW" sz="1200" dirty="0">
              <a:latin typeface="Calibri Light" pitchFamily="34" charset="0"/>
            </a:endParaRPr>
          </a:p>
          <a:p>
            <a:r>
              <a:rPr lang="en-US" altLang="zh-TW" sz="1200" dirty="0" err="1">
                <a:latin typeface="Calibri Light" pitchFamily="34" charset="0"/>
              </a:rPr>
              <a:t>Nmap</a:t>
            </a:r>
            <a:r>
              <a:rPr lang="en-US" altLang="zh-TW" sz="1200" dirty="0">
                <a:latin typeface="Calibri Light" pitchFamily="34" charset="0"/>
              </a:rPr>
              <a:t> done: 1 IP address (1 host up) scanned in 0.19 seconds</a:t>
            </a:r>
            <a:endParaRPr lang="en-US" altLang="zh-TW" sz="1200" dirty="0" smtClean="0">
              <a:latin typeface="Calibri Light" pitchFamily="34" charset="0"/>
            </a:endParaRPr>
          </a:p>
        </p:txBody>
      </p:sp>
    </p:spTree>
    <p:extLst>
      <p:ext uri="{BB962C8B-B14F-4D97-AF65-F5344CB8AC3E}">
        <p14:creationId xmlns:p14="http://schemas.microsoft.com/office/powerpoint/2010/main" val="327250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掃描</a:t>
            </a:r>
            <a:r>
              <a:rPr lang="en-US" altLang="zh-TW" dirty="0" smtClean="0"/>
              <a:t>TCP</a:t>
            </a:r>
            <a:r>
              <a:rPr lang="zh-TW" altLang="en-US" dirty="0" smtClean="0"/>
              <a:t> </a:t>
            </a:r>
            <a:r>
              <a:rPr lang="en-US" altLang="zh-TW" dirty="0" smtClean="0"/>
              <a:t>SYN</a:t>
            </a:r>
            <a:endParaRPr lang="zh-TW" altLang="en-US" dirty="0"/>
          </a:p>
        </p:txBody>
      </p:sp>
      <p:sp>
        <p:nvSpPr>
          <p:cNvPr id="3" name="內容版面配置區 2"/>
          <p:cNvSpPr>
            <a:spLocks noGrp="1"/>
          </p:cNvSpPr>
          <p:nvPr>
            <p:ph idx="1"/>
          </p:nvPr>
        </p:nvSpPr>
        <p:spPr/>
        <p:txBody>
          <a:bodyPr>
            <a:normAutofit/>
          </a:bodyPr>
          <a:lstStyle/>
          <a:p>
            <a:r>
              <a:rPr lang="zh-TW" altLang="en-US" sz="1800" dirty="0"/>
              <a:t>這種掃描技術也叫半公開式掃描 </a:t>
            </a:r>
            <a:r>
              <a:rPr lang="en-US" altLang="zh-TW" sz="1800" dirty="0"/>
              <a:t>(half-open scanning)</a:t>
            </a:r>
            <a:r>
              <a:rPr lang="zh-TW" altLang="en-US" sz="1800" dirty="0"/>
              <a:t>，因為它沒有完成一個完整的 </a:t>
            </a:r>
            <a:r>
              <a:rPr lang="en-US" altLang="zh-TW" sz="1800" dirty="0"/>
              <a:t>TCP </a:t>
            </a:r>
            <a:r>
              <a:rPr lang="zh-TW" altLang="en-US" sz="1800" dirty="0"/>
              <a:t>連接三次交握過程</a:t>
            </a:r>
            <a:r>
              <a:rPr lang="zh-TW" altLang="en-US" sz="1800" dirty="0" smtClean="0"/>
              <a:t>。</a:t>
            </a:r>
            <a:endParaRPr lang="en-US" altLang="zh-TW" sz="1800" dirty="0" smtClean="0"/>
          </a:p>
          <a:p>
            <a:r>
              <a:rPr lang="zh-TW" altLang="en-US" sz="1800" dirty="0" smtClean="0"/>
              <a:t>此</a:t>
            </a:r>
            <a:r>
              <a:rPr lang="zh-TW" altLang="en-US" sz="1800" dirty="0"/>
              <a:t>方法為向目標 </a:t>
            </a:r>
            <a:r>
              <a:rPr lang="en-US" altLang="zh-TW" sz="1800" dirty="0"/>
              <a:t>Port </a:t>
            </a:r>
            <a:r>
              <a:rPr lang="zh-TW" altLang="en-US" sz="1800" dirty="0"/>
              <a:t>發送一個 </a:t>
            </a:r>
            <a:r>
              <a:rPr lang="en-US" altLang="zh-TW" sz="1800" dirty="0"/>
              <a:t>SYN </a:t>
            </a:r>
            <a:r>
              <a:rPr lang="zh-TW" altLang="en-US" sz="1800" dirty="0"/>
              <a:t>封包，如果目標 </a:t>
            </a:r>
            <a:r>
              <a:rPr lang="en-US" altLang="zh-TW" sz="1800" dirty="0"/>
              <a:t>Port </a:t>
            </a:r>
            <a:r>
              <a:rPr lang="zh-TW" altLang="en-US" sz="1800" dirty="0"/>
              <a:t>回應 </a:t>
            </a:r>
            <a:r>
              <a:rPr lang="en-US" altLang="zh-TW" sz="1800" dirty="0"/>
              <a:t>SYN / ACK </a:t>
            </a:r>
            <a:r>
              <a:rPr lang="zh-TW" altLang="en-US" sz="1800" dirty="0"/>
              <a:t>封包則表示該 </a:t>
            </a:r>
            <a:r>
              <a:rPr lang="en-US" altLang="zh-TW" sz="1800" dirty="0"/>
              <a:t>Port </a:t>
            </a:r>
            <a:r>
              <a:rPr lang="zh-TW" altLang="en-US" sz="1800" dirty="0"/>
              <a:t>處於打開狀態；若回應的是 </a:t>
            </a:r>
            <a:r>
              <a:rPr lang="en-US" altLang="zh-TW" sz="1800" dirty="0"/>
              <a:t>RST / ACK </a:t>
            </a:r>
            <a:r>
              <a:rPr lang="zh-TW" altLang="en-US" sz="1800" dirty="0"/>
              <a:t>封包則表示該 </a:t>
            </a:r>
            <a:r>
              <a:rPr lang="en-US" altLang="zh-TW" sz="1800" dirty="0"/>
              <a:t>Port </a:t>
            </a:r>
            <a:r>
              <a:rPr lang="zh-TW" altLang="en-US" sz="1800" dirty="0"/>
              <a:t>為關閉狀態。這種掃描方法比 </a:t>
            </a:r>
            <a:r>
              <a:rPr lang="en-US" altLang="zh-TW" sz="1800" dirty="0"/>
              <a:t>TCP Connect Scan </a:t>
            </a:r>
            <a:r>
              <a:rPr lang="zh-TW" altLang="en-US" sz="1800" dirty="0"/>
              <a:t>更具隱蔽性，只有極少數的網站會對它作出記錄因此比較不會在目標系統中留下掃描痕跡</a:t>
            </a:r>
          </a:p>
        </p:txBody>
      </p:sp>
      <p:pic>
        <p:nvPicPr>
          <p:cNvPr id="2050" name="Picture 2" descr="ãtcp syn scan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573016"/>
            <a:ext cx="49530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7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掃描</a:t>
            </a:r>
            <a:r>
              <a:rPr lang="en-US" altLang="zh-TW" dirty="0" smtClean="0"/>
              <a:t>UDP</a:t>
            </a:r>
            <a:endParaRPr lang="zh-TW" altLang="en-US" dirty="0"/>
          </a:p>
        </p:txBody>
      </p:sp>
      <p:sp>
        <p:nvSpPr>
          <p:cNvPr id="3" name="內容版面配置區 2"/>
          <p:cNvSpPr>
            <a:spLocks noGrp="1"/>
          </p:cNvSpPr>
          <p:nvPr>
            <p:ph idx="1"/>
          </p:nvPr>
        </p:nvSpPr>
        <p:spPr/>
        <p:txBody>
          <a:bodyPr>
            <a:normAutofit/>
          </a:bodyPr>
          <a:lstStyle/>
          <a:p>
            <a:r>
              <a:rPr lang="zh-TW" altLang="en-US" sz="1800" dirty="0"/>
              <a:t>可用來確定遠端主機開放哪些 </a:t>
            </a:r>
            <a:r>
              <a:rPr lang="en-US" altLang="zh-TW" sz="1800" dirty="0"/>
              <a:t>UDP Port </a:t>
            </a:r>
            <a:r>
              <a:rPr lang="zh-TW" altLang="en-US" sz="1800" dirty="0"/>
              <a:t>原理為送出零位元組的 </a:t>
            </a:r>
            <a:r>
              <a:rPr lang="en-US" altLang="zh-TW" sz="1800" dirty="0"/>
              <a:t>UDP </a:t>
            </a:r>
            <a:r>
              <a:rPr lang="zh-TW" altLang="en-US" sz="1800" dirty="0"/>
              <a:t>封包到目標主機的各連接</a:t>
            </a:r>
            <a:r>
              <a:rPr lang="zh-TW" altLang="en-US" sz="1800" dirty="0" smtClean="0"/>
              <a:t>埠</a:t>
            </a:r>
            <a:endParaRPr lang="en-US" altLang="zh-TW" sz="1800" dirty="0" smtClean="0"/>
          </a:p>
          <a:p>
            <a:endParaRPr lang="zh-TW" altLang="en-US" sz="1800" dirty="0"/>
          </a:p>
        </p:txBody>
      </p:sp>
      <p:sp>
        <p:nvSpPr>
          <p:cNvPr id="4" name="文字方塊 3"/>
          <p:cNvSpPr txBox="1"/>
          <p:nvPr/>
        </p:nvSpPr>
        <p:spPr>
          <a:xfrm>
            <a:off x="960808" y="2420888"/>
            <a:ext cx="7571631" cy="2308324"/>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a:solidFill>
                  <a:srgbClr val="C00000"/>
                </a:solidFill>
                <a:latin typeface="Calibri Light" pitchFamily="34" charset="0"/>
              </a:rPr>
              <a:t> </a:t>
            </a:r>
            <a:r>
              <a:rPr lang="en-US" altLang="zh-TW" sz="1200" b="1" dirty="0" err="1">
                <a:solidFill>
                  <a:srgbClr val="C00000"/>
                </a:solidFill>
                <a:latin typeface="Calibri Light" pitchFamily="34" charset="0"/>
              </a:rPr>
              <a:t>nmap</a:t>
            </a:r>
            <a:r>
              <a:rPr lang="en-US" altLang="zh-TW" sz="1200" b="1" dirty="0">
                <a:solidFill>
                  <a:srgbClr val="C00000"/>
                </a:solidFill>
                <a:latin typeface="Calibri Light" pitchFamily="34" charset="0"/>
              </a:rPr>
              <a:t> -</a:t>
            </a:r>
            <a:r>
              <a:rPr lang="en-US" altLang="zh-TW" sz="1200" b="1" dirty="0" err="1">
                <a:solidFill>
                  <a:srgbClr val="C00000"/>
                </a:solidFill>
                <a:latin typeface="Calibri Light" pitchFamily="34" charset="0"/>
              </a:rPr>
              <a:t>sU</a:t>
            </a:r>
            <a:r>
              <a:rPr lang="en-US" altLang="zh-TW" sz="1200" b="1" dirty="0">
                <a:solidFill>
                  <a:srgbClr val="C00000"/>
                </a:solidFill>
                <a:latin typeface="Calibri Light" pitchFamily="34" charset="0"/>
              </a:rPr>
              <a:t> 172.22.0.1</a:t>
            </a:r>
          </a:p>
          <a:p>
            <a:endParaRPr lang="en-US" altLang="zh-TW" sz="1200" b="1" dirty="0">
              <a:solidFill>
                <a:srgbClr val="C00000"/>
              </a:solidFill>
              <a:latin typeface="Calibri Light" pitchFamily="34" charset="0"/>
            </a:endParaRPr>
          </a:p>
          <a:p>
            <a:r>
              <a:rPr lang="en-US" altLang="zh-TW" sz="1200" dirty="0">
                <a:latin typeface="Calibri Light" pitchFamily="34" charset="0"/>
              </a:rPr>
              <a:t>Starting </a:t>
            </a:r>
            <a:r>
              <a:rPr lang="en-US" altLang="zh-TW" sz="1200" dirty="0" err="1">
                <a:latin typeface="Calibri Light" pitchFamily="34" charset="0"/>
              </a:rPr>
              <a:t>Nmap</a:t>
            </a:r>
            <a:r>
              <a:rPr lang="en-US" altLang="zh-TW" sz="1200" dirty="0">
                <a:latin typeface="Calibri Light" pitchFamily="34" charset="0"/>
              </a:rPr>
              <a:t> 6.40 ( http://nmap.org ) at 2018-12-25 20:18 CST</a:t>
            </a:r>
          </a:p>
          <a:p>
            <a:r>
              <a:rPr lang="en-US" altLang="zh-TW" sz="1200" dirty="0" err="1">
                <a:latin typeface="Calibri Light" pitchFamily="34" charset="0"/>
              </a:rPr>
              <a:t>Nmap</a:t>
            </a:r>
            <a:r>
              <a:rPr lang="en-US" altLang="zh-TW" sz="1200" dirty="0">
                <a:latin typeface="Calibri Light" pitchFamily="34" charset="0"/>
              </a:rPr>
              <a:t> scan report for node1.k8s.dic (172.22.0.1)</a:t>
            </a:r>
          </a:p>
          <a:p>
            <a:r>
              <a:rPr lang="en-US" altLang="zh-TW" sz="1200" dirty="0">
                <a:latin typeface="Calibri Light" pitchFamily="34" charset="0"/>
              </a:rPr>
              <a:t>Host is up (0.00047s latency).</a:t>
            </a:r>
          </a:p>
          <a:p>
            <a:r>
              <a:rPr lang="en-US" altLang="zh-TW" sz="1200" dirty="0">
                <a:latin typeface="Calibri Light" pitchFamily="34" charset="0"/>
              </a:rPr>
              <a:t>Not shown: 998 closed ports</a:t>
            </a:r>
          </a:p>
          <a:p>
            <a:r>
              <a:rPr lang="en-US" altLang="zh-TW" sz="1200" dirty="0">
                <a:latin typeface="Calibri Light" pitchFamily="34" charset="0"/>
              </a:rPr>
              <a:t>PORT     STATE SERVICE</a:t>
            </a:r>
          </a:p>
          <a:p>
            <a:r>
              <a:rPr lang="en-US" altLang="zh-TW" sz="1200" dirty="0">
                <a:latin typeface="Calibri Light" pitchFamily="34" charset="0"/>
              </a:rPr>
              <a:t>111/</a:t>
            </a:r>
            <a:r>
              <a:rPr lang="en-US" altLang="zh-TW" sz="1200" dirty="0" err="1">
                <a:latin typeface="Calibri Light" pitchFamily="34" charset="0"/>
              </a:rPr>
              <a:t>udp</a:t>
            </a:r>
            <a:r>
              <a:rPr lang="en-US" altLang="zh-TW" sz="1200" dirty="0">
                <a:latin typeface="Calibri Light" pitchFamily="34" charset="0"/>
              </a:rPr>
              <a:t>  open  </a:t>
            </a:r>
            <a:r>
              <a:rPr lang="en-US" altLang="zh-TW" sz="1200" dirty="0" err="1">
                <a:latin typeface="Calibri Light" pitchFamily="34" charset="0"/>
              </a:rPr>
              <a:t>rpcbind</a:t>
            </a:r>
            <a:endParaRPr lang="en-US" altLang="zh-TW" sz="1200" dirty="0">
              <a:latin typeface="Calibri Light" pitchFamily="34" charset="0"/>
            </a:endParaRPr>
          </a:p>
          <a:p>
            <a:r>
              <a:rPr lang="en-US" altLang="zh-TW" sz="1200" dirty="0">
                <a:latin typeface="Calibri Light" pitchFamily="34" charset="0"/>
              </a:rPr>
              <a:t>2049/</a:t>
            </a:r>
            <a:r>
              <a:rPr lang="en-US" altLang="zh-TW" sz="1200" dirty="0" err="1">
                <a:latin typeface="Calibri Light" pitchFamily="34" charset="0"/>
              </a:rPr>
              <a:t>udp</a:t>
            </a:r>
            <a:r>
              <a:rPr lang="en-US" altLang="zh-TW" sz="1200" dirty="0">
                <a:latin typeface="Calibri Light" pitchFamily="34" charset="0"/>
              </a:rPr>
              <a:t> open  </a:t>
            </a:r>
            <a:r>
              <a:rPr lang="en-US" altLang="zh-TW" sz="1200" dirty="0" err="1">
                <a:latin typeface="Calibri Light" pitchFamily="34" charset="0"/>
              </a:rPr>
              <a:t>nfs</a:t>
            </a:r>
            <a:endParaRPr lang="en-US" altLang="zh-TW" sz="1200" dirty="0">
              <a:latin typeface="Calibri Light" pitchFamily="34" charset="0"/>
            </a:endParaRPr>
          </a:p>
          <a:p>
            <a:r>
              <a:rPr lang="en-US" altLang="zh-TW" sz="1200" dirty="0">
                <a:latin typeface="Calibri Light" pitchFamily="34" charset="0"/>
              </a:rPr>
              <a:t>MAC Address: 30:85:A9:A7:8C:5A (</a:t>
            </a:r>
            <a:r>
              <a:rPr lang="en-US" altLang="zh-TW" sz="1200" dirty="0" err="1">
                <a:latin typeface="Calibri Light" pitchFamily="34" charset="0"/>
              </a:rPr>
              <a:t>Asustek</a:t>
            </a:r>
            <a:r>
              <a:rPr lang="en-US" altLang="zh-TW" sz="1200" dirty="0">
                <a:latin typeface="Calibri Light" pitchFamily="34" charset="0"/>
              </a:rPr>
              <a:t> Computer)</a:t>
            </a:r>
          </a:p>
          <a:p>
            <a:endParaRPr lang="en-US" altLang="zh-TW" sz="1200" dirty="0">
              <a:latin typeface="Calibri Light" pitchFamily="34" charset="0"/>
            </a:endParaRPr>
          </a:p>
          <a:p>
            <a:r>
              <a:rPr lang="en-US" altLang="zh-TW" sz="1200" dirty="0" err="1">
                <a:latin typeface="Calibri Light" pitchFamily="34" charset="0"/>
              </a:rPr>
              <a:t>Nmap</a:t>
            </a:r>
            <a:r>
              <a:rPr lang="en-US" altLang="zh-TW" sz="1200" dirty="0">
                <a:latin typeface="Calibri Light" pitchFamily="34" charset="0"/>
              </a:rPr>
              <a:t> done: 1 IP address (1 host up) scanned in 1080.20 seconds</a:t>
            </a:r>
            <a:endParaRPr lang="en-US" altLang="zh-TW" sz="1200" dirty="0" smtClean="0">
              <a:latin typeface="Calibri Light" pitchFamily="34" charset="0"/>
            </a:endParaRPr>
          </a:p>
        </p:txBody>
      </p:sp>
    </p:spTree>
    <p:extLst>
      <p:ext uri="{BB962C8B-B14F-4D97-AF65-F5344CB8AC3E}">
        <p14:creationId xmlns:p14="http://schemas.microsoft.com/office/powerpoint/2010/main" val="260665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掃描指定</a:t>
            </a:r>
            <a:r>
              <a:rPr lang="en-US" altLang="zh-TW" dirty="0" smtClean="0"/>
              <a:t>Port</a:t>
            </a:r>
            <a:endParaRPr lang="zh-TW" altLang="en-US" dirty="0"/>
          </a:p>
        </p:txBody>
      </p:sp>
      <p:sp>
        <p:nvSpPr>
          <p:cNvPr id="3" name="內容版面配置區 2"/>
          <p:cNvSpPr>
            <a:spLocks noGrp="1"/>
          </p:cNvSpPr>
          <p:nvPr>
            <p:ph idx="1"/>
          </p:nvPr>
        </p:nvSpPr>
        <p:spPr/>
        <p:txBody>
          <a:bodyPr>
            <a:normAutofit/>
          </a:bodyPr>
          <a:lstStyle/>
          <a:p>
            <a:r>
              <a:rPr lang="zh-TW" altLang="en-US" sz="1800" dirty="0" smtClean="0"/>
              <a:t>找出目標系統是否啟動某些特定的服務</a:t>
            </a:r>
            <a:endParaRPr lang="zh-TW" altLang="en-US" sz="1800" dirty="0"/>
          </a:p>
        </p:txBody>
      </p:sp>
      <p:sp>
        <p:nvSpPr>
          <p:cNvPr id="4" name="文字方塊 3"/>
          <p:cNvSpPr txBox="1"/>
          <p:nvPr/>
        </p:nvSpPr>
        <p:spPr>
          <a:xfrm>
            <a:off x="960808" y="2276872"/>
            <a:ext cx="7571631" cy="1938992"/>
          </a:xfrm>
          <a:prstGeom prst="rect">
            <a:avLst/>
          </a:prstGeom>
          <a:solidFill>
            <a:schemeClr val="tx2">
              <a:lumMod val="25000"/>
              <a:lumOff val="75000"/>
            </a:schemeClr>
          </a:solidFill>
        </p:spPr>
        <p:txBody>
          <a:bodyPr wrap="square" rtlCol="0">
            <a:spAutoFit/>
          </a:bodyPr>
          <a:lstStyle/>
          <a:p>
            <a:r>
              <a:rPr lang="en-US" altLang="zh-TW" sz="1200" dirty="0" err="1" smtClean="0">
                <a:latin typeface="Calibri Light" pitchFamily="34" charset="0"/>
              </a:rPr>
              <a:t>root@kali</a:t>
            </a:r>
            <a:r>
              <a:rPr lang="en-US" altLang="zh-TW" sz="1200" dirty="0" smtClean="0">
                <a:latin typeface="Calibri Light" pitchFamily="34" charset="0"/>
              </a:rPr>
              <a:t>:~# </a:t>
            </a:r>
            <a:r>
              <a:rPr lang="en-US" altLang="zh-TW" sz="1200" b="1" dirty="0">
                <a:solidFill>
                  <a:srgbClr val="C00000"/>
                </a:solidFill>
                <a:latin typeface="Calibri Light" pitchFamily="34" charset="0"/>
              </a:rPr>
              <a:t>  </a:t>
            </a:r>
            <a:r>
              <a:rPr lang="en-US" altLang="zh-TW" sz="1200" b="1" dirty="0" err="1">
                <a:solidFill>
                  <a:srgbClr val="C00000"/>
                </a:solidFill>
                <a:latin typeface="Calibri Light" pitchFamily="34" charset="0"/>
              </a:rPr>
              <a:t>nmap</a:t>
            </a:r>
            <a:r>
              <a:rPr lang="en-US" altLang="zh-TW" sz="1200" b="1" dirty="0">
                <a:solidFill>
                  <a:srgbClr val="C00000"/>
                </a:solidFill>
                <a:latin typeface="Calibri Light" pitchFamily="34" charset="0"/>
              </a:rPr>
              <a:t> -p 80 172.22.0.1</a:t>
            </a:r>
          </a:p>
          <a:p>
            <a:endParaRPr lang="en-US" altLang="zh-TW" sz="1200" b="1" dirty="0">
              <a:solidFill>
                <a:srgbClr val="C00000"/>
              </a:solidFill>
              <a:latin typeface="Calibri Light" pitchFamily="34" charset="0"/>
            </a:endParaRPr>
          </a:p>
          <a:p>
            <a:r>
              <a:rPr lang="en-US" altLang="zh-TW" sz="1200" dirty="0">
                <a:latin typeface="Calibri Light" pitchFamily="34" charset="0"/>
              </a:rPr>
              <a:t>Starting </a:t>
            </a:r>
            <a:r>
              <a:rPr lang="en-US" altLang="zh-TW" sz="1200" dirty="0" err="1">
                <a:latin typeface="Calibri Light" pitchFamily="34" charset="0"/>
              </a:rPr>
              <a:t>Nmap</a:t>
            </a:r>
            <a:r>
              <a:rPr lang="en-US" altLang="zh-TW" sz="1200" dirty="0">
                <a:latin typeface="Calibri Light" pitchFamily="34" charset="0"/>
              </a:rPr>
              <a:t> 6.40 ( http://nmap.org ) at 2018-12-25 21:57 CST</a:t>
            </a:r>
          </a:p>
          <a:p>
            <a:r>
              <a:rPr lang="en-US" altLang="zh-TW" sz="1200" dirty="0" err="1">
                <a:latin typeface="Calibri Light" pitchFamily="34" charset="0"/>
              </a:rPr>
              <a:t>Nmap</a:t>
            </a:r>
            <a:r>
              <a:rPr lang="en-US" altLang="zh-TW" sz="1200" dirty="0">
                <a:latin typeface="Calibri Light" pitchFamily="34" charset="0"/>
              </a:rPr>
              <a:t> scan report for node1.k8s.dic (172.22.0.1)</a:t>
            </a:r>
          </a:p>
          <a:p>
            <a:r>
              <a:rPr lang="en-US" altLang="zh-TW" sz="1200" dirty="0">
                <a:latin typeface="Calibri Light" pitchFamily="34" charset="0"/>
              </a:rPr>
              <a:t>Host is up (0.00039s latency).</a:t>
            </a:r>
          </a:p>
          <a:p>
            <a:r>
              <a:rPr lang="en-US" altLang="zh-TW" sz="1200" dirty="0">
                <a:latin typeface="Calibri Light" pitchFamily="34" charset="0"/>
              </a:rPr>
              <a:t>PORT   STATE  SERVICE</a:t>
            </a:r>
          </a:p>
          <a:p>
            <a:r>
              <a:rPr lang="en-US" altLang="zh-TW" sz="1200" dirty="0">
                <a:latin typeface="Calibri Light" pitchFamily="34" charset="0"/>
              </a:rPr>
              <a:t>80/</a:t>
            </a:r>
            <a:r>
              <a:rPr lang="en-US" altLang="zh-TW" sz="1200" dirty="0" err="1">
                <a:latin typeface="Calibri Light" pitchFamily="34" charset="0"/>
              </a:rPr>
              <a:t>tcp</a:t>
            </a:r>
            <a:r>
              <a:rPr lang="en-US" altLang="zh-TW" sz="1200" dirty="0">
                <a:latin typeface="Calibri Light" pitchFamily="34" charset="0"/>
              </a:rPr>
              <a:t> closed http</a:t>
            </a:r>
          </a:p>
          <a:p>
            <a:r>
              <a:rPr lang="en-US" altLang="zh-TW" sz="1200" dirty="0">
                <a:latin typeface="Calibri Light" pitchFamily="34" charset="0"/>
              </a:rPr>
              <a:t>MAC Address: 30:85:A9:A7:8C:5A (</a:t>
            </a:r>
            <a:r>
              <a:rPr lang="en-US" altLang="zh-TW" sz="1200" dirty="0" err="1">
                <a:latin typeface="Calibri Light" pitchFamily="34" charset="0"/>
              </a:rPr>
              <a:t>Asustek</a:t>
            </a:r>
            <a:r>
              <a:rPr lang="en-US" altLang="zh-TW" sz="1200" dirty="0">
                <a:latin typeface="Calibri Light" pitchFamily="34" charset="0"/>
              </a:rPr>
              <a:t> Computer)</a:t>
            </a:r>
          </a:p>
          <a:p>
            <a:endParaRPr lang="en-US" altLang="zh-TW" sz="1200" dirty="0">
              <a:latin typeface="Calibri Light" pitchFamily="34" charset="0"/>
            </a:endParaRPr>
          </a:p>
          <a:p>
            <a:r>
              <a:rPr lang="en-US" altLang="zh-TW" sz="1200" dirty="0" err="1">
                <a:latin typeface="Calibri Light" pitchFamily="34" charset="0"/>
              </a:rPr>
              <a:t>Nmap</a:t>
            </a:r>
            <a:r>
              <a:rPr lang="en-US" altLang="zh-TW" sz="1200" dirty="0">
                <a:latin typeface="Calibri Light" pitchFamily="34" charset="0"/>
              </a:rPr>
              <a:t> done: 1 IP address (1 host up) scanned in 0.11 seconds</a:t>
            </a:r>
            <a:endParaRPr lang="en-US" altLang="zh-TW" sz="1200" dirty="0" smtClean="0">
              <a:latin typeface="Calibri Light" pitchFamily="34" charset="0"/>
            </a:endParaRPr>
          </a:p>
        </p:txBody>
      </p:sp>
    </p:spTree>
    <p:extLst>
      <p:ext uri="{BB962C8B-B14F-4D97-AF65-F5344CB8AC3E}">
        <p14:creationId xmlns:p14="http://schemas.microsoft.com/office/powerpoint/2010/main" val="976351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組">
  <a:themeElements>
    <a:clrScheme name="時裝">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300</TotalTime>
  <Words>1662</Words>
  <Application>Microsoft Office PowerPoint</Application>
  <PresentationFormat>如螢幕大小 (4:3)</PresentationFormat>
  <Paragraphs>219</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Arial</vt:lpstr>
      <vt:lpstr>Calibri Light</vt:lpstr>
      <vt:lpstr>Wingdings</vt:lpstr>
      <vt:lpstr>Wingdings 2</vt:lpstr>
      <vt:lpstr>Wingdings 3</vt:lpstr>
      <vt:lpstr>模組</vt:lpstr>
      <vt:lpstr>Nmap 密技寶典</vt:lpstr>
      <vt:lpstr>甚麼是Nmap?</vt:lpstr>
      <vt:lpstr>偵測主機是否開機</vt:lpstr>
      <vt:lpstr>偵測主機是否開機</vt:lpstr>
      <vt:lpstr>偵測主機系統</vt:lpstr>
      <vt:lpstr>掃描TCP connect</vt:lpstr>
      <vt:lpstr>掃描TCP SYN</vt:lpstr>
      <vt:lpstr>掃描UDP</vt:lpstr>
      <vt:lpstr>掃描指定Port</vt:lpstr>
      <vt:lpstr>Nmap腳本使用</vt:lpstr>
      <vt:lpstr>Nmap腳本使用</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 密技寶典</dc:title>
  <dc:creator>I5302</dc:creator>
  <cp:lastModifiedBy>Windows 使用者</cp:lastModifiedBy>
  <cp:revision>17</cp:revision>
  <dcterms:created xsi:type="dcterms:W3CDTF">2018-12-19T03:21:06Z</dcterms:created>
  <dcterms:modified xsi:type="dcterms:W3CDTF">2018-12-25T16:18:01Z</dcterms:modified>
</cp:coreProperties>
</file>