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80" r:id="rId2"/>
    <p:sldId id="398" r:id="rId3"/>
    <p:sldId id="416" r:id="rId4"/>
    <p:sldId id="417" r:id="rId5"/>
    <p:sldId id="429" r:id="rId6"/>
    <p:sldId id="419" r:id="rId7"/>
    <p:sldId id="418" r:id="rId8"/>
    <p:sldId id="420" r:id="rId9"/>
    <p:sldId id="421" r:id="rId10"/>
    <p:sldId id="432" r:id="rId11"/>
    <p:sldId id="422" r:id="rId12"/>
    <p:sldId id="423" r:id="rId13"/>
    <p:sldId id="424" r:id="rId14"/>
    <p:sldId id="425" r:id="rId15"/>
    <p:sldId id="433" r:id="rId16"/>
    <p:sldId id="426" r:id="rId17"/>
    <p:sldId id="428" r:id="rId18"/>
    <p:sldId id="427" r:id="rId19"/>
    <p:sldId id="434" r:id="rId20"/>
    <p:sldId id="430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3" r:id="rId29"/>
    <p:sldId id="431" r:id="rId30"/>
    <p:sldId id="442" r:id="rId31"/>
    <p:sldId id="415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92" y="10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2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34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98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88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9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76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06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5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14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9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35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8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3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6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53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04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61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354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0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8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66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3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4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6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6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61" r:id="rId6"/>
    <p:sldLayoutId id="2147483662" r:id="rId7"/>
    <p:sldLayoutId id="2147483667" r:id="rId8"/>
    <p:sldLayoutId id="2147483663" r:id="rId9"/>
    <p:sldLayoutId id="2147483664" r:id="rId10"/>
    <p:sldLayoutId id="2147483665" r:id="rId11"/>
    <p:sldLayoutId id="2147483666" r:id="rId12"/>
    <p:sldLayoutId id="2147483651" r:id="rId13"/>
    <p:sldLayoutId id="2147483652" r:id="rId14"/>
    <p:sldLayoutId id="2147483668" r:id="rId15"/>
    <p:sldLayoutId id="2147483669" r:id="rId16"/>
    <p:sldLayoutId id="214748365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4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25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5" Type="http://schemas.openxmlformats.org/officeDocument/2006/relationships/image" Target="../media/image28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5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30.png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31.pn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openxmlformats.org/officeDocument/2006/relationships/image" Target="../media/image32.png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3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34.png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86305" y="2607478"/>
            <a:ext cx="6217907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Pix2Pix Image-to-Image Translation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5054430" y="4104880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王清輝</a:t>
            </a:r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50574" y="4104880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2019.1.16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344785" y="295001"/>
            <a:ext cx="350243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87" y="1336790"/>
            <a:ext cx="6372225" cy="5314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1595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Create a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class 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initialize it with width,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height, 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channels and the number of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starting_filters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in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Discriminator: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271" y="2906943"/>
            <a:ext cx="7192991" cy="2879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641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This is different from previous networks, as it takes two images as input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and concatenates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them into a single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tensor: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631" y="3105868"/>
            <a:ext cx="5186518" cy="143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25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use a simple architecture with Convolutional2D layers and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LeakyReLU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final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output_layer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is binary classification from 0 to 1 or fake to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real: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362" y="2032635"/>
            <a:ext cx="7915275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25" y="4919922"/>
            <a:ext cx="5543550" cy="466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6356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Use these two helper functions to return a summary and plot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94" y="2464896"/>
            <a:ext cx="5771389" cy="959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91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 rot="5400000">
            <a:off x="-2173129" y="3079229"/>
            <a:ext cx="6858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 rot="5400000">
            <a:off x="-877900" y="2816354"/>
            <a:ext cx="431113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Discriminator_Model.png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08" y="133003"/>
            <a:ext cx="2698164" cy="649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69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296785"/>
            <a:ext cx="10541989" cy="4846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 all of the libraries we need to use for this class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Implement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init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class with the Adam optimizer and then an array of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model_inputs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model_outputs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It's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important to note that we need to have two separate loss functions because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of the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way the input is hooked into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network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. In the training script, you'll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see how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connect the generator and discriminator into this GAN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network.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740" y="1735455"/>
            <a:ext cx="3835227" cy="1247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855" y="3399882"/>
            <a:ext cx="8207432" cy="2024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1897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5"/>
            <a:ext cx="10541989" cy="51415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SGN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就是每一次迭代計算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mini-batch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的梯度，然後對參數進行更新，是最常見的優化方法了。即：</a:t>
            </a: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其中，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學習率，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g_t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是梯度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完全依賴於當前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的梯度，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所以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可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理解為允許當前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batch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的梯度多大程度影響參數更新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缺點：</a:t>
            </a: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marL="742950" lvl="1" indent="-285750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選擇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合適的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learning rate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比較困難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- 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對所有的參數更新使用同樣的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learning rate。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對於稀疏數據或者特徵，有時我們可能想更新快一些對於不經常出現的特徵，對於常出現的特徵更新慢一些，這時候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就不太能滿足要求了</a:t>
            </a:r>
          </a:p>
          <a:p>
            <a:pPr lvl="0">
              <a:lnSpc>
                <a:spcPct val="150000"/>
              </a:lnSpc>
              <a:buSzPct val="25000"/>
            </a:pPr>
            <a:endParaRPr lang="zh-TW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marL="742950" lvl="1" indent="-285750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SGD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容易收斂到局部最優，並且在某些情況下可能被困在鞍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點。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58" y="2430520"/>
            <a:ext cx="127635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726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Define a model to give us access outside of the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class: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These are the normal helper functions from every one of our other chapters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489" y="2078181"/>
            <a:ext cx="1667022" cy="65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315" y="3911310"/>
            <a:ext cx="4439371" cy="91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125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GAN_Model.png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81" y="2214562"/>
            <a:ext cx="3242051" cy="3578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789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pix2pix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2377440"/>
            <a:ext cx="6749933" cy="3765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lnSpc>
                <a:spcPct val="150000"/>
              </a:lnSpc>
              <a:buSzPct val="25000"/>
            </a:pP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伯克利人工智慧研究室（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BAIR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）在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2016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年非常引人注目的研究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Image-to-Image Translation with Conditional Adversarial Networks 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中，研究人員解決了圖像到圖像的生成問題。例如需要使用衞星圖像創建地圖，或使用素描創建逼真的目標紋理等。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pix2pix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的核心是有了對應關係，這種網絡的應用範圍還是比較廣泛的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Picture 4" descr="è¿éåå¾çæè¿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65" y="1660047"/>
            <a:ext cx="3799465" cy="479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407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imports in the training function are primarily not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Keras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simply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NumPy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and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other helper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libraries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950" y="2720426"/>
            <a:ext cx="6174101" cy="2317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9279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Trainer class starts out with the same types of inputs from other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models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87" y="1940761"/>
            <a:ext cx="9115425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599" y="3662232"/>
            <a:ext cx="9972803" cy="209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561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72" y="3013563"/>
            <a:ext cx="11658954" cy="1616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351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72" y="3013563"/>
            <a:ext cx="11658954" cy="1616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928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b="50234"/>
          <a:stretch/>
        </p:blipFill>
        <p:spPr>
          <a:xfrm>
            <a:off x="1030779" y="1913486"/>
            <a:ext cx="10287000" cy="3564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6269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t="50465" b="-17"/>
          <a:stretch/>
        </p:blipFill>
        <p:spPr>
          <a:xfrm>
            <a:off x="1030779" y="2211186"/>
            <a:ext cx="10287000" cy="3549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940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</a:t>
            </a:r>
            <a:r>
              <a:rPr lang="en-US" altLang="zh-CN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rain.py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Define 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 function and create a filename to save at every batch: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7" y="2006051"/>
            <a:ext cx="10144125" cy="47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193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run.py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611" y="1953491"/>
            <a:ext cx="6136778" cy="29510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662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 err="1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Github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420540"/>
            <a:ext cx="10541989" cy="47225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https://github.com/MtFeather/AI-and-Security/blob/master/tensorflow/pix2pixGAN.ipynb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916" y="2134483"/>
            <a:ext cx="10270374" cy="591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016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測試結果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崩潰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8" y="1292889"/>
            <a:ext cx="10220325" cy="5286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001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Import Library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62" y="2813592"/>
            <a:ext cx="9892856" cy="214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6969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測試結果</a:t>
            </a:r>
            <a:r>
              <a:rPr lang="en-US" altLang="zh-TW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崩潰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687" y="1713324"/>
            <a:ext cx="8810625" cy="4371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539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TW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程式</a:t>
            </a:r>
            <a:r>
              <a:rPr lang="zh-TW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架構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4179" y="1416316"/>
            <a:ext cx="3221092" cy="10140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系統主程式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run.py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4179" y="3178807"/>
            <a:ext cx="3221092" cy="1014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train.py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57769" y="5210554"/>
            <a:ext cx="2356169" cy="1014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gan.py</a:t>
            </a:r>
            <a:endParaRPr lang="zh-TW" altLang="en-US" sz="1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47697" y="5228351"/>
            <a:ext cx="2356169" cy="101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對抗模型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discriminator.py</a:t>
            </a:r>
            <a:endParaRPr lang="zh-TW" altLang="en-US" sz="14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90849" y="5202678"/>
            <a:ext cx="2356169" cy="1014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生成模型</a:t>
            </a:r>
            <a:endParaRPr lang="en-US" altLang="zh-TW" sz="2800" b="1" dirty="0" smtClean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generator.py</a:t>
            </a:r>
            <a:endParaRPr lang="zh-TW" altLang="en-US" sz="1600" b="1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16" idx="2"/>
          </p:cNvCxnSpPr>
          <p:nvPr/>
        </p:nvCxnSpPr>
        <p:spPr>
          <a:xfrm>
            <a:off x="5824725" y="2430363"/>
            <a:ext cx="0" cy="63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2"/>
          </p:cNvCxnSpPr>
          <p:nvPr/>
        </p:nvCxnSpPr>
        <p:spPr>
          <a:xfrm flipH="1">
            <a:off x="3411537" y="4192854"/>
            <a:ext cx="2413188" cy="98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7" idx="2"/>
          </p:cNvCxnSpPr>
          <p:nvPr/>
        </p:nvCxnSpPr>
        <p:spPr>
          <a:xfrm>
            <a:off x="5824725" y="4192854"/>
            <a:ext cx="0" cy="10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7" idx="2"/>
          </p:cNvCxnSpPr>
          <p:nvPr/>
        </p:nvCxnSpPr>
        <p:spPr>
          <a:xfrm>
            <a:off x="5824725" y="4192854"/>
            <a:ext cx="2413188" cy="10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59130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Create the Generator object 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594" y="2683969"/>
            <a:ext cx="8320812" cy="272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4099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Adam(Adaptive Moment Estimation)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本質上是帶有動量項的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RMSprop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，它利用梯度的一階矩估計和二階矩估計動態調整每個參數的學習率。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Adam</a:t>
            </a:r>
            <a:r>
              <a:rPr lang="zh-TW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的優點主要在於經過偏置校正後，每一次迭代學習率都有個確定範圍，使得參數比較平穩</a:t>
            </a:r>
            <a:r>
              <a:rPr lang="zh-TW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。</a:t>
            </a:r>
            <a:endParaRPr lang="en-US" altLang="zh-TW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96" y="3555755"/>
            <a:ext cx="6686550" cy="28003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120" y="3523731"/>
            <a:ext cx="2076450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1047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lvl="0" indent="-285750" algn="ctr">
              <a:lnSpc>
                <a:spcPct val="150000"/>
              </a:lnSpc>
              <a:buSzPct val="25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generator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model</a:t>
            </a: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implement the top of the encoder with these first four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layers: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771" y="2690437"/>
            <a:ext cx="8560459" cy="372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504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633538"/>
            <a:ext cx="10541989" cy="4509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We maintain the same four layers before moving on to the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decoder: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08" y="2830376"/>
            <a:ext cx="9477164" cy="2115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38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In this step, we keep the same filter size but begin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upsampling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the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encoder's: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825" y="2040449"/>
            <a:ext cx="6610350" cy="460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939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79202"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en-US" altLang="zh-CN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generator.py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" name="Shape 1540"/>
          <p:cNvSpPr txBox="1"/>
          <p:nvPr/>
        </p:nvSpPr>
        <p:spPr>
          <a:xfrm>
            <a:off x="714896" y="1500326"/>
            <a:ext cx="10541989" cy="46427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 algn="ctr">
              <a:lnSpc>
                <a:spcPct val="150000"/>
              </a:lnSpc>
              <a:buSzPct val="25000"/>
            </a:pP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last_upsample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and </a:t>
            </a:r>
            <a:r>
              <a:rPr lang="en-US" altLang="zh-TW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output_layer</a:t>
            </a:r>
            <a:r>
              <a:rPr lang="en-US" altLang="zh-TW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 essentially define the output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image:</a:t>
            </a: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  <a:p>
            <a:pPr lvl="0" algn="ctr">
              <a:lnSpc>
                <a:spcPct val="150000"/>
              </a:lnSpc>
              <a:buSzPct val="25000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There are two helper functions that we implement with every network we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00505000000020004"/>
                <a:ea typeface="Adobe 繁黑體 Std B" panose="020B0700000000000000" pitchFamily="34" charset="-120"/>
                <a:cs typeface="Montserrat" panose="02000505000000020004"/>
                <a:sym typeface="Montserrat" panose="02000505000000020004"/>
              </a:rPr>
              <a:t>produce: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Adobe 繁黑體 Std B" panose="020B0700000000000000" pitchFamily="34" charset="-120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998" y="2026514"/>
            <a:ext cx="8128005" cy="7499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687" y="3688253"/>
            <a:ext cx="4238625" cy="771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481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Office Theme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8617</TotalTime>
  <Words>642</Words>
  <Application>Microsoft Office PowerPoint</Application>
  <PresentationFormat>寬螢幕</PresentationFormat>
  <Paragraphs>101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Adobe 繁黑體 Std B</vt:lpstr>
      <vt:lpstr>Aharoni</vt:lpstr>
      <vt:lpstr>Microsoft YaHei</vt:lpstr>
      <vt:lpstr>Montserrat</vt:lpstr>
      <vt:lpstr>SimSun</vt:lpstr>
      <vt:lpstr>幼圆</vt:lpstr>
      <vt:lpstr>微軟正黑體</vt:lpstr>
      <vt:lpstr>Adobe Garamond Pro Bold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Windows 使用者</cp:lastModifiedBy>
  <cp:revision>1216</cp:revision>
  <dcterms:created xsi:type="dcterms:W3CDTF">2015-03-01T11:49:49Z</dcterms:created>
  <dcterms:modified xsi:type="dcterms:W3CDTF">2019-01-15T17:35:34Z</dcterms:modified>
  <cp:category/>
</cp:coreProperties>
</file>