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  <p:embeddedFont>
      <p:font typeface="Maven Pro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7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-italic.fntdata"/><Relationship Id="rId24" Type="http://schemas.openxmlformats.org/officeDocument/2006/relationships/slide" Target="slides/slide19.xml"/><Relationship Id="rId46" Type="http://schemas.openxmlformats.org/officeDocument/2006/relationships/font" Target="fonts/MavenPro-bold.fntdata"/><Relationship Id="rId23" Type="http://schemas.openxmlformats.org/officeDocument/2006/relationships/slide" Target="slides/slide18.xml"/><Relationship Id="rId45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33fe714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433fe714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433fe714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433fe714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433fe714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433fe714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433fe714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433fe714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43057c5dd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43057c5dd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433fe71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433fe71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ab7710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ab7710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433fe71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433fe71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433fe71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433fe71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433fe714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433fe714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433fe714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433fe71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433fe714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433fe714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433fe714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433fe714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433fe714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433fe714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433fe714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433fe714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433fe714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433fe714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433fe714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433fe714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433fe714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433fe714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433fe714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433fe714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433fe714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433fe714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dab771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dab771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433fe71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433fe71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dab7710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dab7710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dab7710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dab7710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433fe714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433fe714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433fe714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433fe714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433fe714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433fe714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433fe714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433fe714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433fe71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433fe71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433fe714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433fe714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433fe714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433fe714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433fe714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433fe714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433fe714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433fe714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433fe714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433fe714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itlab.com/ee/workflow/lfs/lfs_administration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itlab.com/ee/workflow/lfs/lfs_administra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ackagecloud.io/github/git-lfs/instal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859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LFS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簡報 </a:t>
            </a:r>
            <a:r>
              <a:rPr lang="zh-TW"/>
              <a:t>http://gitlfs.rsync.tw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3225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haway@gandi.net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063" y="3486725"/>
            <a:ext cx="41814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add .gitattributes</a:t>
            </a:r>
            <a:endParaRPr/>
          </a:p>
        </p:txBody>
      </p:sp>
      <p:sp>
        <p:nvSpPr>
          <p:cNvPr id="379" name="Google Shape;379;p22"/>
          <p:cNvSpPr txBox="1"/>
          <p:nvPr>
            <p:ph idx="1" type="body"/>
          </p:nvPr>
        </p:nvSpPr>
        <p:spPr>
          <a:xfrm>
            <a:off x="1303800" y="1686300"/>
            <a:ext cx="7030500" cy="28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Customizing Git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zh-TW" sz="1800">
                <a:solidFill>
                  <a:srgbClr val="FF0000"/>
                </a:solidFill>
              </a:rPr>
              <a:t>Identifying Binary Files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Diffing Binary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keyword Expansion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Exporting Your Repository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Merge Strategies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385" name="Google Shape;385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Quiz Time！</a:t>
            </a:r>
            <a:endParaRPr/>
          </a:p>
        </p:txBody>
      </p:sp>
      <p:sp>
        <p:nvSpPr>
          <p:cNvPr id="391" name="Google Shape;391;p24"/>
          <p:cNvSpPr txBox="1"/>
          <p:nvPr>
            <p:ph idx="1" type="body"/>
          </p:nvPr>
        </p:nvSpPr>
        <p:spPr>
          <a:xfrm>
            <a:off x="1303800" y="1990050"/>
            <a:ext cx="7030500" cy="21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How can manage large files without Git LFS ?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Branch</a:t>
            </a:r>
            <a:endParaRPr/>
          </a:p>
        </p:txBody>
      </p:sp>
      <p:cxnSp>
        <p:nvCxnSpPr>
          <p:cNvPr id="397" name="Google Shape;397;p25"/>
          <p:cNvCxnSpPr/>
          <p:nvPr/>
        </p:nvCxnSpPr>
        <p:spPr>
          <a:xfrm rot="10800000">
            <a:off x="7557400" y="1580125"/>
            <a:ext cx="22500" cy="280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8" name="Google Shape;398;p25"/>
          <p:cNvSpPr txBox="1"/>
          <p:nvPr/>
        </p:nvSpPr>
        <p:spPr>
          <a:xfrm>
            <a:off x="7297875" y="1151550"/>
            <a:ext cx="1714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master</a:t>
            </a:r>
            <a:endParaRPr/>
          </a:p>
        </p:txBody>
      </p:sp>
      <p:cxnSp>
        <p:nvCxnSpPr>
          <p:cNvPr id="399" name="Google Shape;399;p25"/>
          <p:cNvCxnSpPr/>
          <p:nvPr/>
        </p:nvCxnSpPr>
        <p:spPr>
          <a:xfrm rot="10800000">
            <a:off x="6767825" y="3666975"/>
            <a:ext cx="812100" cy="32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5"/>
          <p:cNvCxnSpPr/>
          <p:nvPr/>
        </p:nvCxnSpPr>
        <p:spPr>
          <a:xfrm rot="10800000">
            <a:off x="6767650" y="1614075"/>
            <a:ext cx="11400" cy="204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1" name="Google Shape;401;p25"/>
          <p:cNvSpPr txBox="1"/>
          <p:nvPr/>
        </p:nvSpPr>
        <p:spPr>
          <a:xfrm>
            <a:off x="6403925" y="1275675"/>
            <a:ext cx="648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</a:t>
            </a:r>
            <a:endParaRPr/>
          </a:p>
        </p:txBody>
      </p:sp>
      <p:cxnSp>
        <p:nvCxnSpPr>
          <p:cNvPr id="402" name="Google Shape;402;p25"/>
          <p:cNvCxnSpPr/>
          <p:nvPr/>
        </p:nvCxnSpPr>
        <p:spPr>
          <a:xfrm rot="10800000">
            <a:off x="6801600" y="2335800"/>
            <a:ext cx="789600" cy="31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3" name="Google Shape;403;p25"/>
          <p:cNvSpPr txBox="1"/>
          <p:nvPr>
            <p:ph idx="1" type="body"/>
          </p:nvPr>
        </p:nvSpPr>
        <p:spPr>
          <a:xfrm>
            <a:off x="1303800" y="1945725"/>
            <a:ext cx="43134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git checkout -b prod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git add file.iso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git merge master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CI push prod branch to production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Developer：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git clone project master</a:t>
            </a:r>
            <a:endParaRPr sz="1800"/>
          </a:p>
        </p:txBody>
      </p:sp>
      <p:sp>
        <p:nvSpPr>
          <p:cNvPr id="404" name="Google Shape;404;p25"/>
          <p:cNvSpPr/>
          <p:nvPr/>
        </p:nvSpPr>
        <p:spPr>
          <a:xfrm>
            <a:off x="6023300" y="3558700"/>
            <a:ext cx="507600" cy="3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iso</a:t>
            </a:r>
            <a:endParaRPr/>
          </a:p>
        </p:txBody>
      </p:sp>
      <p:cxnSp>
        <p:nvCxnSpPr>
          <p:cNvPr id="405" name="Google Shape;405;p25"/>
          <p:cNvCxnSpPr>
            <a:stCxn id="404" idx="3"/>
          </p:cNvCxnSpPr>
          <p:nvPr/>
        </p:nvCxnSpPr>
        <p:spPr>
          <a:xfrm flipH="1" rot="10800000">
            <a:off x="6530900" y="3524800"/>
            <a:ext cx="191700" cy="19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Client Tools</a:t>
            </a:r>
            <a:endParaRPr/>
          </a:p>
        </p:txBody>
      </p:sp>
      <p:sp>
        <p:nvSpPr>
          <p:cNvPr id="411" name="Google Shape;411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https://github.com/git-lfs/git-lfs/wiki/Installation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</a:t>
            </a:r>
            <a:endParaRPr/>
          </a:p>
        </p:txBody>
      </p:sp>
      <p:sp>
        <p:nvSpPr>
          <p:cNvPr id="417" name="Google Shape;41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Git &gt; 1.8.5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GitLab &gt; 8.2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GitHub support now available.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Direct/Background upload in GitLab</a:t>
            </a:r>
            <a:endParaRPr/>
          </a:p>
        </p:txBody>
      </p:sp>
      <p:sp>
        <p:nvSpPr>
          <p:cNvPr id="423" name="Google Shape;423;p28"/>
          <p:cNvSpPr txBox="1"/>
          <p:nvPr>
            <p:ph idx="1" type="body"/>
          </p:nvPr>
        </p:nvSpPr>
        <p:spPr>
          <a:xfrm>
            <a:off x="1303800" y="1460700"/>
            <a:ext cx="70305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Direct upload：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User pushes an lfs file to the GitLab instance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GitLab-workhorse uploads the file directly to the external object storage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GitLab-workhorse notifies GitLab-rails that the upload process is complete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 upload：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User pushes an lfs file to the GitLab instance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GitLab-rails stores the file in the local file storage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GitLab-rails then uploads the file to the external object storage asynchronously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https://docs.gitlab.com/ee/workflow/lfs/lfs_administration.html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Enable LFS in your GitLab</a:t>
            </a:r>
            <a:endParaRPr/>
          </a:p>
        </p:txBody>
      </p:sp>
      <p:pic>
        <p:nvPicPr>
          <p:cNvPr id="429" name="Google Shape;4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212" y="1339250"/>
            <a:ext cx="4731125" cy="37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Direct/Background upload in GitLab</a:t>
            </a:r>
            <a:endParaRPr/>
          </a:p>
        </p:txBody>
      </p:sp>
      <p:sp>
        <p:nvSpPr>
          <p:cNvPr id="435" name="Google Shape;435;p30"/>
          <p:cNvSpPr txBox="1"/>
          <p:nvPr>
            <p:ph idx="1" type="body"/>
          </p:nvPr>
        </p:nvSpPr>
        <p:spPr>
          <a:xfrm>
            <a:off x="1303800" y="1460700"/>
            <a:ext cx="70305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Direct upload：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User pushes an lfs file to the GitLab instance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GitLab-workhorse uploads the file directly to the external object storage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GitLab-workhorse notifies GitLab-rails that the upload process is complete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 upload：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User pushes an lfs file to the GitLab instance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GitLab-rails stores the file in the local file storage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/>
              <a:t>GitLab-rails then uploads the file to the external object storage asynchronously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https://docs.gitlab.com/ee/workflow/lfs/lfs_administration.html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.gitattributes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V.S. </a:t>
            </a:r>
            <a:r>
              <a:rPr lang="zh-TW"/>
              <a:t>大型檔案</a:t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1324200" y="4342000"/>
            <a:ext cx="1045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100MB</a:t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1384500" y="2678900"/>
            <a:ext cx="924900" cy="89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</a:t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3485400" y="1438150"/>
            <a:ext cx="1774800" cy="5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GitHub/GitLab</a:t>
            </a:r>
            <a:endParaRPr/>
          </a:p>
        </p:txBody>
      </p:sp>
      <p:cxnSp>
        <p:nvCxnSpPr>
          <p:cNvPr id="288" name="Google Shape;288;p14"/>
          <p:cNvCxnSpPr>
            <a:stCxn id="285" idx="0"/>
            <a:endCxn id="286" idx="4"/>
          </p:cNvCxnSpPr>
          <p:nvPr/>
        </p:nvCxnSpPr>
        <p:spPr>
          <a:xfrm rot="-5400000">
            <a:off x="1461150" y="3955600"/>
            <a:ext cx="7722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14"/>
          <p:cNvSpPr txBox="1"/>
          <p:nvPr/>
        </p:nvSpPr>
        <p:spPr>
          <a:xfrm>
            <a:off x="1861125" y="3840700"/>
            <a:ext cx="597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push</a:t>
            </a:r>
            <a:endParaRPr/>
          </a:p>
        </p:txBody>
      </p:sp>
      <p:cxnSp>
        <p:nvCxnSpPr>
          <p:cNvPr id="290" name="Google Shape;290;p14"/>
          <p:cNvCxnSpPr>
            <a:stCxn id="286" idx="0"/>
            <a:endCxn id="287" idx="1"/>
          </p:cNvCxnSpPr>
          <p:nvPr/>
        </p:nvCxnSpPr>
        <p:spPr>
          <a:xfrm rot="-5400000">
            <a:off x="2192550" y="1385900"/>
            <a:ext cx="947400" cy="1638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14"/>
          <p:cNvSpPr/>
          <p:nvPr/>
        </p:nvSpPr>
        <p:spPr>
          <a:xfrm>
            <a:off x="3910350" y="2571750"/>
            <a:ext cx="924900" cy="89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</a:t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3850050" y="4342000"/>
            <a:ext cx="1045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100MB</a:t>
            </a:r>
            <a:endParaRPr/>
          </a:p>
        </p:txBody>
      </p:sp>
      <p:cxnSp>
        <p:nvCxnSpPr>
          <p:cNvPr id="293" name="Google Shape;293;p14"/>
          <p:cNvCxnSpPr>
            <a:stCxn id="287" idx="2"/>
            <a:endCxn id="291" idx="0"/>
          </p:cNvCxnSpPr>
          <p:nvPr/>
        </p:nvCxnSpPr>
        <p:spPr>
          <a:xfrm flipH="1" rot="-5400000">
            <a:off x="4099500" y="2297950"/>
            <a:ext cx="547200" cy="600"/>
          </a:xfrm>
          <a:prstGeom prst="bentConnector3">
            <a:avLst>
              <a:gd fmla="val 4999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14"/>
          <p:cNvCxnSpPr>
            <a:stCxn id="291" idx="4"/>
            <a:endCxn id="292" idx="0"/>
          </p:cNvCxnSpPr>
          <p:nvPr/>
        </p:nvCxnSpPr>
        <p:spPr>
          <a:xfrm flipH="1" rot="-5400000">
            <a:off x="3933450" y="3902100"/>
            <a:ext cx="879300" cy="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14"/>
          <p:cNvSpPr/>
          <p:nvPr/>
        </p:nvSpPr>
        <p:spPr>
          <a:xfrm>
            <a:off x="5143700" y="2571850"/>
            <a:ext cx="924900" cy="89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</a:t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5083400" y="4342100"/>
            <a:ext cx="1045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100MB</a:t>
            </a:r>
            <a:endParaRPr/>
          </a:p>
        </p:txBody>
      </p:sp>
      <p:cxnSp>
        <p:nvCxnSpPr>
          <p:cNvPr id="297" name="Google Shape;297;p14"/>
          <p:cNvCxnSpPr>
            <a:stCxn id="295" idx="4"/>
            <a:endCxn id="296" idx="0"/>
          </p:cNvCxnSpPr>
          <p:nvPr/>
        </p:nvCxnSpPr>
        <p:spPr>
          <a:xfrm flipH="1" rot="-5400000">
            <a:off x="5166800" y="3902200"/>
            <a:ext cx="879300" cy="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14"/>
          <p:cNvSpPr/>
          <p:nvPr/>
        </p:nvSpPr>
        <p:spPr>
          <a:xfrm>
            <a:off x="6377050" y="2571850"/>
            <a:ext cx="924900" cy="89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</a:t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6316750" y="4342100"/>
            <a:ext cx="1045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100MB</a:t>
            </a:r>
            <a:endParaRPr/>
          </a:p>
        </p:txBody>
      </p:sp>
      <p:cxnSp>
        <p:nvCxnSpPr>
          <p:cNvPr id="300" name="Google Shape;300;p14"/>
          <p:cNvCxnSpPr>
            <a:stCxn id="298" idx="4"/>
            <a:endCxn id="299" idx="0"/>
          </p:cNvCxnSpPr>
          <p:nvPr/>
        </p:nvCxnSpPr>
        <p:spPr>
          <a:xfrm flipH="1" rot="-5400000">
            <a:off x="6400150" y="3902200"/>
            <a:ext cx="879300" cy="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14"/>
          <p:cNvSpPr/>
          <p:nvPr/>
        </p:nvSpPr>
        <p:spPr>
          <a:xfrm>
            <a:off x="7610400" y="2571850"/>
            <a:ext cx="924900" cy="89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</a:t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7550100" y="4342100"/>
            <a:ext cx="1045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100MB</a:t>
            </a:r>
            <a:endParaRPr/>
          </a:p>
        </p:txBody>
      </p:sp>
      <p:cxnSp>
        <p:nvCxnSpPr>
          <p:cNvPr id="303" name="Google Shape;303;p14"/>
          <p:cNvCxnSpPr>
            <a:stCxn id="301" idx="4"/>
            <a:endCxn id="302" idx="0"/>
          </p:cNvCxnSpPr>
          <p:nvPr/>
        </p:nvCxnSpPr>
        <p:spPr>
          <a:xfrm flipH="1" rot="-5400000">
            <a:off x="7633500" y="3902200"/>
            <a:ext cx="879300" cy="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4"/>
          <p:cNvCxnSpPr>
            <a:stCxn id="287" idx="3"/>
            <a:endCxn id="295" idx="0"/>
          </p:cNvCxnSpPr>
          <p:nvPr/>
        </p:nvCxnSpPr>
        <p:spPr>
          <a:xfrm>
            <a:off x="5260200" y="1731400"/>
            <a:ext cx="345900" cy="840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4"/>
          <p:cNvCxnSpPr>
            <a:stCxn id="287" idx="3"/>
            <a:endCxn id="298" idx="0"/>
          </p:cNvCxnSpPr>
          <p:nvPr/>
        </p:nvCxnSpPr>
        <p:spPr>
          <a:xfrm>
            <a:off x="5260200" y="1731400"/>
            <a:ext cx="1579200" cy="840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4"/>
          <p:cNvCxnSpPr>
            <a:stCxn id="287" idx="3"/>
            <a:endCxn id="301" idx="0"/>
          </p:cNvCxnSpPr>
          <p:nvPr/>
        </p:nvCxnSpPr>
        <p:spPr>
          <a:xfrm>
            <a:off x="5260200" y="1731400"/>
            <a:ext cx="2812800" cy="840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Customizing Git - Git Attributes</a:t>
            </a:r>
            <a:endParaRPr/>
          </a:p>
        </p:txBody>
      </p:sp>
      <p:sp>
        <p:nvSpPr>
          <p:cNvPr id="446" name="Google Shape;446;p3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Identifying Binary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Customize each file process when git show/diff/checkout/commit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Create a .gitattributes in your project directory or,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Save in .git/info/attributes then you don’t need .gitattributes( also don’t need to commit )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Identifying Binary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 txBox="1"/>
          <p:nvPr>
            <p:ph idx="1" type="body"/>
          </p:nvPr>
        </p:nvSpPr>
        <p:spPr>
          <a:xfrm>
            <a:off x="1206925" y="1990050"/>
            <a:ext cx="7297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 .gitattributes: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*.pbxproj binary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Customizing - Diffing Binary Files</a:t>
            </a:r>
            <a:endParaRPr/>
          </a:p>
        </p:txBody>
      </p:sp>
      <p:sp>
        <p:nvSpPr>
          <p:cNvPr id="458" name="Google Shape;458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docx(http://docx2txt.sourceforge.net/):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*.docx diff=word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$ git config diff.word.textconv docx2txt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50" y="1503374"/>
            <a:ext cx="8184500" cy="30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Customizing - Diffing Binary Files</a:t>
            </a:r>
            <a:endParaRPr/>
          </a:p>
        </p:txBody>
      </p:sp>
      <p:sp>
        <p:nvSpPr>
          <p:cNvPr id="470" name="Google Shape;470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png: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*.png diff=exif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$ git config diff.exif.textconv exiftool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138113"/>
            <a:ext cx="682942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Customizing - Keyword Expansion</a:t>
            </a:r>
            <a:endParaRPr/>
          </a:p>
        </p:txBody>
      </p:sp>
      <p:pic>
        <p:nvPicPr>
          <p:cNvPr id="483" name="Google Shape;4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50" y="1693900"/>
            <a:ext cx="42291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150" y="2953950"/>
            <a:ext cx="50673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Customizing - Keyword Expansion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Checkout</a:t>
            </a:r>
            <a:endParaRPr/>
          </a:p>
        </p:txBody>
      </p:sp>
      <p:pic>
        <p:nvPicPr>
          <p:cNvPr id="490" name="Google Shape;4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975" y="1753750"/>
            <a:ext cx="5584050" cy="25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Customizing - Keyword Expansion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</a:t>
            </a:r>
            <a:endParaRPr/>
          </a:p>
        </p:txBody>
      </p:sp>
      <p:pic>
        <p:nvPicPr>
          <p:cNvPr id="496" name="Google Shape;4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475" y="1720171"/>
            <a:ext cx="5507974" cy="26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Keyword Expansion - example 1/3</a:t>
            </a:r>
            <a:endParaRPr/>
          </a:p>
        </p:txBody>
      </p:sp>
      <p:sp>
        <p:nvSpPr>
          <p:cNvPr id="502" name="Google Shape;502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a1.py: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# $Date$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import …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abc = “abc”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/>
              <a:t>for ...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/>
          <p:nvPr>
            <p:ph type="title"/>
          </p:nvPr>
        </p:nvSpPr>
        <p:spPr>
          <a:xfrm>
            <a:off x="1303800" y="598575"/>
            <a:ext cx="70305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Remove it ?</a:t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4658788" y="4234850"/>
            <a:ext cx="1045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100MB</a:t>
            </a:r>
            <a:endParaRPr/>
          </a:p>
        </p:txBody>
      </p:sp>
      <p:sp>
        <p:nvSpPr>
          <p:cNvPr id="313" name="Google Shape;313;p15"/>
          <p:cNvSpPr/>
          <p:nvPr/>
        </p:nvSpPr>
        <p:spPr>
          <a:xfrm>
            <a:off x="4719088" y="2571750"/>
            <a:ext cx="924900" cy="89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</a:t>
            </a:r>
            <a:endParaRPr/>
          </a:p>
        </p:txBody>
      </p:sp>
      <p:cxnSp>
        <p:nvCxnSpPr>
          <p:cNvPr id="314" name="Google Shape;314;p15"/>
          <p:cNvCxnSpPr>
            <a:stCxn id="312" idx="0"/>
            <a:endCxn id="313" idx="4"/>
          </p:cNvCxnSpPr>
          <p:nvPr/>
        </p:nvCxnSpPr>
        <p:spPr>
          <a:xfrm rot="-5400000">
            <a:off x="4795738" y="3848450"/>
            <a:ext cx="7722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15"/>
          <p:cNvSpPr txBox="1"/>
          <p:nvPr/>
        </p:nvSpPr>
        <p:spPr>
          <a:xfrm>
            <a:off x="5195713" y="3733550"/>
            <a:ext cx="597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push</a:t>
            </a:r>
            <a:endParaRPr/>
          </a:p>
        </p:txBody>
      </p:sp>
      <p:sp>
        <p:nvSpPr>
          <p:cNvPr id="316" name="Google Shape;316;p15"/>
          <p:cNvSpPr txBox="1"/>
          <p:nvPr>
            <p:ph idx="1" type="body"/>
          </p:nvPr>
        </p:nvSpPr>
        <p:spPr>
          <a:xfrm>
            <a:off x="1303800" y="1686300"/>
            <a:ext cx="32682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&gt; git rm 100MB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&gt; git commit -m ‘rm 100MB’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&gt; git push</a:t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6136100" y="1291575"/>
            <a:ext cx="1774800" cy="5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GitHub/GitLab</a:t>
            </a:r>
            <a:endParaRPr/>
          </a:p>
        </p:txBody>
      </p:sp>
      <p:cxnSp>
        <p:nvCxnSpPr>
          <p:cNvPr id="318" name="Google Shape;318;p15"/>
          <p:cNvCxnSpPr>
            <a:stCxn id="313" idx="0"/>
            <a:endCxn id="317" idx="1"/>
          </p:cNvCxnSpPr>
          <p:nvPr/>
        </p:nvCxnSpPr>
        <p:spPr>
          <a:xfrm rot="-5400000">
            <a:off x="5165338" y="1600950"/>
            <a:ext cx="987000" cy="954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15"/>
          <p:cNvSpPr/>
          <p:nvPr/>
        </p:nvSpPr>
        <p:spPr>
          <a:xfrm>
            <a:off x="4515700" y="3842450"/>
            <a:ext cx="1331700" cy="1300500"/>
          </a:xfrm>
          <a:prstGeom prst="mathMultiply">
            <a:avLst>
              <a:gd fmla="val 9376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Keyword Expansion - example 2/3 </a:t>
            </a:r>
            <a:endParaRPr/>
          </a:p>
        </p:txBody>
      </p:sp>
      <p:sp>
        <p:nvSpPr>
          <p:cNvPr id="508" name="Google Shape;508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34F5C"/>
                </a:solidFill>
                <a:highlight>
                  <a:srgbClr val="FFFFFF"/>
                </a:highlight>
              </a:rPr>
              <a:t>$ git checkout a1.py</a:t>
            </a:r>
            <a:endParaRPr sz="1200">
              <a:solidFill>
                <a:srgbClr val="134F5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34F5C"/>
                </a:solidFill>
                <a:highlight>
                  <a:srgbClr val="FFFFFF"/>
                </a:highlight>
              </a:rPr>
              <a:t>$ cat a1.py</a:t>
            </a:r>
            <a:endParaRPr sz="1200">
              <a:solidFill>
                <a:srgbClr val="134F5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45818E"/>
                </a:solidFill>
                <a:highlight>
                  <a:srgbClr val="FFFFFF"/>
                </a:highlight>
              </a:rPr>
              <a:t># $Date: Tue Apr 21 07:26:52 2009 -0700$</a:t>
            </a:r>
            <a:endParaRPr sz="1200">
              <a:solidFill>
                <a:srgbClr val="45818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/>
              <a:t>import …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abc = “abc”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134F5C"/>
                </a:solidFill>
                <a:highlight>
                  <a:srgbClr val="FFFFFF"/>
                </a:highlight>
              </a:rPr>
              <a:t>for...</a:t>
            </a:r>
            <a:br>
              <a:rPr lang="zh-TW" sz="1200">
                <a:solidFill>
                  <a:srgbClr val="134F5C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Keyword Expansion - example 3/3 </a:t>
            </a:r>
            <a:endParaRPr/>
          </a:p>
        </p:txBody>
      </p:sp>
      <p:sp>
        <p:nvSpPr>
          <p:cNvPr id="514" name="Google Shape;514;p43"/>
          <p:cNvSpPr txBox="1"/>
          <p:nvPr>
            <p:ph idx="1" type="body"/>
          </p:nvPr>
        </p:nvSpPr>
        <p:spPr>
          <a:xfrm>
            <a:off x="597525" y="1990050"/>
            <a:ext cx="7736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git config filter.dater.smudge expand_date</a:t>
            </a:r>
            <a:br>
              <a:rPr lang="zh-TW" sz="1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git config filter.dater.clean 'perl -pe "s/\\\$Date[^\\\$]*\\\$/\\\$Date\\\$/"'</a:t>
            </a:r>
            <a:endParaRPr sz="1200">
              <a:solidFill>
                <a:srgbClr val="134F5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4F5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epeand_date.ruby:</a:t>
            </a:r>
            <a:endParaRPr sz="1200">
              <a:solidFill>
                <a:srgbClr val="134F5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#! /usr/bin/env ruby</a:t>
            </a:r>
            <a:br>
              <a:rPr lang="zh-TW" sz="1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= STDIN.read</a:t>
            </a:r>
            <a:br>
              <a:rPr lang="zh-TW" sz="1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last_date = `git log --pretty=format:"%ad" -1`</a:t>
            </a:r>
            <a:br>
              <a:rPr lang="zh-TW" sz="1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data.gsub('$Date$', '$Date: ' + last_date.to_s + '$')</a:t>
            </a:r>
            <a:endParaRPr sz="1200">
              <a:solidFill>
                <a:srgbClr val="134F5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Customizing - Exporting Your Repository</a:t>
            </a:r>
            <a:endParaRPr/>
          </a:p>
        </p:txBody>
      </p:sp>
      <p:sp>
        <p:nvSpPr>
          <p:cNvPr id="520" name="Google Shape;520;p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export-ignore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add in .gitattributes: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test/ export-ignore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Customizing - Exporting Your Repository</a:t>
            </a:r>
            <a:endParaRPr/>
          </a:p>
        </p:txBody>
      </p:sp>
      <p:sp>
        <p:nvSpPr>
          <p:cNvPr id="526" name="Google Shape;526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export-subst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27" name="Google Shape;5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675" y="2571750"/>
            <a:ext cx="59436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675" y="3809175"/>
            <a:ext cx="6005250" cy="4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Customizing - Merge Strategies</a:t>
            </a:r>
            <a:endParaRPr/>
          </a:p>
        </p:txBody>
      </p:sp>
      <p:sp>
        <p:nvSpPr>
          <p:cNvPr id="534" name="Google Shape;534;p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Add database.xml in .gitattributes: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database.xml merge=ours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$ git config --global merge.ours.driver true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$ git merge topic</a:t>
            </a:r>
            <a:br>
              <a:rPr lang="zh-TW" sz="1800"/>
            </a:br>
            <a:r>
              <a:rPr lang="zh-TW" sz="1800"/>
              <a:t>Auto-merging database.xml</a:t>
            </a:r>
            <a:br>
              <a:rPr lang="zh-TW" sz="1800"/>
            </a:br>
            <a:r>
              <a:rPr lang="zh-TW" sz="1800"/>
              <a:t>Merge made by recursive.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QA</a:t>
            </a:r>
            <a:endParaRPr/>
          </a:p>
        </p:txBody>
      </p:sp>
      <p:sp>
        <p:nvSpPr>
          <p:cNvPr id="540" name="Google Shape;540;p4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/>
          <p:nvPr/>
        </p:nvSpPr>
        <p:spPr>
          <a:xfrm>
            <a:off x="1872425" y="2205175"/>
            <a:ext cx="4951800" cy="275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Repository</a:t>
            </a:r>
            <a:endParaRPr/>
          </a:p>
        </p:txBody>
      </p:sp>
      <p:sp>
        <p:nvSpPr>
          <p:cNvPr id="325" name="Google Shape;32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Repository </a:t>
            </a:r>
            <a:endParaRPr/>
          </a:p>
        </p:txBody>
      </p:sp>
      <p:sp>
        <p:nvSpPr>
          <p:cNvPr id="326" name="Google Shape;326;p16"/>
          <p:cNvSpPr txBox="1"/>
          <p:nvPr>
            <p:ph idx="1" type="body"/>
          </p:nvPr>
        </p:nvSpPr>
        <p:spPr>
          <a:xfrm>
            <a:off x="1303800" y="1597875"/>
            <a:ext cx="70305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All contents were saved in repository.</a:t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2470225" y="3829300"/>
            <a:ext cx="9813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100MB</a:t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3897225" y="3829300"/>
            <a:ext cx="9813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100MB</a:t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5324225" y="3829300"/>
            <a:ext cx="9813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100MB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2470225" y="2571750"/>
            <a:ext cx="9813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v1</a:t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897225" y="2571750"/>
            <a:ext cx="9813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v2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324225" y="2571750"/>
            <a:ext cx="9813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v3</a:t>
            </a:r>
            <a:endParaRPr/>
          </a:p>
        </p:txBody>
      </p:sp>
      <p:cxnSp>
        <p:nvCxnSpPr>
          <p:cNvPr id="333" name="Google Shape;333;p16"/>
          <p:cNvCxnSpPr>
            <a:stCxn id="327" idx="0"/>
            <a:endCxn id="330" idx="2"/>
          </p:cNvCxnSpPr>
          <p:nvPr/>
        </p:nvCxnSpPr>
        <p:spPr>
          <a:xfrm rot="-5400000">
            <a:off x="2569225" y="3437050"/>
            <a:ext cx="7839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16"/>
          <p:cNvCxnSpPr>
            <a:stCxn id="328" idx="0"/>
            <a:endCxn id="331" idx="2"/>
          </p:cNvCxnSpPr>
          <p:nvPr/>
        </p:nvCxnSpPr>
        <p:spPr>
          <a:xfrm rot="-5400000">
            <a:off x="3996225" y="3437050"/>
            <a:ext cx="7839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5" name="Google Shape;335;p16"/>
          <p:cNvCxnSpPr>
            <a:stCxn id="329" idx="0"/>
            <a:endCxn id="332" idx="2"/>
          </p:cNvCxnSpPr>
          <p:nvPr/>
        </p:nvCxnSpPr>
        <p:spPr>
          <a:xfrm rot="-5400000">
            <a:off x="5423225" y="3437050"/>
            <a:ext cx="7839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6" name="Google Shape;336;p16"/>
          <p:cNvSpPr/>
          <p:nvPr/>
        </p:nvSpPr>
        <p:spPr>
          <a:xfrm>
            <a:off x="5149325" y="3415900"/>
            <a:ext cx="1331700" cy="1300500"/>
          </a:xfrm>
          <a:prstGeom prst="mathMultiply">
            <a:avLst>
              <a:gd fmla="val 9376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>
            <a:off x="7482588" y="3936475"/>
            <a:ext cx="924900" cy="89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</a:t>
            </a:r>
            <a:endParaRPr/>
          </a:p>
        </p:txBody>
      </p:sp>
      <p:cxnSp>
        <p:nvCxnSpPr>
          <p:cNvPr id="338" name="Google Shape;338;p16"/>
          <p:cNvCxnSpPr>
            <a:stCxn id="324" idx="3"/>
            <a:endCxn id="337" idx="0"/>
          </p:cNvCxnSpPr>
          <p:nvPr/>
        </p:nvCxnSpPr>
        <p:spPr>
          <a:xfrm>
            <a:off x="6824225" y="3581275"/>
            <a:ext cx="1120800" cy="355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9" name="Google Shape;339;p16"/>
          <p:cNvSpPr txBox="1"/>
          <p:nvPr/>
        </p:nvSpPr>
        <p:spPr>
          <a:xfrm>
            <a:off x="7482600" y="3259750"/>
            <a:ext cx="755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pull</a:t>
            </a:r>
            <a:endParaRPr/>
          </a:p>
        </p:txBody>
      </p:sp>
      <p:cxnSp>
        <p:nvCxnSpPr>
          <p:cNvPr id="340" name="Google Shape;340;p16"/>
          <p:cNvCxnSpPr>
            <a:stCxn id="330" idx="3"/>
            <a:endCxn id="331" idx="1"/>
          </p:cNvCxnSpPr>
          <p:nvPr/>
        </p:nvCxnSpPr>
        <p:spPr>
          <a:xfrm>
            <a:off x="3451525" y="2808600"/>
            <a:ext cx="4458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16"/>
          <p:cNvCxnSpPr>
            <a:stCxn id="331" idx="3"/>
            <a:endCxn id="332" idx="1"/>
          </p:cNvCxnSpPr>
          <p:nvPr/>
        </p:nvCxnSpPr>
        <p:spPr>
          <a:xfrm>
            <a:off x="4878525" y="2808600"/>
            <a:ext cx="4458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16"/>
          <p:cNvSpPr/>
          <p:nvPr/>
        </p:nvSpPr>
        <p:spPr>
          <a:xfrm>
            <a:off x="7369800" y="2572050"/>
            <a:ext cx="9813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master</a:t>
            </a:r>
            <a:endParaRPr/>
          </a:p>
        </p:txBody>
      </p:sp>
      <p:cxnSp>
        <p:nvCxnSpPr>
          <p:cNvPr id="343" name="Google Shape;343;p16"/>
          <p:cNvCxnSpPr>
            <a:stCxn id="332" idx="3"/>
            <a:endCxn id="342" idx="1"/>
          </p:cNvCxnSpPr>
          <p:nvPr/>
        </p:nvCxnSpPr>
        <p:spPr>
          <a:xfrm>
            <a:off x="6305525" y="2808600"/>
            <a:ext cx="10644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Histroy</a:t>
            </a:r>
            <a:endParaRPr/>
          </a:p>
        </p:txBody>
      </p:sp>
      <p:sp>
        <p:nvSpPr>
          <p:cNvPr id="349" name="Google Shape;34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You can’t delete files that saved in the repository.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Pull project will download all objects(codes, configs, documentation, binary files) in the master branch.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One Large file saved in the repository destroy everything (GG).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Large File Storage (LFS)</a:t>
            </a:r>
            <a:endParaRPr/>
          </a:p>
        </p:txBody>
      </p:sp>
      <p:pic>
        <p:nvPicPr>
          <p:cNvPr id="355" name="Google Shape;3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1" cy="2676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Installation instructions</a:t>
            </a:r>
            <a:endParaRPr/>
          </a:p>
        </p:txBody>
      </p:sp>
      <p:sp>
        <p:nvSpPr>
          <p:cNvPr id="361" name="Google Shape;36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https://packagecloud.io/github/git-lfs/install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git lfs install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Getting Started</a:t>
            </a:r>
            <a:endParaRPr/>
          </a:p>
        </p:txBody>
      </p:sp>
      <p:sp>
        <p:nvSpPr>
          <p:cNvPr id="367" name="Google Shape;36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git lfs track “*.psd”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git add .gitattributes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git add file.psd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git commit -m ‘Add psd file’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git push origin master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lfs track “file”</a:t>
            </a:r>
            <a:endParaRPr/>
          </a:p>
        </p:txBody>
      </p:sp>
      <p:sp>
        <p:nvSpPr>
          <p:cNvPr id="373" name="Google Shape;37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You have to “git track files” before you commit it.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It will generate a “.gitattributes“ file automatically and save information in it.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