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60"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79B9"/>
    <a:srgbClr val="629F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927"/>
    <p:restoredTop sz="58519"/>
  </p:normalViewPr>
  <p:slideViewPr>
    <p:cSldViewPr snapToGrid="0">
      <p:cViewPr>
        <p:scale>
          <a:sx n="87" d="100"/>
          <a:sy n="87" d="100"/>
        </p:scale>
        <p:origin x="2312" y="24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19C08B-11DE-C343-B86A-069311B31140}" type="datetimeFigureOut">
              <a:rPr kumimoji="1" lang="ja-JP" altLang="en-US" smtClean="0"/>
              <a:t>2025/5/6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5D005-3826-3947-A9D1-562FB1A66065}" type="slidenum">
              <a:rPr kumimoji="1" lang="ja-JP" altLang="en-US" smtClean="0"/>
              <a:t>‹#›</a:t>
            </a:fld>
            <a:endParaRPr kumimoji="1" lang="ja-JP" altLang="en-US"/>
          </a:p>
        </p:txBody>
      </p:sp>
    </p:spTree>
    <p:extLst>
      <p:ext uri="{BB962C8B-B14F-4D97-AF65-F5344CB8AC3E}">
        <p14:creationId xmlns:p14="http://schemas.microsoft.com/office/powerpoint/2010/main" val="34937788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EE5D005-3826-3947-A9D1-562FB1A66065}" type="slidenum">
              <a:rPr kumimoji="1" lang="ja-JP" altLang="en-US" smtClean="0"/>
              <a:t>1</a:t>
            </a:fld>
            <a:endParaRPr kumimoji="1" lang="ja-JP" altLang="en-US"/>
          </a:p>
        </p:txBody>
      </p:sp>
    </p:spTree>
    <p:extLst>
      <p:ext uri="{BB962C8B-B14F-4D97-AF65-F5344CB8AC3E}">
        <p14:creationId xmlns:p14="http://schemas.microsoft.com/office/powerpoint/2010/main" val="472094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r>
              <a:rPr lang="ja-JP" altLang="en-US"/>
              <a:t>こちらのスライドでは、</a:t>
            </a:r>
            <a:r>
              <a:rPr lang="en" altLang="ja-JP" dirty="0" err="1"/>
              <a:t>XGBoost</a:t>
            </a:r>
            <a:r>
              <a:rPr lang="ja-JP" altLang="en-US"/>
              <a:t>モデルを用いた</a:t>
            </a:r>
            <a:r>
              <a:rPr lang="en-US" altLang="ja-JP" dirty="0"/>
              <a:t>2</a:t>
            </a:r>
            <a:r>
              <a:rPr lang="en" altLang="ja-JP" dirty="0" err="1"/>
              <a:t>nd</a:t>
            </a:r>
            <a:r>
              <a:rPr lang="ja-JP" altLang="en-US"/>
              <a:t>放電容量の予測結果についてご説明いたします。</a:t>
            </a:r>
          </a:p>
          <a:p>
            <a:pPr>
              <a:buNone/>
            </a:pPr>
            <a:endParaRPr lang="ja-JP" altLang="en-US"/>
          </a:p>
          <a:p>
            <a:pPr>
              <a:buNone/>
            </a:pPr>
            <a:r>
              <a:rPr lang="ja-JP" altLang="en-US"/>
              <a:t>まず、使用したデータは</a:t>
            </a:r>
            <a:r>
              <a:rPr lang="en-US" altLang="ja-JP" dirty="0"/>
              <a:t>105</a:t>
            </a:r>
            <a:r>
              <a:rPr lang="ja-JP" altLang="en-US"/>
              <a:t>サンプルです。説明変数には、塩・溶媒・添加剤に加え、活物質・導電助剤・バインダーの情報を使用しました。</a:t>
            </a:r>
          </a:p>
          <a:p>
            <a:pPr>
              <a:buNone/>
            </a:pPr>
            <a:r>
              <a:rPr lang="ja-JP" altLang="en-US"/>
              <a:t>目的変数には“</a:t>
            </a:r>
            <a:r>
              <a:rPr lang="en-US" altLang="ja-JP" dirty="0"/>
              <a:t>2</a:t>
            </a:r>
            <a:r>
              <a:rPr lang="en" altLang="ja-JP" dirty="0" err="1"/>
              <a:t>nd</a:t>
            </a:r>
            <a:r>
              <a:rPr lang="ja-JP" altLang="en-US"/>
              <a:t>放電容量”を設定しています。</a:t>
            </a:r>
          </a:p>
          <a:p>
            <a:pPr>
              <a:buNone/>
            </a:pPr>
            <a:endParaRPr lang="ja-JP" altLang="en-US"/>
          </a:p>
          <a:p>
            <a:pPr>
              <a:buNone/>
            </a:pPr>
            <a:r>
              <a:rPr lang="ja-JP" altLang="en-US"/>
              <a:t>次に、モデル構築ですが、決定木ベースの</a:t>
            </a:r>
            <a:r>
              <a:rPr lang="en" altLang="ja-JP" dirty="0" err="1"/>
              <a:t>XGBoost</a:t>
            </a:r>
            <a:r>
              <a:rPr lang="ja-JP" altLang="en-US"/>
              <a:t>回帰モデルを用い、</a:t>
            </a:r>
            <a:r>
              <a:rPr lang="en" altLang="ja-JP" dirty="0" err="1"/>
              <a:t>Optuna</a:t>
            </a:r>
            <a:r>
              <a:rPr lang="ja-JP" altLang="en-US"/>
              <a:t>によるベイズ最適化を実施しました。</a:t>
            </a:r>
          </a:p>
          <a:p>
            <a:pPr>
              <a:buNone/>
            </a:pPr>
            <a:r>
              <a:rPr lang="ja-JP" altLang="en-US"/>
              <a:t>最適化では、木の深さや学習率など主要なハイパーパラメータを探索し、</a:t>
            </a:r>
            <a:r>
              <a:rPr lang="en-US" altLang="ja-JP" dirty="0"/>
              <a:t>80</a:t>
            </a:r>
            <a:r>
              <a:rPr lang="ja-JP" altLang="en-US"/>
              <a:t>対</a:t>
            </a:r>
            <a:r>
              <a:rPr lang="en-US" altLang="ja-JP" dirty="0"/>
              <a:t>20</a:t>
            </a:r>
            <a:r>
              <a:rPr lang="ja-JP" altLang="en-US"/>
              <a:t>の割合で訓練／検証データに分割して評価いたしました。</a:t>
            </a:r>
          </a:p>
          <a:p>
            <a:pPr>
              <a:buNone/>
            </a:pPr>
            <a:endParaRPr lang="ja-JP" altLang="en-US"/>
          </a:p>
          <a:p>
            <a:pPr>
              <a:buNone/>
            </a:pPr>
            <a:endParaRPr lang="ja-JP" altLang="en-US"/>
          </a:p>
          <a:p>
            <a:pPr>
              <a:buNone/>
            </a:pPr>
            <a:endParaRPr lang="ja-JP" altLang="en-US"/>
          </a:p>
          <a:p>
            <a:pPr>
              <a:buNone/>
            </a:pPr>
            <a:r>
              <a:rPr lang="ja-JP" altLang="en-US"/>
              <a:t>その結果が左側のグラフです。実測値とモデルの予測値を比較した“</a:t>
            </a:r>
            <a:r>
              <a:rPr lang="en" altLang="ja-JP" dirty="0"/>
              <a:t>Actual vs Predicted”</a:t>
            </a:r>
            <a:r>
              <a:rPr lang="ja-JP" altLang="en-US"/>
              <a:t>の散布図であり、赤い点線は実測値との完全一致のラインを示しております。青い点がこの線の周囲に分布していることから、モデルがおおむね実測値を再現できていることがわかります。</a:t>
            </a:r>
          </a:p>
          <a:p>
            <a:pPr>
              <a:buNone/>
            </a:pPr>
            <a:endParaRPr lang="ja-JP" altLang="en-US"/>
          </a:p>
          <a:p>
            <a:pPr>
              <a:buNone/>
            </a:pPr>
            <a:r>
              <a:rPr lang="ja-JP" altLang="en-US"/>
              <a:t>このときの予測精度は、</a:t>
            </a:r>
            <a:r>
              <a:rPr lang="en" altLang="ja-JP" dirty="0"/>
              <a:t>RMSE</a:t>
            </a:r>
            <a:r>
              <a:rPr lang="ja-JP" altLang="en"/>
              <a:t>＝</a:t>
            </a:r>
            <a:r>
              <a:rPr lang="en" altLang="ja-JP" dirty="0"/>
              <a:t>98.7 </a:t>
            </a:r>
            <a:r>
              <a:rPr lang="en" altLang="ja-JP" dirty="0" err="1"/>
              <a:t>mAh</a:t>
            </a:r>
            <a:r>
              <a:rPr lang="en" altLang="ja-JP" dirty="0"/>
              <a:t>/g </a:t>
            </a:r>
            <a:r>
              <a:rPr lang="ja-JP" altLang="en-US"/>
              <a:t>でした。（一方で、実測値の極端に低い・高い領域では上下にばらつきが広がっています。ここは今後、外れ値処理やサンプル数の増加でさらなる精度向上を図る余地があります。）</a:t>
            </a:r>
          </a:p>
          <a:p>
            <a:pPr>
              <a:buNone/>
            </a:pPr>
            <a:endParaRPr lang="ja-JP" altLang="en-US"/>
          </a:p>
          <a:p>
            <a:pPr>
              <a:buNone/>
            </a:pPr>
            <a:endParaRPr lang="ja-JP" altLang="en-US"/>
          </a:p>
          <a:p>
            <a:pPr>
              <a:buNone/>
            </a:pPr>
            <a:r>
              <a:rPr lang="ja-JP" altLang="en-US"/>
              <a:t>次のスライドでは、このモデルがどの特徴量に基づいて予測を行っているのか、</a:t>
            </a:r>
            <a:r>
              <a:rPr lang="en" altLang="ja-JP" dirty="0"/>
              <a:t>SHAP</a:t>
            </a:r>
            <a:r>
              <a:rPr lang="ja-JP" altLang="en-US"/>
              <a:t>解析を通じて詳しく見ていきます。</a:t>
            </a:r>
          </a:p>
          <a:p>
            <a:pPr>
              <a:buNone/>
            </a:pPr>
            <a:endParaRPr lang="ja-JP" altLang="en-US"/>
          </a:p>
        </p:txBody>
      </p:sp>
      <p:sp>
        <p:nvSpPr>
          <p:cNvPr id="4" name="スライド番号プレースホルダー 3"/>
          <p:cNvSpPr>
            <a:spLocks noGrp="1"/>
          </p:cNvSpPr>
          <p:nvPr>
            <p:ph type="sldNum" sz="quarter" idx="5"/>
          </p:nvPr>
        </p:nvSpPr>
        <p:spPr/>
        <p:txBody>
          <a:bodyPr/>
          <a:lstStyle/>
          <a:p>
            <a:fld id="{8EE5D005-3826-3947-A9D1-562FB1A66065}" type="slidenum">
              <a:rPr kumimoji="1" lang="ja-JP" altLang="en-US" smtClean="0"/>
              <a:t>2</a:t>
            </a:fld>
            <a:endParaRPr kumimoji="1" lang="ja-JP" altLang="en-US"/>
          </a:p>
        </p:txBody>
      </p:sp>
    </p:spTree>
    <p:extLst>
      <p:ext uri="{BB962C8B-B14F-4D97-AF65-F5344CB8AC3E}">
        <p14:creationId xmlns:p14="http://schemas.microsoft.com/office/powerpoint/2010/main" val="3029176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r>
              <a:rPr lang="ja-JP" altLang="en-US"/>
              <a:t>続いて、</a:t>
            </a:r>
            <a:r>
              <a:rPr lang="en" altLang="ja-JP" dirty="0"/>
              <a:t>SHAP</a:t>
            </a:r>
            <a:r>
              <a:rPr lang="ja-JP" altLang="en-US"/>
              <a:t>を用いた特徴量解析の結果をご説明します。</a:t>
            </a:r>
            <a:br>
              <a:rPr lang="ja-JP" altLang="en-US"/>
            </a:br>
            <a:r>
              <a:rPr lang="ja-JP" altLang="en-US"/>
              <a:t>このスライドでは、左側に</a:t>
            </a:r>
            <a:r>
              <a:rPr lang="en" altLang="ja-JP" dirty="0"/>
              <a:t>Global feature importance</a:t>
            </a:r>
            <a:r>
              <a:rPr lang="ja-JP" altLang="en"/>
              <a:t>、</a:t>
            </a:r>
            <a:r>
              <a:rPr lang="ja-JP" altLang="en-US"/>
              <a:t>右側に</a:t>
            </a:r>
            <a:r>
              <a:rPr lang="en" altLang="ja-JP" dirty="0"/>
              <a:t>Local explanation summary</a:t>
            </a:r>
            <a:r>
              <a:rPr lang="ja-JP" altLang="en"/>
              <a:t>（</a:t>
            </a:r>
            <a:r>
              <a:rPr lang="en" altLang="ja-JP" dirty="0" err="1"/>
              <a:t>Beeswarm</a:t>
            </a:r>
            <a:r>
              <a:rPr lang="ja-JP" altLang="en-US"/>
              <a:t>プロット）を配置しています。</a:t>
            </a:r>
          </a:p>
          <a:p>
            <a:pPr>
              <a:buNone/>
            </a:pPr>
            <a:endParaRPr lang="ja-JP" altLang="en-US"/>
          </a:p>
          <a:p>
            <a:pPr>
              <a:buNone/>
            </a:pPr>
            <a:r>
              <a:rPr lang="ja-JP" altLang="en-US"/>
              <a:t>それぞれのグラフについて説明してまいります。</a:t>
            </a:r>
          </a:p>
          <a:p>
            <a:pPr>
              <a:buNone/>
            </a:pPr>
            <a:endParaRPr lang="ja-JP" altLang="en-US"/>
          </a:p>
          <a:p>
            <a:pPr>
              <a:buNone/>
            </a:pPr>
            <a:r>
              <a:rPr lang="ja-JP" altLang="en-US"/>
              <a:t>まず、左の棒グラフが示すのは、</a:t>
            </a:r>
            <a:br>
              <a:rPr lang="ja-JP" altLang="en-US"/>
            </a:br>
            <a:r>
              <a:rPr lang="ja-JP" altLang="en-US"/>
              <a:t>各特徴量の平均</a:t>
            </a:r>
            <a:r>
              <a:rPr lang="en-US" altLang="ja-JP" dirty="0"/>
              <a:t>|</a:t>
            </a:r>
            <a:r>
              <a:rPr lang="en" altLang="ja-JP" dirty="0"/>
              <a:t>SHAP</a:t>
            </a:r>
            <a:r>
              <a:rPr lang="ja-JP" altLang="en-US"/>
              <a:t>値</a:t>
            </a:r>
            <a:r>
              <a:rPr lang="en-US" altLang="ja-JP" dirty="0"/>
              <a:t>|</a:t>
            </a:r>
            <a:r>
              <a:rPr lang="ja-JP" altLang="en-US"/>
              <a:t>による重要度です。</a:t>
            </a:r>
          </a:p>
          <a:p>
            <a:pPr>
              <a:buNone/>
            </a:pPr>
            <a:r>
              <a:rPr lang="ja-JP" altLang="en-US"/>
              <a:t>棒が上にあるほど「放電容量予測への寄与度が大きい」ことを意味します。</a:t>
            </a:r>
          </a:p>
          <a:p>
            <a:pPr>
              <a:buNone/>
            </a:pPr>
            <a:r>
              <a:rPr lang="ja-JP" altLang="en-US"/>
              <a:t>最も大きいのは </a:t>
            </a:r>
            <a:r>
              <a:rPr lang="en" altLang="ja-JP" dirty="0" err="1"/>
              <a:t>salt_LiFSI</a:t>
            </a:r>
            <a:r>
              <a:rPr lang="ja-JP" altLang="en"/>
              <a:t>、</a:t>
            </a:r>
            <a:r>
              <a:rPr lang="ja-JP" altLang="en-US"/>
              <a:t>続いて ロード量 です。</a:t>
            </a:r>
          </a:p>
          <a:p>
            <a:pPr>
              <a:buNone/>
            </a:pPr>
            <a:r>
              <a:rPr lang="ja-JP" altLang="en-US"/>
              <a:t>そのほか、</a:t>
            </a:r>
            <a:r>
              <a:rPr lang="en" altLang="ja-JP" dirty="0"/>
              <a:t>FEC</a:t>
            </a:r>
            <a:r>
              <a:rPr lang="ja-JP" altLang="en-US"/>
              <a:t>や</a:t>
            </a:r>
            <a:r>
              <a:rPr lang="en" altLang="ja-JP" dirty="0"/>
              <a:t>DME</a:t>
            </a:r>
            <a:r>
              <a:rPr lang="ja-JP" altLang="en-US"/>
              <a:t>などの溶媒・添加剤も中程度の影響があることがわかります。</a:t>
            </a:r>
          </a:p>
          <a:p>
            <a:pPr>
              <a:buNone/>
            </a:pPr>
            <a:endParaRPr lang="ja-JP" altLang="en-US"/>
          </a:p>
          <a:p>
            <a:pPr>
              <a:buNone/>
            </a:pPr>
            <a:r>
              <a:rPr lang="ja-JP" altLang="en-US"/>
              <a:t>続いて、右の</a:t>
            </a:r>
            <a:r>
              <a:rPr lang="en" altLang="ja-JP" dirty="0" err="1"/>
              <a:t>Beeswarm</a:t>
            </a:r>
            <a:r>
              <a:rPr lang="ja-JP" altLang="en-US"/>
              <a:t>プロットでは、</a:t>
            </a:r>
            <a:br>
              <a:rPr lang="ja-JP" altLang="en-US"/>
            </a:br>
            <a:r>
              <a:rPr lang="ja-JP" altLang="en-US"/>
              <a:t>各サンプルの</a:t>
            </a:r>
            <a:r>
              <a:rPr lang="en" altLang="ja-JP" dirty="0"/>
              <a:t>SHAP</a:t>
            </a:r>
            <a:r>
              <a:rPr lang="ja-JP" altLang="en-US"/>
              <a:t>値分布を点で示し、色が元の特徴量値（青＝低、赤＝高）を表しています。</a:t>
            </a:r>
          </a:p>
          <a:p>
            <a:pPr>
              <a:buNone/>
            </a:pPr>
            <a:r>
              <a:rPr lang="ja-JP" altLang="en-US"/>
              <a:t>横方向の位置は</a:t>
            </a:r>
            <a:r>
              <a:rPr lang="en" altLang="ja-JP" dirty="0"/>
              <a:t>SHAP</a:t>
            </a:r>
            <a:r>
              <a:rPr lang="ja-JP" altLang="en-US"/>
              <a:t>値の大小を示し、右に行くほど「予測値を押し上げる」、左に行くほど「予測値を抑制する」効果が強いです。</a:t>
            </a:r>
          </a:p>
          <a:p>
            <a:pPr>
              <a:buNone/>
            </a:pPr>
            <a:endParaRPr lang="ja-JP" altLang="en-US"/>
          </a:p>
          <a:p>
            <a:pPr>
              <a:buNone/>
            </a:pPr>
            <a:r>
              <a:rPr lang="ja-JP" altLang="en-US"/>
              <a:t>たとえば、塩濃度（</a:t>
            </a:r>
            <a:r>
              <a:rPr lang="en" altLang="ja-JP" dirty="0" err="1"/>
              <a:t>salt_LiFSI</a:t>
            </a:r>
            <a:r>
              <a:rPr lang="ja-JP" altLang="en"/>
              <a:t>）</a:t>
            </a:r>
            <a:r>
              <a:rPr lang="ja-JP" altLang="en-US"/>
              <a:t>の赤い点が右側に多く集まっているのは、高濃度ほど放電容量を大きく引き上げることを示しています。</a:t>
            </a:r>
          </a:p>
          <a:p>
            <a:pPr>
              <a:buNone/>
            </a:pPr>
            <a:r>
              <a:rPr lang="ja-JP" altLang="en-US"/>
              <a:t>一方、ロード量の赤い点は左側に偏り、高ロード量では放電容量が下がる傾向が強いことが直感的に把握できます。</a:t>
            </a:r>
          </a:p>
          <a:p>
            <a:pPr>
              <a:buNone/>
            </a:pPr>
            <a:endParaRPr lang="ja-JP" altLang="en-US"/>
          </a:p>
          <a:p>
            <a:pPr>
              <a:buNone/>
            </a:pPr>
            <a:r>
              <a:rPr lang="ja-JP" altLang="en-US"/>
              <a:t>これにより、材料設計やプロセス条件の最適化において「どの因子を優先的に操作すべきか」が明確になります。</a:t>
            </a:r>
            <a:br>
              <a:rPr lang="ja-JP" altLang="en-US"/>
            </a:br>
            <a:br>
              <a:rPr lang="ja-JP" altLang="en-US"/>
            </a:br>
            <a:r>
              <a:rPr lang="ja-JP" altLang="en-US"/>
              <a:t>以上が</a:t>
            </a:r>
            <a:r>
              <a:rPr lang="en" altLang="ja-JP" dirty="0"/>
              <a:t>SHAP</a:t>
            </a:r>
            <a:r>
              <a:rPr lang="ja-JP" altLang="en-US"/>
              <a:t>解析による特徴量の要因分析結果です。</a:t>
            </a:r>
          </a:p>
        </p:txBody>
      </p:sp>
      <p:sp>
        <p:nvSpPr>
          <p:cNvPr id="4" name="スライド番号プレースホルダー 3"/>
          <p:cNvSpPr>
            <a:spLocks noGrp="1"/>
          </p:cNvSpPr>
          <p:nvPr>
            <p:ph type="sldNum" sz="quarter" idx="5"/>
          </p:nvPr>
        </p:nvSpPr>
        <p:spPr/>
        <p:txBody>
          <a:bodyPr/>
          <a:lstStyle/>
          <a:p>
            <a:fld id="{8EE5D005-3826-3947-A9D1-562FB1A66065}" type="slidenum">
              <a:rPr kumimoji="1" lang="ja-JP" altLang="en-US" smtClean="0"/>
              <a:t>3</a:t>
            </a:fld>
            <a:endParaRPr kumimoji="1" lang="ja-JP" altLang="en-US"/>
          </a:p>
        </p:txBody>
      </p:sp>
    </p:spTree>
    <p:extLst>
      <p:ext uri="{BB962C8B-B14F-4D97-AF65-F5344CB8AC3E}">
        <p14:creationId xmlns:p14="http://schemas.microsoft.com/office/powerpoint/2010/main" val="43787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endParaRPr lang="en-US" altLang="ja-JP" dirty="0"/>
          </a:p>
          <a:p>
            <a:pPr>
              <a:buNone/>
            </a:pPr>
            <a:r>
              <a:rPr lang="ja-JP" altLang="en-US" sz="1200" b="1"/>
              <a:t>最後に、単一の特徴量の効果だけでなく、他の特徴量との相互作用を予測した</a:t>
            </a:r>
            <a:r>
              <a:rPr lang="en" altLang="ja-JP" dirty="0"/>
              <a:t>SHAP Dependence Plot</a:t>
            </a:r>
            <a:r>
              <a:rPr lang="ja-JP" altLang="en-US"/>
              <a:t>をご説明いたします。</a:t>
            </a:r>
            <a:endParaRPr lang="en-US" altLang="ja-JP" dirty="0"/>
          </a:p>
          <a:p>
            <a:pPr>
              <a:buNone/>
            </a:pPr>
            <a:endParaRPr lang="en-US" altLang="ja-JP" dirty="0"/>
          </a:p>
          <a:p>
            <a:pPr>
              <a:buNone/>
            </a:pPr>
            <a:r>
              <a:rPr lang="ja-JP" altLang="en-US"/>
              <a:t>この図は、ロード量と</a:t>
            </a:r>
            <a:r>
              <a:rPr lang="en" altLang="ja-JP" dirty="0" err="1"/>
              <a:t>LiTFSI</a:t>
            </a:r>
            <a:r>
              <a:rPr lang="ja-JP" altLang="en-US"/>
              <a:t>濃度が</a:t>
            </a:r>
            <a:r>
              <a:rPr lang="en-US" altLang="ja-JP" dirty="0"/>
              <a:t>2</a:t>
            </a:r>
            <a:r>
              <a:rPr lang="en" altLang="ja-JP" dirty="0" err="1"/>
              <a:t>nd</a:t>
            </a:r>
            <a:r>
              <a:rPr lang="ja-JP" altLang="en-US"/>
              <a:t>放電容量に与える影響を</a:t>
            </a:r>
            <a:r>
              <a:rPr lang="en" altLang="ja-JP" dirty="0"/>
              <a:t>SHAP</a:t>
            </a:r>
            <a:r>
              <a:rPr lang="ja-JP" altLang="en-US"/>
              <a:t>値で示したものです。</a:t>
            </a:r>
            <a:endParaRPr lang="en-US" altLang="ja-JP" dirty="0"/>
          </a:p>
          <a:p>
            <a:pPr>
              <a:buNone/>
            </a:pPr>
            <a:endParaRPr lang="en-US" altLang="ja-JP" dirty="0"/>
          </a:p>
          <a:p>
            <a:pPr>
              <a:buNone/>
            </a:pPr>
            <a:r>
              <a:rPr lang="ja-JP" altLang="en-US"/>
              <a:t>横軸はロード量（</a:t>
            </a:r>
            <a:r>
              <a:rPr lang="en" altLang="ja-JP" dirty="0"/>
              <a:t>mg/cm²</a:t>
            </a:r>
            <a:r>
              <a:rPr lang="ja-JP" altLang="en"/>
              <a:t>）、</a:t>
            </a:r>
            <a:r>
              <a:rPr lang="ja-JP" altLang="en-US"/>
              <a:t>縦軸は</a:t>
            </a:r>
            <a:r>
              <a:rPr lang="en" altLang="ja-JP" dirty="0"/>
              <a:t>SHAP</a:t>
            </a:r>
            <a:r>
              <a:rPr lang="ja-JP" altLang="en-US"/>
              <a:t>値、色は</a:t>
            </a:r>
            <a:r>
              <a:rPr lang="en" altLang="ja-JP" dirty="0" err="1"/>
              <a:t>LiTFSI</a:t>
            </a:r>
            <a:r>
              <a:rPr lang="ja-JP" altLang="en-US"/>
              <a:t>濃度を示しています。</a:t>
            </a:r>
            <a:r>
              <a:rPr lang="en" altLang="ja-JP" dirty="0"/>
              <a:t>SHAP</a:t>
            </a:r>
            <a:r>
              <a:rPr lang="ja-JP" altLang="en-US"/>
              <a:t>値がプラスほど容量を押し上げる寄与が大きく、ロード量が</a:t>
            </a:r>
            <a:r>
              <a:rPr lang="en-US" altLang="ja-JP" dirty="0"/>
              <a:t>8〜9 </a:t>
            </a:r>
            <a:r>
              <a:rPr lang="en" altLang="ja-JP" dirty="0"/>
              <a:t>mg/cm²</a:t>
            </a:r>
            <a:r>
              <a:rPr lang="ja-JP" altLang="en-US"/>
              <a:t>付近で最も正の寄与が確認され、最適な塗布量であるとわかります。一方、</a:t>
            </a:r>
            <a:r>
              <a:rPr lang="en-US" altLang="ja-JP" dirty="0"/>
              <a:t>10 </a:t>
            </a:r>
            <a:r>
              <a:rPr lang="en" altLang="ja-JP" dirty="0"/>
              <a:t>mg/cm²</a:t>
            </a:r>
            <a:r>
              <a:rPr lang="ja-JP" altLang="en-US"/>
              <a:t>を超える負の影響が目立ちます。</a:t>
            </a:r>
            <a:endParaRPr lang="en-US" altLang="ja-JP" dirty="0"/>
          </a:p>
          <a:p>
            <a:pPr>
              <a:buNone/>
            </a:pPr>
            <a:endParaRPr lang="en-US" altLang="ja-JP" dirty="0"/>
          </a:p>
          <a:p>
            <a:pPr>
              <a:buNone/>
            </a:pPr>
            <a:r>
              <a:rPr lang="ja-JP" altLang="en-US"/>
              <a:t>また、高濃度</a:t>
            </a:r>
            <a:r>
              <a:rPr lang="en" altLang="ja-JP" dirty="0" err="1"/>
              <a:t>LiTFSI</a:t>
            </a:r>
            <a:r>
              <a:rPr lang="ja-JP" altLang="en-US"/>
              <a:t>は正の寄与を強める傾向があり、相乗効果が見られます。</a:t>
            </a:r>
            <a:endParaRPr lang="en-US" altLang="ja-JP" dirty="0"/>
          </a:p>
          <a:p>
            <a:pPr>
              <a:buNone/>
            </a:pPr>
            <a:r>
              <a:rPr lang="ja-JP" altLang="en-US"/>
              <a:t>したがって、実験計画では「ロード量</a:t>
            </a:r>
            <a:r>
              <a:rPr lang="en-US" altLang="ja-JP" dirty="0"/>
              <a:t>×</a:t>
            </a:r>
            <a:r>
              <a:rPr lang="en" altLang="ja-JP" dirty="0" err="1"/>
              <a:t>LiTFSI</a:t>
            </a:r>
            <a:r>
              <a:rPr lang="ja-JP" altLang="en-US"/>
              <a:t>濃度」の</a:t>
            </a:r>
            <a:r>
              <a:rPr lang="en-US" altLang="ja-JP" dirty="0"/>
              <a:t>2</a:t>
            </a:r>
            <a:r>
              <a:rPr lang="ja-JP" altLang="en-US"/>
              <a:t>因子実験を設計し、</a:t>
            </a:r>
            <a:r>
              <a:rPr lang="en-US" altLang="ja-JP" dirty="0"/>
              <a:t>8〜10 </a:t>
            </a:r>
            <a:r>
              <a:rPr lang="en" altLang="ja-JP" dirty="0"/>
              <a:t>mg/cm²</a:t>
            </a:r>
            <a:r>
              <a:rPr lang="ja-JP" altLang="en-US"/>
              <a:t>および</a:t>
            </a:r>
            <a:r>
              <a:rPr lang="en-US" altLang="ja-JP" dirty="0"/>
              <a:t>1.5〜2 </a:t>
            </a:r>
            <a:r>
              <a:rPr lang="en" altLang="ja-JP" dirty="0"/>
              <a:t>M</a:t>
            </a:r>
            <a:r>
              <a:rPr lang="ja-JP" altLang="en-US"/>
              <a:t>の範囲を重点的にスキャンすることで、より効率的に最適条件を探索できます。</a:t>
            </a:r>
            <a:br>
              <a:rPr lang="en-US" altLang="ja-JP" dirty="0"/>
            </a:br>
            <a:r>
              <a:rPr lang="ja-JP" altLang="en-US"/>
              <a:t>このように、</a:t>
            </a:r>
            <a:r>
              <a:rPr lang="en" altLang="ja-JP" dirty="0"/>
              <a:t>Dependence Plot</a:t>
            </a:r>
            <a:r>
              <a:rPr lang="ja-JP" altLang="en-US"/>
              <a:t>を用いることで、単一の特徴量の効果だけでなく、他の特徴量との相互作用も含めて視覚的に理解することができます。</a:t>
            </a:r>
          </a:p>
          <a:p>
            <a:pPr>
              <a:buNone/>
            </a:pPr>
            <a:r>
              <a:rPr lang="ja-JP" altLang="en-US"/>
              <a:t>以上です。</a:t>
            </a:r>
          </a:p>
        </p:txBody>
      </p:sp>
      <p:sp>
        <p:nvSpPr>
          <p:cNvPr id="4" name="スライド番号プレースホルダー 3"/>
          <p:cNvSpPr>
            <a:spLocks noGrp="1"/>
          </p:cNvSpPr>
          <p:nvPr>
            <p:ph type="sldNum" sz="quarter" idx="5"/>
          </p:nvPr>
        </p:nvSpPr>
        <p:spPr/>
        <p:txBody>
          <a:bodyPr/>
          <a:lstStyle/>
          <a:p>
            <a:fld id="{8EE5D005-3826-3947-A9D1-562FB1A66065}" type="slidenum">
              <a:rPr kumimoji="1" lang="ja-JP" altLang="en-US" smtClean="0"/>
              <a:t>4</a:t>
            </a:fld>
            <a:endParaRPr kumimoji="1" lang="ja-JP" altLang="en-US"/>
          </a:p>
        </p:txBody>
      </p:sp>
    </p:spTree>
    <p:extLst>
      <p:ext uri="{BB962C8B-B14F-4D97-AF65-F5344CB8AC3E}">
        <p14:creationId xmlns:p14="http://schemas.microsoft.com/office/powerpoint/2010/main" val="4189914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9EFA80-3881-17E7-15AD-DFA6C7889CE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7463451-C772-42DD-1528-0EDC45A0CD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0EBF1C0-1806-9833-15C1-26F90794F4DE}"/>
              </a:ext>
            </a:extLst>
          </p:cNvPr>
          <p:cNvSpPr>
            <a:spLocks noGrp="1"/>
          </p:cNvSpPr>
          <p:nvPr>
            <p:ph type="dt" sz="half" idx="10"/>
          </p:nvPr>
        </p:nvSpPr>
        <p:spPr/>
        <p:txBody>
          <a:bodyPr/>
          <a:lstStyle/>
          <a:p>
            <a:fld id="{520E1462-AE39-7C46-8C8C-3AABD85748D5}" type="datetimeFigureOut">
              <a:rPr kumimoji="1" lang="ja-JP" altLang="en-US" smtClean="0"/>
              <a:t>2025/5/6</a:t>
            </a:fld>
            <a:endParaRPr kumimoji="1" lang="ja-JP" altLang="en-US"/>
          </a:p>
        </p:txBody>
      </p:sp>
      <p:sp>
        <p:nvSpPr>
          <p:cNvPr id="5" name="フッター プレースホルダー 4">
            <a:extLst>
              <a:ext uri="{FF2B5EF4-FFF2-40B4-BE49-F238E27FC236}">
                <a16:creationId xmlns:a16="http://schemas.microsoft.com/office/drawing/2014/main" id="{2A122FFF-FAFC-0185-A9D6-69280C582A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FDC79F-670C-C904-E5DC-B7062B9A0BFC}"/>
              </a:ext>
            </a:extLst>
          </p:cNvPr>
          <p:cNvSpPr>
            <a:spLocks noGrp="1"/>
          </p:cNvSpPr>
          <p:nvPr>
            <p:ph type="sldNum" sz="quarter" idx="12"/>
          </p:nvPr>
        </p:nvSpPr>
        <p:spPr/>
        <p:txBody>
          <a:bodyPr/>
          <a:lstStyle/>
          <a:p>
            <a:fld id="{15E800EC-18EE-0640-9078-DFCBD37A3D47}" type="slidenum">
              <a:rPr kumimoji="1" lang="ja-JP" altLang="en-US" smtClean="0"/>
              <a:t>‹#›</a:t>
            </a:fld>
            <a:endParaRPr kumimoji="1" lang="ja-JP" altLang="en-US"/>
          </a:p>
        </p:txBody>
      </p:sp>
    </p:spTree>
    <p:extLst>
      <p:ext uri="{BB962C8B-B14F-4D97-AF65-F5344CB8AC3E}">
        <p14:creationId xmlns:p14="http://schemas.microsoft.com/office/powerpoint/2010/main" val="1702250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F4BC10-5C9F-52F2-4F63-B4DB6337EB9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808680F-4820-05CB-B79F-70A32035030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D660AF-2840-3262-7420-2B5A012CA556}"/>
              </a:ext>
            </a:extLst>
          </p:cNvPr>
          <p:cNvSpPr>
            <a:spLocks noGrp="1"/>
          </p:cNvSpPr>
          <p:nvPr>
            <p:ph type="dt" sz="half" idx="10"/>
          </p:nvPr>
        </p:nvSpPr>
        <p:spPr/>
        <p:txBody>
          <a:bodyPr/>
          <a:lstStyle/>
          <a:p>
            <a:fld id="{520E1462-AE39-7C46-8C8C-3AABD85748D5}" type="datetimeFigureOut">
              <a:rPr kumimoji="1" lang="ja-JP" altLang="en-US" smtClean="0"/>
              <a:t>2025/5/6</a:t>
            </a:fld>
            <a:endParaRPr kumimoji="1" lang="ja-JP" altLang="en-US"/>
          </a:p>
        </p:txBody>
      </p:sp>
      <p:sp>
        <p:nvSpPr>
          <p:cNvPr id="5" name="フッター プレースホルダー 4">
            <a:extLst>
              <a:ext uri="{FF2B5EF4-FFF2-40B4-BE49-F238E27FC236}">
                <a16:creationId xmlns:a16="http://schemas.microsoft.com/office/drawing/2014/main" id="{4A166BAA-DC92-DC3F-C0A8-96EE1A9123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56D595-7B14-3E6A-0A4D-61D715ADCFBC}"/>
              </a:ext>
            </a:extLst>
          </p:cNvPr>
          <p:cNvSpPr>
            <a:spLocks noGrp="1"/>
          </p:cNvSpPr>
          <p:nvPr>
            <p:ph type="sldNum" sz="quarter" idx="12"/>
          </p:nvPr>
        </p:nvSpPr>
        <p:spPr/>
        <p:txBody>
          <a:bodyPr/>
          <a:lstStyle/>
          <a:p>
            <a:fld id="{15E800EC-18EE-0640-9078-DFCBD37A3D47}" type="slidenum">
              <a:rPr kumimoji="1" lang="ja-JP" altLang="en-US" smtClean="0"/>
              <a:t>‹#›</a:t>
            </a:fld>
            <a:endParaRPr kumimoji="1" lang="ja-JP" altLang="en-US"/>
          </a:p>
        </p:txBody>
      </p:sp>
    </p:spTree>
    <p:extLst>
      <p:ext uri="{BB962C8B-B14F-4D97-AF65-F5344CB8AC3E}">
        <p14:creationId xmlns:p14="http://schemas.microsoft.com/office/powerpoint/2010/main" val="106735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5C587BF-30EF-543F-9B84-59B57FC3942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4642F09-DE1F-4405-3534-440C3C64A05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FFA4B2-DB2D-DE76-A29C-20EC3093E7DD}"/>
              </a:ext>
            </a:extLst>
          </p:cNvPr>
          <p:cNvSpPr>
            <a:spLocks noGrp="1"/>
          </p:cNvSpPr>
          <p:nvPr>
            <p:ph type="dt" sz="half" idx="10"/>
          </p:nvPr>
        </p:nvSpPr>
        <p:spPr/>
        <p:txBody>
          <a:bodyPr/>
          <a:lstStyle/>
          <a:p>
            <a:fld id="{520E1462-AE39-7C46-8C8C-3AABD85748D5}" type="datetimeFigureOut">
              <a:rPr kumimoji="1" lang="ja-JP" altLang="en-US" smtClean="0"/>
              <a:t>2025/5/6</a:t>
            </a:fld>
            <a:endParaRPr kumimoji="1" lang="ja-JP" altLang="en-US"/>
          </a:p>
        </p:txBody>
      </p:sp>
      <p:sp>
        <p:nvSpPr>
          <p:cNvPr id="5" name="フッター プレースホルダー 4">
            <a:extLst>
              <a:ext uri="{FF2B5EF4-FFF2-40B4-BE49-F238E27FC236}">
                <a16:creationId xmlns:a16="http://schemas.microsoft.com/office/drawing/2014/main" id="{F5167298-BD49-30F6-E3B2-71F7DD31993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8BF003B-41D9-A0C1-8B44-4521F6D8C082}"/>
              </a:ext>
            </a:extLst>
          </p:cNvPr>
          <p:cNvSpPr>
            <a:spLocks noGrp="1"/>
          </p:cNvSpPr>
          <p:nvPr>
            <p:ph type="sldNum" sz="quarter" idx="12"/>
          </p:nvPr>
        </p:nvSpPr>
        <p:spPr/>
        <p:txBody>
          <a:bodyPr/>
          <a:lstStyle/>
          <a:p>
            <a:fld id="{15E800EC-18EE-0640-9078-DFCBD37A3D47}" type="slidenum">
              <a:rPr kumimoji="1" lang="ja-JP" altLang="en-US" smtClean="0"/>
              <a:t>‹#›</a:t>
            </a:fld>
            <a:endParaRPr kumimoji="1" lang="ja-JP" altLang="en-US"/>
          </a:p>
        </p:txBody>
      </p:sp>
    </p:spTree>
    <p:extLst>
      <p:ext uri="{BB962C8B-B14F-4D97-AF65-F5344CB8AC3E}">
        <p14:creationId xmlns:p14="http://schemas.microsoft.com/office/powerpoint/2010/main" val="3026052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4E2768-F49A-29BD-7763-E6169DD17F8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546565-78F1-6345-CE42-CC0E43B98C8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0C4FC8-3776-5F6C-B977-17E0B801C87B}"/>
              </a:ext>
            </a:extLst>
          </p:cNvPr>
          <p:cNvSpPr>
            <a:spLocks noGrp="1"/>
          </p:cNvSpPr>
          <p:nvPr>
            <p:ph type="dt" sz="half" idx="10"/>
          </p:nvPr>
        </p:nvSpPr>
        <p:spPr/>
        <p:txBody>
          <a:bodyPr/>
          <a:lstStyle/>
          <a:p>
            <a:fld id="{520E1462-AE39-7C46-8C8C-3AABD85748D5}" type="datetimeFigureOut">
              <a:rPr kumimoji="1" lang="ja-JP" altLang="en-US" smtClean="0"/>
              <a:t>2025/5/6</a:t>
            </a:fld>
            <a:endParaRPr kumimoji="1" lang="ja-JP" altLang="en-US"/>
          </a:p>
        </p:txBody>
      </p:sp>
      <p:sp>
        <p:nvSpPr>
          <p:cNvPr id="5" name="フッター プレースホルダー 4">
            <a:extLst>
              <a:ext uri="{FF2B5EF4-FFF2-40B4-BE49-F238E27FC236}">
                <a16:creationId xmlns:a16="http://schemas.microsoft.com/office/drawing/2014/main" id="{04E2A0D4-8441-CD13-DA4C-BC6079254B2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A69692-DC00-9214-03FB-AE6065CF4DE1}"/>
              </a:ext>
            </a:extLst>
          </p:cNvPr>
          <p:cNvSpPr>
            <a:spLocks noGrp="1"/>
          </p:cNvSpPr>
          <p:nvPr>
            <p:ph type="sldNum" sz="quarter" idx="12"/>
          </p:nvPr>
        </p:nvSpPr>
        <p:spPr/>
        <p:txBody>
          <a:bodyPr/>
          <a:lstStyle/>
          <a:p>
            <a:fld id="{15E800EC-18EE-0640-9078-DFCBD37A3D47}" type="slidenum">
              <a:rPr kumimoji="1" lang="ja-JP" altLang="en-US" smtClean="0"/>
              <a:t>‹#›</a:t>
            </a:fld>
            <a:endParaRPr kumimoji="1" lang="ja-JP" altLang="en-US"/>
          </a:p>
        </p:txBody>
      </p:sp>
    </p:spTree>
    <p:extLst>
      <p:ext uri="{BB962C8B-B14F-4D97-AF65-F5344CB8AC3E}">
        <p14:creationId xmlns:p14="http://schemas.microsoft.com/office/powerpoint/2010/main" val="110628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826DDD-B07C-3B12-C82E-6C027ACFFD7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0BB7D6A-31CA-9C62-875C-A512EF1C35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74EE635-815C-3546-475A-8D57E647CBE7}"/>
              </a:ext>
            </a:extLst>
          </p:cNvPr>
          <p:cNvSpPr>
            <a:spLocks noGrp="1"/>
          </p:cNvSpPr>
          <p:nvPr>
            <p:ph type="dt" sz="half" idx="10"/>
          </p:nvPr>
        </p:nvSpPr>
        <p:spPr/>
        <p:txBody>
          <a:bodyPr/>
          <a:lstStyle/>
          <a:p>
            <a:fld id="{520E1462-AE39-7C46-8C8C-3AABD85748D5}" type="datetimeFigureOut">
              <a:rPr kumimoji="1" lang="ja-JP" altLang="en-US" smtClean="0"/>
              <a:t>2025/5/6</a:t>
            </a:fld>
            <a:endParaRPr kumimoji="1" lang="ja-JP" altLang="en-US"/>
          </a:p>
        </p:txBody>
      </p:sp>
      <p:sp>
        <p:nvSpPr>
          <p:cNvPr id="5" name="フッター プレースホルダー 4">
            <a:extLst>
              <a:ext uri="{FF2B5EF4-FFF2-40B4-BE49-F238E27FC236}">
                <a16:creationId xmlns:a16="http://schemas.microsoft.com/office/drawing/2014/main" id="{A4534973-3891-9C84-43E1-FD4B6912280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E63C65-8331-838D-F58C-3EA7493A1238}"/>
              </a:ext>
            </a:extLst>
          </p:cNvPr>
          <p:cNvSpPr>
            <a:spLocks noGrp="1"/>
          </p:cNvSpPr>
          <p:nvPr>
            <p:ph type="sldNum" sz="quarter" idx="12"/>
          </p:nvPr>
        </p:nvSpPr>
        <p:spPr/>
        <p:txBody>
          <a:bodyPr/>
          <a:lstStyle/>
          <a:p>
            <a:fld id="{15E800EC-18EE-0640-9078-DFCBD37A3D47}" type="slidenum">
              <a:rPr kumimoji="1" lang="ja-JP" altLang="en-US" smtClean="0"/>
              <a:t>‹#›</a:t>
            </a:fld>
            <a:endParaRPr kumimoji="1" lang="ja-JP" altLang="en-US"/>
          </a:p>
        </p:txBody>
      </p:sp>
    </p:spTree>
    <p:extLst>
      <p:ext uri="{BB962C8B-B14F-4D97-AF65-F5344CB8AC3E}">
        <p14:creationId xmlns:p14="http://schemas.microsoft.com/office/powerpoint/2010/main" val="4291993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5BF483-2719-8FDE-80CB-F27F92A7975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9A4EFC-93BC-3D54-3266-C2D7D9CE8AF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30019D8-FC51-A5C5-DD1F-EE2C855A105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7A6AD55-00C6-0AE3-A0F2-6300FBA30AE0}"/>
              </a:ext>
            </a:extLst>
          </p:cNvPr>
          <p:cNvSpPr>
            <a:spLocks noGrp="1"/>
          </p:cNvSpPr>
          <p:nvPr>
            <p:ph type="dt" sz="half" idx="10"/>
          </p:nvPr>
        </p:nvSpPr>
        <p:spPr/>
        <p:txBody>
          <a:bodyPr/>
          <a:lstStyle/>
          <a:p>
            <a:fld id="{520E1462-AE39-7C46-8C8C-3AABD85748D5}" type="datetimeFigureOut">
              <a:rPr kumimoji="1" lang="ja-JP" altLang="en-US" smtClean="0"/>
              <a:t>2025/5/6</a:t>
            </a:fld>
            <a:endParaRPr kumimoji="1" lang="ja-JP" altLang="en-US"/>
          </a:p>
        </p:txBody>
      </p:sp>
      <p:sp>
        <p:nvSpPr>
          <p:cNvPr id="6" name="フッター プレースホルダー 5">
            <a:extLst>
              <a:ext uri="{FF2B5EF4-FFF2-40B4-BE49-F238E27FC236}">
                <a16:creationId xmlns:a16="http://schemas.microsoft.com/office/drawing/2014/main" id="{129CBAEF-BB14-DB61-CEE4-35690D4C2AB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42DD98-AA15-329B-B0EF-DC5CA11EB9C6}"/>
              </a:ext>
            </a:extLst>
          </p:cNvPr>
          <p:cNvSpPr>
            <a:spLocks noGrp="1"/>
          </p:cNvSpPr>
          <p:nvPr>
            <p:ph type="sldNum" sz="quarter" idx="12"/>
          </p:nvPr>
        </p:nvSpPr>
        <p:spPr/>
        <p:txBody>
          <a:bodyPr/>
          <a:lstStyle/>
          <a:p>
            <a:fld id="{15E800EC-18EE-0640-9078-DFCBD37A3D47}" type="slidenum">
              <a:rPr kumimoji="1" lang="ja-JP" altLang="en-US" smtClean="0"/>
              <a:t>‹#›</a:t>
            </a:fld>
            <a:endParaRPr kumimoji="1" lang="ja-JP" altLang="en-US"/>
          </a:p>
        </p:txBody>
      </p:sp>
    </p:spTree>
    <p:extLst>
      <p:ext uri="{BB962C8B-B14F-4D97-AF65-F5344CB8AC3E}">
        <p14:creationId xmlns:p14="http://schemas.microsoft.com/office/powerpoint/2010/main" val="2540124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565D01-03BA-8054-C764-967A9D7AD0D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85EDF24-7569-289A-662F-C7F24FF89A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FCA5CA7-3330-F5F3-17CA-9C31F61482B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301C5BD-9457-FEF8-BB66-EB4F6830D0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08967CE-A2EB-00EE-88E2-2B6326F8735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2B86A07-F12F-2648-B109-009D459C3A51}"/>
              </a:ext>
            </a:extLst>
          </p:cNvPr>
          <p:cNvSpPr>
            <a:spLocks noGrp="1"/>
          </p:cNvSpPr>
          <p:nvPr>
            <p:ph type="dt" sz="half" idx="10"/>
          </p:nvPr>
        </p:nvSpPr>
        <p:spPr/>
        <p:txBody>
          <a:bodyPr/>
          <a:lstStyle/>
          <a:p>
            <a:fld id="{520E1462-AE39-7C46-8C8C-3AABD85748D5}" type="datetimeFigureOut">
              <a:rPr kumimoji="1" lang="ja-JP" altLang="en-US" smtClean="0"/>
              <a:t>2025/5/6</a:t>
            </a:fld>
            <a:endParaRPr kumimoji="1" lang="ja-JP" altLang="en-US"/>
          </a:p>
        </p:txBody>
      </p:sp>
      <p:sp>
        <p:nvSpPr>
          <p:cNvPr id="8" name="フッター プレースホルダー 7">
            <a:extLst>
              <a:ext uri="{FF2B5EF4-FFF2-40B4-BE49-F238E27FC236}">
                <a16:creationId xmlns:a16="http://schemas.microsoft.com/office/drawing/2014/main" id="{F5695F49-C43F-298C-9AA0-683EB5DE85C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018B342-E29B-9E2B-3425-BEC4574ECD0A}"/>
              </a:ext>
            </a:extLst>
          </p:cNvPr>
          <p:cNvSpPr>
            <a:spLocks noGrp="1"/>
          </p:cNvSpPr>
          <p:nvPr>
            <p:ph type="sldNum" sz="quarter" idx="12"/>
          </p:nvPr>
        </p:nvSpPr>
        <p:spPr/>
        <p:txBody>
          <a:bodyPr/>
          <a:lstStyle/>
          <a:p>
            <a:fld id="{15E800EC-18EE-0640-9078-DFCBD37A3D47}" type="slidenum">
              <a:rPr kumimoji="1" lang="ja-JP" altLang="en-US" smtClean="0"/>
              <a:t>‹#›</a:t>
            </a:fld>
            <a:endParaRPr kumimoji="1" lang="ja-JP" altLang="en-US"/>
          </a:p>
        </p:txBody>
      </p:sp>
    </p:spTree>
    <p:extLst>
      <p:ext uri="{BB962C8B-B14F-4D97-AF65-F5344CB8AC3E}">
        <p14:creationId xmlns:p14="http://schemas.microsoft.com/office/powerpoint/2010/main" val="157669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616B88-F629-4773-45ED-69CD2528DC5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DEF1AD8-FF90-E13D-5983-292AA63129EF}"/>
              </a:ext>
            </a:extLst>
          </p:cNvPr>
          <p:cNvSpPr>
            <a:spLocks noGrp="1"/>
          </p:cNvSpPr>
          <p:nvPr>
            <p:ph type="dt" sz="half" idx="10"/>
          </p:nvPr>
        </p:nvSpPr>
        <p:spPr/>
        <p:txBody>
          <a:bodyPr/>
          <a:lstStyle/>
          <a:p>
            <a:fld id="{520E1462-AE39-7C46-8C8C-3AABD85748D5}" type="datetimeFigureOut">
              <a:rPr kumimoji="1" lang="ja-JP" altLang="en-US" smtClean="0"/>
              <a:t>2025/5/6</a:t>
            </a:fld>
            <a:endParaRPr kumimoji="1" lang="ja-JP" altLang="en-US"/>
          </a:p>
        </p:txBody>
      </p:sp>
      <p:sp>
        <p:nvSpPr>
          <p:cNvPr id="4" name="フッター プレースホルダー 3">
            <a:extLst>
              <a:ext uri="{FF2B5EF4-FFF2-40B4-BE49-F238E27FC236}">
                <a16:creationId xmlns:a16="http://schemas.microsoft.com/office/drawing/2014/main" id="{EBA8251E-523D-06CB-5E6A-B22F26020BC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9D1D94A-8057-1B43-1F2B-AF06ED823B88}"/>
              </a:ext>
            </a:extLst>
          </p:cNvPr>
          <p:cNvSpPr>
            <a:spLocks noGrp="1"/>
          </p:cNvSpPr>
          <p:nvPr>
            <p:ph type="sldNum" sz="quarter" idx="12"/>
          </p:nvPr>
        </p:nvSpPr>
        <p:spPr/>
        <p:txBody>
          <a:bodyPr/>
          <a:lstStyle/>
          <a:p>
            <a:fld id="{15E800EC-18EE-0640-9078-DFCBD37A3D47}" type="slidenum">
              <a:rPr kumimoji="1" lang="ja-JP" altLang="en-US" smtClean="0"/>
              <a:t>‹#›</a:t>
            </a:fld>
            <a:endParaRPr kumimoji="1" lang="ja-JP" altLang="en-US"/>
          </a:p>
        </p:txBody>
      </p:sp>
    </p:spTree>
    <p:extLst>
      <p:ext uri="{BB962C8B-B14F-4D97-AF65-F5344CB8AC3E}">
        <p14:creationId xmlns:p14="http://schemas.microsoft.com/office/powerpoint/2010/main" val="132395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B1BF277-A6FE-3356-C488-B969F43854F7}"/>
              </a:ext>
            </a:extLst>
          </p:cNvPr>
          <p:cNvSpPr>
            <a:spLocks noGrp="1"/>
          </p:cNvSpPr>
          <p:nvPr>
            <p:ph type="dt" sz="half" idx="10"/>
          </p:nvPr>
        </p:nvSpPr>
        <p:spPr/>
        <p:txBody>
          <a:bodyPr/>
          <a:lstStyle/>
          <a:p>
            <a:fld id="{520E1462-AE39-7C46-8C8C-3AABD85748D5}" type="datetimeFigureOut">
              <a:rPr kumimoji="1" lang="ja-JP" altLang="en-US" smtClean="0"/>
              <a:t>2025/5/6</a:t>
            </a:fld>
            <a:endParaRPr kumimoji="1" lang="ja-JP" altLang="en-US"/>
          </a:p>
        </p:txBody>
      </p:sp>
      <p:sp>
        <p:nvSpPr>
          <p:cNvPr id="3" name="フッター プレースホルダー 2">
            <a:extLst>
              <a:ext uri="{FF2B5EF4-FFF2-40B4-BE49-F238E27FC236}">
                <a16:creationId xmlns:a16="http://schemas.microsoft.com/office/drawing/2014/main" id="{1754C951-BCC4-52E3-03E2-5A99072E253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CCBC46-27BC-87EA-5E7C-C989F3577D50}"/>
              </a:ext>
            </a:extLst>
          </p:cNvPr>
          <p:cNvSpPr>
            <a:spLocks noGrp="1"/>
          </p:cNvSpPr>
          <p:nvPr>
            <p:ph type="sldNum" sz="quarter" idx="12"/>
          </p:nvPr>
        </p:nvSpPr>
        <p:spPr/>
        <p:txBody>
          <a:bodyPr/>
          <a:lstStyle/>
          <a:p>
            <a:fld id="{15E800EC-18EE-0640-9078-DFCBD37A3D47}" type="slidenum">
              <a:rPr kumimoji="1" lang="ja-JP" altLang="en-US" smtClean="0"/>
              <a:t>‹#›</a:t>
            </a:fld>
            <a:endParaRPr kumimoji="1" lang="ja-JP" altLang="en-US"/>
          </a:p>
        </p:txBody>
      </p:sp>
    </p:spTree>
    <p:extLst>
      <p:ext uri="{BB962C8B-B14F-4D97-AF65-F5344CB8AC3E}">
        <p14:creationId xmlns:p14="http://schemas.microsoft.com/office/powerpoint/2010/main" val="162356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3B058-1F7D-27BD-AAD8-2BC62B34536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C1CB21D-6575-73EB-51E6-0708AE7541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C176F9D-D6B1-7420-E268-EE7887A023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F825C4-A4B1-0271-5F73-DB7DDFEBB26A}"/>
              </a:ext>
            </a:extLst>
          </p:cNvPr>
          <p:cNvSpPr>
            <a:spLocks noGrp="1"/>
          </p:cNvSpPr>
          <p:nvPr>
            <p:ph type="dt" sz="half" idx="10"/>
          </p:nvPr>
        </p:nvSpPr>
        <p:spPr/>
        <p:txBody>
          <a:bodyPr/>
          <a:lstStyle/>
          <a:p>
            <a:fld id="{520E1462-AE39-7C46-8C8C-3AABD85748D5}" type="datetimeFigureOut">
              <a:rPr kumimoji="1" lang="ja-JP" altLang="en-US" smtClean="0"/>
              <a:t>2025/5/6</a:t>
            </a:fld>
            <a:endParaRPr kumimoji="1" lang="ja-JP" altLang="en-US"/>
          </a:p>
        </p:txBody>
      </p:sp>
      <p:sp>
        <p:nvSpPr>
          <p:cNvPr id="6" name="フッター プレースホルダー 5">
            <a:extLst>
              <a:ext uri="{FF2B5EF4-FFF2-40B4-BE49-F238E27FC236}">
                <a16:creationId xmlns:a16="http://schemas.microsoft.com/office/drawing/2014/main" id="{F3215928-E4B3-1B65-C5B6-7570B4A11F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75434B-EBEF-3115-F860-78A697070C1D}"/>
              </a:ext>
            </a:extLst>
          </p:cNvPr>
          <p:cNvSpPr>
            <a:spLocks noGrp="1"/>
          </p:cNvSpPr>
          <p:nvPr>
            <p:ph type="sldNum" sz="quarter" idx="12"/>
          </p:nvPr>
        </p:nvSpPr>
        <p:spPr/>
        <p:txBody>
          <a:bodyPr/>
          <a:lstStyle/>
          <a:p>
            <a:fld id="{15E800EC-18EE-0640-9078-DFCBD37A3D47}" type="slidenum">
              <a:rPr kumimoji="1" lang="ja-JP" altLang="en-US" smtClean="0"/>
              <a:t>‹#›</a:t>
            </a:fld>
            <a:endParaRPr kumimoji="1" lang="ja-JP" altLang="en-US"/>
          </a:p>
        </p:txBody>
      </p:sp>
    </p:spTree>
    <p:extLst>
      <p:ext uri="{BB962C8B-B14F-4D97-AF65-F5344CB8AC3E}">
        <p14:creationId xmlns:p14="http://schemas.microsoft.com/office/powerpoint/2010/main" val="4238924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CB5C5A-1A6D-41B2-5846-DDE9219E63E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6EA9036-A64B-5479-0B0E-F9BCE5C25A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EF469F8-A939-6339-F301-871AAB1C9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5FFE2C5-E19B-1DCF-5F3D-BE1B51BED487}"/>
              </a:ext>
            </a:extLst>
          </p:cNvPr>
          <p:cNvSpPr>
            <a:spLocks noGrp="1"/>
          </p:cNvSpPr>
          <p:nvPr>
            <p:ph type="dt" sz="half" idx="10"/>
          </p:nvPr>
        </p:nvSpPr>
        <p:spPr/>
        <p:txBody>
          <a:bodyPr/>
          <a:lstStyle/>
          <a:p>
            <a:fld id="{520E1462-AE39-7C46-8C8C-3AABD85748D5}" type="datetimeFigureOut">
              <a:rPr kumimoji="1" lang="ja-JP" altLang="en-US" smtClean="0"/>
              <a:t>2025/5/6</a:t>
            </a:fld>
            <a:endParaRPr kumimoji="1" lang="ja-JP" altLang="en-US"/>
          </a:p>
        </p:txBody>
      </p:sp>
      <p:sp>
        <p:nvSpPr>
          <p:cNvPr id="6" name="フッター プレースホルダー 5">
            <a:extLst>
              <a:ext uri="{FF2B5EF4-FFF2-40B4-BE49-F238E27FC236}">
                <a16:creationId xmlns:a16="http://schemas.microsoft.com/office/drawing/2014/main" id="{42736C8A-85E9-ABB5-09FB-666348BFD20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5B6B018-36E9-22EF-36A4-23578EF63B90}"/>
              </a:ext>
            </a:extLst>
          </p:cNvPr>
          <p:cNvSpPr>
            <a:spLocks noGrp="1"/>
          </p:cNvSpPr>
          <p:nvPr>
            <p:ph type="sldNum" sz="quarter" idx="12"/>
          </p:nvPr>
        </p:nvSpPr>
        <p:spPr/>
        <p:txBody>
          <a:bodyPr/>
          <a:lstStyle/>
          <a:p>
            <a:fld id="{15E800EC-18EE-0640-9078-DFCBD37A3D47}" type="slidenum">
              <a:rPr kumimoji="1" lang="ja-JP" altLang="en-US" smtClean="0"/>
              <a:t>‹#›</a:t>
            </a:fld>
            <a:endParaRPr kumimoji="1" lang="ja-JP" altLang="en-US"/>
          </a:p>
        </p:txBody>
      </p:sp>
    </p:spTree>
    <p:extLst>
      <p:ext uri="{BB962C8B-B14F-4D97-AF65-F5344CB8AC3E}">
        <p14:creationId xmlns:p14="http://schemas.microsoft.com/office/powerpoint/2010/main" val="3629121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3BBD385-021A-A79B-8535-56458E397E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95E081A-1A2B-D71C-0FD4-319CF720EC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2AD823A-1F2A-A485-0F9B-FC408B411B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0E1462-AE39-7C46-8C8C-3AABD85748D5}" type="datetimeFigureOut">
              <a:rPr kumimoji="1" lang="ja-JP" altLang="en-US" smtClean="0"/>
              <a:t>2025/5/6</a:t>
            </a:fld>
            <a:endParaRPr kumimoji="1" lang="ja-JP" altLang="en-US"/>
          </a:p>
        </p:txBody>
      </p:sp>
      <p:sp>
        <p:nvSpPr>
          <p:cNvPr id="5" name="フッター プレースホルダー 4">
            <a:extLst>
              <a:ext uri="{FF2B5EF4-FFF2-40B4-BE49-F238E27FC236}">
                <a16:creationId xmlns:a16="http://schemas.microsoft.com/office/drawing/2014/main" id="{CFA36898-8454-4C39-D71E-696DDCB369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E363ACA-2B62-5968-A5DB-327F3C1552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E800EC-18EE-0640-9078-DFCBD37A3D47}" type="slidenum">
              <a:rPr kumimoji="1" lang="ja-JP" altLang="en-US" smtClean="0"/>
              <a:t>‹#›</a:t>
            </a:fld>
            <a:endParaRPr kumimoji="1" lang="ja-JP" altLang="en-US"/>
          </a:p>
        </p:txBody>
      </p:sp>
    </p:spTree>
    <p:extLst>
      <p:ext uri="{BB962C8B-B14F-4D97-AF65-F5344CB8AC3E}">
        <p14:creationId xmlns:p14="http://schemas.microsoft.com/office/powerpoint/2010/main" val="3396974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B0FC2-53F1-D626-C20D-145F166FBA72}"/>
              </a:ext>
            </a:extLst>
          </p:cNvPr>
          <p:cNvSpPr>
            <a:spLocks noGrp="1"/>
          </p:cNvSpPr>
          <p:nvPr>
            <p:ph type="title"/>
          </p:nvPr>
        </p:nvSpPr>
        <p:spPr/>
        <p:txBody>
          <a:bodyPr>
            <a:normAutofit/>
          </a:bodyPr>
          <a:lstStyle/>
          <a:p>
            <a:r>
              <a:rPr kumimoji="1" lang="ja-JP" altLang="en-US" sz="3600" b="1"/>
              <a:t>北山</a:t>
            </a:r>
            <a:r>
              <a:rPr kumimoji="1" lang="en-US" altLang="ja-JP" sz="3600" b="1" dirty="0"/>
              <a:t> </a:t>
            </a:r>
            <a:r>
              <a:rPr kumimoji="1" lang="ja-JP" altLang="en-US" sz="3600" b="1"/>
              <a:t>機械学習</a:t>
            </a:r>
            <a:r>
              <a:rPr kumimoji="1" lang="en-US" altLang="ja-JP" sz="3600" b="1" dirty="0"/>
              <a:t> 20250506</a:t>
            </a:r>
            <a:endParaRPr kumimoji="1" lang="ja-JP" altLang="en-US" sz="3600" b="1"/>
          </a:p>
        </p:txBody>
      </p:sp>
    </p:spTree>
    <p:extLst>
      <p:ext uri="{BB962C8B-B14F-4D97-AF65-F5344CB8AC3E}">
        <p14:creationId xmlns:p14="http://schemas.microsoft.com/office/powerpoint/2010/main" val="3193785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ボックス 11">
            <a:extLst>
              <a:ext uri="{FF2B5EF4-FFF2-40B4-BE49-F238E27FC236}">
                <a16:creationId xmlns:a16="http://schemas.microsoft.com/office/drawing/2014/main" id="{C7943F97-9012-19DC-9351-2A985467F9C9}"/>
              </a:ext>
            </a:extLst>
          </p:cNvPr>
          <p:cNvSpPr txBox="1"/>
          <p:nvPr/>
        </p:nvSpPr>
        <p:spPr>
          <a:xfrm>
            <a:off x="267347" y="159925"/>
            <a:ext cx="6845833" cy="400110"/>
          </a:xfrm>
          <a:prstGeom prst="rect">
            <a:avLst/>
          </a:prstGeom>
          <a:noFill/>
        </p:spPr>
        <p:txBody>
          <a:bodyPr wrap="square">
            <a:spAutoFit/>
          </a:bodyPr>
          <a:lstStyle/>
          <a:p>
            <a:r>
              <a:rPr lang="ja-JP" altLang="en-US" sz="2000" b="1">
                <a:solidFill>
                  <a:schemeClr val="tx1">
                    <a:lumMod val="95000"/>
                    <a:lumOff val="5000"/>
                  </a:schemeClr>
                </a:solidFill>
                <a:latin typeface="Arial" panose="020B0604020202020204" pitchFamily="34" charset="0"/>
                <a:cs typeface="Arial" panose="020B0604020202020204" pitchFamily="34" charset="0"/>
              </a:rPr>
              <a:t>決定木ベース</a:t>
            </a:r>
            <a:r>
              <a:rPr lang="en" altLang="ja-JP" sz="2000" b="1" dirty="0" err="1">
                <a:solidFill>
                  <a:schemeClr val="tx1">
                    <a:lumMod val="95000"/>
                    <a:lumOff val="5000"/>
                  </a:schemeClr>
                </a:solidFill>
                <a:latin typeface="Arial" panose="020B0604020202020204" pitchFamily="34" charset="0"/>
                <a:cs typeface="Arial" panose="020B0604020202020204" pitchFamily="34" charset="0"/>
              </a:rPr>
              <a:t>XGBoost</a:t>
            </a:r>
            <a:r>
              <a:rPr lang="ja-JP" altLang="en-US" sz="2000" b="1">
                <a:solidFill>
                  <a:schemeClr val="tx1">
                    <a:lumMod val="95000"/>
                    <a:lumOff val="5000"/>
                  </a:schemeClr>
                </a:solidFill>
                <a:latin typeface="Arial" panose="020B0604020202020204" pitchFamily="34" charset="0"/>
                <a:cs typeface="Arial" panose="020B0604020202020204" pitchFamily="34" charset="0"/>
              </a:rPr>
              <a:t>回帰モデルによる</a:t>
            </a:r>
            <a:r>
              <a:rPr lang="en-US" altLang="ja-JP" sz="2000" b="1" dirty="0">
                <a:solidFill>
                  <a:schemeClr val="tx1">
                    <a:lumMod val="95000"/>
                    <a:lumOff val="5000"/>
                  </a:schemeClr>
                </a:solidFill>
                <a:latin typeface="Arial" panose="020B0604020202020204" pitchFamily="34" charset="0"/>
                <a:cs typeface="Arial" panose="020B0604020202020204" pitchFamily="34" charset="0"/>
              </a:rPr>
              <a:t>2</a:t>
            </a:r>
            <a:r>
              <a:rPr lang="en" altLang="ja-JP" sz="2000" b="1" dirty="0" err="1">
                <a:solidFill>
                  <a:schemeClr val="tx1">
                    <a:lumMod val="95000"/>
                    <a:lumOff val="5000"/>
                  </a:schemeClr>
                </a:solidFill>
                <a:latin typeface="Arial" panose="020B0604020202020204" pitchFamily="34" charset="0"/>
                <a:cs typeface="Arial" panose="020B0604020202020204" pitchFamily="34" charset="0"/>
              </a:rPr>
              <a:t>nd</a:t>
            </a:r>
            <a:r>
              <a:rPr lang="ja-JP" altLang="en-US" sz="2000" b="1">
                <a:solidFill>
                  <a:schemeClr val="tx1">
                    <a:lumMod val="95000"/>
                    <a:lumOff val="5000"/>
                  </a:schemeClr>
                </a:solidFill>
                <a:latin typeface="Arial" panose="020B0604020202020204" pitchFamily="34" charset="0"/>
                <a:cs typeface="Arial" panose="020B0604020202020204" pitchFamily="34" charset="0"/>
              </a:rPr>
              <a:t>放電容量予測</a:t>
            </a:r>
          </a:p>
        </p:txBody>
      </p:sp>
      <p:sp>
        <p:nvSpPr>
          <p:cNvPr id="25" name="テキスト ボックス 24">
            <a:extLst>
              <a:ext uri="{FF2B5EF4-FFF2-40B4-BE49-F238E27FC236}">
                <a16:creationId xmlns:a16="http://schemas.microsoft.com/office/drawing/2014/main" id="{C43C9953-186D-4C29-A6F8-05DE36DA0D49}"/>
              </a:ext>
            </a:extLst>
          </p:cNvPr>
          <p:cNvSpPr txBox="1"/>
          <p:nvPr/>
        </p:nvSpPr>
        <p:spPr>
          <a:xfrm>
            <a:off x="5553983" y="3146366"/>
            <a:ext cx="6575813" cy="2800767"/>
          </a:xfrm>
          <a:prstGeom prst="rect">
            <a:avLst/>
          </a:prstGeom>
          <a:noFill/>
        </p:spPr>
        <p:txBody>
          <a:bodyPr wrap="square">
            <a:spAutoFit/>
          </a:bodyPr>
          <a:lstStyle/>
          <a:p>
            <a:pPr marL="285750" indent="-285750">
              <a:buFont typeface="Arial" panose="020B0604020202020204" pitchFamily="34" charset="0"/>
              <a:buChar char="•"/>
            </a:pPr>
            <a:r>
              <a:rPr lang="ja-JP" altLang="en-US" sz="1600" b="1">
                <a:latin typeface="Arial" panose="020B0604020202020204" pitchFamily="34" charset="0"/>
                <a:cs typeface="Arial" panose="020B0604020202020204" pitchFamily="34" charset="0"/>
              </a:rPr>
              <a:t>データ</a:t>
            </a:r>
            <a:r>
              <a:rPr lang="ja-JP" altLang="en-US" sz="1600">
                <a:latin typeface="Arial" panose="020B0604020202020204" pitchFamily="34" charset="0"/>
                <a:cs typeface="Arial" panose="020B0604020202020204" pitchFamily="34" charset="0"/>
              </a:rPr>
              <a:t>：</a:t>
            </a:r>
            <a:r>
              <a:rPr lang="en-US" altLang="ja-JP" sz="1600" dirty="0">
                <a:latin typeface="Arial" panose="020B0604020202020204" pitchFamily="34" charset="0"/>
                <a:cs typeface="Arial" panose="020B0604020202020204" pitchFamily="34" charset="0"/>
              </a:rPr>
              <a:t>105</a:t>
            </a:r>
            <a:r>
              <a:rPr lang="ja-JP" altLang="en-US" sz="1600">
                <a:latin typeface="Arial" panose="020B0604020202020204" pitchFamily="34" charset="0"/>
                <a:cs typeface="Arial" panose="020B0604020202020204" pitchFamily="34" charset="0"/>
              </a:rPr>
              <a:t>サンプルを使用塩・溶媒・添加剤・活物質／導電助剤／バインダーの組成を説明変数、</a:t>
            </a:r>
            <a:r>
              <a:rPr lang="en-US" altLang="ja-JP" sz="1600" dirty="0">
                <a:latin typeface="Arial" panose="020B0604020202020204" pitchFamily="34" charset="0"/>
                <a:cs typeface="Arial" panose="020B0604020202020204" pitchFamily="34" charset="0"/>
              </a:rPr>
              <a:t>2</a:t>
            </a:r>
            <a:r>
              <a:rPr lang="en" altLang="ja-JP" sz="1600" dirty="0" err="1">
                <a:latin typeface="Arial" panose="020B0604020202020204" pitchFamily="34" charset="0"/>
                <a:cs typeface="Arial" panose="020B0604020202020204" pitchFamily="34" charset="0"/>
              </a:rPr>
              <a:t>nd</a:t>
            </a:r>
            <a:r>
              <a:rPr lang="ja-JP" altLang="en-US" sz="1600">
                <a:latin typeface="Arial" panose="020B0604020202020204" pitchFamily="34" charset="0"/>
                <a:cs typeface="Arial" panose="020B0604020202020204" pitchFamily="34" charset="0"/>
              </a:rPr>
              <a:t>放電容量を目的変数として前処理</a:t>
            </a:r>
            <a:endParaRPr lang="en-US" altLang="ja-JP"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ltLang="ja-JP"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ja-JP" altLang="en-US" sz="1600" b="1">
                <a:latin typeface="Arial" panose="020B0604020202020204" pitchFamily="34" charset="0"/>
                <a:cs typeface="Arial" panose="020B0604020202020204" pitchFamily="34" charset="0"/>
              </a:rPr>
              <a:t>モデル</a:t>
            </a:r>
            <a:r>
              <a:rPr lang="ja-JP" altLang="en-US" sz="1600">
                <a:latin typeface="Arial" panose="020B0604020202020204" pitchFamily="34" charset="0"/>
                <a:cs typeface="Arial" panose="020B0604020202020204" pitchFamily="34" charset="0"/>
              </a:rPr>
              <a:t>：</a:t>
            </a:r>
            <a:r>
              <a:rPr lang="ja-JP" altLang="en-US" sz="1600" b="1">
                <a:solidFill>
                  <a:srgbClr val="629FCA"/>
                </a:solidFill>
                <a:latin typeface="Arial" panose="020B0604020202020204" pitchFamily="34" charset="0"/>
                <a:cs typeface="Arial" panose="020B0604020202020204" pitchFamily="34" charset="0"/>
              </a:rPr>
              <a:t>決定木ベースの</a:t>
            </a:r>
            <a:r>
              <a:rPr lang="en" altLang="ja-JP" sz="1600" b="1" dirty="0" err="1">
                <a:solidFill>
                  <a:srgbClr val="629FCA"/>
                </a:solidFill>
                <a:latin typeface="Arial" panose="020B0604020202020204" pitchFamily="34" charset="0"/>
                <a:cs typeface="Arial" panose="020B0604020202020204" pitchFamily="34" charset="0"/>
              </a:rPr>
              <a:t>XGBoost</a:t>
            </a:r>
            <a:r>
              <a:rPr lang="ja-JP" altLang="en-US" sz="1600" b="1">
                <a:solidFill>
                  <a:srgbClr val="629FCA"/>
                </a:solidFill>
                <a:latin typeface="Arial" panose="020B0604020202020204" pitchFamily="34" charset="0"/>
                <a:cs typeface="Arial" panose="020B0604020202020204" pitchFamily="34" charset="0"/>
              </a:rPr>
              <a:t>回帰モデル</a:t>
            </a:r>
            <a:r>
              <a:rPr lang="ja-JP" altLang="en-US" sz="1600">
                <a:latin typeface="Arial" panose="020B0604020202020204" pitchFamily="34" charset="0"/>
                <a:cs typeface="Arial" panose="020B0604020202020204" pitchFamily="34" charset="0"/>
              </a:rPr>
              <a:t>を構築</a:t>
            </a:r>
            <a:endParaRPr lang="en-US" altLang="ja-JP"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ltLang="ja-JP" sz="1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ja-JP" altLang="en-US" sz="1600" b="1">
                <a:latin typeface="Arial" panose="020B0604020202020204" pitchFamily="34" charset="0"/>
                <a:cs typeface="Arial" panose="020B0604020202020204" pitchFamily="34" charset="0"/>
              </a:rPr>
              <a:t>評価</a:t>
            </a:r>
            <a:r>
              <a:rPr lang="ja-JP" altLang="en-US" sz="1600">
                <a:latin typeface="Arial" panose="020B0604020202020204" pitchFamily="34" charset="0"/>
                <a:cs typeface="Arial" panose="020B0604020202020204" pitchFamily="34" charset="0"/>
              </a:rPr>
              <a:t>：</a:t>
            </a:r>
            <a:r>
              <a:rPr lang="en" altLang="ja-JP" sz="1600" b="1" dirty="0" err="1">
                <a:latin typeface="Arial" panose="020B0604020202020204" pitchFamily="34" charset="0"/>
                <a:cs typeface="Arial" panose="020B0604020202020204" pitchFamily="34" charset="0"/>
              </a:rPr>
              <a:t>Optuna</a:t>
            </a:r>
            <a:r>
              <a:rPr lang="ja-JP" altLang="en-US" sz="1600" b="1">
                <a:latin typeface="Arial" panose="020B0604020202020204" pitchFamily="34" charset="0"/>
                <a:cs typeface="Arial" panose="020B0604020202020204" pitchFamily="34" charset="0"/>
              </a:rPr>
              <a:t>によるベイズ最適化</a:t>
            </a:r>
            <a:r>
              <a:rPr lang="ja-JP" altLang="en-US" sz="1600">
                <a:latin typeface="Arial" panose="020B0604020202020204" pitchFamily="34" charset="0"/>
                <a:cs typeface="Arial" panose="020B0604020202020204" pitchFamily="34" charset="0"/>
              </a:rPr>
              <a:t>で木の深さや学習率など主要なハイパーパラメータを探索し、</a:t>
            </a:r>
            <a:r>
              <a:rPr lang="en-US" altLang="ja-JP" sz="1600" dirty="0">
                <a:latin typeface="Arial" panose="020B0604020202020204" pitchFamily="34" charset="0"/>
                <a:cs typeface="Arial" panose="020B0604020202020204" pitchFamily="34" charset="0"/>
              </a:rPr>
              <a:t>80</a:t>
            </a:r>
            <a:r>
              <a:rPr lang="ja-JP" altLang="en-US" sz="1600">
                <a:latin typeface="Arial" panose="020B0604020202020204" pitchFamily="34" charset="0"/>
                <a:cs typeface="Arial" panose="020B0604020202020204" pitchFamily="34" charset="0"/>
              </a:rPr>
              <a:t>対</a:t>
            </a:r>
            <a:r>
              <a:rPr lang="en-US" altLang="ja-JP" sz="1600" dirty="0">
                <a:latin typeface="Arial" panose="020B0604020202020204" pitchFamily="34" charset="0"/>
                <a:cs typeface="Arial" panose="020B0604020202020204" pitchFamily="34" charset="0"/>
              </a:rPr>
              <a:t>20</a:t>
            </a:r>
            <a:r>
              <a:rPr lang="ja-JP" altLang="en-US" sz="1600">
                <a:latin typeface="Arial" panose="020B0604020202020204" pitchFamily="34" charset="0"/>
                <a:cs typeface="Arial" panose="020B0604020202020204" pitchFamily="34" charset="0"/>
              </a:rPr>
              <a:t>の割合で訓練／検証データに分割して</a:t>
            </a:r>
            <a:r>
              <a:rPr lang="en" altLang="ja-JP" sz="1600" dirty="0">
                <a:latin typeface="Arial" panose="020B0604020202020204" pitchFamily="34" charset="0"/>
                <a:cs typeface="Arial" panose="020B0604020202020204" pitchFamily="34" charset="0"/>
              </a:rPr>
              <a:t>RMSE</a:t>
            </a:r>
            <a:r>
              <a:rPr lang="ja-JP" altLang="en" sz="1600">
                <a:latin typeface="Arial" panose="020B0604020202020204" pitchFamily="34" charset="0"/>
                <a:cs typeface="Arial" panose="020B0604020202020204" pitchFamily="34" charset="0"/>
              </a:rPr>
              <a:t>／</a:t>
            </a:r>
            <a:r>
              <a:rPr lang="en" altLang="ja-JP" sz="1600" dirty="0">
                <a:latin typeface="Arial" panose="020B0604020202020204" pitchFamily="34" charset="0"/>
                <a:cs typeface="Arial" panose="020B0604020202020204" pitchFamily="34" charset="0"/>
              </a:rPr>
              <a:t>MAE</a:t>
            </a:r>
            <a:r>
              <a:rPr lang="ja-JP" altLang="en" sz="1600">
                <a:latin typeface="Arial" panose="020B0604020202020204" pitchFamily="34" charset="0"/>
                <a:cs typeface="Arial" panose="020B0604020202020204" pitchFamily="34" charset="0"/>
              </a:rPr>
              <a:t>／</a:t>
            </a:r>
            <a:r>
              <a:rPr lang="en" altLang="ja-JP" sz="1600" dirty="0">
                <a:latin typeface="Arial" panose="020B0604020202020204" pitchFamily="34" charset="0"/>
                <a:cs typeface="Arial" panose="020B0604020202020204" pitchFamily="34" charset="0"/>
              </a:rPr>
              <a:t>R²</a:t>
            </a:r>
            <a:r>
              <a:rPr lang="ja-JP" altLang="en-US" sz="1600">
                <a:latin typeface="Arial" panose="020B0604020202020204" pitchFamily="34" charset="0"/>
                <a:cs typeface="Arial" panose="020B0604020202020204" pitchFamily="34" charset="0"/>
              </a:rPr>
              <a:t>を算出しモデル評価</a:t>
            </a:r>
            <a:endParaRPr lang="en-US" altLang="ja-JP"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 altLang="ja-JP"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ja-JP" altLang="en-US" sz="1600" b="1">
                <a:latin typeface="Arial" panose="020B0604020202020204" pitchFamily="34" charset="0"/>
                <a:cs typeface="Arial" panose="020B0604020202020204" pitchFamily="34" charset="0"/>
              </a:rPr>
              <a:t>可視化：</a:t>
            </a:r>
            <a:r>
              <a:rPr lang="en" altLang="ja-JP" sz="1600" dirty="0">
                <a:latin typeface="Arial" panose="020B0604020202020204" pitchFamily="34" charset="0"/>
                <a:cs typeface="Arial" panose="020B0604020202020204" pitchFamily="34" charset="0"/>
              </a:rPr>
              <a:t>Actual vs Predicted</a:t>
            </a:r>
            <a:r>
              <a:rPr lang="ja-JP" altLang="en-US" sz="1600">
                <a:latin typeface="Arial" panose="020B0604020202020204" pitchFamily="34" charset="0"/>
                <a:cs typeface="Arial" panose="020B0604020202020204" pitchFamily="34" charset="0"/>
              </a:rPr>
              <a:t>散布図で予測精度を確認</a:t>
            </a:r>
          </a:p>
        </p:txBody>
      </p:sp>
      <p:grpSp>
        <p:nvGrpSpPr>
          <p:cNvPr id="34" name="グループ化 33">
            <a:extLst>
              <a:ext uri="{FF2B5EF4-FFF2-40B4-BE49-F238E27FC236}">
                <a16:creationId xmlns:a16="http://schemas.microsoft.com/office/drawing/2014/main" id="{423B8A2F-7265-EC8E-2CEB-41D1480D55BE}"/>
              </a:ext>
            </a:extLst>
          </p:cNvPr>
          <p:cNvGrpSpPr/>
          <p:nvPr/>
        </p:nvGrpSpPr>
        <p:grpSpPr>
          <a:xfrm>
            <a:off x="288614" y="926284"/>
            <a:ext cx="7548777" cy="5747317"/>
            <a:chOff x="6690807" y="553731"/>
            <a:chExt cx="7548777" cy="5747317"/>
          </a:xfrm>
        </p:grpSpPr>
        <p:pic>
          <p:nvPicPr>
            <p:cNvPr id="8" name="図 7" descr="グラフ, 散布図&#10;&#10;AI によって生成されたコンテンツは間違っている可能性があります。">
              <a:extLst>
                <a:ext uri="{FF2B5EF4-FFF2-40B4-BE49-F238E27FC236}">
                  <a16:creationId xmlns:a16="http://schemas.microsoft.com/office/drawing/2014/main" id="{1C6B2D90-2F28-03E4-51FC-BE7CC7F4F89F}"/>
                </a:ext>
              </a:extLst>
            </p:cNvPr>
            <p:cNvPicPr>
              <a:picLocks noChangeAspect="1"/>
            </p:cNvPicPr>
            <p:nvPr/>
          </p:nvPicPr>
          <p:blipFill>
            <a:blip r:embed="rId3"/>
            <a:stretch>
              <a:fillRect/>
            </a:stretch>
          </p:blipFill>
          <p:spPr>
            <a:xfrm>
              <a:off x="6690807" y="553731"/>
              <a:ext cx="5286635" cy="5286635"/>
            </a:xfrm>
            <a:prstGeom prst="rect">
              <a:avLst/>
            </a:prstGeom>
          </p:spPr>
        </p:pic>
        <p:sp>
          <p:nvSpPr>
            <p:cNvPr id="17" name="テキスト ボックス 16">
              <a:extLst>
                <a:ext uri="{FF2B5EF4-FFF2-40B4-BE49-F238E27FC236}">
                  <a16:creationId xmlns:a16="http://schemas.microsoft.com/office/drawing/2014/main" id="{8B5CD4DC-9539-59D0-73D7-16D8F15673AF}"/>
                </a:ext>
              </a:extLst>
            </p:cNvPr>
            <p:cNvSpPr txBox="1"/>
            <p:nvPr/>
          </p:nvSpPr>
          <p:spPr>
            <a:xfrm>
              <a:off x="6920389" y="5777828"/>
              <a:ext cx="5959854" cy="523220"/>
            </a:xfrm>
            <a:prstGeom prst="rect">
              <a:avLst/>
            </a:prstGeom>
            <a:noFill/>
          </p:spPr>
          <p:txBody>
            <a:bodyPr wrap="square">
              <a:spAutoFit/>
            </a:bodyPr>
            <a:lstStyle/>
            <a:p>
              <a:r>
                <a:rPr lang="en" altLang="ja-JP" sz="1400" dirty="0">
                  <a:latin typeface="Arial" panose="020B0604020202020204" pitchFamily="34" charset="0"/>
                  <a:cs typeface="Arial" panose="020B0604020202020204" pitchFamily="34" charset="0"/>
                </a:rPr>
                <a:t>Fig.1 </a:t>
              </a:r>
              <a:r>
                <a:rPr lang="ja-JP" altLang="en-US" sz="1400">
                  <a:latin typeface="Arial" panose="020B0604020202020204" pitchFamily="34" charset="0"/>
                  <a:cs typeface="Arial" panose="020B0604020202020204" pitchFamily="34" charset="0"/>
                </a:rPr>
                <a:t>テストデータにおける</a:t>
              </a:r>
              <a:r>
                <a:rPr lang="en-US" altLang="ja-JP" sz="1400" dirty="0">
                  <a:latin typeface="Arial" panose="020B0604020202020204" pitchFamily="34" charset="0"/>
                  <a:cs typeface="Arial" panose="020B0604020202020204" pitchFamily="34" charset="0"/>
                </a:rPr>
                <a:t>2</a:t>
              </a:r>
              <a:r>
                <a:rPr lang="en" altLang="ja-JP" sz="1400" dirty="0" err="1">
                  <a:latin typeface="Arial" panose="020B0604020202020204" pitchFamily="34" charset="0"/>
                  <a:cs typeface="Arial" panose="020B0604020202020204" pitchFamily="34" charset="0"/>
                </a:rPr>
                <a:t>nd</a:t>
              </a:r>
              <a:r>
                <a:rPr lang="ja-JP" altLang="en-US" sz="1400">
                  <a:latin typeface="Arial" panose="020B0604020202020204" pitchFamily="34" charset="0"/>
                  <a:cs typeface="Arial" panose="020B0604020202020204" pitchFamily="34" charset="0"/>
                </a:rPr>
                <a:t>放電容量予測精度の結果（</a:t>
              </a:r>
              <a:r>
                <a:rPr lang="en" altLang="ja-JP" sz="1400" dirty="0" err="1">
                  <a:latin typeface="Arial" panose="020B0604020202020204" pitchFamily="34" charset="0"/>
                  <a:cs typeface="Arial" panose="020B0604020202020204" pitchFamily="34" charset="0"/>
                </a:rPr>
                <a:t>XGBoost</a:t>
              </a:r>
              <a:r>
                <a:rPr lang="ja-JP" altLang="en-US" sz="1400">
                  <a:latin typeface="Arial" panose="020B0604020202020204" pitchFamily="34" charset="0"/>
                  <a:cs typeface="Arial" panose="020B0604020202020204" pitchFamily="34" charset="0"/>
                </a:rPr>
                <a:t>回帰）</a:t>
              </a:r>
            </a:p>
          </p:txBody>
        </p:sp>
        <p:sp>
          <p:nvSpPr>
            <p:cNvPr id="32" name="テキスト ボックス 31">
              <a:extLst>
                <a:ext uri="{FF2B5EF4-FFF2-40B4-BE49-F238E27FC236}">
                  <a16:creationId xmlns:a16="http://schemas.microsoft.com/office/drawing/2014/main" id="{9F213AE8-C7E2-4EC8-20A8-4924B04E6116}"/>
                </a:ext>
              </a:extLst>
            </p:cNvPr>
            <p:cNvSpPr txBox="1"/>
            <p:nvPr/>
          </p:nvSpPr>
          <p:spPr>
            <a:xfrm>
              <a:off x="11884136" y="795855"/>
              <a:ext cx="2355448" cy="338554"/>
            </a:xfrm>
            <a:prstGeom prst="rect">
              <a:avLst/>
            </a:prstGeom>
            <a:noFill/>
          </p:spPr>
          <p:txBody>
            <a:bodyPr wrap="square">
              <a:spAutoFit/>
            </a:bodyPr>
            <a:lstStyle/>
            <a:p>
              <a:r>
                <a:rPr lang="ja-JP" altLang="en-US" sz="1600" b="1">
                  <a:highlight>
                    <a:srgbClr val="FFFF00"/>
                  </a:highlight>
                  <a:latin typeface="Arial" panose="020B0604020202020204" pitchFamily="34" charset="0"/>
                  <a:cs typeface="Arial" panose="020B0604020202020204" pitchFamily="34" charset="0"/>
                </a:rPr>
                <a:t>おおむね実測を再現</a:t>
              </a:r>
            </a:p>
          </p:txBody>
        </p:sp>
      </p:grpSp>
      <p:sp>
        <p:nvSpPr>
          <p:cNvPr id="36" name="テキスト ボックス 35">
            <a:extLst>
              <a:ext uri="{FF2B5EF4-FFF2-40B4-BE49-F238E27FC236}">
                <a16:creationId xmlns:a16="http://schemas.microsoft.com/office/drawing/2014/main" id="{E4B8D227-CD84-A54D-6AE7-418E42BABB16}"/>
              </a:ext>
            </a:extLst>
          </p:cNvPr>
          <p:cNvSpPr txBox="1"/>
          <p:nvPr/>
        </p:nvSpPr>
        <p:spPr>
          <a:xfrm>
            <a:off x="5460677" y="1500797"/>
            <a:ext cx="6190860" cy="646331"/>
          </a:xfrm>
          <a:prstGeom prst="rect">
            <a:avLst/>
          </a:prstGeom>
          <a:noFill/>
        </p:spPr>
        <p:txBody>
          <a:bodyPr wrap="square">
            <a:spAutoFit/>
          </a:bodyPr>
          <a:lstStyle/>
          <a:p>
            <a:r>
              <a:rPr lang="en-US" altLang="ja-JP" b="1" dirty="0">
                <a:latin typeface="Arial" panose="020B0604020202020204" pitchFamily="34" charset="0"/>
                <a:cs typeface="Arial" panose="020B0604020202020204" pitchFamily="34" charset="0"/>
              </a:rPr>
              <a:t>105</a:t>
            </a:r>
            <a:r>
              <a:rPr lang="ja-JP" altLang="en-US" b="1">
                <a:latin typeface="Arial" panose="020B0604020202020204" pitchFamily="34" charset="0"/>
                <a:cs typeface="Arial" panose="020B0604020202020204" pitchFamily="34" charset="0"/>
              </a:rPr>
              <a:t>サンプルで学習した</a:t>
            </a:r>
            <a:r>
              <a:rPr lang="en" altLang="ja-JP" b="1" dirty="0" err="1">
                <a:latin typeface="Arial" panose="020B0604020202020204" pitchFamily="34" charset="0"/>
                <a:cs typeface="Arial" panose="020B0604020202020204" pitchFamily="34" charset="0"/>
              </a:rPr>
              <a:t>XGBoost</a:t>
            </a:r>
            <a:r>
              <a:rPr lang="ja-JP" altLang="en-US" b="1">
                <a:latin typeface="Arial" panose="020B0604020202020204" pitchFamily="34" charset="0"/>
                <a:cs typeface="Arial" panose="020B0604020202020204" pitchFamily="34" charset="0"/>
              </a:rPr>
              <a:t>回帰モデルは、</a:t>
            </a:r>
            <a:br>
              <a:rPr lang="en-US" altLang="ja-JP" b="1" dirty="0">
                <a:latin typeface="Arial" panose="020B0604020202020204" pitchFamily="34" charset="0"/>
                <a:cs typeface="Arial" panose="020B0604020202020204" pitchFamily="34" charset="0"/>
              </a:rPr>
            </a:br>
            <a:r>
              <a:rPr lang="ja-JP" altLang="en-US" b="1">
                <a:latin typeface="Arial" panose="020B0604020202020204" pitchFamily="34" charset="0"/>
                <a:cs typeface="Arial" panose="020B0604020202020204" pitchFamily="34" charset="0"/>
              </a:rPr>
              <a:t>テストデータで</a:t>
            </a:r>
            <a:r>
              <a:rPr lang="en" altLang="ja-JP" b="1" dirty="0">
                <a:latin typeface="Arial" panose="020B0604020202020204" pitchFamily="34" charset="0"/>
                <a:cs typeface="Arial" panose="020B0604020202020204" pitchFamily="34" charset="0"/>
              </a:rPr>
              <a:t>RMSE = </a:t>
            </a:r>
            <a:r>
              <a:rPr lang="en" altLang="ja-JP" b="1" dirty="0">
                <a:solidFill>
                  <a:srgbClr val="FF0000"/>
                </a:solidFill>
                <a:latin typeface="Arial" panose="020B0604020202020204" pitchFamily="34" charset="0"/>
                <a:cs typeface="Arial" panose="020B0604020202020204" pitchFamily="34" charset="0"/>
              </a:rPr>
              <a:t>98.7 </a:t>
            </a:r>
            <a:r>
              <a:rPr lang="en" altLang="ja-JP" b="1" dirty="0" err="1">
                <a:solidFill>
                  <a:srgbClr val="FF0000"/>
                </a:solidFill>
                <a:latin typeface="Arial" panose="020B0604020202020204" pitchFamily="34" charset="0"/>
                <a:cs typeface="Arial" panose="020B0604020202020204" pitchFamily="34" charset="0"/>
              </a:rPr>
              <a:t>mAh</a:t>
            </a:r>
            <a:r>
              <a:rPr lang="en" altLang="ja-JP" b="1" dirty="0">
                <a:solidFill>
                  <a:srgbClr val="FF0000"/>
                </a:solidFill>
                <a:latin typeface="Arial" panose="020B0604020202020204" pitchFamily="34" charset="0"/>
                <a:cs typeface="Arial" panose="020B0604020202020204" pitchFamily="34" charset="0"/>
              </a:rPr>
              <a:t>/g</a:t>
            </a:r>
            <a:r>
              <a:rPr lang="ja-JP" altLang="en-US" b="1">
                <a:latin typeface="Arial" panose="020B0604020202020204" pitchFamily="34" charset="0"/>
                <a:cs typeface="Arial" panose="020B0604020202020204" pitchFamily="34" charset="0"/>
              </a:rPr>
              <a:t>を達成</a:t>
            </a:r>
          </a:p>
        </p:txBody>
      </p:sp>
      <p:sp>
        <p:nvSpPr>
          <p:cNvPr id="2" name="テキスト ボックス 1">
            <a:extLst>
              <a:ext uri="{FF2B5EF4-FFF2-40B4-BE49-F238E27FC236}">
                <a16:creationId xmlns:a16="http://schemas.microsoft.com/office/drawing/2014/main" id="{4FB9B498-CC71-8781-BA9D-68293EC21704}"/>
              </a:ext>
            </a:extLst>
          </p:cNvPr>
          <p:cNvSpPr txBox="1"/>
          <p:nvPr/>
        </p:nvSpPr>
        <p:spPr>
          <a:xfrm>
            <a:off x="1311325" y="2662973"/>
            <a:ext cx="1800493" cy="307777"/>
          </a:xfrm>
          <a:prstGeom prst="rect">
            <a:avLst/>
          </a:prstGeom>
          <a:noFill/>
        </p:spPr>
        <p:txBody>
          <a:bodyPr wrap="none" rtlCol="0">
            <a:spAutoFit/>
          </a:bodyPr>
          <a:lstStyle/>
          <a:p>
            <a:r>
              <a:rPr kumimoji="1" lang="ja-JP" altLang="en-US" sz="1400" b="1">
                <a:solidFill>
                  <a:srgbClr val="629FCA"/>
                </a:solidFill>
                <a:latin typeface="Arial" panose="020B0604020202020204" pitchFamily="34" charset="0"/>
                <a:cs typeface="Arial" panose="020B0604020202020204" pitchFamily="34" charset="0"/>
              </a:rPr>
              <a:t>モデルが予測した点</a:t>
            </a:r>
          </a:p>
        </p:txBody>
      </p:sp>
      <p:cxnSp>
        <p:nvCxnSpPr>
          <p:cNvPr id="4" name="直線矢印コネクタ 3">
            <a:extLst>
              <a:ext uri="{FF2B5EF4-FFF2-40B4-BE49-F238E27FC236}">
                <a16:creationId xmlns:a16="http://schemas.microsoft.com/office/drawing/2014/main" id="{308F1848-65CA-D955-0FF0-4884BB32D35F}"/>
              </a:ext>
            </a:extLst>
          </p:cNvPr>
          <p:cNvCxnSpPr/>
          <p:nvPr/>
        </p:nvCxnSpPr>
        <p:spPr>
          <a:xfrm>
            <a:off x="2211572" y="2987749"/>
            <a:ext cx="478465" cy="441251"/>
          </a:xfrm>
          <a:prstGeom prst="straightConnector1">
            <a:avLst/>
          </a:prstGeom>
          <a:ln>
            <a:solidFill>
              <a:srgbClr val="629FCA"/>
            </a:solidFill>
            <a:tailEnd type="triangle"/>
          </a:ln>
        </p:spPr>
        <p:style>
          <a:lnRef idx="2">
            <a:schemeClr val="accent1"/>
          </a:lnRef>
          <a:fillRef idx="0">
            <a:schemeClr val="accent1"/>
          </a:fillRef>
          <a:effectRef idx="1">
            <a:schemeClr val="accent1"/>
          </a:effectRef>
          <a:fontRef idx="minor">
            <a:schemeClr val="tx1"/>
          </a:fontRef>
        </p:style>
      </p:cxnSp>
      <p:sp>
        <p:nvSpPr>
          <p:cNvPr id="5" name="テキスト ボックス 4">
            <a:extLst>
              <a:ext uri="{FF2B5EF4-FFF2-40B4-BE49-F238E27FC236}">
                <a16:creationId xmlns:a16="http://schemas.microsoft.com/office/drawing/2014/main" id="{0F4CC60C-ED39-76E6-575F-592586DD78CA}"/>
              </a:ext>
            </a:extLst>
          </p:cNvPr>
          <p:cNvSpPr txBox="1"/>
          <p:nvPr/>
        </p:nvSpPr>
        <p:spPr>
          <a:xfrm rot="18767867">
            <a:off x="1306817" y="4666866"/>
            <a:ext cx="1620957" cy="523220"/>
          </a:xfrm>
          <a:prstGeom prst="rect">
            <a:avLst/>
          </a:prstGeom>
          <a:noFill/>
        </p:spPr>
        <p:txBody>
          <a:bodyPr wrap="none" rtlCol="0">
            <a:spAutoFit/>
          </a:bodyPr>
          <a:lstStyle/>
          <a:p>
            <a:r>
              <a:rPr kumimoji="1" lang="ja-JP" altLang="en-US" sz="1400" b="1">
                <a:solidFill>
                  <a:srgbClr val="FF0000"/>
                </a:solidFill>
                <a:latin typeface="Arial" panose="020B0604020202020204" pitchFamily="34" charset="0"/>
                <a:cs typeface="Arial" panose="020B0604020202020204" pitchFamily="34" charset="0"/>
              </a:rPr>
              <a:t>実測</a:t>
            </a:r>
            <a:r>
              <a:rPr lang="ja-JP" altLang="en-US" sz="1400" b="1">
                <a:solidFill>
                  <a:srgbClr val="FF0000"/>
                </a:solidFill>
                <a:latin typeface="Arial" panose="020B0604020202020204" pitchFamily="34" charset="0"/>
                <a:cs typeface="Arial" panose="020B0604020202020204" pitchFamily="34" charset="0"/>
              </a:rPr>
              <a:t>値と完全一致</a:t>
            </a:r>
            <a:br>
              <a:rPr lang="en-US" altLang="ja-JP" sz="1400" b="1" dirty="0">
                <a:solidFill>
                  <a:srgbClr val="FF0000"/>
                </a:solidFill>
                <a:latin typeface="Arial" panose="020B0604020202020204" pitchFamily="34" charset="0"/>
                <a:cs typeface="Arial" panose="020B0604020202020204" pitchFamily="34" charset="0"/>
              </a:rPr>
            </a:br>
            <a:r>
              <a:rPr lang="ja-JP" altLang="en-US" sz="1400" b="1">
                <a:solidFill>
                  <a:srgbClr val="FF0000"/>
                </a:solidFill>
                <a:latin typeface="Arial" panose="020B0604020202020204" pitchFamily="34" charset="0"/>
                <a:cs typeface="Arial" panose="020B0604020202020204" pitchFamily="34" charset="0"/>
              </a:rPr>
              <a:t>のライン</a:t>
            </a:r>
            <a:endParaRPr kumimoji="1" lang="ja-JP" altLang="en-US" sz="1400" b="1">
              <a:solidFill>
                <a:srgbClr val="FF0000"/>
              </a:solidFill>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7AA512A3-50B1-BB0E-A0B4-C1C507502DE4}"/>
              </a:ext>
            </a:extLst>
          </p:cNvPr>
          <p:cNvSpPr txBox="1"/>
          <p:nvPr/>
        </p:nvSpPr>
        <p:spPr>
          <a:xfrm>
            <a:off x="5565866" y="2801473"/>
            <a:ext cx="2852063" cy="338554"/>
          </a:xfrm>
          <a:prstGeom prst="rect">
            <a:avLst/>
          </a:prstGeom>
          <a:noFill/>
        </p:spPr>
        <p:txBody>
          <a:bodyPr wrap="none" rtlCol="0">
            <a:spAutoFit/>
          </a:bodyPr>
          <a:lstStyle/>
          <a:p>
            <a:r>
              <a:rPr kumimoji="1" lang="ja-JP" altLang="en-US" sz="1600" b="1" u="sng">
                <a:solidFill>
                  <a:srgbClr val="629FCA"/>
                </a:solidFill>
                <a:latin typeface="Arial" panose="020B0604020202020204" pitchFamily="34" charset="0"/>
                <a:cs typeface="Arial" panose="020B0604020202020204" pitchFamily="34" charset="0"/>
              </a:rPr>
              <a:t>モデル構築及び評価について</a:t>
            </a:r>
          </a:p>
        </p:txBody>
      </p:sp>
    </p:spTree>
    <p:extLst>
      <p:ext uri="{BB962C8B-B14F-4D97-AF65-F5344CB8AC3E}">
        <p14:creationId xmlns:p14="http://schemas.microsoft.com/office/powerpoint/2010/main" val="1289157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0438FEA-9708-AF29-052E-D454055F1E78}"/>
              </a:ext>
            </a:extLst>
          </p:cNvPr>
          <p:cNvPicPr>
            <a:picLocks noChangeAspect="1"/>
          </p:cNvPicPr>
          <p:nvPr/>
        </p:nvPicPr>
        <p:blipFill>
          <a:blip r:embed="rId3"/>
          <a:srcRect r="1751"/>
          <a:stretch/>
        </p:blipFill>
        <p:spPr>
          <a:xfrm>
            <a:off x="1134807" y="760646"/>
            <a:ext cx="10163943" cy="4380342"/>
          </a:xfrm>
          <a:prstGeom prst="rect">
            <a:avLst/>
          </a:prstGeom>
        </p:spPr>
      </p:pic>
      <p:sp>
        <p:nvSpPr>
          <p:cNvPr id="7" name="テキスト ボックス 6">
            <a:extLst>
              <a:ext uri="{FF2B5EF4-FFF2-40B4-BE49-F238E27FC236}">
                <a16:creationId xmlns:a16="http://schemas.microsoft.com/office/drawing/2014/main" id="{C701B2C9-6969-8F1A-9640-D51259D0499B}"/>
              </a:ext>
            </a:extLst>
          </p:cNvPr>
          <p:cNvSpPr txBox="1"/>
          <p:nvPr/>
        </p:nvSpPr>
        <p:spPr>
          <a:xfrm>
            <a:off x="190980" y="191511"/>
            <a:ext cx="8602146" cy="400110"/>
          </a:xfrm>
          <a:prstGeom prst="rect">
            <a:avLst/>
          </a:prstGeom>
          <a:noFill/>
        </p:spPr>
        <p:txBody>
          <a:bodyPr wrap="square">
            <a:spAutoFit/>
          </a:bodyPr>
          <a:lstStyle/>
          <a:p>
            <a:r>
              <a:rPr lang="en" altLang="ja-JP" sz="2000" b="1" dirty="0"/>
              <a:t>SHAP </a:t>
            </a:r>
            <a:r>
              <a:rPr lang="ja-JP" altLang="en-US" sz="2000" b="1"/>
              <a:t>による特徴量解析</a:t>
            </a:r>
            <a:r>
              <a:rPr lang="en-US" altLang="ja-JP" sz="2000" b="1" dirty="0"/>
              <a:t> </a:t>
            </a:r>
            <a:r>
              <a:rPr lang="en-US" altLang="ja-JP" b="1" dirty="0"/>
              <a:t>~</a:t>
            </a:r>
            <a:r>
              <a:rPr lang="en-US" altLang="ja-JP" sz="1600" b="1" dirty="0"/>
              <a:t>2</a:t>
            </a:r>
            <a:r>
              <a:rPr lang="en" altLang="ja-JP" sz="1600" b="1" baseline="30000" dirty="0" err="1"/>
              <a:t>nd</a:t>
            </a:r>
            <a:r>
              <a:rPr lang="ja-JP" altLang="en-US" sz="1600" b="1"/>
              <a:t>放電容量に正負の影響を及ぼす要因の分析</a:t>
            </a:r>
            <a:r>
              <a:rPr lang="en-US" altLang="ja-JP" b="1" dirty="0"/>
              <a:t>~</a:t>
            </a:r>
            <a:endParaRPr lang="ja-JP" altLang="en-US" sz="2000" b="1"/>
          </a:p>
        </p:txBody>
      </p:sp>
      <p:sp>
        <p:nvSpPr>
          <p:cNvPr id="10" name="テキスト ボックス 9">
            <a:extLst>
              <a:ext uri="{FF2B5EF4-FFF2-40B4-BE49-F238E27FC236}">
                <a16:creationId xmlns:a16="http://schemas.microsoft.com/office/drawing/2014/main" id="{0DB338AB-0F95-35CE-D890-BBF7AB7D12C4}"/>
              </a:ext>
            </a:extLst>
          </p:cNvPr>
          <p:cNvSpPr txBox="1"/>
          <p:nvPr/>
        </p:nvSpPr>
        <p:spPr>
          <a:xfrm>
            <a:off x="1" y="5644702"/>
            <a:ext cx="7047952" cy="1323439"/>
          </a:xfrm>
          <a:prstGeom prst="rect">
            <a:avLst/>
          </a:prstGeom>
          <a:noFill/>
        </p:spPr>
        <p:txBody>
          <a:bodyPr wrap="square" rtlCol="0">
            <a:spAutoFit/>
          </a:bodyPr>
          <a:lstStyle/>
          <a:p>
            <a:r>
              <a:rPr lang="ja-JP" altLang="en-US" sz="1600" b="1"/>
              <a:t>図</a:t>
            </a:r>
            <a:r>
              <a:rPr lang="en-US" altLang="ja-JP" sz="1600" b="1" dirty="0"/>
              <a:t>2. </a:t>
            </a:r>
            <a:r>
              <a:rPr lang="en" altLang="ja-JP" sz="1600" b="1" dirty="0" err="1"/>
              <a:t>XGBoost</a:t>
            </a:r>
            <a:r>
              <a:rPr lang="ja-JP" altLang="en-US" sz="1600" b="1"/>
              <a:t>モデルによる</a:t>
            </a:r>
            <a:r>
              <a:rPr lang="en-US" altLang="ja-JP" sz="1600" b="1" dirty="0"/>
              <a:t>2</a:t>
            </a:r>
            <a:r>
              <a:rPr lang="en" altLang="ja-JP" sz="1600" b="1" dirty="0" err="1"/>
              <a:t>nd</a:t>
            </a:r>
            <a:r>
              <a:rPr lang="ja-JP" altLang="en-US" sz="1600" b="1"/>
              <a:t>放電容量予測に対する</a:t>
            </a:r>
            <a:r>
              <a:rPr lang="en" altLang="ja-JP" sz="1600" b="1" dirty="0"/>
              <a:t>SHAP</a:t>
            </a:r>
            <a:r>
              <a:rPr lang="ja-JP" altLang="en-US" sz="1600" b="1"/>
              <a:t>解析結果</a:t>
            </a:r>
            <a:br>
              <a:rPr lang="ja-JP" altLang="en-US" sz="1600"/>
            </a:br>
            <a:r>
              <a:rPr lang="en-US" altLang="ja-JP" sz="1600" dirty="0"/>
              <a:t>(a)</a:t>
            </a:r>
            <a:r>
              <a:rPr lang="ja-JP" altLang="en-US" sz="1600"/>
              <a:t>各特徴量の平均絶対</a:t>
            </a:r>
            <a:r>
              <a:rPr lang="en" altLang="ja-JP" sz="1600" dirty="0"/>
              <a:t>SHAP</a:t>
            </a:r>
            <a:r>
              <a:rPr lang="ja-JP" altLang="en-US" sz="1600"/>
              <a:t>値に基づく重要度（上に行くほど寄与大</a:t>
            </a:r>
            <a:r>
              <a:rPr lang="en-US" altLang="ja-JP" sz="1600" dirty="0"/>
              <a:t>)</a:t>
            </a:r>
            <a:br>
              <a:rPr lang="ja-JP" altLang="en-US" sz="1600"/>
            </a:br>
            <a:r>
              <a:rPr lang="en-US" altLang="ja-JP" sz="1600" dirty="0"/>
              <a:t>(b)</a:t>
            </a:r>
            <a:r>
              <a:rPr lang="ja-JP" altLang="en-US" sz="1600"/>
              <a:t>：</a:t>
            </a:r>
            <a:r>
              <a:rPr lang="en" altLang="ja-JP" sz="1600" dirty="0" err="1"/>
              <a:t>Beeswarm</a:t>
            </a:r>
            <a:r>
              <a:rPr lang="ja-JP" altLang="en-US" sz="1600"/>
              <a:t>プロット（各点はサンプルごとの</a:t>
            </a:r>
            <a:r>
              <a:rPr lang="en" altLang="ja-JP" sz="1600" dirty="0"/>
              <a:t>SHAP</a:t>
            </a:r>
            <a:r>
              <a:rPr lang="ja-JP" altLang="en-US" sz="1600"/>
              <a:t>値を示し、色は元の特徴量値を表す。右に位置する点ほど放電容量の予測値を押し上げる</a:t>
            </a:r>
            <a:r>
              <a:rPr lang="en-US" altLang="ja-JP" sz="1600" dirty="0"/>
              <a:t>)</a:t>
            </a:r>
          </a:p>
          <a:p>
            <a:endParaRPr kumimoji="1" lang="ja-JP" altLang="en-US" sz="1600">
              <a:latin typeface="Arial" panose="020B0604020202020204" pitchFamily="34" charset="0"/>
              <a:cs typeface="Arial" panose="020B0604020202020204" pitchFamily="34" charset="0"/>
            </a:endParaRPr>
          </a:p>
        </p:txBody>
      </p:sp>
      <p:sp>
        <p:nvSpPr>
          <p:cNvPr id="13" name="テキスト ボックス 12">
            <a:extLst>
              <a:ext uri="{FF2B5EF4-FFF2-40B4-BE49-F238E27FC236}">
                <a16:creationId xmlns:a16="http://schemas.microsoft.com/office/drawing/2014/main" id="{6269BAC2-5BD9-29AB-E097-E846F71F4A4D}"/>
              </a:ext>
            </a:extLst>
          </p:cNvPr>
          <p:cNvSpPr txBox="1"/>
          <p:nvPr/>
        </p:nvSpPr>
        <p:spPr>
          <a:xfrm>
            <a:off x="5780758" y="5179066"/>
            <a:ext cx="4698722" cy="338554"/>
          </a:xfrm>
          <a:prstGeom prst="rect">
            <a:avLst/>
          </a:prstGeom>
          <a:noFill/>
        </p:spPr>
        <p:txBody>
          <a:bodyPr wrap="none" rtlCol="0">
            <a:spAutoFit/>
          </a:bodyPr>
          <a:lstStyle/>
          <a:p>
            <a:r>
              <a:rPr lang="ja-JP" altLang="en-US" sz="1600" b="1"/>
              <a:t>右に行くほど、予測される放電容量を押し上げる</a:t>
            </a:r>
            <a:endParaRPr kumimoji="1" lang="ja-JP" altLang="en-US" sz="1600" b="1"/>
          </a:p>
        </p:txBody>
      </p:sp>
      <p:sp>
        <p:nvSpPr>
          <p:cNvPr id="14" name="右矢印 13">
            <a:extLst>
              <a:ext uri="{FF2B5EF4-FFF2-40B4-BE49-F238E27FC236}">
                <a16:creationId xmlns:a16="http://schemas.microsoft.com/office/drawing/2014/main" id="{7DD13D0A-1601-FF08-8B7A-5309B9A1D2BB}"/>
              </a:ext>
            </a:extLst>
          </p:cNvPr>
          <p:cNvSpPr/>
          <p:nvPr/>
        </p:nvSpPr>
        <p:spPr>
          <a:xfrm rot="16200000">
            <a:off x="-588879" y="2747033"/>
            <a:ext cx="3426106" cy="170065"/>
          </a:xfrm>
          <a:prstGeom prst="rightArrow">
            <a:avLst>
              <a:gd name="adj1" fmla="val 50000"/>
              <a:gd name="adj2" fmla="val 135726"/>
            </a:avLst>
          </a:prstGeom>
          <a:solidFill>
            <a:srgbClr val="0179B9"/>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5391657-8531-02BD-A8A2-010FA37652E2}"/>
              </a:ext>
            </a:extLst>
          </p:cNvPr>
          <p:cNvSpPr txBox="1"/>
          <p:nvPr/>
        </p:nvSpPr>
        <p:spPr>
          <a:xfrm rot="16200000">
            <a:off x="-1022373" y="2641017"/>
            <a:ext cx="3784474" cy="338554"/>
          </a:xfrm>
          <a:prstGeom prst="rect">
            <a:avLst/>
          </a:prstGeom>
          <a:noFill/>
        </p:spPr>
        <p:txBody>
          <a:bodyPr wrap="square">
            <a:spAutoFit/>
          </a:bodyPr>
          <a:lstStyle/>
          <a:p>
            <a:r>
              <a:rPr lang="ja-JP" altLang="en-US" sz="1600" b="1"/>
              <a:t>上に行くほどより強く放電要領に寄与</a:t>
            </a:r>
          </a:p>
        </p:txBody>
      </p:sp>
      <p:sp>
        <p:nvSpPr>
          <p:cNvPr id="17" name="右矢印 16">
            <a:extLst>
              <a:ext uri="{FF2B5EF4-FFF2-40B4-BE49-F238E27FC236}">
                <a16:creationId xmlns:a16="http://schemas.microsoft.com/office/drawing/2014/main" id="{93F9E8D6-3F2C-55CA-8FCA-9CD750BDF8A3}"/>
              </a:ext>
            </a:extLst>
          </p:cNvPr>
          <p:cNvSpPr/>
          <p:nvPr/>
        </p:nvSpPr>
        <p:spPr>
          <a:xfrm>
            <a:off x="5780758" y="5009001"/>
            <a:ext cx="4560148" cy="170065"/>
          </a:xfrm>
          <a:prstGeom prst="rightArrow">
            <a:avLst>
              <a:gd name="adj1" fmla="val 50000"/>
              <a:gd name="adj2" fmla="val 135726"/>
            </a:avLst>
          </a:prstGeom>
          <a:solidFill>
            <a:srgbClr val="0179B9"/>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BAE6B777-6307-3FCC-F780-7372DA035F77}"/>
              </a:ext>
            </a:extLst>
          </p:cNvPr>
          <p:cNvSpPr txBox="1"/>
          <p:nvPr/>
        </p:nvSpPr>
        <p:spPr>
          <a:xfrm>
            <a:off x="7047953" y="5754871"/>
            <a:ext cx="4673418" cy="861774"/>
          </a:xfrm>
          <a:prstGeom prst="rect">
            <a:avLst/>
          </a:prstGeom>
          <a:solidFill>
            <a:schemeClr val="tx1">
              <a:lumMod val="65000"/>
              <a:lumOff val="35000"/>
              <a:alpha val="8000"/>
            </a:schemeClr>
          </a:solidFill>
        </p:spPr>
        <p:txBody>
          <a:bodyPr wrap="square">
            <a:spAutoFit/>
          </a:bodyPr>
          <a:lstStyle/>
          <a:p>
            <a:pPr>
              <a:buNone/>
            </a:pPr>
            <a:r>
              <a:rPr lang="en-US" altLang="ja-JP" sz="1600" b="1" dirty="0"/>
              <a:t>&lt;</a:t>
            </a:r>
            <a:r>
              <a:rPr lang="ja-JP" altLang="en-US" sz="1600" b="1"/>
              <a:t>示唆されること</a:t>
            </a:r>
            <a:r>
              <a:rPr lang="en-US" altLang="ja-JP" sz="1600" b="1" dirty="0"/>
              <a:t>&gt;</a:t>
            </a:r>
            <a:endParaRPr lang="ja-JP" altLang="en-US" sz="1600" b="1"/>
          </a:p>
          <a:p>
            <a:pPr>
              <a:buFont typeface="Arial" panose="020B0604020202020204" pitchFamily="34" charset="0"/>
              <a:buChar char="•"/>
            </a:pPr>
            <a:r>
              <a:rPr lang="en" altLang="ja-JP" sz="1600" dirty="0" err="1"/>
              <a:t>LiFSI</a:t>
            </a:r>
            <a:r>
              <a:rPr lang="ja-JP" altLang="en-US" sz="1600"/>
              <a:t>濃度を高めることで容量向上が期待できる。</a:t>
            </a:r>
          </a:p>
          <a:p>
            <a:pPr>
              <a:buFont typeface="Arial" panose="020B0604020202020204" pitchFamily="34" charset="0"/>
              <a:buChar char="•"/>
            </a:pPr>
            <a:r>
              <a:rPr lang="ja-JP" altLang="en-US" sz="1600"/>
              <a:t>ロード量は適切に制御し、過度な増量は避ける。</a:t>
            </a:r>
          </a:p>
        </p:txBody>
      </p:sp>
      <p:sp>
        <p:nvSpPr>
          <p:cNvPr id="2" name="テキスト ボックス 1">
            <a:extLst>
              <a:ext uri="{FF2B5EF4-FFF2-40B4-BE49-F238E27FC236}">
                <a16:creationId xmlns:a16="http://schemas.microsoft.com/office/drawing/2014/main" id="{2677B4B7-1823-2E39-EF50-36462FB225F4}"/>
              </a:ext>
            </a:extLst>
          </p:cNvPr>
          <p:cNvSpPr txBox="1"/>
          <p:nvPr/>
        </p:nvSpPr>
        <p:spPr>
          <a:xfrm>
            <a:off x="2061883" y="759816"/>
            <a:ext cx="505267" cy="369332"/>
          </a:xfrm>
          <a:prstGeom prst="rect">
            <a:avLst/>
          </a:prstGeom>
          <a:noFill/>
        </p:spPr>
        <p:txBody>
          <a:bodyPr wrap="none" rtlCol="0">
            <a:spAutoFit/>
          </a:bodyPr>
          <a:lstStyle/>
          <a:p>
            <a:r>
              <a:rPr kumimoji="1" lang="en-US" altLang="ja-JP" b="1" dirty="0"/>
              <a:t>(a)</a:t>
            </a:r>
            <a:endParaRPr kumimoji="1" lang="ja-JP" altLang="en-US" b="1"/>
          </a:p>
        </p:txBody>
      </p:sp>
      <p:sp>
        <p:nvSpPr>
          <p:cNvPr id="3" name="テキスト ボックス 2">
            <a:extLst>
              <a:ext uri="{FF2B5EF4-FFF2-40B4-BE49-F238E27FC236}">
                <a16:creationId xmlns:a16="http://schemas.microsoft.com/office/drawing/2014/main" id="{941BA72E-212A-DD76-9438-1D970B67A343}"/>
              </a:ext>
            </a:extLst>
          </p:cNvPr>
          <p:cNvSpPr txBox="1"/>
          <p:nvPr/>
        </p:nvSpPr>
        <p:spPr>
          <a:xfrm>
            <a:off x="6096000" y="733391"/>
            <a:ext cx="511679" cy="369332"/>
          </a:xfrm>
          <a:prstGeom prst="rect">
            <a:avLst/>
          </a:prstGeom>
          <a:noFill/>
        </p:spPr>
        <p:txBody>
          <a:bodyPr wrap="none" rtlCol="0">
            <a:spAutoFit/>
          </a:bodyPr>
          <a:lstStyle/>
          <a:p>
            <a:r>
              <a:rPr kumimoji="1" lang="en-US" altLang="ja-JP" b="1" dirty="0"/>
              <a:t>(b)</a:t>
            </a:r>
            <a:endParaRPr kumimoji="1" lang="ja-JP" altLang="en-US" b="1"/>
          </a:p>
        </p:txBody>
      </p:sp>
    </p:spTree>
    <p:extLst>
      <p:ext uri="{BB962C8B-B14F-4D97-AF65-F5344CB8AC3E}">
        <p14:creationId xmlns:p14="http://schemas.microsoft.com/office/powerpoint/2010/main" val="2830849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3B8BB14-C505-01BD-115F-DF2047BD7C67}"/>
              </a:ext>
            </a:extLst>
          </p:cNvPr>
          <p:cNvSpPr txBox="1"/>
          <p:nvPr/>
        </p:nvSpPr>
        <p:spPr>
          <a:xfrm>
            <a:off x="1876984" y="6248803"/>
            <a:ext cx="8036174" cy="338554"/>
          </a:xfrm>
          <a:prstGeom prst="rect">
            <a:avLst/>
          </a:prstGeom>
          <a:noFill/>
        </p:spPr>
        <p:txBody>
          <a:bodyPr wrap="none" rtlCol="0">
            <a:spAutoFit/>
          </a:bodyPr>
          <a:lstStyle/>
          <a:p>
            <a:r>
              <a:rPr lang="ja-JP" altLang="en-US" sz="1600" b="1"/>
              <a:t>図</a:t>
            </a:r>
            <a:r>
              <a:rPr lang="en-US" altLang="ja-JP" sz="1600" b="1" dirty="0"/>
              <a:t>3</a:t>
            </a:r>
            <a:r>
              <a:rPr lang="en-US" altLang="ja-JP" sz="1600" dirty="0"/>
              <a:t>. </a:t>
            </a:r>
            <a:r>
              <a:rPr lang="ja-JP" altLang="en-US" sz="1600"/>
              <a:t>ロード量とその</a:t>
            </a:r>
            <a:r>
              <a:rPr lang="en" altLang="ja-JP" sz="1600" dirty="0"/>
              <a:t>SHAP</a:t>
            </a:r>
            <a:r>
              <a:rPr lang="ja-JP" altLang="en-US" sz="1600"/>
              <a:t>寄与の関係（色＝</a:t>
            </a:r>
            <a:r>
              <a:rPr lang="en" altLang="ja-JP" sz="1600" dirty="0" err="1"/>
              <a:t>salt_LiFSI</a:t>
            </a:r>
            <a:r>
              <a:rPr lang="ja-JP" altLang="en-US" sz="1600"/>
              <a:t>濃度）を示す</a:t>
            </a:r>
            <a:r>
              <a:rPr lang="en" altLang="ja-JP" sz="1600" dirty="0"/>
              <a:t>Dependence Plot</a:t>
            </a:r>
            <a:endParaRPr kumimoji="1" lang="ja-JP" altLang="en-US" sz="1600">
              <a:latin typeface="Arial" panose="020B0604020202020204" pitchFamily="34" charset="0"/>
              <a:cs typeface="Arial" panose="020B0604020202020204" pitchFamily="34" charset="0"/>
            </a:endParaRPr>
          </a:p>
        </p:txBody>
      </p:sp>
      <p:sp>
        <p:nvSpPr>
          <p:cNvPr id="7" name="テキスト ボックス 6">
            <a:extLst>
              <a:ext uri="{FF2B5EF4-FFF2-40B4-BE49-F238E27FC236}">
                <a16:creationId xmlns:a16="http://schemas.microsoft.com/office/drawing/2014/main" id="{82904DEB-7C3F-8763-882C-D199B269A2C7}"/>
              </a:ext>
            </a:extLst>
          </p:cNvPr>
          <p:cNvSpPr txBox="1"/>
          <p:nvPr/>
        </p:nvSpPr>
        <p:spPr>
          <a:xfrm>
            <a:off x="167832" y="214660"/>
            <a:ext cx="9272501" cy="923330"/>
          </a:xfrm>
          <a:prstGeom prst="rect">
            <a:avLst/>
          </a:prstGeom>
          <a:noFill/>
        </p:spPr>
        <p:txBody>
          <a:bodyPr wrap="square">
            <a:spAutoFit/>
          </a:bodyPr>
          <a:lstStyle/>
          <a:p>
            <a:r>
              <a:rPr lang="en" altLang="ja-JP" b="1" dirty="0"/>
              <a:t>Dependence Plot </a:t>
            </a:r>
            <a:r>
              <a:rPr lang="en-US" altLang="ja-JP" b="1" dirty="0"/>
              <a:t>~</a:t>
            </a:r>
            <a:r>
              <a:rPr lang="ja-JP" altLang="en-US" sz="1600" b="1"/>
              <a:t>単一の特徴量の効果だけでなく、他の特徴量との相互作用を予測</a:t>
            </a:r>
            <a:r>
              <a:rPr lang="en-US" altLang="ja-JP" sz="1600" b="1" dirty="0"/>
              <a:t>~</a:t>
            </a:r>
            <a:endParaRPr lang="ja-JP" altLang="en-US" b="1"/>
          </a:p>
          <a:p>
            <a:endParaRPr lang="ja-JP" altLang="en-US" b="1"/>
          </a:p>
          <a:p>
            <a:endParaRPr lang="ja-JP" altLang="en-US" b="1"/>
          </a:p>
        </p:txBody>
      </p:sp>
      <p:sp>
        <p:nvSpPr>
          <p:cNvPr id="10" name="テキスト ボックス 9">
            <a:extLst>
              <a:ext uri="{FF2B5EF4-FFF2-40B4-BE49-F238E27FC236}">
                <a16:creationId xmlns:a16="http://schemas.microsoft.com/office/drawing/2014/main" id="{E827A7A1-AB01-1B00-755F-445920D03F0A}"/>
              </a:ext>
            </a:extLst>
          </p:cNvPr>
          <p:cNvSpPr txBox="1"/>
          <p:nvPr/>
        </p:nvSpPr>
        <p:spPr>
          <a:xfrm>
            <a:off x="727177" y="618228"/>
            <a:ext cx="6097772" cy="338554"/>
          </a:xfrm>
          <a:prstGeom prst="rect">
            <a:avLst/>
          </a:prstGeom>
          <a:noFill/>
        </p:spPr>
        <p:txBody>
          <a:bodyPr wrap="square">
            <a:spAutoFit/>
          </a:bodyPr>
          <a:lstStyle/>
          <a:p>
            <a:r>
              <a:rPr lang="ja-JP" altLang="en-US" sz="1600"/>
              <a:t>一例としてロード量</a:t>
            </a:r>
            <a:r>
              <a:rPr lang="en-US" altLang="ja-JP" sz="1600" dirty="0"/>
              <a:t>-</a:t>
            </a:r>
            <a:r>
              <a:rPr lang="en-US" altLang="ja-JP" sz="1600" dirty="0" err="1"/>
              <a:t>LiTFSI</a:t>
            </a:r>
            <a:r>
              <a:rPr lang="ja-JP" altLang="en-US" sz="1600"/>
              <a:t>が</a:t>
            </a:r>
            <a:r>
              <a:rPr lang="en-US" altLang="ja-JP" sz="1600" dirty="0"/>
              <a:t>2</a:t>
            </a:r>
            <a:r>
              <a:rPr lang="en" altLang="ja-JP" sz="1600" dirty="0" err="1"/>
              <a:t>nd</a:t>
            </a:r>
            <a:r>
              <a:rPr lang="ja-JP" altLang="en-US" sz="1600"/>
              <a:t>放電容量に与える影響</a:t>
            </a:r>
          </a:p>
        </p:txBody>
      </p:sp>
      <p:grpSp>
        <p:nvGrpSpPr>
          <p:cNvPr id="18" name="グループ化 17">
            <a:extLst>
              <a:ext uri="{FF2B5EF4-FFF2-40B4-BE49-F238E27FC236}">
                <a16:creationId xmlns:a16="http://schemas.microsoft.com/office/drawing/2014/main" id="{D3F3D268-5D9E-D559-C952-383B1F20A462}"/>
              </a:ext>
            </a:extLst>
          </p:cNvPr>
          <p:cNvGrpSpPr/>
          <p:nvPr/>
        </p:nvGrpSpPr>
        <p:grpSpPr>
          <a:xfrm>
            <a:off x="1876985" y="1079640"/>
            <a:ext cx="9081199" cy="5135966"/>
            <a:chOff x="1036327" y="1079639"/>
            <a:chExt cx="9081199" cy="5135966"/>
          </a:xfrm>
        </p:grpSpPr>
        <p:pic>
          <p:nvPicPr>
            <p:cNvPr id="4" name="図 3" descr="グラフ, 散布図&#10;&#10;AI によって生成されたコンテンツは間違っている可能性があります。">
              <a:extLst>
                <a:ext uri="{FF2B5EF4-FFF2-40B4-BE49-F238E27FC236}">
                  <a16:creationId xmlns:a16="http://schemas.microsoft.com/office/drawing/2014/main" id="{9270287A-B1E0-393C-23F1-4A94E3059152}"/>
                </a:ext>
              </a:extLst>
            </p:cNvPr>
            <p:cNvPicPr>
              <a:picLocks noChangeAspect="1"/>
            </p:cNvPicPr>
            <p:nvPr/>
          </p:nvPicPr>
          <p:blipFill>
            <a:blip r:embed="rId3"/>
            <a:stretch>
              <a:fillRect/>
            </a:stretch>
          </p:blipFill>
          <p:spPr>
            <a:xfrm>
              <a:off x="1607694" y="1186405"/>
              <a:ext cx="7543800" cy="5029200"/>
            </a:xfrm>
            <a:prstGeom prst="rect">
              <a:avLst/>
            </a:prstGeom>
          </p:spPr>
        </p:pic>
        <p:sp>
          <p:nvSpPr>
            <p:cNvPr id="12" name="右矢印 11">
              <a:extLst>
                <a:ext uri="{FF2B5EF4-FFF2-40B4-BE49-F238E27FC236}">
                  <a16:creationId xmlns:a16="http://schemas.microsoft.com/office/drawing/2014/main" id="{22411DE2-B35E-ACED-A2A6-483847CB0E14}"/>
                </a:ext>
              </a:extLst>
            </p:cNvPr>
            <p:cNvSpPr/>
            <p:nvPr/>
          </p:nvSpPr>
          <p:spPr>
            <a:xfrm rot="2507803">
              <a:off x="5261760" y="3974421"/>
              <a:ext cx="2502316" cy="601864"/>
            </a:xfrm>
            <a:prstGeom prst="rightArrow">
              <a:avLst>
                <a:gd name="adj1" fmla="val 50000"/>
                <a:gd name="adj2" fmla="val 150580"/>
              </a:avLst>
            </a:prstGeom>
            <a:solidFill>
              <a:srgbClr val="0179B9">
                <a:alpha val="13892"/>
              </a:srgb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2" name="右矢印 1">
              <a:extLst>
                <a:ext uri="{FF2B5EF4-FFF2-40B4-BE49-F238E27FC236}">
                  <a16:creationId xmlns:a16="http://schemas.microsoft.com/office/drawing/2014/main" id="{61B88D79-7140-BA84-7370-B33FF4A4649F}"/>
                </a:ext>
              </a:extLst>
            </p:cNvPr>
            <p:cNvSpPr/>
            <p:nvPr/>
          </p:nvSpPr>
          <p:spPr>
            <a:xfrm rot="16200000">
              <a:off x="-714419" y="3306488"/>
              <a:ext cx="4560148" cy="170065"/>
            </a:xfrm>
            <a:prstGeom prst="rightArrow">
              <a:avLst>
                <a:gd name="adj1" fmla="val 50000"/>
                <a:gd name="adj2" fmla="val 135726"/>
              </a:avLst>
            </a:prstGeom>
            <a:solidFill>
              <a:srgbClr val="0179B9"/>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68130BFC-A6E3-1912-3DDF-3614A050EA2A}"/>
                </a:ext>
              </a:extLst>
            </p:cNvPr>
            <p:cNvSpPr txBox="1"/>
            <p:nvPr/>
          </p:nvSpPr>
          <p:spPr>
            <a:xfrm rot="16200000">
              <a:off x="-1143757" y="3259723"/>
              <a:ext cx="4698722" cy="338554"/>
            </a:xfrm>
            <a:prstGeom prst="rect">
              <a:avLst/>
            </a:prstGeom>
            <a:noFill/>
          </p:spPr>
          <p:txBody>
            <a:bodyPr wrap="none" rtlCol="0">
              <a:spAutoFit/>
            </a:bodyPr>
            <a:lstStyle/>
            <a:p>
              <a:r>
                <a:rPr lang="ja-JP" altLang="en-US" sz="1600" b="1"/>
                <a:t>上に行くほど、予測される放電容量を押し上げる</a:t>
              </a:r>
              <a:endParaRPr kumimoji="1" lang="ja-JP" altLang="en-US" sz="1600" b="1"/>
            </a:p>
          </p:txBody>
        </p:sp>
        <p:sp>
          <p:nvSpPr>
            <p:cNvPr id="11" name="円/楕円 10">
              <a:extLst>
                <a:ext uri="{FF2B5EF4-FFF2-40B4-BE49-F238E27FC236}">
                  <a16:creationId xmlns:a16="http://schemas.microsoft.com/office/drawing/2014/main" id="{EAD108C0-68B3-CE42-887F-6ACEFCBA1B76}"/>
                </a:ext>
              </a:extLst>
            </p:cNvPr>
            <p:cNvSpPr/>
            <p:nvPr/>
          </p:nvSpPr>
          <p:spPr>
            <a:xfrm>
              <a:off x="2625213" y="1607574"/>
              <a:ext cx="3052916" cy="2123768"/>
            </a:xfrm>
            <a:prstGeom prst="ellipse">
              <a:avLst/>
            </a:prstGeom>
            <a:solidFill>
              <a:schemeClr val="accent6">
                <a:lumMod val="40000"/>
                <a:lumOff val="60000"/>
                <a:alpha val="12803"/>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99C60D8-9345-5A7E-1559-60B03B1E0656}"/>
                </a:ext>
              </a:extLst>
            </p:cNvPr>
            <p:cNvSpPr txBox="1"/>
            <p:nvPr/>
          </p:nvSpPr>
          <p:spPr>
            <a:xfrm>
              <a:off x="3532372" y="1826123"/>
              <a:ext cx="6585154" cy="369332"/>
            </a:xfrm>
            <a:prstGeom prst="rect">
              <a:avLst/>
            </a:prstGeom>
            <a:noFill/>
          </p:spPr>
          <p:txBody>
            <a:bodyPr wrap="square">
              <a:spAutoFit/>
            </a:bodyPr>
            <a:lstStyle/>
            <a:p>
              <a:r>
                <a:rPr lang="ja-JP" altLang="en-US" b="1">
                  <a:solidFill>
                    <a:srgbClr val="00B050"/>
                  </a:solidFill>
                </a:rPr>
                <a:t>最適ゾーン</a:t>
              </a:r>
            </a:p>
          </p:txBody>
        </p:sp>
        <p:sp>
          <p:nvSpPr>
            <p:cNvPr id="16" name="テキスト ボックス 15">
              <a:extLst>
                <a:ext uri="{FF2B5EF4-FFF2-40B4-BE49-F238E27FC236}">
                  <a16:creationId xmlns:a16="http://schemas.microsoft.com/office/drawing/2014/main" id="{F6067048-A2C1-FE2C-0800-E5595E2EB4AC}"/>
                </a:ext>
              </a:extLst>
            </p:cNvPr>
            <p:cNvSpPr txBox="1"/>
            <p:nvPr/>
          </p:nvSpPr>
          <p:spPr>
            <a:xfrm>
              <a:off x="6096000" y="3244334"/>
              <a:ext cx="1800493" cy="369332"/>
            </a:xfrm>
            <a:prstGeom prst="rect">
              <a:avLst/>
            </a:prstGeom>
            <a:noFill/>
          </p:spPr>
          <p:txBody>
            <a:bodyPr wrap="none" rtlCol="0">
              <a:spAutoFit/>
            </a:bodyPr>
            <a:lstStyle/>
            <a:p>
              <a:r>
                <a:rPr kumimoji="1" lang="ja-JP" altLang="en-US" b="1">
                  <a:solidFill>
                    <a:srgbClr val="0179B9"/>
                  </a:solidFill>
                </a:rPr>
                <a:t>急激な</a:t>
              </a:r>
              <a:r>
                <a:rPr lang="ja-JP" altLang="en-US" b="1">
                  <a:solidFill>
                    <a:srgbClr val="0179B9"/>
                  </a:solidFill>
                </a:rPr>
                <a:t>負の影響</a:t>
              </a:r>
              <a:endParaRPr kumimoji="1" lang="ja-JP" altLang="en-US" b="1">
                <a:solidFill>
                  <a:srgbClr val="0179B9"/>
                </a:solidFill>
              </a:endParaRPr>
            </a:p>
          </p:txBody>
        </p:sp>
      </p:grpSp>
    </p:spTree>
    <p:extLst>
      <p:ext uri="{BB962C8B-B14F-4D97-AF65-F5344CB8AC3E}">
        <p14:creationId xmlns:p14="http://schemas.microsoft.com/office/powerpoint/2010/main" val="30309882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5429</TotalTime>
  <Words>1233</Words>
  <Application>Microsoft Macintosh PowerPoint</Application>
  <PresentationFormat>ワイド画面</PresentationFormat>
  <Paragraphs>76</Paragraphs>
  <Slides>4</Slides>
  <Notes>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游ゴシック Light</vt:lpstr>
      <vt:lpstr>Arial</vt:lpstr>
      <vt:lpstr>Office テーマ</vt:lpstr>
      <vt:lpstr>北山 機械学習 20250506</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KITAYAMA Daisuke</dc:creator>
  <cp:lastModifiedBy>KITAYAMA Daisuke</cp:lastModifiedBy>
  <cp:revision>10</cp:revision>
  <cp:lastPrinted>2025-05-05T17:27:02Z</cp:lastPrinted>
  <dcterms:created xsi:type="dcterms:W3CDTF">2025-05-02T03:44:25Z</dcterms:created>
  <dcterms:modified xsi:type="dcterms:W3CDTF">2025-05-05T22:17:04Z</dcterms:modified>
</cp:coreProperties>
</file>