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60" r:id="rId2"/>
    <p:sldId id="257" r:id="rId3"/>
    <p:sldId id="258" r:id="rId4"/>
    <p:sldId id="259" r:id="rId5"/>
    <p:sldId id="261" r:id="rId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79B9"/>
    <a:srgbClr val="629FC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7593"/>
    <p:restoredTop sz="58519"/>
  </p:normalViewPr>
  <p:slideViewPr>
    <p:cSldViewPr snapToGrid="0">
      <p:cViewPr>
        <p:scale>
          <a:sx n="92" d="100"/>
          <a:sy n="92" d="100"/>
        </p:scale>
        <p:origin x="1104" y="1512"/>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19C08B-11DE-C343-B86A-069311B31140}" type="datetimeFigureOut">
              <a:rPr kumimoji="1" lang="ja-JP" altLang="en-US" smtClean="0"/>
              <a:t>2025/5/6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E5D005-3826-3947-A9D1-562FB1A66065}" type="slidenum">
              <a:rPr kumimoji="1" lang="ja-JP" altLang="en-US" smtClean="0"/>
              <a:t>‹#›</a:t>
            </a:fld>
            <a:endParaRPr kumimoji="1" lang="ja-JP" altLang="en-US"/>
          </a:p>
        </p:txBody>
      </p:sp>
    </p:spTree>
    <p:extLst>
      <p:ext uri="{BB962C8B-B14F-4D97-AF65-F5344CB8AC3E}">
        <p14:creationId xmlns:p14="http://schemas.microsoft.com/office/powerpoint/2010/main" val="349377885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EE5D005-3826-3947-A9D1-562FB1A66065}" type="slidenum">
              <a:rPr kumimoji="1" lang="ja-JP" altLang="en-US" smtClean="0"/>
              <a:t>1</a:t>
            </a:fld>
            <a:endParaRPr kumimoji="1" lang="ja-JP" altLang="en-US"/>
          </a:p>
        </p:txBody>
      </p:sp>
    </p:spTree>
    <p:extLst>
      <p:ext uri="{BB962C8B-B14F-4D97-AF65-F5344CB8AC3E}">
        <p14:creationId xmlns:p14="http://schemas.microsoft.com/office/powerpoint/2010/main" val="4720945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buNone/>
            </a:pPr>
            <a:r>
              <a:rPr lang="ja-JP" altLang="en-US"/>
              <a:t>こちらのスライドでは、</a:t>
            </a:r>
            <a:r>
              <a:rPr lang="en" altLang="ja-JP" dirty="0" err="1"/>
              <a:t>XGBoost</a:t>
            </a:r>
            <a:r>
              <a:rPr lang="ja-JP" altLang="en-US"/>
              <a:t>モデルを用いた</a:t>
            </a:r>
            <a:r>
              <a:rPr lang="en-US" altLang="ja-JP" dirty="0"/>
              <a:t>2</a:t>
            </a:r>
            <a:r>
              <a:rPr lang="en" altLang="ja-JP" dirty="0" err="1"/>
              <a:t>nd</a:t>
            </a:r>
            <a:r>
              <a:rPr lang="ja-JP" altLang="en-US"/>
              <a:t>放電容量の予測結果についてご説明いたします。</a:t>
            </a:r>
          </a:p>
          <a:p>
            <a:pPr>
              <a:buNone/>
            </a:pPr>
            <a:endParaRPr lang="ja-JP" altLang="en-US"/>
          </a:p>
          <a:p>
            <a:pPr>
              <a:buNone/>
            </a:pPr>
            <a:r>
              <a:rPr lang="ja-JP" altLang="en-US"/>
              <a:t>まず、使用したデータは</a:t>
            </a:r>
            <a:r>
              <a:rPr lang="en-US" altLang="ja-JP" dirty="0"/>
              <a:t>105</a:t>
            </a:r>
            <a:r>
              <a:rPr lang="ja-JP" altLang="en-US"/>
              <a:t>サンプルです。説明変数には、塩・溶媒・添加剤に加え、活物質・導電助剤・バインダーの情報を使用しました。</a:t>
            </a:r>
          </a:p>
          <a:p>
            <a:pPr>
              <a:buNone/>
            </a:pPr>
            <a:r>
              <a:rPr lang="ja-JP" altLang="en-US"/>
              <a:t>目的変数には“</a:t>
            </a:r>
            <a:r>
              <a:rPr lang="en-US" altLang="ja-JP" dirty="0"/>
              <a:t>2</a:t>
            </a:r>
            <a:r>
              <a:rPr lang="en" altLang="ja-JP" dirty="0" err="1"/>
              <a:t>nd</a:t>
            </a:r>
            <a:r>
              <a:rPr lang="ja-JP" altLang="en-US"/>
              <a:t>放電容量”を設定しています。</a:t>
            </a:r>
          </a:p>
          <a:p>
            <a:pPr>
              <a:buNone/>
            </a:pPr>
            <a:endParaRPr lang="ja-JP" altLang="en-US"/>
          </a:p>
          <a:p>
            <a:pPr>
              <a:buNone/>
            </a:pPr>
            <a:r>
              <a:rPr lang="ja-JP" altLang="en-US"/>
              <a:t>次に、モデル構築ですが、決定木ベースの</a:t>
            </a:r>
            <a:r>
              <a:rPr lang="en" altLang="ja-JP" dirty="0" err="1"/>
              <a:t>XGBoost</a:t>
            </a:r>
            <a:r>
              <a:rPr lang="ja-JP" altLang="en-US"/>
              <a:t>回帰モデルを用い、</a:t>
            </a:r>
            <a:r>
              <a:rPr lang="en" altLang="ja-JP" dirty="0" err="1"/>
              <a:t>Optuna</a:t>
            </a:r>
            <a:r>
              <a:rPr lang="ja-JP" altLang="en-US"/>
              <a:t>によるベイズ最適化を実施しました。</a:t>
            </a:r>
          </a:p>
          <a:p>
            <a:pPr>
              <a:buNone/>
            </a:pPr>
            <a:r>
              <a:rPr lang="ja-JP" altLang="en-US"/>
              <a:t>最適化では、木の深さや学習率など主要なハイパーパラメータを探索し、</a:t>
            </a:r>
            <a:r>
              <a:rPr lang="en-US" altLang="ja-JP" dirty="0"/>
              <a:t>80</a:t>
            </a:r>
            <a:r>
              <a:rPr lang="ja-JP" altLang="en-US"/>
              <a:t>対</a:t>
            </a:r>
            <a:r>
              <a:rPr lang="en-US" altLang="ja-JP" dirty="0"/>
              <a:t>20</a:t>
            </a:r>
            <a:r>
              <a:rPr lang="ja-JP" altLang="en-US"/>
              <a:t>の割合で訓練／検証データに分割して評価いたしました。</a:t>
            </a:r>
          </a:p>
          <a:p>
            <a:pPr>
              <a:buNone/>
            </a:pPr>
            <a:endParaRPr lang="ja-JP" altLang="en-US"/>
          </a:p>
          <a:p>
            <a:pPr>
              <a:buNone/>
            </a:pPr>
            <a:endParaRPr lang="ja-JP" altLang="en-US"/>
          </a:p>
          <a:p>
            <a:pPr>
              <a:buNone/>
            </a:pPr>
            <a:endParaRPr lang="ja-JP" altLang="en-US"/>
          </a:p>
          <a:p>
            <a:pPr>
              <a:buNone/>
            </a:pPr>
            <a:r>
              <a:rPr lang="ja-JP" altLang="en-US"/>
              <a:t>その結果が左側のグラフです。実測値とモデルの予測値を比較した“</a:t>
            </a:r>
            <a:r>
              <a:rPr lang="en" altLang="ja-JP" dirty="0"/>
              <a:t>Actual vs Predicted”</a:t>
            </a:r>
            <a:r>
              <a:rPr lang="ja-JP" altLang="en-US"/>
              <a:t>の散布図であり、赤い点線は実測値との完全一致のラインを示しております。青い点がこの線の周囲に分布していることから、モデルがおおむね実測値を再現できていることがわかります。</a:t>
            </a:r>
          </a:p>
          <a:p>
            <a:pPr>
              <a:buNone/>
            </a:pPr>
            <a:endParaRPr lang="ja-JP" altLang="en-US"/>
          </a:p>
          <a:p>
            <a:pPr>
              <a:buNone/>
            </a:pPr>
            <a:r>
              <a:rPr lang="ja-JP" altLang="en-US"/>
              <a:t>このときの予測精度は、</a:t>
            </a:r>
            <a:r>
              <a:rPr lang="en" altLang="ja-JP" dirty="0"/>
              <a:t>RMSE</a:t>
            </a:r>
            <a:r>
              <a:rPr lang="ja-JP" altLang="en"/>
              <a:t>＝</a:t>
            </a:r>
            <a:r>
              <a:rPr lang="en" altLang="ja-JP" dirty="0"/>
              <a:t>98.7 </a:t>
            </a:r>
            <a:r>
              <a:rPr lang="en" altLang="ja-JP" dirty="0" err="1"/>
              <a:t>mAh</a:t>
            </a:r>
            <a:r>
              <a:rPr lang="en" altLang="ja-JP" dirty="0"/>
              <a:t>/g </a:t>
            </a:r>
            <a:r>
              <a:rPr lang="ja-JP" altLang="en-US"/>
              <a:t>でした。（一方で、実測値の極端に低い・高い領域では上下にばらつきが広がっています。ここは今後、外れ値処理やサンプル数の増加でさらなる精度向上を図る余地があります。）</a:t>
            </a:r>
          </a:p>
          <a:p>
            <a:pPr>
              <a:buNone/>
            </a:pPr>
            <a:endParaRPr lang="ja-JP" altLang="en-US"/>
          </a:p>
          <a:p>
            <a:pPr>
              <a:buNone/>
            </a:pPr>
            <a:endParaRPr lang="ja-JP" altLang="en-US"/>
          </a:p>
          <a:p>
            <a:pPr>
              <a:buNone/>
            </a:pPr>
            <a:r>
              <a:rPr lang="ja-JP" altLang="en-US"/>
              <a:t>次のスライドでは、このモデルがどの特徴量に基づいて予測を行っているのか、</a:t>
            </a:r>
            <a:r>
              <a:rPr lang="en" altLang="ja-JP" dirty="0"/>
              <a:t>SHAP</a:t>
            </a:r>
            <a:r>
              <a:rPr lang="ja-JP" altLang="en-US"/>
              <a:t>解析を通じて詳しく見ていきます。</a:t>
            </a:r>
          </a:p>
          <a:p>
            <a:pPr>
              <a:buNone/>
            </a:pPr>
            <a:endParaRPr lang="ja-JP" altLang="en-US"/>
          </a:p>
        </p:txBody>
      </p:sp>
      <p:sp>
        <p:nvSpPr>
          <p:cNvPr id="4" name="スライド番号プレースホルダー 3"/>
          <p:cNvSpPr>
            <a:spLocks noGrp="1"/>
          </p:cNvSpPr>
          <p:nvPr>
            <p:ph type="sldNum" sz="quarter" idx="5"/>
          </p:nvPr>
        </p:nvSpPr>
        <p:spPr/>
        <p:txBody>
          <a:bodyPr/>
          <a:lstStyle/>
          <a:p>
            <a:fld id="{8EE5D005-3826-3947-A9D1-562FB1A66065}" type="slidenum">
              <a:rPr kumimoji="1" lang="ja-JP" altLang="en-US" smtClean="0"/>
              <a:t>2</a:t>
            </a:fld>
            <a:endParaRPr kumimoji="1" lang="ja-JP" altLang="en-US"/>
          </a:p>
        </p:txBody>
      </p:sp>
    </p:spTree>
    <p:extLst>
      <p:ext uri="{BB962C8B-B14F-4D97-AF65-F5344CB8AC3E}">
        <p14:creationId xmlns:p14="http://schemas.microsoft.com/office/powerpoint/2010/main" val="30291764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buNone/>
            </a:pPr>
            <a:r>
              <a:rPr lang="ja-JP" altLang="en-US"/>
              <a:t>続いて、</a:t>
            </a:r>
            <a:r>
              <a:rPr lang="en" altLang="ja-JP" dirty="0"/>
              <a:t>SHAP</a:t>
            </a:r>
            <a:r>
              <a:rPr lang="ja-JP" altLang="en-US"/>
              <a:t>を用いた特徴量解析の結果をご説明します。</a:t>
            </a:r>
            <a:br>
              <a:rPr lang="ja-JP" altLang="en-US"/>
            </a:br>
            <a:r>
              <a:rPr lang="ja-JP" altLang="en-US"/>
              <a:t>このスライドでは、左側に</a:t>
            </a:r>
            <a:r>
              <a:rPr lang="en" altLang="ja-JP" dirty="0"/>
              <a:t>Global feature importance</a:t>
            </a:r>
            <a:r>
              <a:rPr lang="ja-JP" altLang="en"/>
              <a:t>、</a:t>
            </a:r>
            <a:r>
              <a:rPr lang="ja-JP" altLang="en-US"/>
              <a:t>右側に</a:t>
            </a:r>
            <a:r>
              <a:rPr lang="en" altLang="ja-JP" dirty="0"/>
              <a:t>Local explanation summary</a:t>
            </a:r>
            <a:r>
              <a:rPr lang="ja-JP" altLang="en"/>
              <a:t>（</a:t>
            </a:r>
            <a:r>
              <a:rPr lang="en" altLang="ja-JP" dirty="0" err="1"/>
              <a:t>Beeswarm</a:t>
            </a:r>
            <a:r>
              <a:rPr lang="ja-JP" altLang="en-US"/>
              <a:t>プロット）を配置しています。</a:t>
            </a:r>
          </a:p>
          <a:p>
            <a:pPr>
              <a:buNone/>
            </a:pPr>
            <a:endParaRPr lang="ja-JP" altLang="en-US"/>
          </a:p>
          <a:p>
            <a:pPr>
              <a:buNone/>
            </a:pPr>
            <a:r>
              <a:rPr lang="ja-JP" altLang="en-US"/>
              <a:t>それぞれのグラフについて説明してまいります。</a:t>
            </a:r>
          </a:p>
          <a:p>
            <a:pPr>
              <a:buNone/>
            </a:pPr>
            <a:endParaRPr lang="ja-JP" altLang="en-US"/>
          </a:p>
          <a:p>
            <a:pPr>
              <a:buNone/>
            </a:pPr>
            <a:r>
              <a:rPr lang="ja-JP" altLang="en-US"/>
              <a:t>まず、左の棒グラフが示すのは、</a:t>
            </a:r>
            <a:br>
              <a:rPr lang="ja-JP" altLang="en-US"/>
            </a:br>
            <a:r>
              <a:rPr lang="ja-JP" altLang="en-US"/>
              <a:t>各特徴量の平均</a:t>
            </a:r>
            <a:r>
              <a:rPr lang="en-US" altLang="ja-JP" dirty="0"/>
              <a:t>|</a:t>
            </a:r>
            <a:r>
              <a:rPr lang="en" altLang="ja-JP" dirty="0"/>
              <a:t>SHAP</a:t>
            </a:r>
            <a:r>
              <a:rPr lang="ja-JP" altLang="en-US"/>
              <a:t>値</a:t>
            </a:r>
            <a:r>
              <a:rPr lang="en-US" altLang="ja-JP" dirty="0"/>
              <a:t>|</a:t>
            </a:r>
            <a:r>
              <a:rPr lang="ja-JP" altLang="en-US"/>
              <a:t>による重要度です。</a:t>
            </a:r>
          </a:p>
          <a:p>
            <a:pPr>
              <a:buNone/>
            </a:pPr>
            <a:r>
              <a:rPr lang="ja-JP" altLang="en-US"/>
              <a:t>棒が上にあるほど「放電容量予測への寄与度が大きい」ことを意味します。</a:t>
            </a:r>
          </a:p>
          <a:p>
            <a:pPr>
              <a:buNone/>
            </a:pPr>
            <a:r>
              <a:rPr lang="ja-JP" altLang="en-US"/>
              <a:t>最も大きいのは </a:t>
            </a:r>
            <a:r>
              <a:rPr lang="en" altLang="ja-JP" dirty="0" err="1"/>
              <a:t>salt_LiFSI</a:t>
            </a:r>
            <a:r>
              <a:rPr lang="ja-JP" altLang="en"/>
              <a:t>、</a:t>
            </a:r>
            <a:r>
              <a:rPr lang="ja-JP" altLang="en-US"/>
              <a:t>続いて ロード量 です。</a:t>
            </a:r>
          </a:p>
          <a:p>
            <a:pPr>
              <a:buNone/>
            </a:pPr>
            <a:r>
              <a:rPr lang="ja-JP" altLang="en-US"/>
              <a:t>そのほか、</a:t>
            </a:r>
            <a:r>
              <a:rPr lang="en" altLang="ja-JP" dirty="0"/>
              <a:t>FEC</a:t>
            </a:r>
            <a:r>
              <a:rPr lang="ja-JP" altLang="en-US"/>
              <a:t>や</a:t>
            </a:r>
            <a:r>
              <a:rPr lang="en" altLang="ja-JP" dirty="0"/>
              <a:t>DME</a:t>
            </a:r>
            <a:r>
              <a:rPr lang="ja-JP" altLang="en-US"/>
              <a:t>などの溶媒・添加剤も中程度の影響があることがわかります。</a:t>
            </a:r>
          </a:p>
          <a:p>
            <a:pPr>
              <a:buNone/>
            </a:pPr>
            <a:endParaRPr lang="ja-JP" altLang="en-US"/>
          </a:p>
          <a:p>
            <a:pPr>
              <a:buNone/>
            </a:pPr>
            <a:r>
              <a:rPr lang="ja-JP" altLang="en-US"/>
              <a:t>続いて、右の</a:t>
            </a:r>
            <a:r>
              <a:rPr lang="en" altLang="ja-JP" dirty="0" err="1"/>
              <a:t>Beeswarm</a:t>
            </a:r>
            <a:r>
              <a:rPr lang="ja-JP" altLang="en-US"/>
              <a:t>プロットでは、</a:t>
            </a:r>
            <a:br>
              <a:rPr lang="ja-JP" altLang="en-US"/>
            </a:br>
            <a:r>
              <a:rPr lang="ja-JP" altLang="en-US"/>
              <a:t>各サンプルの</a:t>
            </a:r>
            <a:r>
              <a:rPr lang="en" altLang="ja-JP" dirty="0"/>
              <a:t>SHAP</a:t>
            </a:r>
            <a:r>
              <a:rPr lang="ja-JP" altLang="en-US"/>
              <a:t>値分布を点で示し、色が元の特徴量値（青＝低、赤＝高）を表しています。</a:t>
            </a:r>
          </a:p>
          <a:p>
            <a:pPr>
              <a:buNone/>
            </a:pPr>
            <a:r>
              <a:rPr lang="ja-JP" altLang="en-US"/>
              <a:t>横方向の位置は</a:t>
            </a:r>
            <a:r>
              <a:rPr lang="en" altLang="ja-JP" dirty="0"/>
              <a:t>SHAP</a:t>
            </a:r>
            <a:r>
              <a:rPr lang="ja-JP" altLang="en-US"/>
              <a:t>値の大小を示し、右に行くほど「予測値を押し上げる」、左に行くほど「予測値を抑制する」効果が強いです。</a:t>
            </a:r>
          </a:p>
          <a:p>
            <a:pPr>
              <a:buNone/>
            </a:pPr>
            <a:endParaRPr lang="ja-JP" altLang="en-US"/>
          </a:p>
          <a:p>
            <a:pPr>
              <a:buNone/>
            </a:pPr>
            <a:r>
              <a:rPr lang="ja-JP" altLang="en-US"/>
              <a:t>たとえば、塩濃度（</a:t>
            </a:r>
            <a:r>
              <a:rPr lang="en" altLang="ja-JP" dirty="0" err="1"/>
              <a:t>salt_LiFSI</a:t>
            </a:r>
            <a:r>
              <a:rPr lang="ja-JP" altLang="en"/>
              <a:t>）</a:t>
            </a:r>
            <a:r>
              <a:rPr lang="ja-JP" altLang="en-US"/>
              <a:t>の赤い点が右側に多く集まっているのは、高濃度ほど放電容量を大きく引き上げることを示しています。</a:t>
            </a:r>
          </a:p>
          <a:p>
            <a:pPr>
              <a:buNone/>
            </a:pPr>
            <a:r>
              <a:rPr lang="ja-JP" altLang="en-US"/>
              <a:t>一方、ロード量の赤い点は左側に偏り、高ロード量では放電容量が下がる傾向が強いことが直感的に把握できます。</a:t>
            </a:r>
          </a:p>
          <a:p>
            <a:pPr>
              <a:buNone/>
            </a:pPr>
            <a:endParaRPr lang="ja-JP" altLang="en-US"/>
          </a:p>
          <a:p>
            <a:pPr>
              <a:buNone/>
            </a:pPr>
            <a:r>
              <a:rPr lang="ja-JP" altLang="en-US"/>
              <a:t>これにより、材料設計やプロセス条件の最適化において「どの因子を優先的に操作すべきか」が明確になります。</a:t>
            </a:r>
            <a:br>
              <a:rPr lang="ja-JP" altLang="en-US"/>
            </a:br>
            <a:br>
              <a:rPr lang="ja-JP" altLang="en-US"/>
            </a:br>
            <a:r>
              <a:rPr lang="ja-JP" altLang="en-US"/>
              <a:t>以上が</a:t>
            </a:r>
            <a:r>
              <a:rPr lang="en" altLang="ja-JP" dirty="0"/>
              <a:t>SHAP</a:t>
            </a:r>
            <a:r>
              <a:rPr lang="ja-JP" altLang="en-US"/>
              <a:t>解析による特徴量の要因分析結果です。</a:t>
            </a:r>
          </a:p>
        </p:txBody>
      </p:sp>
      <p:sp>
        <p:nvSpPr>
          <p:cNvPr id="4" name="スライド番号プレースホルダー 3"/>
          <p:cNvSpPr>
            <a:spLocks noGrp="1"/>
          </p:cNvSpPr>
          <p:nvPr>
            <p:ph type="sldNum" sz="quarter" idx="5"/>
          </p:nvPr>
        </p:nvSpPr>
        <p:spPr/>
        <p:txBody>
          <a:bodyPr/>
          <a:lstStyle/>
          <a:p>
            <a:fld id="{8EE5D005-3826-3947-A9D1-562FB1A66065}" type="slidenum">
              <a:rPr kumimoji="1" lang="ja-JP" altLang="en-US" smtClean="0"/>
              <a:t>3</a:t>
            </a:fld>
            <a:endParaRPr kumimoji="1" lang="ja-JP" altLang="en-US"/>
          </a:p>
        </p:txBody>
      </p:sp>
    </p:spTree>
    <p:extLst>
      <p:ext uri="{BB962C8B-B14F-4D97-AF65-F5344CB8AC3E}">
        <p14:creationId xmlns:p14="http://schemas.microsoft.com/office/powerpoint/2010/main" val="4378754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buNone/>
            </a:pPr>
            <a:endParaRPr lang="en-US" altLang="ja-JP" dirty="0"/>
          </a:p>
          <a:p>
            <a:pPr>
              <a:buNone/>
            </a:pPr>
            <a:r>
              <a:rPr lang="ja-JP" altLang="en-US" sz="1200" b="1"/>
              <a:t>最後に、単一の特徴量の効果だけでなく、他の特徴量との相互作用を予測した</a:t>
            </a:r>
            <a:r>
              <a:rPr lang="en" altLang="ja-JP" dirty="0"/>
              <a:t>SHAP Dependence Plot</a:t>
            </a:r>
            <a:r>
              <a:rPr lang="ja-JP" altLang="en-US"/>
              <a:t>をご説明いたします。</a:t>
            </a:r>
            <a:endParaRPr lang="en-US" altLang="ja-JP" dirty="0"/>
          </a:p>
          <a:p>
            <a:pPr>
              <a:buNone/>
            </a:pPr>
            <a:endParaRPr lang="en-US" altLang="ja-JP" dirty="0"/>
          </a:p>
          <a:p>
            <a:pPr>
              <a:buNone/>
            </a:pPr>
            <a:r>
              <a:rPr lang="ja-JP" altLang="en-US"/>
              <a:t>この図は、ロード量と</a:t>
            </a:r>
            <a:r>
              <a:rPr lang="en" altLang="ja-JP" dirty="0" err="1"/>
              <a:t>LiTFSI</a:t>
            </a:r>
            <a:r>
              <a:rPr lang="ja-JP" altLang="en-US"/>
              <a:t>濃度が</a:t>
            </a:r>
            <a:r>
              <a:rPr lang="en-US" altLang="ja-JP" dirty="0"/>
              <a:t>2</a:t>
            </a:r>
            <a:r>
              <a:rPr lang="en" altLang="ja-JP" dirty="0" err="1"/>
              <a:t>nd</a:t>
            </a:r>
            <a:r>
              <a:rPr lang="ja-JP" altLang="en-US"/>
              <a:t>放電容量に与える影響を</a:t>
            </a:r>
            <a:r>
              <a:rPr lang="en" altLang="ja-JP" dirty="0"/>
              <a:t>SHAP</a:t>
            </a:r>
            <a:r>
              <a:rPr lang="ja-JP" altLang="en-US"/>
              <a:t>値で示したものです。</a:t>
            </a:r>
            <a:endParaRPr lang="en-US" altLang="ja-JP" dirty="0"/>
          </a:p>
          <a:p>
            <a:pPr>
              <a:buNone/>
            </a:pPr>
            <a:endParaRPr lang="en-US" altLang="ja-JP" dirty="0"/>
          </a:p>
          <a:p>
            <a:pPr>
              <a:buNone/>
            </a:pPr>
            <a:r>
              <a:rPr lang="ja-JP" altLang="en-US"/>
              <a:t>横軸はロード量（</a:t>
            </a:r>
            <a:r>
              <a:rPr lang="en" altLang="ja-JP" dirty="0"/>
              <a:t>mg/cm²</a:t>
            </a:r>
            <a:r>
              <a:rPr lang="ja-JP" altLang="en"/>
              <a:t>）、</a:t>
            </a:r>
            <a:r>
              <a:rPr lang="ja-JP" altLang="en-US"/>
              <a:t>縦軸は</a:t>
            </a:r>
            <a:r>
              <a:rPr lang="en" altLang="ja-JP" dirty="0"/>
              <a:t>SHAP</a:t>
            </a:r>
            <a:r>
              <a:rPr lang="ja-JP" altLang="en-US"/>
              <a:t>値、色は</a:t>
            </a:r>
            <a:r>
              <a:rPr lang="en" altLang="ja-JP" dirty="0" err="1"/>
              <a:t>LiTFSI</a:t>
            </a:r>
            <a:r>
              <a:rPr lang="ja-JP" altLang="en-US"/>
              <a:t>濃度を示しています。</a:t>
            </a:r>
            <a:r>
              <a:rPr lang="en" altLang="ja-JP" dirty="0"/>
              <a:t>SHAP</a:t>
            </a:r>
            <a:r>
              <a:rPr lang="ja-JP" altLang="en-US"/>
              <a:t>値がプラスほど容量を押し上げる寄与が大きく、ロード量が</a:t>
            </a:r>
            <a:r>
              <a:rPr lang="en-US" altLang="ja-JP" dirty="0"/>
              <a:t>8〜9 </a:t>
            </a:r>
            <a:r>
              <a:rPr lang="en" altLang="ja-JP" dirty="0"/>
              <a:t>mg/cm²</a:t>
            </a:r>
            <a:r>
              <a:rPr lang="ja-JP" altLang="en-US"/>
              <a:t>付近で最も正の寄与が確認され、最適な塗布量であるとわかります。一方、</a:t>
            </a:r>
            <a:r>
              <a:rPr lang="en-US" altLang="ja-JP" dirty="0"/>
              <a:t>10 </a:t>
            </a:r>
            <a:r>
              <a:rPr lang="en" altLang="ja-JP" dirty="0"/>
              <a:t>mg/cm²</a:t>
            </a:r>
            <a:r>
              <a:rPr lang="ja-JP" altLang="en-US"/>
              <a:t>を超える負の影響が目立ちます。</a:t>
            </a:r>
            <a:endParaRPr lang="en-US" altLang="ja-JP" dirty="0"/>
          </a:p>
          <a:p>
            <a:pPr>
              <a:buNone/>
            </a:pPr>
            <a:endParaRPr lang="en-US" altLang="ja-JP" dirty="0"/>
          </a:p>
          <a:p>
            <a:pPr>
              <a:buNone/>
            </a:pPr>
            <a:r>
              <a:rPr lang="ja-JP" altLang="en-US"/>
              <a:t>また、高濃度</a:t>
            </a:r>
            <a:r>
              <a:rPr lang="en" altLang="ja-JP" dirty="0" err="1"/>
              <a:t>LiTFSI</a:t>
            </a:r>
            <a:r>
              <a:rPr lang="ja-JP" altLang="en-US"/>
              <a:t>は正の寄与を強める傾向があり、相乗効果が見られます。</a:t>
            </a:r>
            <a:endParaRPr lang="en-US" altLang="ja-JP" dirty="0"/>
          </a:p>
          <a:p>
            <a:pPr>
              <a:buNone/>
            </a:pPr>
            <a:r>
              <a:rPr lang="ja-JP" altLang="en-US"/>
              <a:t>したがって、実験計画では「ロード量</a:t>
            </a:r>
            <a:r>
              <a:rPr lang="en-US" altLang="ja-JP" dirty="0"/>
              <a:t>×</a:t>
            </a:r>
            <a:r>
              <a:rPr lang="en" altLang="ja-JP" dirty="0" err="1"/>
              <a:t>LiTFSI</a:t>
            </a:r>
            <a:r>
              <a:rPr lang="ja-JP" altLang="en-US"/>
              <a:t>濃度」の</a:t>
            </a:r>
            <a:r>
              <a:rPr lang="en-US" altLang="ja-JP" dirty="0"/>
              <a:t>2</a:t>
            </a:r>
            <a:r>
              <a:rPr lang="ja-JP" altLang="en-US"/>
              <a:t>因子実験を設計し、</a:t>
            </a:r>
            <a:r>
              <a:rPr lang="en-US" altLang="ja-JP" dirty="0"/>
              <a:t>8〜10 </a:t>
            </a:r>
            <a:r>
              <a:rPr lang="en" altLang="ja-JP" dirty="0"/>
              <a:t>mg/cm²</a:t>
            </a:r>
            <a:r>
              <a:rPr lang="ja-JP" altLang="en-US"/>
              <a:t>および</a:t>
            </a:r>
            <a:r>
              <a:rPr lang="en-US" altLang="ja-JP" dirty="0"/>
              <a:t>1.5〜2 </a:t>
            </a:r>
            <a:r>
              <a:rPr lang="en" altLang="ja-JP" dirty="0"/>
              <a:t>M</a:t>
            </a:r>
            <a:r>
              <a:rPr lang="ja-JP" altLang="en-US"/>
              <a:t>の範囲を重点的にスキャンすることで、より効率的に最適条件を探索できます。</a:t>
            </a:r>
            <a:br>
              <a:rPr lang="en-US" altLang="ja-JP" dirty="0"/>
            </a:br>
            <a:r>
              <a:rPr lang="ja-JP" altLang="en-US"/>
              <a:t>このように、</a:t>
            </a:r>
            <a:r>
              <a:rPr lang="en" altLang="ja-JP" dirty="0"/>
              <a:t>Dependence Plot</a:t>
            </a:r>
            <a:r>
              <a:rPr lang="ja-JP" altLang="en-US"/>
              <a:t>を用いることで、単一の特徴量の効果だけでなく、他の特徴量との相互作用も含めて視覚的に理解することができます。</a:t>
            </a:r>
          </a:p>
          <a:p>
            <a:pPr>
              <a:buNone/>
            </a:pPr>
            <a:r>
              <a:rPr lang="ja-JP" altLang="en-US"/>
              <a:t>以上です。</a:t>
            </a:r>
          </a:p>
        </p:txBody>
      </p:sp>
      <p:sp>
        <p:nvSpPr>
          <p:cNvPr id="4" name="スライド番号プレースホルダー 3"/>
          <p:cNvSpPr>
            <a:spLocks noGrp="1"/>
          </p:cNvSpPr>
          <p:nvPr>
            <p:ph type="sldNum" sz="quarter" idx="5"/>
          </p:nvPr>
        </p:nvSpPr>
        <p:spPr/>
        <p:txBody>
          <a:bodyPr/>
          <a:lstStyle/>
          <a:p>
            <a:fld id="{8EE5D005-3826-3947-A9D1-562FB1A66065}" type="slidenum">
              <a:rPr kumimoji="1" lang="ja-JP" altLang="en-US" smtClean="0"/>
              <a:t>4</a:t>
            </a:fld>
            <a:endParaRPr kumimoji="1" lang="ja-JP" altLang="en-US"/>
          </a:p>
        </p:txBody>
      </p:sp>
    </p:spTree>
    <p:extLst>
      <p:ext uri="{BB962C8B-B14F-4D97-AF65-F5344CB8AC3E}">
        <p14:creationId xmlns:p14="http://schemas.microsoft.com/office/powerpoint/2010/main" val="41899141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9EFA80-3881-17E7-15AD-DFA6C7889CE7}"/>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A7463451-C772-42DD-1528-0EDC45A0CD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20EBF1C0-1806-9833-15C1-26F90794F4DE}"/>
              </a:ext>
            </a:extLst>
          </p:cNvPr>
          <p:cNvSpPr>
            <a:spLocks noGrp="1"/>
          </p:cNvSpPr>
          <p:nvPr>
            <p:ph type="dt" sz="half" idx="10"/>
          </p:nvPr>
        </p:nvSpPr>
        <p:spPr/>
        <p:txBody>
          <a:bodyPr/>
          <a:lstStyle/>
          <a:p>
            <a:fld id="{520E1462-AE39-7C46-8C8C-3AABD85748D5}" type="datetimeFigureOut">
              <a:rPr kumimoji="1" lang="ja-JP" altLang="en-US" smtClean="0"/>
              <a:t>2025/5/6</a:t>
            </a:fld>
            <a:endParaRPr kumimoji="1" lang="ja-JP" altLang="en-US"/>
          </a:p>
        </p:txBody>
      </p:sp>
      <p:sp>
        <p:nvSpPr>
          <p:cNvPr id="5" name="フッター プレースホルダー 4">
            <a:extLst>
              <a:ext uri="{FF2B5EF4-FFF2-40B4-BE49-F238E27FC236}">
                <a16:creationId xmlns:a16="http://schemas.microsoft.com/office/drawing/2014/main" id="{2A122FFF-FAFC-0185-A9D6-69280C582AF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4FDC79F-670C-C904-E5DC-B7062B9A0BFC}"/>
              </a:ext>
            </a:extLst>
          </p:cNvPr>
          <p:cNvSpPr>
            <a:spLocks noGrp="1"/>
          </p:cNvSpPr>
          <p:nvPr>
            <p:ph type="sldNum" sz="quarter" idx="12"/>
          </p:nvPr>
        </p:nvSpPr>
        <p:spPr/>
        <p:txBody>
          <a:bodyPr/>
          <a:lstStyle/>
          <a:p>
            <a:fld id="{15E800EC-18EE-0640-9078-DFCBD37A3D47}" type="slidenum">
              <a:rPr kumimoji="1" lang="ja-JP" altLang="en-US" smtClean="0"/>
              <a:t>‹#›</a:t>
            </a:fld>
            <a:endParaRPr kumimoji="1" lang="ja-JP" altLang="en-US"/>
          </a:p>
        </p:txBody>
      </p:sp>
    </p:spTree>
    <p:extLst>
      <p:ext uri="{BB962C8B-B14F-4D97-AF65-F5344CB8AC3E}">
        <p14:creationId xmlns:p14="http://schemas.microsoft.com/office/powerpoint/2010/main" val="1702250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4E2768-F49A-29BD-7763-E6169DD17F8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1546565-78F1-6345-CE42-CC0E43B98C8B}"/>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10C4FC8-3776-5F6C-B977-17E0B801C87B}"/>
              </a:ext>
            </a:extLst>
          </p:cNvPr>
          <p:cNvSpPr>
            <a:spLocks noGrp="1"/>
          </p:cNvSpPr>
          <p:nvPr>
            <p:ph type="dt" sz="half" idx="10"/>
          </p:nvPr>
        </p:nvSpPr>
        <p:spPr/>
        <p:txBody>
          <a:bodyPr/>
          <a:lstStyle/>
          <a:p>
            <a:fld id="{520E1462-AE39-7C46-8C8C-3AABD85748D5}" type="datetimeFigureOut">
              <a:rPr kumimoji="1" lang="ja-JP" altLang="en-US" smtClean="0"/>
              <a:t>2025/5/6</a:t>
            </a:fld>
            <a:endParaRPr kumimoji="1" lang="ja-JP" altLang="en-US"/>
          </a:p>
        </p:txBody>
      </p:sp>
      <p:sp>
        <p:nvSpPr>
          <p:cNvPr id="5" name="フッター プレースホルダー 4">
            <a:extLst>
              <a:ext uri="{FF2B5EF4-FFF2-40B4-BE49-F238E27FC236}">
                <a16:creationId xmlns:a16="http://schemas.microsoft.com/office/drawing/2014/main" id="{04E2A0D4-8441-CD13-DA4C-BC6079254B2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9A69692-DC00-9214-03FB-AE6065CF4DE1}"/>
              </a:ext>
            </a:extLst>
          </p:cNvPr>
          <p:cNvSpPr>
            <a:spLocks noGrp="1"/>
          </p:cNvSpPr>
          <p:nvPr>
            <p:ph type="sldNum" sz="quarter" idx="12"/>
          </p:nvPr>
        </p:nvSpPr>
        <p:spPr/>
        <p:txBody>
          <a:bodyPr/>
          <a:lstStyle/>
          <a:p>
            <a:fld id="{15E800EC-18EE-0640-9078-DFCBD37A3D47}" type="slidenum">
              <a:rPr kumimoji="1" lang="ja-JP" altLang="en-US" smtClean="0"/>
              <a:t>‹#›</a:t>
            </a:fld>
            <a:endParaRPr kumimoji="1" lang="ja-JP" altLang="en-US"/>
          </a:p>
        </p:txBody>
      </p:sp>
    </p:spTree>
    <p:extLst>
      <p:ext uri="{BB962C8B-B14F-4D97-AF65-F5344CB8AC3E}">
        <p14:creationId xmlns:p14="http://schemas.microsoft.com/office/powerpoint/2010/main" val="1106282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616B88-F629-4773-45ED-69CD2528DC57}"/>
              </a:ext>
            </a:extLst>
          </p:cNvPr>
          <p:cNvSpPr>
            <a:spLocks noGrp="1"/>
          </p:cNvSpPr>
          <p:nvPr>
            <p:ph type="title"/>
          </p:nvPr>
        </p:nvSpPr>
        <p:spPr>
          <a:xfrm>
            <a:off x="0" y="0"/>
            <a:ext cx="7287491" cy="691607"/>
          </a:xfrm>
        </p:spPr>
        <p:txBody>
          <a:bodyPr>
            <a:normAutofit/>
          </a:bodyPr>
          <a:lstStyle>
            <a:lvl1pPr>
              <a:defRPr sz="2400" b="1"/>
            </a:lvl1p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DEF1AD8-FF90-E13D-5983-292AA63129EF}"/>
              </a:ext>
            </a:extLst>
          </p:cNvPr>
          <p:cNvSpPr>
            <a:spLocks noGrp="1"/>
          </p:cNvSpPr>
          <p:nvPr>
            <p:ph type="dt" sz="half" idx="10"/>
          </p:nvPr>
        </p:nvSpPr>
        <p:spPr/>
        <p:txBody>
          <a:bodyPr/>
          <a:lstStyle/>
          <a:p>
            <a:fld id="{520E1462-AE39-7C46-8C8C-3AABD85748D5}" type="datetimeFigureOut">
              <a:rPr kumimoji="1" lang="ja-JP" altLang="en-US" smtClean="0"/>
              <a:t>2025/5/6</a:t>
            </a:fld>
            <a:endParaRPr kumimoji="1" lang="ja-JP" altLang="en-US"/>
          </a:p>
        </p:txBody>
      </p:sp>
      <p:sp>
        <p:nvSpPr>
          <p:cNvPr id="4" name="フッター プレースホルダー 3">
            <a:extLst>
              <a:ext uri="{FF2B5EF4-FFF2-40B4-BE49-F238E27FC236}">
                <a16:creationId xmlns:a16="http://schemas.microsoft.com/office/drawing/2014/main" id="{EBA8251E-523D-06CB-5E6A-B22F26020BC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9D1D94A-8057-1B43-1F2B-AF06ED823B88}"/>
              </a:ext>
            </a:extLst>
          </p:cNvPr>
          <p:cNvSpPr>
            <a:spLocks noGrp="1"/>
          </p:cNvSpPr>
          <p:nvPr>
            <p:ph type="sldNum" sz="quarter" idx="12"/>
          </p:nvPr>
        </p:nvSpPr>
        <p:spPr>
          <a:xfrm>
            <a:off x="9317182" y="6356350"/>
            <a:ext cx="2743200" cy="365125"/>
          </a:xfrm>
        </p:spPr>
        <p:txBody>
          <a:bodyPr/>
          <a:lstStyle/>
          <a:p>
            <a:fld id="{15E800EC-18EE-0640-9078-DFCBD37A3D47}" type="slidenum">
              <a:rPr kumimoji="1" lang="ja-JP" altLang="en-US" smtClean="0"/>
              <a:t>‹#›</a:t>
            </a:fld>
            <a:endParaRPr kumimoji="1" lang="ja-JP" altLang="en-US"/>
          </a:p>
        </p:txBody>
      </p:sp>
    </p:spTree>
    <p:extLst>
      <p:ext uri="{BB962C8B-B14F-4D97-AF65-F5344CB8AC3E}">
        <p14:creationId xmlns:p14="http://schemas.microsoft.com/office/powerpoint/2010/main" val="1323956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4B1BF277-A6FE-3356-C488-B969F43854F7}"/>
              </a:ext>
            </a:extLst>
          </p:cNvPr>
          <p:cNvSpPr>
            <a:spLocks noGrp="1"/>
          </p:cNvSpPr>
          <p:nvPr>
            <p:ph type="dt" sz="half" idx="10"/>
          </p:nvPr>
        </p:nvSpPr>
        <p:spPr/>
        <p:txBody>
          <a:bodyPr/>
          <a:lstStyle/>
          <a:p>
            <a:fld id="{520E1462-AE39-7C46-8C8C-3AABD85748D5}" type="datetimeFigureOut">
              <a:rPr kumimoji="1" lang="ja-JP" altLang="en-US" smtClean="0"/>
              <a:t>2025/5/6</a:t>
            </a:fld>
            <a:endParaRPr kumimoji="1" lang="ja-JP" altLang="en-US"/>
          </a:p>
        </p:txBody>
      </p:sp>
      <p:sp>
        <p:nvSpPr>
          <p:cNvPr id="3" name="フッター プレースホルダー 2">
            <a:extLst>
              <a:ext uri="{FF2B5EF4-FFF2-40B4-BE49-F238E27FC236}">
                <a16:creationId xmlns:a16="http://schemas.microsoft.com/office/drawing/2014/main" id="{1754C951-BCC4-52E3-03E2-5A99072E2537}"/>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6CCBC46-27BC-87EA-5E7C-C989F3577D50}"/>
              </a:ext>
            </a:extLst>
          </p:cNvPr>
          <p:cNvSpPr>
            <a:spLocks noGrp="1"/>
          </p:cNvSpPr>
          <p:nvPr>
            <p:ph type="sldNum" sz="quarter" idx="12"/>
          </p:nvPr>
        </p:nvSpPr>
        <p:spPr/>
        <p:txBody>
          <a:bodyPr/>
          <a:lstStyle/>
          <a:p>
            <a:fld id="{15E800EC-18EE-0640-9078-DFCBD37A3D47}" type="slidenum">
              <a:rPr kumimoji="1" lang="ja-JP" altLang="en-US" smtClean="0"/>
              <a:t>‹#›</a:t>
            </a:fld>
            <a:endParaRPr kumimoji="1" lang="ja-JP" altLang="en-US"/>
          </a:p>
        </p:txBody>
      </p:sp>
    </p:spTree>
    <p:extLst>
      <p:ext uri="{BB962C8B-B14F-4D97-AF65-F5344CB8AC3E}">
        <p14:creationId xmlns:p14="http://schemas.microsoft.com/office/powerpoint/2010/main" val="162356262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3BBD385-021A-A79B-8535-56458E397E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95E081A-1A2B-D71C-0FD4-319CF720EC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2AD823A-1F2A-A485-0F9B-FC408B411B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20E1462-AE39-7C46-8C8C-3AABD85748D5}" type="datetimeFigureOut">
              <a:rPr kumimoji="1" lang="ja-JP" altLang="en-US" smtClean="0"/>
              <a:t>2025/5/6</a:t>
            </a:fld>
            <a:endParaRPr kumimoji="1" lang="ja-JP" altLang="en-US"/>
          </a:p>
        </p:txBody>
      </p:sp>
      <p:sp>
        <p:nvSpPr>
          <p:cNvPr id="5" name="フッター プレースホルダー 4">
            <a:extLst>
              <a:ext uri="{FF2B5EF4-FFF2-40B4-BE49-F238E27FC236}">
                <a16:creationId xmlns:a16="http://schemas.microsoft.com/office/drawing/2014/main" id="{CFA36898-8454-4C39-D71E-696DDCB369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DE363ACA-2B62-5968-A5DB-327F3C1552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5E800EC-18EE-0640-9078-DFCBD37A3D47}" type="slidenum">
              <a:rPr kumimoji="1" lang="ja-JP" altLang="en-US" smtClean="0"/>
              <a:t>‹#›</a:t>
            </a:fld>
            <a:endParaRPr kumimoji="1" lang="ja-JP" altLang="en-US"/>
          </a:p>
        </p:txBody>
      </p:sp>
    </p:spTree>
    <p:extLst>
      <p:ext uri="{BB962C8B-B14F-4D97-AF65-F5344CB8AC3E}">
        <p14:creationId xmlns:p14="http://schemas.microsoft.com/office/powerpoint/2010/main" val="33969748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5" r:id="rId4"/>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1B0FC2-53F1-D626-C20D-145F166FBA72}"/>
              </a:ext>
            </a:extLst>
          </p:cNvPr>
          <p:cNvSpPr>
            <a:spLocks noGrp="1"/>
          </p:cNvSpPr>
          <p:nvPr>
            <p:ph type="title"/>
          </p:nvPr>
        </p:nvSpPr>
        <p:spPr/>
        <p:txBody>
          <a:bodyPr>
            <a:normAutofit/>
          </a:bodyPr>
          <a:lstStyle/>
          <a:p>
            <a:r>
              <a:rPr kumimoji="1" lang="ja-JP" altLang="en-US" sz="3600" b="1"/>
              <a:t>北山</a:t>
            </a:r>
            <a:r>
              <a:rPr kumimoji="1" lang="en-US" altLang="ja-JP" sz="3600" b="1" dirty="0"/>
              <a:t> </a:t>
            </a:r>
            <a:r>
              <a:rPr kumimoji="1" lang="ja-JP" altLang="en-US" sz="3600" b="1"/>
              <a:t>機械学習</a:t>
            </a:r>
            <a:r>
              <a:rPr kumimoji="1" lang="en-US" altLang="ja-JP" sz="3600" b="1" dirty="0"/>
              <a:t> 20250506</a:t>
            </a:r>
            <a:endParaRPr kumimoji="1" lang="ja-JP" altLang="en-US" sz="3600" b="1"/>
          </a:p>
        </p:txBody>
      </p:sp>
    </p:spTree>
    <p:extLst>
      <p:ext uri="{BB962C8B-B14F-4D97-AF65-F5344CB8AC3E}">
        <p14:creationId xmlns:p14="http://schemas.microsoft.com/office/powerpoint/2010/main" val="3193785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テキスト ボックス 11">
            <a:extLst>
              <a:ext uri="{FF2B5EF4-FFF2-40B4-BE49-F238E27FC236}">
                <a16:creationId xmlns:a16="http://schemas.microsoft.com/office/drawing/2014/main" id="{C7943F97-9012-19DC-9351-2A985467F9C9}"/>
              </a:ext>
            </a:extLst>
          </p:cNvPr>
          <p:cNvSpPr txBox="1"/>
          <p:nvPr/>
        </p:nvSpPr>
        <p:spPr>
          <a:xfrm>
            <a:off x="267347" y="159925"/>
            <a:ext cx="6845833" cy="400110"/>
          </a:xfrm>
          <a:prstGeom prst="rect">
            <a:avLst/>
          </a:prstGeom>
          <a:noFill/>
        </p:spPr>
        <p:txBody>
          <a:bodyPr wrap="square">
            <a:spAutoFit/>
          </a:bodyPr>
          <a:lstStyle/>
          <a:p>
            <a:r>
              <a:rPr lang="ja-JP" altLang="en-US" sz="2000" b="1">
                <a:solidFill>
                  <a:schemeClr val="tx1">
                    <a:lumMod val="95000"/>
                    <a:lumOff val="5000"/>
                  </a:schemeClr>
                </a:solidFill>
                <a:latin typeface="Arial" panose="020B0604020202020204" pitchFamily="34" charset="0"/>
                <a:cs typeface="Arial" panose="020B0604020202020204" pitchFamily="34" charset="0"/>
              </a:rPr>
              <a:t>決定木ベース</a:t>
            </a:r>
            <a:r>
              <a:rPr lang="en" altLang="ja-JP" sz="2000" b="1" dirty="0" err="1">
                <a:solidFill>
                  <a:schemeClr val="tx1">
                    <a:lumMod val="95000"/>
                    <a:lumOff val="5000"/>
                  </a:schemeClr>
                </a:solidFill>
                <a:latin typeface="Arial" panose="020B0604020202020204" pitchFamily="34" charset="0"/>
                <a:cs typeface="Arial" panose="020B0604020202020204" pitchFamily="34" charset="0"/>
              </a:rPr>
              <a:t>XGBoost</a:t>
            </a:r>
            <a:r>
              <a:rPr lang="ja-JP" altLang="en-US" sz="2000" b="1">
                <a:solidFill>
                  <a:schemeClr val="tx1">
                    <a:lumMod val="95000"/>
                    <a:lumOff val="5000"/>
                  </a:schemeClr>
                </a:solidFill>
                <a:latin typeface="Arial" panose="020B0604020202020204" pitchFamily="34" charset="0"/>
                <a:cs typeface="Arial" panose="020B0604020202020204" pitchFamily="34" charset="0"/>
              </a:rPr>
              <a:t>回帰モデルによる</a:t>
            </a:r>
            <a:r>
              <a:rPr lang="en-US" altLang="ja-JP" sz="2000" b="1" dirty="0">
                <a:solidFill>
                  <a:schemeClr val="tx1">
                    <a:lumMod val="95000"/>
                    <a:lumOff val="5000"/>
                  </a:schemeClr>
                </a:solidFill>
                <a:latin typeface="Arial" panose="020B0604020202020204" pitchFamily="34" charset="0"/>
                <a:cs typeface="Arial" panose="020B0604020202020204" pitchFamily="34" charset="0"/>
              </a:rPr>
              <a:t>2</a:t>
            </a:r>
            <a:r>
              <a:rPr lang="en" altLang="ja-JP" sz="2000" b="1" dirty="0" err="1">
                <a:solidFill>
                  <a:schemeClr val="tx1">
                    <a:lumMod val="95000"/>
                    <a:lumOff val="5000"/>
                  </a:schemeClr>
                </a:solidFill>
                <a:latin typeface="Arial" panose="020B0604020202020204" pitchFamily="34" charset="0"/>
                <a:cs typeface="Arial" panose="020B0604020202020204" pitchFamily="34" charset="0"/>
              </a:rPr>
              <a:t>nd</a:t>
            </a:r>
            <a:r>
              <a:rPr lang="ja-JP" altLang="en-US" sz="2000" b="1">
                <a:solidFill>
                  <a:schemeClr val="tx1">
                    <a:lumMod val="95000"/>
                    <a:lumOff val="5000"/>
                  </a:schemeClr>
                </a:solidFill>
                <a:latin typeface="Arial" panose="020B0604020202020204" pitchFamily="34" charset="0"/>
                <a:cs typeface="Arial" panose="020B0604020202020204" pitchFamily="34" charset="0"/>
              </a:rPr>
              <a:t>放電容量予測</a:t>
            </a:r>
          </a:p>
        </p:txBody>
      </p:sp>
      <p:sp>
        <p:nvSpPr>
          <p:cNvPr id="25" name="テキスト ボックス 24">
            <a:extLst>
              <a:ext uri="{FF2B5EF4-FFF2-40B4-BE49-F238E27FC236}">
                <a16:creationId xmlns:a16="http://schemas.microsoft.com/office/drawing/2014/main" id="{C43C9953-186D-4C29-A6F8-05DE36DA0D49}"/>
              </a:ext>
            </a:extLst>
          </p:cNvPr>
          <p:cNvSpPr txBox="1"/>
          <p:nvPr/>
        </p:nvSpPr>
        <p:spPr>
          <a:xfrm>
            <a:off x="5553983" y="3146366"/>
            <a:ext cx="6575813" cy="2800767"/>
          </a:xfrm>
          <a:prstGeom prst="rect">
            <a:avLst/>
          </a:prstGeom>
          <a:noFill/>
        </p:spPr>
        <p:txBody>
          <a:bodyPr wrap="square">
            <a:spAutoFit/>
          </a:bodyPr>
          <a:lstStyle/>
          <a:p>
            <a:pPr marL="285750" indent="-285750">
              <a:buFont typeface="Arial" panose="020B0604020202020204" pitchFamily="34" charset="0"/>
              <a:buChar char="•"/>
            </a:pPr>
            <a:r>
              <a:rPr lang="ja-JP" altLang="en-US" sz="1600" b="1">
                <a:latin typeface="Arial" panose="020B0604020202020204" pitchFamily="34" charset="0"/>
                <a:cs typeface="Arial" panose="020B0604020202020204" pitchFamily="34" charset="0"/>
              </a:rPr>
              <a:t>データ</a:t>
            </a:r>
            <a:r>
              <a:rPr lang="ja-JP" altLang="en-US" sz="1600">
                <a:latin typeface="Arial" panose="020B0604020202020204" pitchFamily="34" charset="0"/>
                <a:cs typeface="Arial" panose="020B0604020202020204" pitchFamily="34" charset="0"/>
              </a:rPr>
              <a:t>：</a:t>
            </a:r>
            <a:r>
              <a:rPr lang="en-US" altLang="ja-JP" sz="1600" dirty="0">
                <a:latin typeface="Arial" panose="020B0604020202020204" pitchFamily="34" charset="0"/>
                <a:cs typeface="Arial" panose="020B0604020202020204" pitchFamily="34" charset="0"/>
              </a:rPr>
              <a:t>105</a:t>
            </a:r>
            <a:r>
              <a:rPr lang="ja-JP" altLang="en-US" sz="1600">
                <a:latin typeface="Arial" panose="020B0604020202020204" pitchFamily="34" charset="0"/>
                <a:cs typeface="Arial" panose="020B0604020202020204" pitchFamily="34" charset="0"/>
              </a:rPr>
              <a:t>サンプルを使用塩・溶媒・添加剤・活物質／導電助剤／バインダーの組成を説明変数、</a:t>
            </a:r>
            <a:r>
              <a:rPr lang="en-US" altLang="ja-JP" sz="1600" dirty="0">
                <a:latin typeface="Arial" panose="020B0604020202020204" pitchFamily="34" charset="0"/>
                <a:cs typeface="Arial" panose="020B0604020202020204" pitchFamily="34" charset="0"/>
              </a:rPr>
              <a:t>2</a:t>
            </a:r>
            <a:r>
              <a:rPr lang="en" altLang="ja-JP" sz="1600" dirty="0" err="1">
                <a:latin typeface="Arial" panose="020B0604020202020204" pitchFamily="34" charset="0"/>
                <a:cs typeface="Arial" panose="020B0604020202020204" pitchFamily="34" charset="0"/>
              </a:rPr>
              <a:t>nd</a:t>
            </a:r>
            <a:r>
              <a:rPr lang="ja-JP" altLang="en-US" sz="1600">
                <a:latin typeface="Arial" panose="020B0604020202020204" pitchFamily="34" charset="0"/>
                <a:cs typeface="Arial" panose="020B0604020202020204" pitchFamily="34" charset="0"/>
              </a:rPr>
              <a:t>放電容量を目的変数として前処理</a:t>
            </a:r>
            <a:endParaRPr lang="en-US" altLang="ja-JP"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altLang="ja-JP"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ja-JP" altLang="en-US" sz="1600" b="1">
                <a:latin typeface="Arial" panose="020B0604020202020204" pitchFamily="34" charset="0"/>
                <a:cs typeface="Arial" panose="020B0604020202020204" pitchFamily="34" charset="0"/>
              </a:rPr>
              <a:t>モデル</a:t>
            </a:r>
            <a:r>
              <a:rPr lang="ja-JP" altLang="en-US" sz="1600">
                <a:latin typeface="Arial" panose="020B0604020202020204" pitchFamily="34" charset="0"/>
                <a:cs typeface="Arial" panose="020B0604020202020204" pitchFamily="34" charset="0"/>
              </a:rPr>
              <a:t>：</a:t>
            </a:r>
            <a:r>
              <a:rPr lang="ja-JP" altLang="en-US" sz="1600" b="1">
                <a:solidFill>
                  <a:srgbClr val="629FCA"/>
                </a:solidFill>
                <a:latin typeface="Arial" panose="020B0604020202020204" pitchFamily="34" charset="0"/>
                <a:cs typeface="Arial" panose="020B0604020202020204" pitchFamily="34" charset="0"/>
              </a:rPr>
              <a:t>決定木ベースの</a:t>
            </a:r>
            <a:r>
              <a:rPr lang="en" altLang="ja-JP" sz="1600" b="1" dirty="0" err="1">
                <a:solidFill>
                  <a:srgbClr val="629FCA"/>
                </a:solidFill>
                <a:latin typeface="Arial" panose="020B0604020202020204" pitchFamily="34" charset="0"/>
                <a:cs typeface="Arial" panose="020B0604020202020204" pitchFamily="34" charset="0"/>
              </a:rPr>
              <a:t>XGBoost</a:t>
            </a:r>
            <a:r>
              <a:rPr lang="ja-JP" altLang="en-US" sz="1600" b="1">
                <a:solidFill>
                  <a:srgbClr val="629FCA"/>
                </a:solidFill>
                <a:latin typeface="Arial" panose="020B0604020202020204" pitchFamily="34" charset="0"/>
                <a:cs typeface="Arial" panose="020B0604020202020204" pitchFamily="34" charset="0"/>
              </a:rPr>
              <a:t>回帰モデル</a:t>
            </a:r>
            <a:r>
              <a:rPr lang="ja-JP" altLang="en-US" sz="1600">
                <a:latin typeface="Arial" panose="020B0604020202020204" pitchFamily="34" charset="0"/>
                <a:cs typeface="Arial" panose="020B0604020202020204" pitchFamily="34" charset="0"/>
              </a:rPr>
              <a:t>を構築</a:t>
            </a:r>
            <a:endParaRPr lang="en-US" altLang="ja-JP"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altLang="ja-JP" sz="16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ja-JP" altLang="en-US" sz="1600" b="1">
                <a:latin typeface="Arial" panose="020B0604020202020204" pitchFamily="34" charset="0"/>
                <a:cs typeface="Arial" panose="020B0604020202020204" pitchFamily="34" charset="0"/>
              </a:rPr>
              <a:t>評価</a:t>
            </a:r>
            <a:r>
              <a:rPr lang="ja-JP" altLang="en-US" sz="1600">
                <a:latin typeface="Arial" panose="020B0604020202020204" pitchFamily="34" charset="0"/>
                <a:cs typeface="Arial" panose="020B0604020202020204" pitchFamily="34" charset="0"/>
              </a:rPr>
              <a:t>：</a:t>
            </a:r>
            <a:r>
              <a:rPr lang="en" altLang="ja-JP" sz="1600" b="1" dirty="0" err="1">
                <a:latin typeface="Arial" panose="020B0604020202020204" pitchFamily="34" charset="0"/>
                <a:cs typeface="Arial" panose="020B0604020202020204" pitchFamily="34" charset="0"/>
              </a:rPr>
              <a:t>Optuna</a:t>
            </a:r>
            <a:r>
              <a:rPr lang="ja-JP" altLang="en-US" sz="1600" b="1">
                <a:latin typeface="Arial" panose="020B0604020202020204" pitchFamily="34" charset="0"/>
                <a:cs typeface="Arial" panose="020B0604020202020204" pitchFamily="34" charset="0"/>
              </a:rPr>
              <a:t>によるベイズ最適化</a:t>
            </a:r>
            <a:r>
              <a:rPr lang="ja-JP" altLang="en-US" sz="1600">
                <a:latin typeface="Arial" panose="020B0604020202020204" pitchFamily="34" charset="0"/>
                <a:cs typeface="Arial" panose="020B0604020202020204" pitchFamily="34" charset="0"/>
              </a:rPr>
              <a:t>で木の深さや学習率など主要なハイパーパラメータを探索し、</a:t>
            </a:r>
            <a:r>
              <a:rPr lang="en-US" altLang="ja-JP" sz="1600" dirty="0">
                <a:latin typeface="Arial" panose="020B0604020202020204" pitchFamily="34" charset="0"/>
                <a:cs typeface="Arial" panose="020B0604020202020204" pitchFamily="34" charset="0"/>
              </a:rPr>
              <a:t>80</a:t>
            </a:r>
            <a:r>
              <a:rPr lang="ja-JP" altLang="en-US" sz="1600">
                <a:latin typeface="Arial" panose="020B0604020202020204" pitchFamily="34" charset="0"/>
                <a:cs typeface="Arial" panose="020B0604020202020204" pitchFamily="34" charset="0"/>
              </a:rPr>
              <a:t>対</a:t>
            </a:r>
            <a:r>
              <a:rPr lang="en-US" altLang="ja-JP" sz="1600" dirty="0">
                <a:latin typeface="Arial" panose="020B0604020202020204" pitchFamily="34" charset="0"/>
                <a:cs typeface="Arial" panose="020B0604020202020204" pitchFamily="34" charset="0"/>
              </a:rPr>
              <a:t>20</a:t>
            </a:r>
            <a:r>
              <a:rPr lang="ja-JP" altLang="en-US" sz="1600">
                <a:latin typeface="Arial" panose="020B0604020202020204" pitchFamily="34" charset="0"/>
                <a:cs typeface="Arial" panose="020B0604020202020204" pitchFamily="34" charset="0"/>
              </a:rPr>
              <a:t>の割合で訓練／検証データに分割して</a:t>
            </a:r>
            <a:r>
              <a:rPr lang="en" altLang="ja-JP" sz="1600" dirty="0">
                <a:latin typeface="Arial" panose="020B0604020202020204" pitchFamily="34" charset="0"/>
                <a:cs typeface="Arial" panose="020B0604020202020204" pitchFamily="34" charset="0"/>
              </a:rPr>
              <a:t>RMSE</a:t>
            </a:r>
            <a:r>
              <a:rPr lang="ja-JP" altLang="en" sz="1600">
                <a:latin typeface="Arial" panose="020B0604020202020204" pitchFamily="34" charset="0"/>
                <a:cs typeface="Arial" panose="020B0604020202020204" pitchFamily="34" charset="0"/>
              </a:rPr>
              <a:t>／</a:t>
            </a:r>
            <a:r>
              <a:rPr lang="en" altLang="ja-JP" sz="1600" dirty="0">
                <a:latin typeface="Arial" panose="020B0604020202020204" pitchFamily="34" charset="0"/>
                <a:cs typeface="Arial" panose="020B0604020202020204" pitchFamily="34" charset="0"/>
              </a:rPr>
              <a:t>MAE</a:t>
            </a:r>
            <a:r>
              <a:rPr lang="ja-JP" altLang="en" sz="1600">
                <a:latin typeface="Arial" panose="020B0604020202020204" pitchFamily="34" charset="0"/>
                <a:cs typeface="Arial" panose="020B0604020202020204" pitchFamily="34" charset="0"/>
              </a:rPr>
              <a:t>／</a:t>
            </a:r>
            <a:r>
              <a:rPr lang="en" altLang="ja-JP" sz="1600" dirty="0">
                <a:latin typeface="Arial" panose="020B0604020202020204" pitchFamily="34" charset="0"/>
                <a:cs typeface="Arial" panose="020B0604020202020204" pitchFamily="34" charset="0"/>
              </a:rPr>
              <a:t>R²</a:t>
            </a:r>
            <a:r>
              <a:rPr lang="ja-JP" altLang="en-US" sz="1600">
                <a:latin typeface="Arial" panose="020B0604020202020204" pitchFamily="34" charset="0"/>
                <a:cs typeface="Arial" panose="020B0604020202020204" pitchFamily="34" charset="0"/>
              </a:rPr>
              <a:t>を算出しモデル評価</a:t>
            </a:r>
            <a:endParaRPr lang="en-US" altLang="ja-JP"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 altLang="ja-JP"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ja-JP" altLang="en-US" sz="1600" b="1">
                <a:latin typeface="Arial" panose="020B0604020202020204" pitchFamily="34" charset="0"/>
                <a:cs typeface="Arial" panose="020B0604020202020204" pitchFamily="34" charset="0"/>
              </a:rPr>
              <a:t>可視化：</a:t>
            </a:r>
            <a:r>
              <a:rPr lang="en" altLang="ja-JP" sz="1600" dirty="0">
                <a:latin typeface="Arial" panose="020B0604020202020204" pitchFamily="34" charset="0"/>
                <a:cs typeface="Arial" panose="020B0604020202020204" pitchFamily="34" charset="0"/>
              </a:rPr>
              <a:t>Actual vs Predicted</a:t>
            </a:r>
            <a:r>
              <a:rPr lang="ja-JP" altLang="en-US" sz="1600">
                <a:latin typeface="Arial" panose="020B0604020202020204" pitchFamily="34" charset="0"/>
                <a:cs typeface="Arial" panose="020B0604020202020204" pitchFamily="34" charset="0"/>
              </a:rPr>
              <a:t>散布図で予測精度を確認</a:t>
            </a:r>
          </a:p>
        </p:txBody>
      </p:sp>
      <p:grpSp>
        <p:nvGrpSpPr>
          <p:cNvPr id="34" name="グループ化 33">
            <a:extLst>
              <a:ext uri="{FF2B5EF4-FFF2-40B4-BE49-F238E27FC236}">
                <a16:creationId xmlns:a16="http://schemas.microsoft.com/office/drawing/2014/main" id="{423B8A2F-7265-EC8E-2CEB-41D1480D55BE}"/>
              </a:ext>
            </a:extLst>
          </p:cNvPr>
          <p:cNvGrpSpPr/>
          <p:nvPr/>
        </p:nvGrpSpPr>
        <p:grpSpPr>
          <a:xfrm>
            <a:off x="288614" y="926284"/>
            <a:ext cx="7548777" cy="5531874"/>
            <a:chOff x="6690807" y="553731"/>
            <a:chExt cx="7548777" cy="5531874"/>
          </a:xfrm>
        </p:grpSpPr>
        <p:pic>
          <p:nvPicPr>
            <p:cNvPr id="8" name="図 7" descr="グラフ, 散布図&#10;&#10;AI によって生成されたコンテンツは間違っている可能性があります。">
              <a:extLst>
                <a:ext uri="{FF2B5EF4-FFF2-40B4-BE49-F238E27FC236}">
                  <a16:creationId xmlns:a16="http://schemas.microsoft.com/office/drawing/2014/main" id="{1C6B2D90-2F28-03E4-51FC-BE7CC7F4F89F}"/>
                </a:ext>
              </a:extLst>
            </p:cNvPr>
            <p:cNvPicPr>
              <a:picLocks noChangeAspect="1"/>
            </p:cNvPicPr>
            <p:nvPr/>
          </p:nvPicPr>
          <p:blipFill>
            <a:blip r:embed="rId3"/>
            <a:stretch>
              <a:fillRect/>
            </a:stretch>
          </p:blipFill>
          <p:spPr>
            <a:xfrm>
              <a:off x="6690807" y="553731"/>
              <a:ext cx="5286635" cy="5286635"/>
            </a:xfrm>
            <a:prstGeom prst="rect">
              <a:avLst/>
            </a:prstGeom>
          </p:spPr>
        </p:pic>
        <p:sp>
          <p:nvSpPr>
            <p:cNvPr id="17" name="テキスト ボックス 16">
              <a:extLst>
                <a:ext uri="{FF2B5EF4-FFF2-40B4-BE49-F238E27FC236}">
                  <a16:creationId xmlns:a16="http://schemas.microsoft.com/office/drawing/2014/main" id="{8B5CD4DC-9539-59D0-73D7-16D8F15673AF}"/>
                </a:ext>
              </a:extLst>
            </p:cNvPr>
            <p:cNvSpPr txBox="1"/>
            <p:nvPr/>
          </p:nvSpPr>
          <p:spPr>
            <a:xfrm>
              <a:off x="6920388" y="5777828"/>
              <a:ext cx="6190859" cy="307777"/>
            </a:xfrm>
            <a:prstGeom prst="rect">
              <a:avLst/>
            </a:prstGeom>
            <a:noFill/>
          </p:spPr>
          <p:txBody>
            <a:bodyPr wrap="square">
              <a:spAutoFit/>
            </a:bodyPr>
            <a:lstStyle/>
            <a:p>
              <a:r>
                <a:rPr lang="en" altLang="ja-JP" sz="1400" dirty="0">
                  <a:latin typeface="Arial" panose="020B0604020202020204" pitchFamily="34" charset="0"/>
                  <a:cs typeface="Arial" panose="020B0604020202020204" pitchFamily="34" charset="0"/>
                </a:rPr>
                <a:t>Fig.1 </a:t>
              </a:r>
              <a:r>
                <a:rPr lang="ja-JP" altLang="en-US" sz="1400">
                  <a:latin typeface="Arial" panose="020B0604020202020204" pitchFamily="34" charset="0"/>
                  <a:cs typeface="Arial" panose="020B0604020202020204" pitchFamily="34" charset="0"/>
                </a:rPr>
                <a:t>テストデータにおける</a:t>
              </a:r>
              <a:r>
                <a:rPr lang="en-US" altLang="ja-JP" sz="1400" dirty="0">
                  <a:latin typeface="Arial" panose="020B0604020202020204" pitchFamily="34" charset="0"/>
                  <a:cs typeface="Arial" panose="020B0604020202020204" pitchFamily="34" charset="0"/>
                </a:rPr>
                <a:t>2</a:t>
              </a:r>
              <a:r>
                <a:rPr lang="en" altLang="ja-JP" sz="1400" dirty="0" err="1">
                  <a:latin typeface="Arial" panose="020B0604020202020204" pitchFamily="34" charset="0"/>
                  <a:cs typeface="Arial" panose="020B0604020202020204" pitchFamily="34" charset="0"/>
                </a:rPr>
                <a:t>nd</a:t>
              </a:r>
              <a:r>
                <a:rPr lang="ja-JP" altLang="en-US" sz="1400">
                  <a:latin typeface="Arial" panose="020B0604020202020204" pitchFamily="34" charset="0"/>
                  <a:cs typeface="Arial" panose="020B0604020202020204" pitchFamily="34" charset="0"/>
                </a:rPr>
                <a:t>放電容量予測精度の結果（</a:t>
              </a:r>
              <a:r>
                <a:rPr lang="en" altLang="ja-JP" sz="1400" dirty="0" err="1">
                  <a:latin typeface="Arial" panose="020B0604020202020204" pitchFamily="34" charset="0"/>
                  <a:cs typeface="Arial" panose="020B0604020202020204" pitchFamily="34" charset="0"/>
                </a:rPr>
                <a:t>XGBoost</a:t>
              </a:r>
              <a:r>
                <a:rPr lang="ja-JP" altLang="en-US" sz="1400">
                  <a:latin typeface="Arial" panose="020B0604020202020204" pitchFamily="34" charset="0"/>
                  <a:cs typeface="Arial" panose="020B0604020202020204" pitchFamily="34" charset="0"/>
                </a:rPr>
                <a:t>回帰）</a:t>
              </a:r>
            </a:p>
          </p:txBody>
        </p:sp>
        <p:sp>
          <p:nvSpPr>
            <p:cNvPr id="32" name="テキスト ボックス 31">
              <a:extLst>
                <a:ext uri="{FF2B5EF4-FFF2-40B4-BE49-F238E27FC236}">
                  <a16:creationId xmlns:a16="http://schemas.microsoft.com/office/drawing/2014/main" id="{9F213AE8-C7E2-4EC8-20A8-4924B04E6116}"/>
                </a:ext>
              </a:extLst>
            </p:cNvPr>
            <p:cNvSpPr txBox="1"/>
            <p:nvPr/>
          </p:nvSpPr>
          <p:spPr>
            <a:xfrm>
              <a:off x="11884136" y="795855"/>
              <a:ext cx="2355448" cy="338554"/>
            </a:xfrm>
            <a:prstGeom prst="rect">
              <a:avLst/>
            </a:prstGeom>
            <a:noFill/>
          </p:spPr>
          <p:txBody>
            <a:bodyPr wrap="square">
              <a:spAutoFit/>
            </a:bodyPr>
            <a:lstStyle/>
            <a:p>
              <a:r>
                <a:rPr lang="ja-JP" altLang="en-US" sz="1600" b="1">
                  <a:highlight>
                    <a:srgbClr val="FFFF00"/>
                  </a:highlight>
                  <a:latin typeface="Arial" panose="020B0604020202020204" pitchFamily="34" charset="0"/>
                  <a:cs typeface="Arial" panose="020B0604020202020204" pitchFamily="34" charset="0"/>
                </a:rPr>
                <a:t>おおむね実測を再現</a:t>
              </a:r>
            </a:p>
          </p:txBody>
        </p:sp>
      </p:grpSp>
      <p:sp>
        <p:nvSpPr>
          <p:cNvPr id="36" name="テキスト ボックス 35">
            <a:extLst>
              <a:ext uri="{FF2B5EF4-FFF2-40B4-BE49-F238E27FC236}">
                <a16:creationId xmlns:a16="http://schemas.microsoft.com/office/drawing/2014/main" id="{E4B8D227-CD84-A54D-6AE7-418E42BABB16}"/>
              </a:ext>
            </a:extLst>
          </p:cNvPr>
          <p:cNvSpPr txBox="1"/>
          <p:nvPr/>
        </p:nvSpPr>
        <p:spPr>
          <a:xfrm>
            <a:off x="5460677" y="1500797"/>
            <a:ext cx="6190860" cy="646331"/>
          </a:xfrm>
          <a:prstGeom prst="rect">
            <a:avLst/>
          </a:prstGeom>
          <a:noFill/>
        </p:spPr>
        <p:txBody>
          <a:bodyPr wrap="square">
            <a:spAutoFit/>
          </a:bodyPr>
          <a:lstStyle/>
          <a:p>
            <a:r>
              <a:rPr lang="en-US" altLang="ja-JP" b="1" dirty="0">
                <a:latin typeface="Arial" panose="020B0604020202020204" pitchFamily="34" charset="0"/>
                <a:cs typeface="Arial" panose="020B0604020202020204" pitchFamily="34" charset="0"/>
              </a:rPr>
              <a:t>105</a:t>
            </a:r>
            <a:r>
              <a:rPr lang="ja-JP" altLang="en-US" b="1">
                <a:latin typeface="Arial" panose="020B0604020202020204" pitchFamily="34" charset="0"/>
                <a:cs typeface="Arial" panose="020B0604020202020204" pitchFamily="34" charset="0"/>
              </a:rPr>
              <a:t>サンプルで学習した</a:t>
            </a:r>
            <a:r>
              <a:rPr lang="en" altLang="ja-JP" b="1" dirty="0" err="1">
                <a:latin typeface="Arial" panose="020B0604020202020204" pitchFamily="34" charset="0"/>
                <a:cs typeface="Arial" panose="020B0604020202020204" pitchFamily="34" charset="0"/>
              </a:rPr>
              <a:t>XGBoost</a:t>
            </a:r>
            <a:r>
              <a:rPr lang="ja-JP" altLang="en-US" b="1">
                <a:latin typeface="Arial" panose="020B0604020202020204" pitchFamily="34" charset="0"/>
                <a:cs typeface="Arial" panose="020B0604020202020204" pitchFamily="34" charset="0"/>
              </a:rPr>
              <a:t>回帰モデルは、</a:t>
            </a:r>
            <a:br>
              <a:rPr lang="en-US" altLang="ja-JP" b="1" dirty="0">
                <a:latin typeface="Arial" panose="020B0604020202020204" pitchFamily="34" charset="0"/>
                <a:cs typeface="Arial" panose="020B0604020202020204" pitchFamily="34" charset="0"/>
              </a:rPr>
            </a:br>
            <a:r>
              <a:rPr lang="ja-JP" altLang="en-US" b="1">
                <a:latin typeface="Arial" panose="020B0604020202020204" pitchFamily="34" charset="0"/>
                <a:cs typeface="Arial" panose="020B0604020202020204" pitchFamily="34" charset="0"/>
              </a:rPr>
              <a:t>テストデータで</a:t>
            </a:r>
            <a:r>
              <a:rPr lang="en" altLang="ja-JP" b="1" dirty="0">
                <a:latin typeface="Arial" panose="020B0604020202020204" pitchFamily="34" charset="0"/>
                <a:cs typeface="Arial" panose="020B0604020202020204" pitchFamily="34" charset="0"/>
              </a:rPr>
              <a:t>RMSE = </a:t>
            </a:r>
            <a:r>
              <a:rPr lang="en" altLang="ja-JP" b="1" dirty="0">
                <a:solidFill>
                  <a:srgbClr val="FF0000"/>
                </a:solidFill>
                <a:latin typeface="Arial" panose="020B0604020202020204" pitchFamily="34" charset="0"/>
                <a:cs typeface="Arial" panose="020B0604020202020204" pitchFamily="34" charset="0"/>
              </a:rPr>
              <a:t>98.7 </a:t>
            </a:r>
            <a:r>
              <a:rPr lang="en" altLang="ja-JP" b="1" dirty="0" err="1">
                <a:solidFill>
                  <a:srgbClr val="FF0000"/>
                </a:solidFill>
                <a:latin typeface="Arial" panose="020B0604020202020204" pitchFamily="34" charset="0"/>
                <a:cs typeface="Arial" panose="020B0604020202020204" pitchFamily="34" charset="0"/>
              </a:rPr>
              <a:t>mAh</a:t>
            </a:r>
            <a:r>
              <a:rPr lang="en" altLang="ja-JP" b="1" dirty="0">
                <a:solidFill>
                  <a:srgbClr val="FF0000"/>
                </a:solidFill>
                <a:latin typeface="Arial" panose="020B0604020202020204" pitchFamily="34" charset="0"/>
                <a:cs typeface="Arial" panose="020B0604020202020204" pitchFamily="34" charset="0"/>
              </a:rPr>
              <a:t>/g</a:t>
            </a:r>
            <a:r>
              <a:rPr lang="ja-JP" altLang="en-US" b="1">
                <a:latin typeface="Arial" panose="020B0604020202020204" pitchFamily="34" charset="0"/>
                <a:cs typeface="Arial" panose="020B0604020202020204" pitchFamily="34" charset="0"/>
              </a:rPr>
              <a:t>を達成</a:t>
            </a:r>
          </a:p>
        </p:txBody>
      </p:sp>
      <p:sp>
        <p:nvSpPr>
          <p:cNvPr id="2" name="テキスト ボックス 1">
            <a:extLst>
              <a:ext uri="{FF2B5EF4-FFF2-40B4-BE49-F238E27FC236}">
                <a16:creationId xmlns:a16="http://schemas.microsoft.com/office/drawing/2014/main" id="{4FB9B498-CC71-8781-BA9D-68293EC21704}"/>
              </a:ext>
            </a:extLst>
          </p:cNvPr>
          <p:cNvSpPr txBox="1"/>
          <p:nvPr/>
        </p:nvSpPr>
        <p:spPr>
          <a:xfrm>
            <a:off x="1311325" y="2662973"/>
            <a:ext cx="1800493" cy="307777"/>
          </a:xfrm>
          <a:prstGeom prst="rect">
            <a:avLst/>
          </a:prstGeom>
          <a:noFill/>
        </p:spPr>
        <p:txBody>
          <a:bodyPr wrap="none" rtlCol="0">
            <a:spAutoFit/>
          </a:bodyPr>
          <a:lstStyle/>
          <a:p>
            <a:r>
              <a:rPr kumimoji="1" lang="ja-JP" altLang="en-US" sz="1400" b="1">
                <a:solidFill>
                  <a:srgbClr val="629FCA"/>
                </a:solidFill>
                <a:latin typeface="Arial" panose="020B0604020202020204" pitchFamily="34" charset="0"/>
                <a:cs typeface="Arial" panose="020B0604020202020204" pitchFamily="34" charset="0"/>
              </a:rPr>
              <a:t>モデルが予測した点</a:t>
            </a:r>
          </a:p>
        </p:txBody>
      </p:sp>
      <p:cxnSp>
        <p:nvCxnSpPr>
          <p:cNvPr id="4" name="直線矢印コネクタ 3">
            <a:extLst>
              <a:ext uri="{FF2B5EF4-FFF2-40B4-BE49-F238E27FC236}">
                <a16:creationId xmlns:a16="http://schemas.microsoft.com/office/drawing/2014/main" id="{308F1848-65CA-D955-0FF0-4884BB32D35F}"/>
              </a:ext>
            </a:extLst>
          </p:cNvPr>
          <p:cNvCxnSpPr/>
          <p:nvPr/>
        </p:nvCxnSpPr>
        <p:spPr>
          <a:xfrm>
            <a:off x="2211572" y="2987749"/>
            <a:ext cx="478465" cy="441251"/>
          </a:xfrm>
          <a:prstGeom prst="straightConnector1">
            <a:avLst/>
          </a:prstGeom>
          <a:ln>
            <a:solidFill>
              <a:srgbClr val="629FCA"/>
            </a:solidFill>
            <a:tailEnd type="triangle"/>
          </a:ln>
        </p:spPr>
        <p:style>
          <a:lnRef idx="2">
            <a:schemeClr val="accent1"/>
          </a:lnRef>
          <a:fillRef idx="0">
            <a:schemeClr val="accent1"/>
          </a:fillRef>
          <a:effectRef idx="1">
            <a:schemeClr val="accent1"/>
          </a:effectRef>
          <a:fontRef idx="minor">
            <a:schemeClr val="tx1"/>
          </a:fontRef>
        </p:style>
      </p:cxnSp>
      <p:sp>
        <p:nvSpPr>
          <p:cNvPr id="5" name="テキスト ボックス 4">
            <a:extLst>
              <a:ext uri="{FF2B5EF4-FFF2-40B4-BE49-F238E27FC236}">
                <a16:creationId xmlns:a16="http://schemas.microsoft.com/office/drawing/2014/main" id="{0F4CC60C-ED39-76E6-575F-592586DD78CA}"/>
              </a:ext>
            </a:extLst>
          </p:cNvPr>
          <p:cNvSpPr txBox="1"/>
          <p:nvPr/>
        </p:nvSpPr>
        <p:spPr>
          <a:xfrm rot="18767867">
            <a:off x="1306817" y="4666866"/>
            <a:ext cx="1620957" cy="523220"/>
          </a:xfrm>
          <a:prstGeom prst="rect">
            <a:avLst/>
          </a:prstGeom>
          <a:noFill/>
        </p:spPr>
        <p:txBody>
          <a:bodyPr wrap="none" rtlCol="0">
            <a:spAutoFit/>
          </a:bodyPr>
          <a:lstStyle/>
          <a:p>
            <a:r>
              <a:rPr kumimoji="1" lang="ja-JP" altLang="en-US" sz="1400" b="1">
                <a:solidFill>
                  <a:srgbClr val="FF0000"/>
                </a:solidFill>
                <a:latin typeface="Arial" panose="020B0604020202020204" pitchFamily="34" charset="0"/>
                <a:cs typeface="Arial" panose="020B0604020202020204" pitchFamily="34" charset="0"/>
              </a:rPr>
              <a:t>実測</a:t>
            </a:r>
            <a:r>
              <a:rPr lang="ja-JP" altLang="en-US" sz="1400" b="1">
                <a:solidFill>
                  <a:srgbClr val="FF0000"/>
                </a:solidFill>
                <a:latin typeface="Arial" panose="020B0604020202020204" pitchFamily="34" charset="0"/>
                <a:cs typeface="Arial" panose="020B0604020202020204" pitchFamily="34" charset="0"/>
              </a:rPr>
              <a:t>値と完全一致</a:t>
            </a:r>
            <a:br>
              <a:rPr lang="en-US" altLang="ja-JP" sz="1400" b="1" dirty="0">
                <a:solidFill>
                  <a:srgbClr val="FF0000"/>
                </a:solidFill>
                <a:latin typeface="Arial" panose="020B0604020202020204" pitchFamily="34" charset="0"/>
                <a:cs typeface="Arial" panose="020B0604020202020204" pitchFamily="34" charset="0"/>
              </a:rPr>
            </a:br>
            <a:r>
              <a:rPr lang="ja-JP" altLang="en-US" sz="1400" b="1">
                <a:solidFill>
                  <a:srgbClr val="FF0000"/>
                </a:solidFill>
                <a:latin typeface="Arial" panose="020B0604020202020204" pitchFamily="34" charset="0"/>
                <a:cs typeface="Arial" panose="020B0604020202020204" pitchFamily="34" charset="0"/>
              </a:rPr>
              <a:t>のライン</a:t>
            </a:r>
            <a:endParaRPr kumimoji="1" lang="ja-JP" altLang="en-US" sz="1400" b="1">
              <a:solidFill>
                <a:srgbClr val="FF0000"/>
              </a:solidFill>
              <a:latin typeface="Arial" panose="020B0604020202020204" pitchFamily="34" charset="0"/>
              <a:cs typeface="Arial" panose="020B0604020202020204" pitchFamily="34" charset="0"/>
            </a:endParaRPr>
          </a:p>
        </p:txBody>
      </p:sp>
      <p:sp>
        <p:nvSpPr>
          <p:cNvPr id="6" name="テキスト ボックス 5">
            <a:extLst>
              <a:ext uri="{FF2B5EF4-FFF2-40B4-BE49-F238E27FC236}">
                <a16:creationId xmlns:a16="http://schemas.microsoft.com/office/drawing/2014/main" id="{7AA512A3-50B1-BB0E-A0B4-C1C507502DE4}"/>
              </a:ext>
            </a:extLst>
          </p:cNvPr>
          <p:cNvSpPr txBox="1"/>
          <p:nvPr/>
        </p:nvSpPr>
        <p:spPr>
          <a:xfrm>
            <a:off x="5565866" y="2801473"/>
            <a:ext cx="2852063" cy="338554"/>
          </a:xfrm>
          <a:prstGeom prst="rect">
            <a:avLst/>
          </a:prstGeom>
          <a:noFill/>
        </p:spPr>
        <p:txBody>
          <a:bodyPr wrap="none" rtlCol="0">
            <a:spAutoFit/>
          </a:bodyPr>
          <a:lstStyle/>
          <a:p>
            <a:r>
              <a:rPr kumimoji="1" lang="ja-JP" altLang="en-US" sz="1600" b="1" u="sng">
                <a:solidFill>
                  <a:srgbClr val="629FCA"/>
                </a:solidFill>
                <a:latin typeface="Arial" panose="020B0604020202020204" pitchFamily="34" charset="0"/>
                <a:cs typeface="Arial" panose="020B0604020202020204" pitchFamily="34" charset="0"/>
              </a:rPr>
              <a:t>モデル構築及び評価について</a:t>
            </a:r>
          </a:p>
        </p:txBody>
      </p:sp>
    </p:spTree>
    <p:extLst>
      <p:ext uri="{BB962C8B-B14F-4D97-AF65-F5344CB8AC3E}">
        <p14:creationId xmlns:p14="http://schemas.microsoft.com/office/powerpoint/2010/main" val="1289157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D0438FEA-9708-AF29-052E-D454055F1E78}"/>
              </a:ext>
            </a:extLst>
          </p:cNvPr>
          <p:cNvPicPr>
            <a:picLocks noChangeAspect="1"/>
          </p:cNvPicPr>
          <p:nvPr/>
        </p:nvPicPr>
        <p:blipFill>
          <a:blip r:embed="rId3"/>
          <a:srcRect r="1751"/>
          <a:stretch/>
        </p:blipFill>
        <p:spPr>
          <a:xfrm>
            <a:off x="1134807" y="760646"/>
            <a:ext cx="10163943" cy="4380342"/>
          </a:xfrm>
          <a:prstGeom prst="rect">
            <a:avLst/>
          </a:prstGeom>
        </p:spPr>
      </p:pic>
      <p:sp>
        <p:nvSpPr>
          <p:cNvPr id="7" name="テキスト ボックス 6">
            <a:extLst>
              <a:ext uri="{FF2B5EF4-FFF2-40B4-BE49-F238E27FC236}">
                <a16:creationId xmlns:a16="http://schemas.microsoft.com/office/drawing/2014/main" id="{C701B2C9-6969-8F1A-9640-D51259D0499B}"/>
              </a:ext>
            </a:extLst>
          </p:cNvPr>
          <p:cNvSpPr txBox="1"/>
          <p:nvPr/>
        </p:nvSpPr>
        <p:spPr>
          <a:xfrm>
            <a:off x="190980" y="191511"/>
            <a:ext cx="8602146" cy="400110"/>
          </a:xfrm>
          <a:prstGeom prst="rect">
            <a:avLst/>
          </a:prstGeom>
          <a:noFill/>
        </p:spPr>
        <p:txBody>
          <a:bodyPr wrap="square">
            <a:spAutoFit/>
          </a:bodyPr>
          <a:lstStyle/>
          <a:p>
            <a:r>
              <a:rPr lang="en" altLang="ja-JP" sz="2000" b="1" dirty="0"/>
              <a:t>SHAP </a:t>
            </a:r>
            <a:r>
              <a:rPr lang="ja-JP" altLang="en-US" sz="2000" b="1"/>
              <a:t>による特徴量解析</a:t>
            </a:r>
            <a:r>
              <a:rPr lang="en-US" altLang="ja-JP" sz="2000" b="1" dirty="0"/>
              <a:t> </a:t>
            </a:r>
            <a:r>
              <a:rPr lang="en-US" altLang="ja-JP" b="1" dirty="0"/>
              <a:t>~</a:t>
            </a:r>
            <a:r>
              <a:rPr lang="en-US" altLang="ja-JP" sz="1600" b="1" dirty="0"/>
              <a:t>2</a:t>
            </a:r>
            <a:r>
              <a:rPr lang="en" altLang="ja-JP" sz="1600" b="1" baseline="30000" dirty="0" err="1"/>
              <a:t>nd</a:t>
            </a:r>
            <a:r>
              <a:rPr lang="ja-JP" altLang="en-US" sz="1600" b="1"/>
              <a:t>放電容量に正負の影響を及ぼす要因の分析</a:t>
            </a:r>
            <a:r>
              <a:rPr lang="en-US" altLang="ja-JP" b="1" dirty="0"/>
              <a:t>~</a:t>
            </a:r>
            <a:endParaRPr lang="ja-JP" altLang="en-US" sz="2000" b="1"/>
          </a:p>
        </p:txBody>
      </p:sp>
      <p:sp>
        <p:nvSpPr>
          <p:cNvPr id="10" name="テキスト ボックス 9">
            <a:extLst>
              <a:ext uri="{FF2B5EF4-FFF2-40B4-BE49-F238E27FC236}">
                <a16:creationId xmlns:a16="http://schemas.microsoft.com/office/drawing/2014/main" id="{0DB338AB-0F95-35CE-D890-BBF7AB7D12C4}"/>
              </a:ext>
            </a:extLst>
          </p:cNvPr>
          <p:cNvSpPr txBox="1"/>
          <p:nvPr/>
        </p:nvSpPr>
        <p:spPr>
          <a:xfrm>
            <a:off x="1" y="5644702"/>
            <a:ext cx="7047952" cy="1323439"/>
          </a:xfrm>
          <a:prstGeom prst="rect">
            <a:avLst/>
          </a:prstGeom>
          <a:noFill/>
        </p:spPr>
        <p:txBody>
          <a:bodyPr wrap="square" rtlCol="0">
            <a:spAutoFit/>
          </a:bodyPr>
          <a:lstStyle/>
          <a:p>
            <a:r>
              <a:rPr lang="ja-JP" altLang="en-US" sz="1600" b="1"/>
              <a:t>図</a:t>
            </a:r>
            <a:r>
              <a:rPr lang="en-US" altLang="ja-JP" sz="1600" b="1" dirty="0"/>
              <a:t>2. </a:t>
            </a:r>
            <a:r>
              <a:rPr lang="en" altLang="ja-JP" sz="1600" b="1" dirty="0" err="1"/>
              <a:t>XGBoost</a:t>
            </a:r>
            <a:r>
              <a:rPr lang="ja-JP" altLang="en-US" sz="1600" b="1"/>
              <a:t>モデルによる</a:t>
            </a:r>
            <a:r>
              <a:rPr lang="en-US" altLang="ja-JP" sz="1600" b="1" dirty="0"/>
              <a:t>2</a:t>
            </a:r>
            <a:r>
              <a:rPr lang="en" altLang="ja-JP" sz="1600" b="1" dirty="0" err="1"/>
              <a:t>nd</a:t>
            </a:r>
            <a:r>
              <a:rPr lang="ja-JP" altLang="en-US" sz="1600" b="1"/>
              <a:t>放電容量予測に対する</a:t>
            </a:r>
            <a:r>
              <a:rPr lang="en" altLang="ja-JP" sz="1600" b="1" dirty="0"/>
              <a:t>SHAP</a:t>
            </a:r>
            <a:r>
              <a:rPr lang="ja-JP" altLang="en-US" sz="1600" b="1"/>
              <a:t>解析結果</a:t>
            </a:r>
            <a:br>
              <a:rPr lang="ja-JP" altLang="en-US" sz="1600"/>
            </a:br>
            <a:r>
              <a:rPr lang="en-US" altLang="ja-JP" sz="1600" dirty="0"/>
              <a:t>(a)</a:t>
            </a:r>
            <a:r>
              <a:rPr lang="ja-JP" altLang="en-US" sz="1600"/>
              <a:t>各特徴量の平均絶対</a:t>
            </a:r>
            <a:r>
              <a:rPr lang="en" altLang="ja-JP" sz="1600" dirty="0"/>
              <a:t>SHAP</a:t>
            </a:r>
            <a:r>
              <a:rPr lang="ja-JP" altLang="en-US" sz="1600"/>
              <a:t>値に基づく重要度（上に行くほど寄与大</a:t>
            </a:r>
            <a:r>
              <a:rPr lang="en-US" altLang="ja-JP" sz="1600" dirty="0"/>
              <a:t>)</a:t>
            </a:r>
            <a:br>
              <a:rPr lang="ja-JP" altLang="en-US" sz="1600"/>
            </a:br>
            <a:r>
              <a:rPr lang="en-US" altLang="ja-JP" sz="1600" dirty="0"/>
              <a:t>(b)</a:t>
            </a:r>
            <a:r>
              <a:rPr lang="ja-JP" altLang="en-US" sz="1600"/>
              <a:t>：</a:t>
            </a:r>
            <a:r>
              <a:rPr lang="en" altLang="ja-JP" sz="1600" dirty="0" err="1"/>
              <a:t>Beeswarm</a:t>
            </a:r>
            <a:r>
              <a:rPr lang="ja-JP" altLang="en-US" sz="1600"/>
              <a:t>プロット（各点はサンプルごとの</a:t>
            </a:r>
            <a:r>
              <a:rPr lang="en" altLang="ja-JP" sz="1600" dirty="0"/>
              <a:t>SHAP</a:t>
            </a:r>
            <a:r>
              <a:rPr lang="ja-JP" altLang="en-US" sz="1600"/>
              <a:t>値を示し、色は元の特徴量値を表す。右に位置する点ほど放電容量の予測値を押し上げる</a:t>
            </a:r>
            <a:r>
              <a:rPr lang="en-US" altLang="ja-JP" sz="1600" dirty="0"/>
              <a:t>)</a:t>
            </a:r>
          </a:p>
          <a:p>
            <a:endParaRPr kumimoji="1" lang="ja-JP" altLang="en-US" sz="1600">
              <a:latin typeface="Arial" panose="020B0604020202020204" pitchFamily="34" charset="0"/>
              <a:cs typeface="Arial" panose="020B0604020202020204" pitchFamily="34" charset="0"/>
            </a:endParaRPr>
          </a:p>
        </p:txBody>
      </p:sp>
      <p:sp>
        <p:nvSpPr>
          <p:cNvPr id="13" name="テキスト ボックス 12">
            <a:extLst>
              <a:ext uri="{FF2B5EF4-FFF2-40B4-BE49-F238E27FC236}">
                <a16:creationId xmlns:a16="http://schemas.microsoft.com/office/drawing/2014/main" id="{6269BAC2-5BD9-29AB-E097-E846F71F4A4D}"/>
              </a:ext>
            </a:extLst>
          </p:cNvPr>
          <p:cNvSpPr txBox="1"/>
          <p:nvPr/>
        </p:nvSpPr>
        <p:spPr>
          <a:xfrm>
            <a:off x="5780758" y="5179066"/>
            <a:ext cx="4698722" cy="338554"/>
          </a:xfrm>
          <a:prstGeom prst="rect">
            <a:avLst/>
          </a:prstGeom>
          <a:noFill/>
        </p:spPr>
        <p:txBody>
          <a:bodyPr wrap="none" rtlCol="0">
            <a:spAutoFit/>
          </a:bodyPr>
          <a:lstStyle/>
          <a:p>
            <a:r>
              <a:rPr lang="ja-JP" altLang="en-US" sz="1600" b="1"/>
              <a:t>右に行くほど、予測される放電容量を押し上げる</a:t>
            </a:r>
            <a:endParaRPr kumimoji="1" lang="ja-JP" altLang="en-US" sz="1600" b="1"/>
          </a:p>
        </p:txBody>
      </p:sp>
      <p:sp>
        <p:nvSpPr>
          <p:cNvPr id="14" name="右矢印 13">
            <a:extLst>
              <a:ext uri="{FF2B5EF4-FFF2-40B4-BE49-F238E27FC236}">
                <a16:creationId xmlns:a16="http://schemas.microsoft.com/office/drawing/2014/main" id="{7DD13D0A-1601-FF08-8B7A-5309B9A1D2BB}"/>
              </a:ext>
            </a:extLst>
          </p:cNvPr>
          <p:cNvSpPr/>
          <p:nvPr/>
        </p:nvSpPr>
        <p:spPr>
          <a:xfrm rot="16200000">
            <a:off x="-588879" y="2747033"/>
            <a:ext cx="3426106" cy="170065"/>
          </a:xfrm>
          <a:prstGeom prst="rightArrow">
            <a:avLst>
              <a:gd name="adj1" fmla="val 50000"/>
              <a:gd name="adj2" fmla="val 135726"/>
            </a:avLst>
          </a:prstGeom>
          <a:solidFill>
            <a:srgbClr val="0179B9"/>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05391657-8531-02BD-A8A2-010FA37652E2}"/>
              </a:ext>
            </a:extLst>
          </p:cNvPr>
          <p:cNvSpPr txBox="1"/>
          <p:nvPr/>
        </p:nvSpPr>
        <p:spPr>
          <a:xfrm rot="16200000">
            <a:off x="-1022373" y="2641017"/>
            <a:ext cx="3784474" cy="338554"/>
          </a:xfrm>
          <a:prstGeom prst="rect">
            <a:avLst/>
          </a:prstGeom>
          <a:noFill/>
        </p:spPr>
        <p:txBody>
          <a:bodyPr wrap="square">
            <a:spAutoFit/>
          </a:bodyPr>
          <a:lstStyle/>
          <a:p>
            <a:r>
              <a:rPr lang="ja-JP" altLang="en-US" sz="1600" b="1"/>
              <a:t>上に行くほどより強く放電要領に寄与</a:t>
            </a:r>
          </a:p>
        </p:txBody>
      </p:sp>
      <p:sp>
        <p:nvSpPr>
          <p:cNvPr id="17" name="右矢印 16">
            <a:extLst>
              <a:ext uri="{FF2B5EF4-FFF2-40B4-BE49-F238E27FC236}">
                <a16:creationId xmlns:a16="http://schemas.microsoft.com/office/drawing/2014/main" id="{93F9E8D6-3F2C-55CA-8FCA-9CD750BDF8A3}"/>
              </a:ext>
            </a:extLst>
          </p:cNvPr>
          <p:cNvSpPr/>
          <p:nvPr/>
        </p:nvSpPr>
        <p:spPr>
          <a:xfrm>
            <a:off x="5780758" y="5009001"/>
            <a:ext cx="4560148" cy="170065"/>
          </a:xfrm>
          <a:prstGeom prst="rightArrow">
            <a:avLst>
              <a:gd name="adj1" fmla="val 50000"/>
              <a:gd name="adj2" fmla="val 135726"/>
            </a:avLst>
          </a:prstGeom>
          <a:solidFill>
            <a:srgbClr val="0179B9"/>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BAE6B777-6307-3FCC-F780-7372DA035F77}"/>
              </a:ext>
            </a:extLst>
          </p:cNvPr>
          <p:cNvSpPr txBox="1"/>
          <p:nvPr/>
        </p:nvSpPr>
        <p:spPr>
          <a:xfrm>
            <a:off x="7047953" y="5754871"/>
            <a:ext cx="4673418" cy="861774"/>
          </a:xfrm>
          <a:prstGeom prst="rect">
            <a:avLst/>
          </a:prstGeom>
          <a:solidFill>
            <a:schemeClr val="tx1">
              <a:lumMod val="65000"/>
              <a:lumOff val="35000"/>
              <a:alpha val="8000"/>
            </a:schemeClr>
          </a:solidFill>
        </p:spPr>
        <p:txBody>
          <a:bodyPr wrap="square">
            <a:spAutoFit/>
          </a:bodyPr>
          <a:lstStyle/>
          <a:p>
            <a:pPr>
              <a:buNone/>
            </a:pPr>
            <a:r>
              <a:rPr lang="en-US" altLang="ja-JP" sz="1600" b="1" dirty="0"/>
              <a:t>&lt;</a:t>
            </a:r>
            <a:r>
              <a:rPr lang="ja-JP" altLang="en-US" sz="1600" b="1"/>
              <a:t>示唆されること</a:t>
            </a:r>
            <a:r>
              <a:rPr lang="en-US" altLang="ja-JP" sz="1600" b="1" dirty="0"/>
              <a:t>&gt;</a:t>
            </a:r>
            <a:endParaRPr lang="ja-JP" altLang="en-US" sz="1600" b="1"/>
          </a:p>
          <a:p>
            <a:pPr>
              <a:buFont typeface="Arial" panose="020B0604020202020204" pitchFamily="34" charset="0"/>
              <a:buChar char="•"/>
            </a:pPr>
            <a:r>
              <a:rPr lang="en" altLang="ja-JP" sz="1600" dirty="0" err="1"/>
              <a:t>LiFSI</a:t>
            </a:r>
            <a:r>
              <a:rPr lang="ja-JP" altLang="en-US" sz="1600"/>
              <a:t>濃度を高めることで容量向上が期待できる。</a:t>
            </a:r>
          </a:p>
          <a:p>
            <a:pPr>
              <a:buFont typeface="Arial" panose="020B0604020202020204" pitchFamily="34" charset="0"/>
              <a:buChar char="•"/>
            </a:pPr>
            <a:r>
              <a:rPr lang="ja-JP" altLang="en-US" sz="1600"/>
              <a:t>ロード量は適切に制御し、過度な増量は避ける。</a:t>
            </a:r>
          </a:p>
        </p:txBody>
      </p:sp>
      <p:sp>
        <p:nvSpPr>
          <p:cNvPr id="2" name="テキスト ボックス 1">
            <a:extLst>
              <a:ext uri="{FF2B5EF4-FFF2-40B4-BE49-F238E27FC236}">
                <a16:creationId xmlns:a16="http://schemas.microsoft.com/office/drawing/2014/main" id="{2677B4B7-1823-2E39-EF50-36462FB225F4}"/>
              </a:ext>
            </a:extLst>
          </p:cNvPr>
          <p:cNvSpPr txBox="1"/>
          <p:nvPr/>
        </p:nvSpPr>
        <p:spPr>
          <a:xfrm>
            <a:off x="2061883" y="759816"/>
            <a:ext cx="505267" cy="369332"/>
          </a:xfrm>
          <a:prstGeom prst="rect">
            <a:avLst/>
          </a:prstGeom>
          <a:noFill/>
        </p:spPr>
        <p:txBody>
          <a:bodyPr wrap="none" rtlCol="0">
            <a:spAutoFit/>
          </a:bodyPr>
          <a:lstStyle/>
          <a:p>
            <a:r>
              <a:rPr kumimoji="1" lang="en-US" altLang="ja-JP" b="1" dirty="0"/>
              <a:t>(a)</a:t>
            </a:r>
            <a:endParaRPr kumimoji="1" lang="ja-JP" altLang="en-US" b="1"/>
          </a:p>
        </p:txBody>
      </p:sp>
      <p:sp>
        <p:nvSpPr>
          <p:cNvPr id="3" name="テキスト ボックス 2">
            <a:extLst>
              <a:ext uri="{FF2B5EF4-FFF2-40B4-BE49-F238E27FC236}">
                <a16:creationId xmlns:a16="http://schemas.microsoft.com/office/drawing/2014/main" id="{941BA72E-212A-DD76-9438-1D970B67A343}"/>
              </a:ext>
            </a:extLst>
          </p:cNvPr>
          <p:cNvSpPr txBox="1"/>
          <p:nvPr/>
        </p:nvSpPr>
        <p:spPr>
          <a:xfrm>
            <a:off x="6096000" y="733391"/>
            <a:ext cx="511679" cy="369332"/>
          </a:xfrm>
          <a:prstGeom prst="rect">
            <a:avLst/>
          </a:prstGeom>
          <a:noFill/>
        </p:spPr>
        <p:txBody>
          <a:bodyPr wrap="none" rtlCol="0">
            <a:spAutoFit/>
          </a:bodyPr>
          <a:lstStyle/>
          <a:p>
            <a:r>
              <a:rPr kumimoji="1" lang="en-US" altLang="ja-JP" b="1" dirty="0"/>
              <a:t>(b)</a:t>
            </a:r>
            <a:endParaRPr kumimoji="1" lang="ja-JP" altLang="en-US" b="1"/>
          </a:p>
        </p:txBody>
      </p:sp>
    </p:spTree>
    <p:extLst>
      <p:ext uri="{BB962C8B-B14F-4D97-AF65-F5344CB8AC3E}">
        <p14:creationId xmlns:p14="http://schemas.microsoft.com/office/powerpoint/2010/main" val="2830849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B3B8BB14-C505-01BD-115F-DF2047BD7C67}"/>
              </a:ext>
            </a:extLst>
          </p:cNvPr>
          <p:cNvSpPr txBox="1"/>
          <p:nvPr/>
        </p:nvSpPr>
        <p:spPr>
          <a:xfrm>
            <a:off x="1876984" y="6248803"/>
            <a:ext cx="8036174" cy="338554"/>
          </a:xfrm>
          <a:prstGeom prst="rect">
            <a:avLst/>
          </a:prstGeom>
          <a:noFill/>
        </p:spPr>
        <p:txBody>
          <a:bodyPr wrap="none" rtlCol="0">
            <a:spAutoFit/>
          </a:bodyPr>
          <a:lstStyle/>
          <a:p>
            <a:r>
              <a:rPr lang="ja-JP" altLang="en-US" sz="1600" b="1"/>
              <a:t>図</a:t>
            </a:r>
            <a:r>
              <a:rPr lang="en-US" altLang="ja-JP" sz="1600" b="1" dirty="0"/>
              <a:t>3</a:t>
            </a:r>
            <a:r>
              <a:rPr lang="en-US" altLang="ja-JP" sz="1600" dirty="0"/>
              <a:t>. </a:t>
            </a:r>
            <a:r>
              <a:rPr lang="ja-JP" altLang="en-US" sz="1600"/>
              <a:t>ロード量とその</a:t>
            </a:r>
            <a:r>
              <a:rPr lang="en" altLang="ja-JP" sz="1600" dirty="0"/>
              <a:t>SHAP</a:t>
            </a:r>
            <a:r>
              <a:rPr lang="ja-JP" altLang="en-US" sz="1600"/>
              <a:t>寄与の関係（色＝</a:t>
            </a:r>
            <a:r>
              <a:rPr lang="en" altLang="ja-JP" sz="1600" dirty="0" err="1"/>
              <a:t>salt_LiFSI</a:t>
            </a:r>
            <a:r>
              <a:rPr lang="ja-JP" altLang="en-US" sz="1600"/>
              <a:t>濃度）を示す</a:t>
            </a:r>
            <a:r>
              <a:rPr lang="en" altLang="ja-JP" sz="1600" dirty="0"/>
              <a:t>Dependence Plot</a:t>
            </a:r>
            <a:endParaRPr kumimoji="1" lang="ja-JP" altLang="en-US" sz="1600">
              <a:latin typeface="Arial" panose="020B0604020202020204" pitchFamily="34" charset="0"/>
              <a:cs typeface="Arial" panose="020B0604020202020204" pitchFamily="34" charset="0"/>
            </a:endParaRPr>
          </a:p>
        </p:txBody>
      </p:sp>
      <p:sp>
        <p:nvSpPr>
          <p:cNvPr id="7" name="テキスト ボックス 6">
            <a:extLst>
              <a:ext uri="{FF2B5EF4-FFF2-40B4-BE49-F238E27FC236}">
                <a16:creationId xmlns:a16="http://schemas.microsoft.com/office/drawing/2014/main" id="{82904DEB-7C3F-8763-882C-D199B269A2C7}"/>
              </a:ext>
            </a:extLst>
          </p:cNvPr>
          <p:cNvSpPr txBox="1"/>
          <p:nvPr/>
        </p:nvSpPr>
        <p:spPr>
          <a:xfrm>
            <a:off x="167832" y="214660"/>
            <a:ext cx="9272501" cy="923330"/>
          </a:xfrm>
          <a:prstGeom prst="rect">
            <a:avLst/>
          </a:prstGeom>
          <a:noFill/>
        </p:spPr>
        <p:txBody>
          <a:bodyPr wrap="square">
            <a:spAutoFit/>
          </a:bodyPr>
          <a:lstStyle/>
          <a:p>
            <a:r>
              <a:rPr lang="en" altLang="ja-JP" b="1" dirty="0"/>
              <a:t>Dependence Plot </a:t>
            </a:r>
            <a:r>
              <a:rPr lang="en-US" altLang="ja-JP" b="1" dirty="0"/>
              <a:t>~</a:t>
            </a:r>
            <a:r>
              <a:rPr lang="ja-JP" altLang="en-US" sz="1600" b="1"/>
              <a:t>単一の特徴量の効果だけでなく、他の特徴量との相互作用を予測</a:t>
            </a:r>
            <a:r>
              <a:rPr lang="en-US" altLang="ja-JP" sz="1600" b="1" dirty="0"/>
              <a:t>~</a:t>
            </a:r>
            <a:endParaRPr lang="ja-JP" altLang="en-US" b="1"/>
          </a:p>
          <a:p>
            <a:endParaRPr lang="ja-JP" altLang="en-US" b="1"/>
          </a:p>
          <a:p>
            <a:endParaRPr lang="ja-JP" altLang="en-US" b="1"/>
          </a:p>
        </p:txBody>
      </p:sp>
      <p:sp>
        <p:nvSpPr>
          <p:cNvPr id="10" name="テキスト ボックス 9">
            <a:extLst>
              <a:ext uri="{FF2B5EF4-FFF2-40B4-BE49-F238E27FC236}">
                <a16:creationId xmlns:a16="http://schemas.microsoft.com/office/drawing/2014/main" id="{E827A7A1-AB01-1B00-755F-445920D03F0A}"/>
              </a:ext>
            </a:extLst>
          </p:cNvPr>
          <p:cNvSpPr txBox="1"/>
          <p:nvPr/>
        </p:nvSpPr>
        <p:spPr>
          <a:xfrm>
            <a:off x="727177" y="618228"/>
            <a:ext cx="6097772" cy="338554"/>
          </a:xfrm>
          <a:prstGeom prst="rect">
            <a:avLst/>
          </a:prstGeom>
          <a:noFill/>
        </p:spPr>
        <p:txBody>
          <a:bodyPr wrap="square">
            <a:spAutoFit/>
          </a:bodyPr>
          <a:lstStyle/>
          <a:p>
            <a:r>
              <a:rPr lang="ja-JP" altLang="en-US" sz="1600"/>
              <a:t>一例としてロード量</a:t>
            </a:r>
            <a:r>
              <a:rPr lang="en-US" altLang="ja-JP" sz="1600" dirty="0"/>
              <a:t>-</a:t>
            </a:r>
            <a:r>
              <a:rPr lang="en-US" altLang="ja-JP" sz="1600" dirty="0" err="1"/>
              <a:t>LiTFSI</a:t>
            </a:r>
            <a:r>
              <a:rPr lang="ja-JP" altLang="en-US" sz="1600"/>
              <a:t>が</a:t>
            </a:r>
            <a:r>
              <a:rPr lang="en-US" altLang="ja-JP" sz="1600" dirty="0"/>
              <a:t>2</a:t>
            </a:r>
            <a:r>
              <a:rPr lang="en" altLang="ja-JP" sz="1600" dirty="0" err="1"/>
              <a:t>nd</a:t>
            </a:r>
            <a:r>
              <a:rPr lang="ja-JP" altLang="en-US" sz="1600"/>
              <a:t>放電容量に与える影響</a:t>
            </a:r>
          </a:p>
        </p:txBody>
      </p:sp>
      <p:grpSp>
        <p:nvGrpSpPr>
          <p:cNvPr id="18" name="グループ化 17">
            <a:extLst>
              <a:ext uri="{FF2B5EF4-FFF2-40B4-BE49-F238E27FC236}">
                <a16:creationId xmlns:a16="http://schemas.microsoft.com/office/drawing/2014/main" id="{D3F3D268-5D9E-D559-C952-383B1F20A462}"/>
              </a:ext>
            </a:extLst>
          </p:cNvPr>
          <p:cNvGrpSpPr/>
          <p:nvPr/>
        </p:nvGrpSpPr>
        <p:grpSpPr>
          <a:xfrm>
            <a:off x="1876985" y="1079640"/>
            <a:ext cx="9081199" cy="5135966"/>
            <a:chOff x="1036327" y="1079639"/>
            <a:chExt cx="9081199" cy="5135966"/>
          </a:xfrm>
        </p:grpSpPr>
        <p:pic>
          <p:nvPicPr>
            <p:cNvPr id="4" name="図 3" descr="グラフ, 散布図&#10;&#10;AI によって生成されたコンテンツは間違っている可能性があります。">
              <a:extLst>
                <a:ext uri="{FF2B5EF4-FFF2-40B4-BE49-F238E27FC236}">
                  <a16:creationId xmlns:a16="http://schemas.microsoft.com/office/drawing/2014/main" id="{9270287A-B1E0-393C-23F1-4A94E3059152}"/>
                </a:ext>
              </a:extLst>
            </p:cNvPr>
            <p:cNvPicPr>
              <a:picLocks noChangeAspect="1"/>
            </p:cNvPicPr>
            <p:nvPr/>
          </p:nvPicPr>
          <p:blipFill>
            <a:blip r:embed="rId3"/>
            <a:stretch>
              <a:fillRect/>
            </a:stretch>
          </p:blipFill>
          <p:spPr>
            <a:xfrm>
              <a:off x="1607694" y="1186405"/>
              <a:ext cx="7543800" cy="5029200"/>
            </a:xfrm>
            <a:prstGeom prst="rect">
              <a:avLst/>
            </a:prstGeom>
          </p:spPr>
        </p:pic>
        <p:sp>
          <p:nvSpPr>
            <p:cNvPr id="12" name="右矢印 11">
              <a:extLst>
                <a:ext uri="{FF2B5EF4-FFF2-40B4-BE49-F238E27FC236}">
                  <a16:creationId xmlns:a16="http://schemas.microsoft.com/office/drawing/2014/main" id="{22411DE2-B35E-ACED-A2A6-483847CB0E14}"/>
                </a:ext>
              </a:extLst>
            </p:cNvPr>
            <p:cNvSpPr/>
            <p:nvPr/>
          </p:nvSpPr>
          <p:spPr>
            <a:xfrm rot="2507803">
              <a:off x="5261760" y="3974421"/>
              <a:ext cx="2502316" cy="601864"/>
            </a:xfrm>
            <a:prstGeom prst="rightArrow">
              <a:avLst>
                <a:gd name="adj1" fmla="val 50000"/>
                <a:gd name="adj2" fmla="val 150580"/>
              </a:avLst>
            </a:prstGeom>
            <a:solidFill>
              <a:srgbClr val="0179B9">
                <a:alpha val="13892"/>
              </a:srgbClr>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2" name="右矢印 1">
              <a:extLst>
                <a:ext uri="{FF2B5EF4-FFF2-40B4-BE49-F238E27FC236}">
                  <a16:creationId xmlns:a16="http://schemas.microsoft.com/office/drawing/2014/main" id="{61B88D79-7140-BA84-7370-B33FF4A4649F}"/>
                </a:ext>
              </a:extLst>
            </p:cNvPr>
            <p:cNvSpPr/>
            <p:nvPr/>
          </p:nvSpPr>
          <p:spPr>
            <a:xfrm rot="16200000">
              <a:off x="-714419" y="3306488"/>
              <a:ext cx="4560148" cy="170065"/>
            </a:xfrm>
            <a:prstGeom prst="rightArrow">
              <a:avLst>
                <a:gd name="adj1" fmla="val 50000"/>
                <a:gd name="adj2" fmla="val 135726"/>
              </a:avLst>
            </a:prstGeom>
            <a:solidFill>
              <a:srgbClr val="0179B9"/>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68130BFC-A6E3-1912-3DDF-3614A050EA2A}"/>
                </a:ext>
              </a:extLst>
            </p:cNvPr>
            <p:cNvSpPr txBox="1"/>
            <p:nvPr/>
          </p:nvSpPr>
          <p:spPr>
            <a:xfrm rot="16200000">
              <a:off x="-1143757" y="3259723"/>
              <a:ext cx="4698722" cy="338554"/>
            </a:xfrm>
            <a:prstGeom prst="rect">
              <a:avLst/>
            </a:prstGeom>
            <a:noFill/>
          </p:spPr>
          <p:txBody>
            <a:bodyPr wrap="none" rtlCol="0">
              <a:spAutoFit/>
            </a:bodyPr>
            <a:lstStyle/>
            <a:p>
              <a:r>
                <a:rPr lang="ja-JP" altLang="en-US" sz="1600" b="1"/>
                <a:t>上に行くほど、予測される放電容量を押し上げる</a:t>
              </a:r>
              <a:endParaRPr kumimoji="1" lang="ja-JP" altLang="en-US" sz="1600" b="1"/>
            </a:p>
          </p:txBody>
        </p:sp>
        <p:sp>
          <p:nvSpPr>
            <p:cNvPr id="11" name="円/楕円 10">
              <a:extLst>
                <a:ext uri="{FF2B5EF4-FFF2-40B4-BE49-F238E27FC236}">
                  <a16:creationId xmlns:a16="http://schemas.microsoft.com/office/drawing/2014/main" id="{EAD108C0-68B3-CE42-887F-6ACEFCBA1B76}"/>
                </a:ext>
              </a:extLst>
            </p:cNvPr>
            <p:cNvSpPr/>
            <p:nvPr/>
          </p:nvSpPr>
          <p:spPr>
            <a:xfrm>
              <a:off x="2625213" y="1607574"/>
              <a:ext cx="3052916" cy="2123768"/>
            </a:xfrm>
            <a:prstGeom prst="ellipse">
              <a:avLst/>
            </a:prstGeom>
            <a:solidFill>
              <a:schemeClr val="accent6">
                <a:lumMod val="40000"/>
                <a:lumOff val="60000"/>
                <a:alpha val="12803"/>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099C60D8-9345-5A7E-1559-60B03B1E0656}"/>
                </a:ext>
              </a:extLst>
            </p:cNvPr>
            <p:cNvSpPr txBox="1"/>
            <p:nvPr/>
          </p:nvSpPr>
          <p:spPr>
            <a:xfrm>
              <a:off x="3532372" y="1826123"/>
              <a:ext cx="6585154" cy="369332"/>
            </a:xfrm>
            <a:prstGeom prst="rect">
              <a:avLst/>
            </a:prstGeom>
            <a:noFill/>
          </p:spPr>
          <p:txBody>
            <a:bodyPr wrap="square">
              <a:spAutoFit/>
            </a:bodyPr>
            <a:lstStyle/>
            <a:p>
              <a:r>
                <a:rPr lang="ja-JP" altLang="en-US" b="1">
                  <a:solidFill>
                    <a:srgbClr val="00B050"/>
                  </a:solidFill>
                </a:rPr>
                <a:t>最適ゾーン</a:t>
              </a:r>
            </a:p>
          </p:txBody>
        </p:sp>
        <p:sp>
          <p:nvSpPr>
            <p:cNvPr id="16" name="テキスト ボックス 15">
              <a:extLst>
                <a:ext uri="{FF2B5EF4-FFF2-40B4-BE49-F238E27FC236}">
                  <a16:creationId xmlns:a16="http://schemas.microsoft.com/office/drawing/2014/main" id="{F6067048-A2C1-FE2C-0800-E5595E2EB4AC}"/>
                </a:ext>
              </a:extLst>
            </p:cNvPr>
            <p:cNvSpPr txBox="1"/>
            <p:nvPr/>
          </p:nvSpPr>
          <p:spPr>
            <a:xfrm>
              <a:off x="6096000" y="3244334"/>
              <a:ext cx="1800493" cy="369332"/>
            </a:xfrm>
            <a:prstGeom prst="rect">
              <a:avLst/>
            </a:prstGeom>
            <a:noFill/>
          </p:spPr>
          <p:txBody>
            <a:bodyPr wrap="none" rtlCol="0">
              <a:spAutoFit/>
            </a:bodyPr>
            <a:lstStyle/>
            <a:p>
              <a:r>
                <a:rPr kumimoji="1" lang="ja-JP" altLang="en-US" b="1">
                  <a:solidFill>
                    <a:srgbClr val="0179B9"/>
                  </a:solidFill>
                </a:rPr>
                <a:t>急激な</a:t>
              </a:r>
              <a:r>
                <a:rPr lang="ja-JP" altLang="en-US" b="1">
                  <a:solidFill>
                    <a:srgbClr val="0179B9"/>
                  </a:solidFill>
                </a:rPr>
                <a:t>負の影響</a:t>
              </a:r>
              <a:endParaRPr kumimoji="1" lang="ja-JP" altLang="en-US" b="1">
                <a:solidFill>
                  <a:srgbClr val="0179B9"/>
                </a:solidFill>
              </a:endParaRPr>
            </a:p>
          </p:txBody>
        </p:sp>
      </p:grpSp>
    </p:spTree>
    <p:extLst>
      <p:ext uri="{BB962C8B-B14F-4D97-AF65-F5344CB8AC3E}">
        <p14:creationId xmlns:p14="http://schemas.microsoft.com/office/powerpoint/2010/main" val="3030988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149507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7067</TotalTime>
  <Words>1233</Words>
  <Application>Microsoft Macintosh PowerPoint</Application>
  <PresentationFormat>ワイド画面</PresentationFormat>
  <Paragraphs>76</Paragraphs>
  <Slides>5</Slides>
  <Notes>4</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5</vt:i4>
      </vt:variant>
    </vt:vector>
  </HeadingPairs>
  <TitlesOfParts>
    <vt:vector size="9" baseType="lpstr">
      <vt:lpstr>游ゴシック</vt:lpstr>
      <vt:lpstr>游ゴシック Light</vt:lpstr>
      <vt:lpstr>Arial</vt:lpstr>
      <vt:lpstr>Office テーマ</vt:lpstr>
      <vt:lpstr>北山 機械学習 20250506</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KITAYAMA Daisuke</dc:creator>
  <cp:lastModifiedBy>KITAYAMA Daisuke</cp:lastModifiedBy>
  <cp:revision>11</cp:revision>
  <cp:lastPrinted>2025-05-05T17:27:02Z</cp:lastPrinted>
  <dcterms:created xsi:type="dcterms:W3CDTF">2025-05-02T03:44:25Z</dcterms:created>
  <dcterms:modified xsi:type="dcterms:W3CDTF">2025-05-07T01:35:14Z</dcterms:modified>
</cp:coreProperties>
</file>