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60" r:id="rId2"/>
    <p:sldId id="257" r:id="rId3"/>
    <p:sldId id="258" r:id="rId4"/>
    <p:sldId id="259" r:id="rId5"/>
    <p:sldId id="261" r:id="rId6"/>
    <p:sldId id="265"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3232"/>
    <a:srgbClr val="0179B9"/>
    <a:srgbClr val="343434"/>
    <a:srgbClr val="789EB3"/>
    <a:srgbClr val="629F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11"/>
    <p:restoredTop sz="92261"/>
  </p:normalViewPr>
  <p:slideViewPr>
    <p:cSldViewPr snapToGrid="0">
      <p:cViewPr>
        <p:scale>
          <a:sx n="137" d="100"/>
          <a:sy n="137" d="100"/>
        </p:scale>
        <p:origin x="616" y="376"/>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19C08B-11DE-C343-B86A-069311B31140}" type="datetimeFigureOut">
              <a:rPr kumimoji="1" lang="ja-JP" altLang="en-US" smtClean="0"/>
              <a:t>2025/5/8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E5D005-3826-3947-A9D1-562FB1A66065}" type="slidenum">
              <a:rPr kumimoji="1" lang="ja-JP" altLang="en-US" smtClean="0"/>
              <a:t>‹#›</a:t>
            </a:fld>
            <a:endParaRPr kumimoji="1" lang="ja-JP" altLang="en-US"/>
          </a:p>
        </p:txBody>
      </p:sp>
    </p:spTree>
    <p:extLst>
      <p:ext uri="{BB962C8B-B14F-4D97-AF65-F5344CB8AC3E}">
        <p14:creationId xmlns:p14="http://schemas.microsoft.com/office/powerpoint/2010/main" val="349377885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EE5D005-3826-3947-A9D1-562FB1A66065}" type="slidenum">
              <a:rPr kumimoji="1" lang="ja-JP" altLang="en-US" smtClean="0"/>
              <a:t>1</a:t>
            </a:fld>
            <a:endParaRPr kumimoji="1" lang="ja-JP" altLang="en-US"/>
          </a:p>
        </p:txBody>
      </p:sp>
    </p:spTree>
    <p:extLst>
      <p:ext uri="{BB962C8B-B14F-4D97-AF65-F5344CB8AC3E}">
        <p14:creationId xmlns:p14="http://schemas.microsoft.com/office/powerpoint/2010/main" val="472094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buNone/>
            </a:pPr>
            <a:r>
              <a:rPr lang="ja-JP" altLang="en-US"/>
              <a:t>こちらのスライドでは、決定木ベース</a:t>
            </a:r>
            <a:r>
              <a:rPr lang="en" altLang="ja-JP" dirty="0" err="1"/>
              <a:t>XGBoost</a:t>
            </a:r>
            <a:r>
              <a:rPr lang="ja-JP" altLang="en-US"/>
              <a:t>回帰モデルを用いた</a:t>
            </a:r>
            <a:endParaRPr lang="en-US" altLang="ja-JP" dirty="0"/>
          </a:p>
          <a:p>
            <a:pPr>
              <a:buNone/>
            </a:pPr>
            <a:r>
              <a:rPr lang="en-US" altLang="ja-JP" dirty="0"/>
              <a:t>2</a:t>
            </a:r>
            <a:r>
              <a:rPr lang="en" altLang="ja-JP" dirty="0" err="1"/>
              <a:t>nd</a:t>
            </a:r>
            <a:r>
              <a:rPr lang="ja-JP" altLang="en-US"/>
              <a:t>放電容量の予測結果についてご説明いたします。</a:t>
            </a:r>
          </a:p>
          <a:p>
            <a:pPr>
              <a:buNone/>
            </a:pPr>
            <a:endParaRPr lang="ja-JP" altLang="en-US"/>
          </a:p>
          <a:p>
            <a:pPr>
              <a:buNone/>
            </a:pPr>
            <a:r>
              <a:rPr lang="ja-JP" altLang="en-US"/>
              <a:t>まず、使用したデータは</a:t>
            </a:r>
            <a:r>
              <a:rPr lang="en-US" altLang="ja-JP" dirty="0"/>
              <a:t>105</a:t>
            </a:r>
            <a:r>
              <a:rPr lang="ja-JP" altLang="en-US"/>
              <a:t>サンプルです。</a:t>
            </a:r>
            <a:endParaRPr lang="en-US" altLang="ja-JP" dirty="0"/>
          </a:p>
          <a:p>
            <a:pPr>
              <a:buNone/>
            </a:pPr>
            <a:r>
              <a:rPr lang="ja-JP" altLang="en-US"/>
              <a:t>説明変数には、塩、　溶媒、　添加剤に加え、　活物質、　導電助剤、バインダーの情報を使用しました。</a:t>
            </a:r>
          </a:p>
          <a:p>
            <a:pPr>
              <a:buNone/>
            </a:pPr>
            <a:r>
              <a:rPr lang="ja-JP" altLang="en-US"/>
              <a:t>目的変数には、「</a:t>
            </a:r>
            <a:r>
              <a:rPr lang="en-US" altLang="ja-JP" dirty="0"/>
              <a:t>2</a:t>
            </a:r>
            <a:r>
              <a:rPr lang="en" altLang="ja-JP" baseline="30000" dirty="0" err="1"/>
              <a:t>nd</a:t>
            </a:r>
            <a:r>
              <a:rPr lang="en" altLang="ja-JP" dirty="0"/>
              <a:t>.</a:t>
            </a:r>
            <a:r>
              <a:rPr lang="ja-JP" altLang="en-US"/>
              <a:t>放電容量」</a:t>
            </a:r>
            <a:r>
              <a:rPr lang="en-US" altLang="ja-JP" dirty="0"/>
              <a:t> </a:t>
            </a:r>
            <a:r>
              <a:rPr lang="ja-JP" altLang="en-US"/>
              <a:t>を設定しています。</a:t>
            </a:r>
          </a:p>
          <a:p>
            <a:pPr>
              <a:buNone/>
            </a:pPr>
            <a:endParaRPr lang="ja-JP" altLang="en-US"/>
          </a:p>
          <a:p>
            <a:r>
              <a:rPr lang="ja-JP" altLang="en-US"/>
              <a:t>次に、モデル構築にあたり、決定木に基づく</a:t>
            </a:r>
            <a:r>
              <a:rPr lang="en" altLang="ja-JP" dirty="0" err="1"/>
              <a:t>XGBoost</a:t>
            </a:r>
            <a:r>
              <a:rPr lang="ja-JP" altLang="en-US"/>
              <a:t>回帰モデルを採用しました。</a:t>
            </a:r>
            <a:endParaRPr lang="en-US" altLang="ja-JP" dirty="0"/>
          </a:p>
          <a:p>
            <a:r>
              <a:rPr lang="ja-JP" altLang="en-US"/>
              <a:t>ハイパーパラメータの最適化には、</a:t>
            </a:r>
            <a:r>
              <a:rPr lang="en" altLang="ja-JP" dirty="0" err="1"/>
              <a:t>Optuna</a:t>
            </a:r>
            <a:r>
              <a:rPr lang="ja-JP" altLang="en-US"/>
              <a:t>を用いたベイズ最適化を実施し、木の深さや学習率などの主要なパラメータを対象に探索を行いました。</a:t>
            </a:r>
            <a:endParaRPr lang="en-US" altLang="ja-JP" dirty="0"/>
          </a:p>
          <a:p>
            <a:endParaRPr lang="en-US" altLang="ja-JP" dirty="0"/>
          </a:p>
          <a:p>
            <a:r>
              <a:rPr lang="ja-JP" altLang="en-US"/>
              <a:t>また、モデルの評価には、全データを</a:t>
            </a:r>
            <a:r>
              <a:rPr lang="en-US" altLang="ja-JP" dirty="0"/>
              <a:t>80%</a:t>
            </a:r>
            <a:r>
              <a:rPr lang="ja-JP" altLang="en-US"/>
              <a:t>の訓練用と</a:t>
            </a:r>
            <a:r>
              <a:rPr lang="en-US" altLang="ja-JP" dirty="0"/>
              <a:t>20%</a:t>
            </a:r>
            <a:r>
              <a:rPr lang="ja-JP" altLang="en-US"/>
              <a:t>の検証用に分割する方法を用いました。 </a:t>
            </a:r>
            <a:endParaRPr lang="en-US" altLang="ja-JP" dirty="0"/>
          </a:p>
          <a:p>
            <a:endParaRPr lang="ja-JP" altLang="en-US"/>
          </a:p>
          <a:p>
            <a:pPr>
              <a:buNone/>
            </a:pPr>
            <a:r>
              <a:rPr lang="ja-JP" altLang="en-US"/>
              <a:t>左側のグラフは、モデルの予測値と実測値を比較した “</a:t>
            </a:r>
            <a:r>
              <a:rPr lang="en" altLang="ja-JP" dirty="0"/>
              <a:t>Actual vs Predicted” </a:t>
            </a:r>
            <a:r>
              <a:rPr lang="ja-JP" altLang="en-US"/>
              <a:t>の散布図です。赤い破線は、予測と実測が完全に一致する理想的なラインを表しています。</a:t>
            </a:r>
            <a:br>
              <a:rPr lang="en-US" altLang="ja-JP" dirty="0"/>
            </a:br>
            <a:r>
              <a:rPr lang="ja-JP" altLang="en-US"/>
              <a:t>青い点はモデルが予測した値で、多くの点が赤い破線の周辺に分布していることから、モデルが実測値をおおむねよく再現できていることがわかりました。 </a:t>
            </a:r>
            <a:endParaRPr lang="en-US" altLang="ja-JP" dirty="0"/>
          </a:p>
          <a:p>
            <a:pPr>
              <a:buNone/>
            </a:pPr>
            <a:endParaRPr lang="ja-JP" altLang="en-US"/>
          </a:p>
          <a:p>
            <a:r>
              <a:rPr lang="ja-JP" altLang="en-US"/>
              <a:t>本モデルの予測精度は、</a:t>
            </a:r>
            <a:r>
              <a:rPr lang="en" altLang="ja-JP" dirty="0"/>
              <a:t>RMSE</a:t>
            </a:r>
            <a:r>
              <a:rPr lang="ja-JP" altLang="en"/>
              <a:t>（</a:t>
            </a:r>
            <a:r>
              <a:rPr lang="en" altLang="ja-JP" dirty="0"/>
              <a:t>Root Mean Squared Error</a:t>
            </a:r>
            <a:r>
              <a:rPr lang="ja-JP" altLang="en"/>
              <a:t>）＝</a:t>
            </a:r>
            <a:r>
              <a:rPr lang="en" altLang="ja-JP" dirty="0"/>
              <a:t>98.7 </a:t>
            </a:r>
            <a:r>
              <a:rPr lang="en" altLang="ja-JP" dirty="0" err="1"/>
              <a:t>mAh</a:t>
            </a:r>
            <a:r>
              <a:rPr lang="en" altLang="ja-JP" dirty="0"/>
              <a:t>/g </a:t>
            </a:r>
            <a:r>
              <a:rPr lang="ja-JP" altLang="en-US"/>
              <a:t>でした。</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今後は、さらなる精度向上と過学習の抑制を図るために、外れ値の処理やクロスバリデーションの導入に合わせて、サンプル数の増加により予測の安定性を高める予定です。</a:t>
            </a:r>
          </a:p>
          <a:p>
            <a:pPr>
              <a:buNone/>
            </a:pPr>
            <a:endParaRPr lang="ja-JP" altLang="en-US"/>
          </a:p>
          <a:p>
            <a:r>
              <a:rPr lang="ja-JP" altLang="en-US"/>
              <a:t>次のスライドでは、このモデルに対して実施した</a:t>
            </a:r>
            <a:r>
              <a:rPr lang="en" altLang="ja-JP" dirty="0"/>
              <a:t>SHAP</a:t>
            </a:r>
            <a:r>
              <a:rPr lang="ja-JP" altLang="en-US"/>
              <a:t>解析の結果を示し、どの特徴量が予測に強く影響しているのかを明らかにします。</a:t>
            </a:r>
          </a:p>
          <a:p>
            <a:pPr>
              <a:buNone/>
            </a:pPr>
            <a:endParaRPr lang="ja-JP" altLang="en-US"/>
          </a:p>
        </p:txBody>
      </p:sp>
      <p:sp>
        <p:nvSpPr>
          <p:cNvPr id="4" name="スライド番号プレースホルダー 3"/>
          <p:cNvSpPr>
            <a:spLocks noGrp="1"/>
          </p:cNvSpPr>
          <p:nvPr>
            <p:ph type="sldNum" sz="quarter" idx="5"/>
          </p:nvPr>
        </p:nvSpPr>
        <p:spPr/>
        <p:txBody>
          <a:bodyPr/>
          <a:lstStyle/>
          <a:p>
            <a:fld id="{8EE5D005-3826-3947-A9D1-562FB1A66065}" type="slidenum">
              <a:rPr kumimoji="1" lang="ja-JP" altLang="en-US" smtClean="0"/>
              <a:t>2</a:t>
            </a:fld>
            <a:endParaRPr kumimoji="1" lang="ja-JP" altLang="en-US"/>
          </a:p>
        </p:txBody>
      </p:sp>
    </p:spTree>
    <p:extLst>
      <p:ext uri="{BB962C8B-B14F-4D97-AF65-F5344CB8AC3E}">
        <p14:creationId xmlns:p14="http://schemas.microsoft.com/office/powerpoint/2010/main" val="3029176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buNone/>
            </a:pPr>
            <a:r>
              <a:rPr lang="ja-JP" altLang="en-US"/>
              <a:t>続いて、</a:t>
            </a:r>
            <a:r>
              <a:rPr lang="en" altLang="ja-JP" dirty="0"/>
              <a:t>SHAP</a:t>
            </a:r>
            <a:r>
              <a:rPr lang="ja-JP" altLang="en-US"/>
              <a:t>を用いた特徴量解析の結果をご説明します。</a:t>
            </a:r>
            <a:br>
              <a:rPr lang="ja-JP" altLang="en-US"/>
            </a:br>
            <a:r>
              <a:rPr lang="ja-JP" altLang="en-US"/>
              <a:t>このスライドでは、左側に</a:t>
            </a:r>
            <a:r>
              <a:rPr lang="en" altLang="ja-JP" dirty="0"/>
              <a:t>Global feature importance</a:t>
            </a:r>
            <a:r>
              <a:rPr lang="ja-JP" altLang="en"/>
              <a:t>、</a:t>
            </a:r>
            <a:r>
              <a:rPr lang="ja-JP" altLang="en-US"/>
              <a:t>右側に</a:t>
            </a:r>
            <a:r>
              <a:rPr lang="en" altLang="ja-JP" dirty="0"/>
              <a:t>Local explanation summary</a:t>
            </a:r>
            <a:r>
              <a:rPr lang="ja-JP" altLang="en"/>
              <a:t>（</a:t>
            </a:r>
            <a:r>
              <a:rPr lang="en" altLang="ja-JP" dirty="0" err="1"/>
              <a:t>Beeswarm</a:t>
            </a:r>
            <a:r>
              <a:rPr lang="ja-JP" altLang="en-US"/>
              <a:t>プロット）を配置しています。</a:t>
            </a:r>
          </a:p>
          <a:p>
            <a:pPr>
              <a:buNone/>
            </a:pPr>
            <a:endParaRPr lang="ja-JP" altLang="en-US"/>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それぞれのグラフについて順に説明いたします。</a:t>
            </a:r>
          </a:p>
          <a:p>
            <a:pPr>
              <a:buNone/>
            </a:pPr>
            <a:endParaRPr lang="ja-JP" altLang="en-US"/>
          </a:p>
          <a:p>
            <a:r>
              <a:rPr lang="ja-JP" altLang="en-US"/>
              <a:t>まず左の棒グラフは、横軸に各特徴量の平均的な</a:t>
            </a:r>
            <a:r>
              <a:rPr lang="en" altLang="ja-JP" dirty="0"/>
              <a:t>SHAP</a:t>
            </a:r>
            <a:r>
              <a:rPr lang="ja-JP" altLang="en-US"/>
              <a:t>値の絶対値、つまり「モデルの予測に対する貢献度」を示しています。</a:t>
            </a:r>
            <a:endParaRPr lang="en-US" altLang="ja-JP" dirty="0"/>
          </a:p>
          <a:p>
            <a:r>
              <a:rPr lang="ja-JP" altLang="en-US"/>
              <a:t>棒が上位にあるほど、放電容量の予測に強く寄与していることを意味します。</a:t>
            </a:r>
          </a:p>
          <a:p>
            <a:pPr>
              <a:buNone/>
            </a:pPr>
            <a:endParaRPr lang="ja-JP" altLang="en-US"/>
          </a:p>
          <a:p>
            <a:r>
              <a:rPr lang="ja-JP" altLang="en-US"/>
              <a:t>次に右側の</a:t>
            </a:r>
            <a:r>
              <a:rPr lang="en" altLang="ja-JP" dirty="0" err="1"/>
              <a:t>Beeswarm</a:t>
            </a:r>
            <a:r>
              <a:rPr lang="ja-JP" altLang="en-US"/>
              <a:t>プロットでは、各サンプルに対する</a:t>
            </a:r>
            <a:r>
              <a:rPr lang="en" altLang="ja-JP" dirty="0"/>
              <a:t>SHAP</a:t>
            </a:r>
            <a:r>
              <a:rPr lang="ja-JP" altLang="en-US"/>
              <a:t>値を点で表し、色で元の特徴量の値を示しています（青が低値、赤が高値です）。</a:t>
            </a:r>
            <a:endParaRPr lang="en-US" altLang="ja-JP" dirty="0"/>
          </a:p>
          <a:p>
            <a:r>
              <a:rPr lang="ja-JP" altLang="en-US"/>
              <a:t>横軸は、</a:t>
            </a:r>
            <a:r>
              <a:rPr lang="en" altLang="ja-JP" dirty="0"/>
              <a:t>SHAP</a:t>
            </a:r>
            <a:r>
              <a:rPr lang="ja-JP" altLang="en-US"/>
              <a:t>値の大きさを表しており、右に行くほど放電容量を押し上げる傾向、左に行くほど抑制する傾向を示します。</a:t>
            </a:r>
          </a:p>
          <a:p>
            <a:pPr>
              <a:buNone/>
            </a:pPr>
            <a:endParaRPr lang="ja-JP" altLang="en-US"/>
          </a:p>
          <a:p>
            <a:pPr>
              <a:buNone/>
            </a:pPr>
            <a:r>
              <a:rPr lang="ja-JP" altLang="en-US"/>
              <a:t>たとえば、塩濃度（</a:t>
            </a:r>
            <a:r>
              <a:rPr lang="en" altLang="ja-JP" dirty="0" err="1"/>
              <a:t>salt_LiFSI</a:t>
            </a:r>
            <a:r>
              <a:rPr lang="ja-JP" altLang="en"/>
              <a:t>）</a:t>
            </a:r>
            <a:r>
              <a:rPr lang="ja-JP" altLang="en-US"/>
              <a:t>の赤い点が右側に多く集まっているのは、高濃度ほど放電容量を大きく引き上げることを示しています。一方、ロード量の赤い点は左側に偏り、高ロード量では放電容量が下がる傾向が視覚的に把握できます。</a:t>
            </a:r>
          </a:p>
          <a:p>
            <a:pPr>
              <a:buNone/>
            </a:pPr>
            <a:endParaRPr lang="ja-JP" altLang="en-US"/>
          </a:p>
          <a:p>
            <a:r>
              <a:rPr lang="ja-JP" altLang="en-US"/>
              <a:t>このように、</a:t>
            </a:r>
            <a:r>
              <a:rPr lang="en" altLang="ja-JP" dirty="0"/>
              <a:t>SHAP</a:t>
            </a:r>
            <a:r>
              <a:rPr lang="ja-JP" altLang="en-US"/>
              <a:t>解析を通じて「どの因子を優先的に調整すべきか」が明確になり、今後の材料設計やプロセス最適化に有効な指針が得られます。</a:t>
            </a:r>
          </a:p>
        </p:txBody>
      </p:sp>
      <p:sp>
        <p:nvSpPr>
          <p:cNvPr id="4" name="スライド番号プレースホルダー 3"/>
          <p:cNvSpPr>
            <a:spLocks noGrp="1"/>
          </p:cNvSpPr>
          <p:nvPr>
            <p:ph type="sldNum" sz="quarter" idx="5"/>
          </p:nvPr>
        </p:nvSpPr>
        <p:spPr/>
        <p:txBody>
          <a:bodyPr/>
          <a:lstStyle/>
          <a:p>
            <a:fld id="{8EE5D005-3826-3947-A9D1-562FB1A66065}" type="slidenum">
              <a:rPr kumimoji="1" lang="ja-JP" altLang="en-US" smtClean="0"/>
              <a:t>3</a:t>
            </a:fld>
            <a:endParaRPr kumimoji="1" lang="ja-JP" altLang="en-US"/>
          </a:p>
        </p:txBody>
      </p:sp>
    </p:spTree>
    <p:extLst>
      <p:ext uri="{BB962C8B-B14F-4D97-AF65-F5344CB8AC3E}">
        <p14:creationId xmlns:p14="http://schemas.microsoft.com/office/powerpoint/2010/main" val="437875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buNone/>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最後に、</a:t>
            </a:r>
            <a:r>
              <a:rPr lang="en" altLang="ja-JP" dirty="0"/>
              <a:t>SHAP Dependence Plot</a:t>
            </a:r>
            <a:r>
              <a:rPr lang="ja-JP" altLang="en-US"/>
              <a:t>についてご説明いたします。</a:t>
            </a:r>
          </a:p>
          <a:p>
            <a:r>
              <a:rPr lang="ja-JP" altLang="en-US"/>
              <a:t>こちらは、単一の特徴量の影響だけでなく、他の特徴量との相互作用まで捉えたものです。</a:t>
            </a:r>
            <a:br>
              <a:rPr lang="en-US" altLang="ja-JP" dirty="0"/>
            </a:br>
            <a:endParaRPr lang="en-US" altLang="ja-JP" dirty="0"/>
          </a:p>
          <a:p>
            <a:r>
              <a:rPr lang="ja-JP" altLang="en-US"/>
              <a:t>横軸はロード量</a:t>
            </a:r>
            <a:r>
              <a:rPr lang="ja-JP" altLang="en"/>
              <a:t>、</a:t>
            </a:r>
            <a:r>
              <a:rPr lang="ja-JP" altLang="en-US"/>
              <a:t>縦軸は</a:t>
            </a:r>
            <a:r>
              <a:rPr lang="en" altLang="ja-JP" dirty="0"/>
              <a:t>SHAP</a:t>
            </a:r>
            <a:r>
              <a:rPr lang="ja-JP" altLang="en-US"/>
              <a:t>値、色は</a:t>
            </a:r>
            <a:r>
              <a:rPr lang="en" altLang="ja-JP" dirty="0" err="1"/>
              <a:t>LiTFSI</a:t>
            </a:r>
            <a:r>
              <a:rPr lang="ja-JP" altLang="en-US"/>
              <a:t>濃度を示しています。</a:t>
            </a:r>
            <a:br>
              <a:rPr lang="en-US" altLang="ja-JP" dirty="0"/>
            </a:br>
            <a:r>
              <a:rPr lang="en" altLang="ja-JP" dirty="0"/>
              <a:t>SHAP</a:t>
            </a:r>
            <a:r>
              <a:rPr lang="ja-JP" altLang="en-US"/>
              <a:t>値がプラスほど、容量への正の寄与が大きいことを意味します。</a:t>
            </a:r>
            <a:endParaRPr lang="en-US" altLang="ja-JP" dirty="0"/>
          </a:p>
          <a:p>
            <a:endParaRPr lang="ja-JP" altLang="en-US"/>
          </a:p>
          <a:p>
            <a:r>
              <a:rPr lang="ja-JP" altLang="en-US"/>
              <a:t>注目すべきは、ロード量が</a:t>
            </a:r>
            <a:r>
              <a:rPr lang="en-US" altLang="ja-JP" dirty="0"/>
              <a:t>8〜9 </a:t>
            </a:r>
            <a:r>
              <a:rPr lang="en" altLang="ja-JP" dirty="0"/>
              <a:t>mg/cm²</a:t>
            </a:r>
            <a:r>
              <a:rPr lang="ja-JP" altLang="en-US"/>
              <a:t>付近で最も高い正の寄与が見られ、最適な塗布量であることが示唆されます。</a:t>
            </a:r>
            <a:endParaRPr lang="en-US" altLang="ja-JP" dirty="0"/>
          </a:p>
          <a:p>
            <a:r>
              <a:rPr lang="ja-JP" altLang="en-US"/>
              <a:t>一方で、</a:t>
            </a:r>
            <a:r>
              <a:rPr lang="en-US" altLang="ja-JP" dirty="0"/>
              <a:t>10 </a:t>
            </a:r>
            <a:r>
              <a:rPr lang="en" altLang="ja-JP" dirty="0"/>
              <a:t>mg/cm²</a:t>
            </a:r>
            <a:r>
              <a:rPr lang="ja-JP" altLang="en-US"/>
              <a:t>を超えると、負の影響が顕著になります。</a:t>
            </a:r>
          </a:p>
          <a:p>
            <a:pPr>
              <a:buNone/>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さらに、</a:t>
            </a:r>
            <a:r>
              <a:rPr lang="en" altLang="ja-JP" dirty="0" err="1"/>
              <a:t>LiTFSI</a:t>
            </a:r>
            <a:r>
              <a:rPr lang="ja-JP" altLang="en-US"/>
              <a:t>濃度が高いほど正の寄与が強まる傾向があり、相乗効果が見られます。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したがって、実験計画では「ロード量</a:t>
            </a:r>
            <a:r>
              <a:rPr lang="en-US" altLang="ja-JP" dirty="0"/>
              <a:t>×</a:t>
            </a:r>
            <a:r>
              <a:rPr lang="en" altLang="ja-JP" dirty="0" err="1"/>
              <a:t>LiTFSI</a:t>
            </a:r>
            <a:r>
              <a:rPr lang="ja-JP" altLang="en-US"/>
              <a:t>濃度」の</a:t>
            </a:r>
            <a:r>
              <a:rPr lang="en-US" altLang="ja-JP" dirty="0"/>
              <a:t>2</a:t>
            </a:r>
            <a:r>
              <a:rPr lang="ja-JP" altLang="en-US"/>
              <a:t>因子実験を設計し、これらを重点的にスキャンすることで、より効率的な条件探索が可能になると考えられます。</a:t>
            </a:r>
            <a:endParaRPr lang="en-US" altLang="ja-JP" dirty="0"/>
          </a:p>
          <a:p>
            <a:endParaRPr lang="en-US" altLang="ja-JP" dirty="0"/>
          </a:p>
          <a:p>
            <a:r>
              <a:rPr lang="ja-JP" altLang="en-US"/>
              <a:t>このように、</a:t>
            </a:r>
            <a:r>
              <a:rPr lang="en" altLang="ja-JP" dirty="0"/>
              <a:t>SHAP Dependence Plot </a:t>
            </a:r>
            <a:r>
              <a:rPr lang="ja-JP" altLang="en-US"/>
              <a:t>を活用することで、単一要因だけでなく、特徴量同士の相互作用を含めた理解が可能となります。</a:t>
            </a:r>
            <a:endParaRPr lang="en-US" altLang="ja-JP" dirty="0"/>
          </a:p>
          <a:p>
            <a:endParaRPr lang="en-US" altLang="ja-JP" dirty="0"/>
          </a:p>
          <a:p>
            <a:r>
              <a:rPr lang="ja-JP" altLang="en-US"/>
              <a:t>以上です。</a:t>
            </a:r>
          </a:p>
        </p:txBody>
      </p:sp>
      <p:sp>
        <p:nvSpPr>
          <p:cNvPr id="4" name="スライド番号プレースホルダー 3"/>
          <p:cNvSpPr>
            <a:spLocks noGrp="1"/>
          </p:cNvSpPr>
          <p:nvPr>
            <p:ph type="sldNum" sz="quarter" idx="5"/>
          </p:nvPr>
        </p:nvSpPr>
        <p:spPr/>
        <p:txBody>
          <a:bodyPr/>
          <a:lstStyle/>
          <a:p>
            <a:fld id="{8EE5D005-3826-3947-A9D1-562FB1A66065}" type="slidenum">
              <a:rPr kumimoji="1" lang="ja-JP" altLang="en-US" smtClean="0"/>
              <a:t>4</a:t>
            </a:fld>
            <a:endParaRPr kumimoji="1" lang="ja-JP" altLang="en-US"/>
          </a:p>
        </p:txBody>
      </p:sp>
    </p:spTree>
    <p:extLst>
      <p:ext uri="{BB962C8B-B14F-4D97-AF65-F5344CB8AC3E}">
        <p14:creationId xmlns:p14="http://schemas.microsoft.com/office/powerpoint/2010/main" val="4189914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EE5D005-3826-3947-A9D1-562FB1A66065}" type="slidenum">
              <a:rPr kumimoji="1" lang="ja-JP" altLang="en-US" smtClean="0"/>
              <a:t>5</a:t>
            </a:fld>
            <a:endParaRPr kumimoji="1" lang="ja-JP" altLang="en-US"/>
          </a:p>
        </p:txBody>
      </p:sp>
    </p:spTree>
    <p:extLst>
      <p:ext uri="{BB962C8B-B14F-4D97-AF65-F5344CB8AC3E}">
        <p14:creationId xmlns:p14="http://schemas.microsoft.com/office/powerpoint/2010/main" val="875220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EC48F9-E829-8919-B6AA-877C995D5C7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09DC950-3926-2A02-7CEE-01D33EDA128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CB040BC-6E91-4CA3-1507-376FDB4ABA6B}"/>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D23831E-57A5-113B-8B19-F50D76106843}"/>
              </a:ext>
            </a:extLst>
          </p:cNvPr>
          <p:cNvSpPr>
            <a:spLocks noGrp="1"/>
          </p:cNvSpPr>
          <p:nvPr>
            <p:ph type="sldNum" sz="quarter" idx="5"/>
          </p:nvPr>
        </p:nvSpPr>
        <p:spPr/>
        <p:txBody>
          <a:bodyPr/>
          <a:lstStyle/>
          <a:p>
            <a:fld id="{8EE5D005-3826-3947-A9D1-562FB1A66065}" type="slidenum">
              <a:rPr kumimoji="1" lang="ja-JP" altLang="en-US" smtClean="0"/>
              <a:t>6</a:t>
            </a:fld>
            <a:endParaRPr kumimoji="1" lang="ja-JP" altLang="en-US"/>
          </a:p>
        </p:txBody>
      </p:sp>
    </p:spTree>
    <p:extLst>
      <p:ext uri="{BB962C8B-B14F-4D97-AF65-F5344CB8AC3E}">
        <p14:creationId xmlns:p14="http://schemas.microsoft.com/office/powerpoint/2010/main" val="2935370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9EFA80-3881-17E7-15AD-DFA6C7889CE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7463451-C772-42DD-1528-0EDC45A0CD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0EBF1C0-1806-9833-15C1-26F90794F4DE}"/>
              </a:ext>
            </a:extLst>
          </p:cNvPr>
          <p:cNvSpPr>
            <a:spLocks noGrp="1"/>
          </p:cNvSpPr>
          <p:nvPr>
            <p:ph type="dt" sz="half" idx="10"/>
          </p:nvPr>
        </p:nvSpPr>
        <p:spPr/>
        <p:txBody>
          <a:bodyPr/>
          <a:lstStyle/>
          <a:p>
            <a:fld id="{520E1462-AE39-7C46-8C8C-3AABD85748D5}" type="datetimeFigureOut">
              <a:rPr kumimoji="1" lang="ja-JP" altLang="en-US" smtClean="0"/>
              <a:t>2025/5/8</a:t>
            </a:fld>
            <a:endParaRPr kumimoji="1" lang="ja-JP" altLang="en-US"/>
          </a:p>
        </p:txBody>
      </p:sp>
      <p:sp>
        <p:nvSpPr>
          <p:cNvPr id="5" name="フッター プレースホルダー 4">
            <a:extLst>
              <a:ext uri="{FF2B5EF4-FFF2-40B4-BE49-F238E27FC236}">
                <a16:creationId xmlns:a16="http://schemas.microsoft.com/office/drawing/2014/main" id="{2A122FFF-FAFC-0185-A9D6-69280C582AF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4FDC79F-670C-C904-E5DC-B7062B9A0BFC}"/>
              </a:ext>
            </a:extLst>
          </p:cNvPr>
          <p:cNvSpPr>
            <a:spLocks noGrp="1"/>
          </p:cNvSpPr>
          <p:nvPr>
            <p:ph type="sldNum" sz="quarter" idx="12"/>
          </p:nvPr>
        </p:nvSpPr>
        <p:spPr/>
        <p:txBody>
          <a:bodyPr/>
          <a:lstStyle/>
          <a:p>
            <a:fld id="{15E800EC-18EE-0640-9078-DFCBD37A3D47}" type="slidenum">
              <a:rPr kumimoji="1" lang="ja-JP" altLang="en-US" smtClean="0"/>
              <a:t>‹#›</a:t>
            </a:fld>
            <a:endParaRPr kumimoji="1" lang="ja-JP" altLang="en-US"/>
          </a:p>
        </p:txBody>
      </p:sp>
    </p:spTree>
    <p:extLst>
      <p:ext uri="{BB962C8B-B14F-4D97-AF65-F5344CB8AC3E}">
        <p14:creationId xmlns:p14="http://schemas.microsoft.com/office/powerpoint/2010/main" val="1702250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4E2768-F49A-29BD-7763-E6169DD17F8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546565-78F1-6345-CE42-CC0E43B98C8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0C4FC8-3776-5F6C-B977-17E0B801C87B}"/>
              </a:ext>
            </a:extLst>
          </p:cNvPr>
          <p:cNvSpPr>
            <a:spLocks noGrp="1"/>
          </p:cNvSpPr>
          <p:nvPr>
            <p:ph type="dt" sz="half" idx="10"/>
          </p:nvPr>
        </p:nvSpPr>
        <p:spPr/>
        <p:txBody>
          <a:bodyPr/>
          <a:lstStyle/>
          <a:p>
            <a:fld id="{520E1462-AE39-7C46-8C8C-3AABD85748D5}" type="datetimeFigureOut">
              <a:rPr kumimoji="1" lang="ja-JP" altLang="en-US" smtClean="0"/>
              <a:t>2025/5/8</a:t>
            </a:fld>
            <a:endParaRPr kumimoji="1" lang="ja-JP" altLang="en-US"/>
          </a:p>
        </p:txBody>
      </p:sp>
      <p:sp>
        <p:nvSpPr>
          <p:cNvPr id="5" name="フッター プレースホルダー 4">
            <a:extLst>
              <a:ext uri="{FF2B5EF4-FFF2-40B4-BE49-F238E27FC236}">
                <a16:creationId xmlns:a16="http://schemas.microsoft.com/office/drawing/2014/main" id="{04E2A0D4-8441-CD13-DA4C-BC6079254B2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9A69692-DC00-9214-03FB-AE6065CF4DE1}"/>
              </a:ext>
            </a:extLst>
          </p:cNvPr>
          <p:cNvSpPr>
            <a:spLocks noGrp="1"/>
          </p:cNvSpPr>
          <p:nvPr>
            <p:ph type="sldNum" sz="quarter" idx="12"/>
          </p:nvPr>
        </p:nvSpPr>
        <p:spPr/>
        <p:txBody>
          <a:bodyPr/>
          <a:lstStyle/>
          <a:p>
            <a:fld id="{15E800EC-18EE-0640-9078-DFCBD37A3D47}" type="slidenum">
              <a:rPr kumimoji="1" lang="ja-JP" altLang="en-US" smtClean="0"/>
              <a:t>‹#›</a:t>
            </a:fld>
            <a:endParaRPr kumimoji="1" lang="ja-JP" altLang="en-US"/>
          </a:p>
        </p:txBody>
      </p:sp>
    </p:spTree>
    <p:extLst>
      <p:ext uri="{BB962C8B-B14F-4D97-AF65-F5344CB8AC3E}">
        <p14:creationId xmlns:p14="http://schemas.microsoft.com/office/powerpoint/2010/main" val="1106282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616B88-F629-4773-45ED-69CD2528DC57}"/>
              </a:ext>
            </a:extLst>
          </p:cNvPr>
          <p:cNvSpPr>
            <a:spLocks noGrp="1"/>
          </p:cNvSpPr>
          <p:nvPr>
            <p:ph type="title"/>
          </p:nvPr>
        </p:nvSpPr>
        <p:spPr>
          <a:xfrm>
            <a:off x="0" y="0"/>
            <a:ext cx="7287491" cy="691607"/>
          </a:xfrm>
        </p:spPr>
        <p:txBody>
          <a:bodyPr>
            <a:normAutofit/>
          </a:bodyPr>
          <a:lstStyle>
            <a:lvl1pPr>
              <a:defRPr sz="2400" b="1"/>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DEF1AD8-FF90-E13D-5983-292AA63129EF}"/>
              </a:ext>
            </a:extLst>
          </p:cNvPr>
          <p:cNvSpPr>
            <a:spLocks noGrp="1"/>
          </p:cNvSpPr>
          <p:nvPr>
            <p:ph type="dt" sz="half" idx="10"/>
          </p:nvPr>
        </p:nvSpPr>
        <p:spPr/>
        <p:txBody>
          <a:bodyPr/>
          <a:lstStyle/>
          <a:p>
            <a:fld id="{520E1462-AE39-7C46-8C8C-3AABD85748D5}" type="datetimeFigureOut">
              <a:rPr kumimoji="1" lang="ja-JP" altLang="en-US" smtClean="0"/>
              <a:t>2025/5/8</a:t>
            </a:fld>
            <a:endParaRPr kumimoji="1" lang="ja-JP" altLang="en-US"/>
          </a:p>
        </p:txBody>
      </p:sp>
      <p:sp>
        <p:nvSpPr>
          <p:cNvPr id="4" name="フッター プレースホルダー 3">
            <a:extLst>
              <a:ext uri="{FF2B5EF4-FFF2-40B4-BE49-F238E27FC236}">
                <a16:creationId xmlns:a16="http://schemas.microsoft.com/office/drawing/2014/main" id="{EBA8251E-523D-06CB-5E6A-B22F26020BC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9D1D94A-8057-1B43-1F2B-AF06ED823B88}"/>
              </a:ext>
            </a:extLst>
          </p:cNvPr>
          <p:cNvSpPr>
            <a:spLocks noGrp="1"/>
          </p:cNvSpPr>
          <p:nvPr>
            <p:ph type="sldNum" sz="quarter" idx="12"/>
          </p:nvPr>
        </p:nvSpPr>
        <p:spPr>
          <a:xfrm>
            <a:off x="9317182" y="6356350"/>
            <a:ext cx="2743200" cy="365125"/>
          </a:xfrm>
        </p:spPr>
        <p:txBody>
          <a:bodyPr/>
          <a:lstStyle/>
          <a:p>
            <a:fld id="{15E800EC-18EE-0640-9078-DFCBD37A3D47}" type="slidenum">
              <a:rPr kumimoji="1" lang="ja-JP" altLang="en-US" smtClean="0"/>
              <a:t>‹#›</a:t>
            </a:fld>
            <a:endParaRPr kumimoji="1" lang="ja-JP" altLang="en-US"/>
          </a:p>
        </p:txBody>
      </p:sp>
    </p:spTree>
    <p:extLst>
      <p:ext uri="{BB962C8B-B14F-4D97-AF65-F5344CB8AC3E}">
        <p14:creationId xmlns:p14="http://schemas.microsoft.com/office/powerpoint/2010/main" val="1323956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B1BF277-A6FE-3356-C488-B969F43854F7}"/>
              </a:ext>
            </a:extLst>
          </p:cNvPr>
          <p:cNvSpPr>
            <a:spLocks noGrp="1"/>
          </p:cNvSpPr>
          <p:nvPr>
            <p:ph type="dt" sz="half" idx="10"/>
          </p:nvPr>
        </p:nvSpPr>
        <p:spPr/>
        <p:txBody>
          <a:bodyPr/>
          <a:lstStyle/>
          <a:p>
            <a:fld id="{520E1462-AE39-7C46-8C8C-3AABD85748D5}" type="datetimeFigureOut">
              <a:rPr kumimoji="1" lang="ja-JP" altLang="en-US" smtClean="0"/>
              <a:t>2025/5/8</a:t>
            </a:fld>
            <a:endParaRPr kumimoji="1" lang="ja-JP" altLang="en-US"/>
          </a:p>
        </p:txBody>
      </p:sp>
      <p:sp>
        <p:nvSpPr>
          <p:cNvPr id="3" name="フッター プレースホルダー 2">
            <a:extLst>
              <a:ext uri="{FF2B5EF4-FFF2-40B4-BE49-F238E27FC236}">
                <a16:creationId xmlns:a16="http://schemas.microsoft.com/office/drawing/2014/main" id="{1754C951-BCC4-52E3-03E2-5A99072E253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6CCBC46-27BC-87EA-5E7C-C989F3577D50}"/>
              </a:ext>
            </a:extLst>
          </p:cNvPr>
          <p:cNvSpPr>
            <a:spLocks noGrp="1"/>
          </p:cNvSpPr>
          <p:nvPr>
            <p:ph type="sldNum" sz="quarter" idx="12"/>
          </p:nvPr>
        </p:nvSpPr>
        <p:spPr/>
        <p:txBody>
          <a:bodyPr/>
          <a:lstStyle/>
          <a:p>
            <a:fld id="{15E800EC-18EE-0640-9078-DFCBD37A3D47}" type="slidenum">
              <a:rPr kumimoji="1" lang="ja-JP" altLang="en-US" smtClean="0"/>
              <a:t>‹#›</a:t>
            </a:fld>
            <a:endParaRPr kumimoji="1" lang="ja-JP" altLang="en-US"/>
          </a:p>
        </p:txBody>
      </p:sp>
    </p:spTree>
    <p:extLst>
      <p:ext uri="{BB962C8B-B14F-4D97-AF65-F5344CB8AC3E}">
        <p14:creationId xmlns:p14="http://schemas.microsoft.com/office/powerpoint/2010/main" val="1623562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3BBD385-021A-A79B-8535-56458E397E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95E081A-1A2B-D71C-0FD4-319CF720EC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2AD823A-1F2A-A485-0F9B-FC408B411B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0E1462-AE39-7C46-8C8C-3AABD85748D5}" type="datetimeFigureOut">
              <a:rPr kumimoji="1" lang="ja-JP" altLang="en-US" smtClean="0"/>
              <a:t>2025/5/8</a:t>
            </a:fld>
            <a:endParaRPr kumimoji="1" lang="ja-JP" altLang="en-US"/>
          </a:p>
        </p:txBody>
      </p:sp>
      <p:sp>
        <p:nvSpPr>
          <p:cNvPr id="5" name="フッター プレースホルダー 4">
            <a:extLst>
              <a:ext uri="{FF2B5EF4-FFF2-40B4-BE49-F238E27FC236}">
                <a16:creationId xmlns:a16="http://schemas.microsoft.com/office/drawing/2014/main" id="{CFA36898-8454-4C39-D71E-696DDCB369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E363ACA-2B62-5968-A5DB-327F3C1552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5E800EC-18EE-0640-9078-DFCBD37A3D47}" type="slidenum">
              <a:rPr kumimoji="1" lang="ja-JP" altLang="en-US" smtClean="0"/>
              <a:t>‹#›</a:t>
            </a:fld>
            <a:endParaRPr kumimoji="1" lang="ja-JP" altLang="en-US"/>
          </a:p>
        </p:txBody>
      </p:sp>
    </p:spTree>
    <p:extLst>
      <p:ext uri="{BB962C8B-B14F-4D97-AF65-F5344CB8AC3E}">
        <p14:creationId xmlns:p14="http://schemas.microsoft.com/office/powerpoint/2010/main" val="3396974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4.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image" Target="../media/image5.png"/><Relationship Id="rId9" Type="http://schemas.openxmlformats.org/officeDocument/2006/relationships/image" Target="../media/image21.png"/><Relationship Id="rId1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1B0FC2-53F1-D626-C20D-145F166FBA72}"/>
              </a:ext>
            </a:extLst>
          </p:cNvPr>
          <p:cNvSpPr>
            <a:spLocks noGrp="1"/>
          </p:cNvSpPr>
          <p:nvPr>
            <p:ph type="title"/>
          </p:nvPr>
        </p:nvSpPr>
        <p:spPr/>
        <p:txBody>
          <a:bodyPr>
            <a:normAutofit/>
          </a:bodyPr>
          <a:lstStyle/>
          <a:p>
            <a:r>
              <a:rPr kumimoji="1" lang="ja-JP" altLang="en-US" sz="3600" b="1">
                <a:highlight>
                  <a:srgbClr val="FFFF00"/>
                </a:highlight>
              </a:rPr>
              <a:t>北山</a:t>
            </a:r>
            <a:r>
              <a:rPr kumimoji="1" lang="en-US" altLang="ja-JP" sz="3600" b="1" dirty="0">
                <a:highlight>
                  <a:srgbClr val="FFFF00"/>
                </a:highlight>
              </a:rPr>
              <a:t> </a:t>
            </a:r>
            <a:r>
              <a:rPr kumimoji="1" lang="ja-JP" altLang="en-US" sz="3600" b="1">
                <a:highlight>
                  <a:srgbClr val="FFFF00"/>
                </a:highlight>
              </a:rPr>
              <a:t>機械学習</a:t>
            </a:r>
            <a:r>
              <a:rPr kumimoji="1" lang="en-US" altLang="ja-JP" sz="3600" b="1" dirty="0">
                <a:highlight>
                  <a:srgbClr val="FFFF00"/>
                </a:highlight>
              </a:rPr>
              <a:t> 20250508</a:t>
            </a:r>
            <a:endParaRPr kumimoji="1" lang="ja-JP" altLang="en-US" sz="3600" b="1">
              <a:highlight>
                <a:srgbClr val="FFFF00"/>
              </a:highlight>
            </a:endParaRPr>
          </a:p>
        </p:txBody>
      </p:sp>
    </p:spTree>
    <p:extLst>
      <p:ext uri="{BB962C8B-B14F-4D97-AF65-F5344CB8AC3E}">
        <p14:creationId xmlns:p14="http://schemas.microsoft.com/office/powerpoint/2010/main" val="3193785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テキスト ボックス 11">
            <a:extLst>
              <a:ext uri="{FF2B5EF4-FFF2-40B4-BE49-F238E27FC236}">
                <a16:creationId xmlns:a16="http://schemas.microsoft.com/office/drawing/2014/main" id="{C7943F97-9012-19DC-9351-2A985467F9C9}"/>
              </a:ext>
            </a:extLst>
          </p:cNvPr>
          <p:cNvSpPr txBox="1"/>
          <p:nvPr/>
        </p:nvSpPr>
        <p:spPr>
          <a:xfrm>
            <a:off x="267347" y="159925"/>
            <a:ext cx="6845833" cy="400110"/>
          </a:xfrm>
          <a:prstGeom prst="rect">
            <a:avLst/>
          </a:prstGeom>
          <a:noFill/>
        </p:spPr>
        <p:txBody>
          <a:bodyPr wrap="square">
            <a:spAutoFit/>
          </a:bodyPr>
          <a:lstStyle/>
          <a:p>
            <a:r>
              <a:rPr lang="ja-JP" altLang="en-US" sz="2000" b="1">
                <a:solidFill>
                  <a:schemeClr val="tx1">
                    <a:lumMod val="85000"/>
                    <a:lumOff val="15000"/>
                  </a:schemeClr>
                </a:solidFill>
                <a:latin typeface="Arial" panose="020B0604020202020204" pitchFamily="34" charset="0"/>
                <a:cs typeface="Arial" panose="020B0604020202020204" pitchFamily="34" charset="0"/>
              </a:rPr>
              <a:t>決定木ベース</a:t>
            </a:r>
            <a:r>
              <a:rPr lang="en" altLang="ja-JP" sz="2000" b="1" dirty="0" err="1">
                <a:solidFill>
                  <a:schemeClr val="tx1">
                    <a:lumMod val="85000"/>
                    <a:lumOff val="15000"/>
                  </a:schemeClr>
                </a:solidFill>
                <a:latin typeface="Arial" panose="020B0604020202020204" pitchFamily="34" charset="0"/>
                <a:cs typeface="Arial" panose="020B0604020202020204" pitchFamily="34" charset="0"/>
              </a:rPr>
              <a:t>XGBoost</a:t>
            </a:r>
            <a:r>
              <a:rPr lang="ja-JP" altLang="en-US" sz="2000" b="1">
                <a:solidFill>
                  <a:schemeClr val="tx1">
                    <a:lumMod val="85000"/>
                    <a:lumOff val="15000"/>
                  </a:schemeClr>
                </a:solidFill>
                <a:latin typeface="Arial" panose="020B0604020202020204" pitchFamily="34" charset="0"/>
                <a:cs typeface="Arial" panose="020B0604020202020204" pitchFamily="34" charset="0"/>
              </a:rPr>
              <a:t>回帰モデル</a:t>
            </a:r>
            <a:r>
              <a:rPr lang="ja-JP" altLang="en-US" sz="2000" b="1">
                <a:solidFill>
                  <a:schemeClr val="tx1">
                    <a:lumMod val="75000"/>
                    <a:lumOff val="25000"/>
                  </a:schemeClr>
                </a:solidFill>
                <a:latin typeface="Arial" panose="020B0604020202020204" pitchFamily="34" charset="0"/>
                <a:cs typeface="Arial" panose="020B0604020202020204" pitchFamily="34" charset="0"/>
              </a:rPr>
              <a:t>による</a:t>
            </a:r>
            <a:r>
              <a:rPr lang="en-US" altLang="ja-JP" sz="2000" b="1" dirty="0">
                <a:solidFill>
                  <a:schemeClr val="tx1">
                    <a:lumMod val="85000"/>
                    <a:lumOff val="15000"/>
                  </a:schemeClr>
                </a:solidFill>
                <a:latin typeface="Arial" panose="020B0604020202020204" pitchFamily="34" charset="0"/>
                <a:cs typeface="Arial" panose="020B0604020202020204" pitchFamily="34" charset="0"/>
              </a:rPr>
              <a:t>2</a:t>
            </a:r>
            <a:r>
              <a:rPr lang="en" altLang="ja-JP" sz="2000" b="1" dirty="0" err="1">
                <a:solidFill>
                  <a:schemeClr val="tx1">
                    <a:lumMod val="85000"/>
                    <a:lumOff val="15000"/>
                  </a:schemeClr>
                </a:solidFill>
                <a:latin typeface="Arial" panose="020B0604020202020204" pitchFamily="34" charset="0"/>
                <a:cs typeface="Arial" panose="020B0604020202020204" pitchFamily="34" charset="0"/>
              </a:rPr>
              <a:t>nd</a:t>
            </a:r>
            <a:r>
              <a:rPr lang="ja-JP" altLang="en-US" sz="2000" b="1">
                <a:solidFill>
                  <a:schemeClr val="tx1">
                    <a:lumMod val="85000"/>
                    <a:lumOff val="15000"/>
                  </a:schemeClr>
                </a:solidFill>
                <a:latin typeface="Arial" panose="020B0604020202020204" pitchFamily="34" charset="0"/>
                <a:cs typeface="Arial" panose="020B0604020202020204" pitchFamily="34" charset="0"/>
              </a:rPr>
              <a:t>放電容量予測</a:t>
            </a:r>
          </a:p>
        </p:txBody>
      </p:sp>
      <p:sp>
        <p:nvSpPr>
          <p:cNvPr id="25" name="テキスト ボックス 24">
            <a:extLst>
              <a:ext uri="{FF2B5EF4-FFF2-40B4-BE49-F238E27FC236}">
                <a16:creationId xmlns:a16="http://schemas.microsoft.com/office/drawing/2014/main" id="{C43C9953-186D-4C29-A6F8-05DE36DA0D49}"/>
              </a:ext>
            </a:extLst>
          </p:cNvPr>
          <p:cNvSpPr txBox="1"/>
          <p:nvPr/>
        </p:nvSpPr>
        <p:spPr>
          <a:xfrm>
            <a:off x="5230483" y="2737173"/>
            <a:ext cx="7000042" cy="3293209"/>
          </a:xfrm>
          <a:prstGeom prst="rect">
            <a:avLst/>
          </a:prstGeom>
          <a:noFill/>
        </p:spPr>
        <p:txBody>
          <a:bodyPr wrap="square">
            <a:spAutoFit/>
          </a:bodyPr>
          <a:lstStyle/>
          <a:p>
            <a:pPr marL="285750" indent="-285750">
              <a:buFont typeface="Wingdings" pitchFamily="2" charset="2"/>
              <a:buChar char="Ø"/>
            </a:pPr>
            <a:r>
              <a:rPr lang="ja-JP" altLang="en-US" sz="1600" b="1">
                <a:solidFill>
                  <a:schemeClr val="tx1">
                    <a:lumMod val="85000"/>
                    <a:lumOff val="15000"/>
                  </a:schemeClr>
                </a:solidFill>
                <a:latin typeface="Arial" panose="020B0604020202020204" pitchFamily="34" charset="0"/>
                <a:cs typeface="Arial" panose="020B0604020202020204" pitchFamily="34" charset="0"/>
              </a:rPr>
              <a:t>データ</a:t>
            </a:r>
            <a:r>
              <a:rPr lang="en-US" altLang="ja-JP" sz="1600" b="1" dirty="0">
                <a:solidFill>
                  <a:schemeClr val="tx1">
                    <a:lumMod val="85000"/>
                    <a:lumOff val="15000"/>
                  </a:schemeClr>
                </a:solidFill>
                <a:latin typeface="Arial" panose="020B0604020202020204" pitchFamily="34" charset="0"/>
                <a:cs typeface="Arial" panose="020B0604020202020204" pitchFamily="34" charset="0"/>
              </a:rPr>
              <a:t> (</a:t>
            </a:r>
            <a:r>
              <a:rPr lang="en-US" altLang="ja-JP" sz="1600" dirty="0">
                <a:solidFill>
                  <a:schemeClr val="tx1">
                    <a:lumMod val="85000"/>
                    <a:lumOff val="15000"/>
                  </a:schemeClr>
                </a:solidFill>
                <a:latin typeface="Arial" panose="020B0604020202020204" pitchFamily="34" charset="0"/>
                <a:cs typeface="Arial" panose="020B0604020202020204" pitchFamily="34" charset="0"/>
              </a:rPr>
              <a:t>105</a:t>
            </a:r>
            <a:r>
              <a:rPr lang="ja-JP" altLang="en-US" sz="1600">
                <a:solidFill>
                  <a:schemeClr val="tx1">
                    <a:lumMod val="85000"/>
                    <a:lumOff val="15000"/>
                  </a:schemeClr>
                </a:solidFill>
                <a:latin typeface="Arial" panose="020B0604020202020204" pitchFamily="34" charset="0"/>
                <a:cs typeface="Arial" panose="020B0604020202020204" pitchFamily="34" charset="0"/>
              </a:rPr>
              <a:t>サンプルを使用</a:t>
            </a:r>
            <a:r>
              <a:rPr lang="en-US" altLang="ja-JP" sz="1600" dirty="0">
                <a:solidFill>
                  <a:schemeClr val="tx1">
                    <a:lumMod val="85000"/>
                    <a:lumOff val="15000"/>
                  </a:schemeClr>
                </a:solidFill>
                <a:latin typeface="Arial" panose="020B0604020202020204" pitchFamily="34" charset="0"/>
                <a:cs typeface="Arial" panose="020B0604020202020204" pitchFamily="34" charset="0"/>
              </a:rPr>
              <a:t>)</a:t>
            </a:r>
          </a:p>
          <a:p>
            <a:pPr marL="800100" lvl="1" indent="-342900">
              <a:buFont typeface="Wingdings" pitchFamily="2" charset="2"/>
              <a:buChar char="u"/>
            </a:pPr>
            <a:r>
              <a:rPr lang="ja-JP" altLang="en-US" sz="1600">
                <a:solidFill>
                  <a:schemeClr val="tx1">
                    <a:lumMod val="85000"/>
                    <a:lumOff val="15000"/>
                  </a:schemeClr>
                </a:solidFill>
                <a:latin typeface="Arial" panose="020B0604020202020204" pitchFamily="34" charset="0"/>
                <a:cs typeface="Arial" panose="020B0604020202020204" pitchFamily="34" charset="0"/>
              </a:rPr>
              <a:t>説明変数：塩・溶媒・添加剤・活物質・導電助剤・バインダー</a:t>
            </a:r>
            <a:br>
              <a:rPr lang="en-US" altLang="ja-JP" sz="1600" dirty="0">
                <a:solidFill>
                  <a:schemeClr val="tx1">
                    <a:lumMod val="85000"/>
                    <a:lumOff val="15000"/>
                  </a:schemeClr>
                </a:solidFill>
                <a:latin typeface="Arial" panose="020B0604020202020204" pitchFamily="34" charset="0"/>
                <a:cs typeface="Arial" panose="020B0604020202020204" pitchFamily="34" charset="0"/>
              </a:rPr>
            </a:br>
            <a:r>
              <a:rPr lang="en-US" altLang="ja-JP" sz="1600" dirty="0">
                <a:solidFill>
                  <a:schemeClr val="tx1">
                    <a:lumMod val="85000"/>
                    <a:lumOff val="15000"/>
                  </a:schemeClr>
                </a:solidFill>
                <a:latin typeface="Arial" panose="020B0604020202020204" pitchFamily="34" charset="0"/>
                <a:cs typeface="Arial" panose="020B0604020202020204" pitchFamily="34" charset="0"/>
              </a:rPr>
              <a:t>	</a:t>
            </a:r>
            <a:r>
              <a:rPr lang="ja-JP" altLang="en-US" sz="1600">
                <a:solidFill>
                  <a:schemeClr val="tx1">
                    <a:lumMod val="85000"/>
                    <a:lumOff val="15000"/>
                  </a:schemeClr>
                </a:solidFill>
                <a:latin typeface="Arial" panose="020B0604020202020204" pitchFamily="34" charset="0"/>
                <a:cs typeface="Arial" panose="020B0604020202020204" pitchFamily="34" charset="0"/>
              </a:rPr>
              <a:t>　　</a:t>
            </a:r>
            <a:r>
              <a:rPr lang="en-US" altLang="ja-JP" sz="1600" dirty="0">
                <a:solidFill>
                  <a:schemeClr val="tx1">
                    <a:lumMod val="85000"/>
                    <a:lumOff val="15000"/>
                  </a:schemeClr>
                </a:solidFill>
                <a:latin typeface="Arial" panose="020B0604020202020204" pitchFamily="34" charset="0"/>
                <a:cs typeface="Arial" panose="020B0604020202020204" pitchFamily="34" charset="0"/>
              </a:rPr>
              <a:t>         </a:t>
            </a:r>
            <a:r>
              <a:rPr lang="ja-JP" altLang="en-US" sz="1600">
                <a:solidFill>
                  <a:schemeClr val="tx1">
                    <a:lumMod val="85000"/>
                    <a:lumOff val="15000"/>
                  </a:schemeClr>
                </a:solidFill>
                <a:latin typeface="Arial" panose="020B0604020202020204" pitchFamily="34" charset="0"/>
                <a:cs typeface="Arial" panose="020B0604020202020204" pitchFamily="34" charset="0"/>
              </a:rPr>
              <a:t>の種類と組成</a:t>
            </a:r>
            <a:endParaRPr lang="en-US" altLang="ja-JP" sz="1600" dirty="0">
              <a:solidFill>
                <a:schemeClr val="tx1">
                  <a:lumMod val="85000"/>
                  <a:lumOff val="15000"/>
                </a:schemeClr>
              </a:solidFill>
              <a:latin typeface="Arial" panose="020B0604020202020204" pitchFamily="34" charset="0"/>
              <a:cs typeface="Arial" panose="020B0604020202020204" pitchFamily="34" charset="0"/>
            </a:endParaRPr>
          </a:p>
          <a:p>
            <a:pPr marL="800100" lvl="1" indent="-342900">
              <a:buFont typeface="Wingdings" pitchFamily="2" charset="2"/>
              <a:buChar char="u"/>
            </a:pPr>
            <a:r>
              <a:rPr lang="ja-JP" altLang="en-US" sz="1600">
                <a:solidFill>
                  <a:schemeClr val="tx1">
                    <a:lumMod val="85000"/>
                    <a:lumOff val="15000"/>
                  </a:schemeClr>
                </a:solidFill>
                <a:latin typeface="Arial" panose="020B0604020202020204" pitchFamily="34" charset="0"/>
                <a:cs typeface="Arial" panose="020B0604020202020204" pitchFamily="34" charset="0"/>
              </a:rPr>
              <a:t>目的変数：</a:t>
            </a:r>
            <a:r>
              <a:rPr lang="en-US" altLang="ja-JP" sz="1600" b="1" dirty="0">
                <a:solidFill>
                  <a:srgbClr val="0179B9"/>
                </a:solidFill>
                <a:latin typeface="Arial" panose="020B0604020202020204" pitchFamily="34" charset="0"/>
                <a:cs typeface="Arial" panose="020B0604020202020204" pitchFamily="34" charset="0"/>
              </a:rPr>
              <a:t>2</a:t>
            </a:r>
            <a:r>
              <a:rPr lang="en" altLang="ja-JP" sz="1600" b="1" baseline="30000" dirty="0" err="1">
                <a:solidFill>
                  <a:srgbClr val="0179B9"/>
                </a:solidFill>
                <a:latin typeface="Arial" panose="020B0604020202020204" pitchFamily="34" charset="0"/>
                <a:cs typeface="Arial" panose="020B0604020202020204" pitchFamily="34" charset="0"/>
              </a:rPr>
              <a:t>nd</a:t>
            </a:r>
            <a:r>
              <a:rPr lang="en" altLang="ja-JP" sz="1600" b="1" dirty="0">
                <a:solidFill>
                  <a:srgbClr val="0179B9"/>
                </a:solidFill>
                <a:latin typeface="Arial" panose="020B0604020202020204" pitchFamily="34" charset="0"/>
                <a:cs typeface="Arial" panose="020B0604020202020204" pitchFamily="34" charset="0"/>
              </a:rPr>
              <a:t>.</a:t>
            </a:r>
            <a:r>
              <a:rPr lang="ja-JP" altLang="en-US" sz="1600" b="1">
                <a:solidFill>
                  <a:srgbClr val="0179B9"/>
                </a:solidFill>
                <a:latin typeface="Arial" panose="020B0604020202020204" pitchFamily="34" charset="0"/>
                <a:cs typeface="Arial" panose="020B0604020202020204" pitchFamily="34" charset="0"/>
              </a:rPr>
              <a:t>放電容量</a:t>
            </a:r>
            <a:br>
              <a:rPr lang="en-US" altLang="ja-JP" sz="1600" dirty="0">
                <a:solidFill>
                  <a:schemeClr val="tx1">
                    <a:lumMod val="85000"/>
                    <a:lumOff val="15000"/>
                  </a:schemeClr>
                </a:solidFill>
                <a:latin typeface="Arial" panose="020B0604020202020204" pitchFamily="34" charset="0"/>
                <a:cs typeface="Arial" panose="020B0604020202020204" pitchFamily="34" charset="0"/>
              </a:rPr>
            </a:br>
            <a:endParaRPr lang="en-US" altLang="ja-JP" sz="1600" dirty="0">
              <a:solidFill>
                <a:schemeClr val="tx1">
                  <a:lumMod val="85000"/>
                  <a:lumOff val="15000"/>
                </a:schemeClr>
              </a:solidFill>
              <a:latin typeface="Arial" panose="020B0604020202020204" pitchFamily="34" charset="0"/>
              <a:cs typeface="Arial" panose="020B0604020202020204" pitchFamily="34" charset="0"/>
            </a:endParaRPr>
          </a:p>
          <a:p>
            <a:pPr marL="342900" indent="-342900">
              <a:buFont typeface="Wingdings" pitchFamily="2" charset="2"/>
              <a:buChar char="Ø"/>
            </a:pPr>
            <a:r>
              <a:rPr lang="ja-JP" altLang="en-US" sz="1600" b="1">
                <a:solidFill>
                  <a:schemeClr val="tx1">
                    <a:lumMod val="85000"/>
                    <a:lumOff val="15000"/>
                  </a:schemeClr>
                </a:solidFill>
                <a:latin typeface="Arial" panose="020B0604020202020204" pitchFamily="34" charset="0"/>
                <a:cs typeface="Arial" panose="020B0604020202020204" pitchFamily="34" charset="0"/>
              </a:rPr>
              <a:t>モデル構築</a:t>
            </a:r>
            <a:r>
              <a:rPr lang="ja-JP" altLang="en-US" sz="1600">
                <a:solidFill>
                  <a:schemeClr val="tx1">
                    <a:lumMod val="85000"/>
                    <a:lumOff val="15000"/>
                  </a:schemeClr>
                </a:solidFill>
                <a:latin typeface="Arial" panose="020B0604020202020204" pitchFamily="34" charset="0"/>
                <a:cs typeface="Arial" panose="020B0604020202020204" pitchFamily="34" charset="0"/>
              </a:rPr>
              <a:t>：</a:t>
            </a:r>
            <a:r>
              <a:rPr lang="ja-JP" altLang="en-US" sz="1600" b="1">
                <a:solidFill>
                  <a:srgbClr val="0179B9"/>
                </a:solidFill>
                <a:latin typeface="Arial" panose="020B0604020202020204" pitchFamily="34" charset="0"/>
                <a:cs typeface="Arial" panose="020B0604020202020204" pitchFamily="34" charset="0"/>
              </a:rPr>
              <a:t>決定木ベースの</a:t>
            </a:r>
            <a:r>
              <a:rPr lang="en" altLang="ja-JP" sz="1600" b="1" dirty="0" err="1">
                <a:solidFill>
                  <a:srgbClr val="0179B9"/>
                </a:solidFill>
                <a:latin typeface="Arial" panose="020B0604020202020204" pitchFamily="34" charset="0"/>
                <a:cs typeface="Arial" panose="020B0604020202020204" pitchFamily="34" charset="0"/>
              </a:rPr>
              <a:t>XGBoost</a:t>
            </a:r>
            <a:r>
              <a:rPr lang="ja-JP" altLang="en-US" sz="1600" b="1">
                <a:solidFill>
                  <a:srgbClr val="0179B9"/>
                </a:solidFill>
                <a:latin typeface="Arial" panose="020B0604020202020204" pitchFamily="34" charset="0"/>
                <a:cs typeface="Arial" panose="020B0604020202020204" pitchFamily="34" charset="0"/>
              </a:rPr>
              <a:t>回帰モデル</a:t>
            </a:r>
            <a:r>
              <a:rPr lang="ja-JP" altLang="en-US" sz="1600">
                <a:solidFill>
                  <a:schemeClr val="tx1">
                    <a:lumMod val="85000"/>
                    <a:lumOff val="15000"/>
                  </a:schemeClr>
                </a:solidFill>
                <a:latin typeface="Arial" panose="020B0604020202020204" pitchFamily="34" charset="0"/>
                <a:cs typeface="Arial" panose="020B0604020202020204" pitchFamily="34" charset="0"/>
              </a:rPr>
              <a:t>を採用</a:t>
            </a:r>
            <a:endParaRPr lang="en-US" altLang="ja-JP" sz="1600" dirty="0">
              <a:solidFill>
                <a:schemeClr val="tx1">
                  <a:lumMod val="85000"/>
                  <a:lumOff val="15000"/>
                </a:schemeClr>
              </a:solidFill>
              <a:latin typeface="Arial" panose="020B0604020202020204" pitchFamily="34" charset="0"/>
              <a:cs typeface="Arial" panose="020B0604020202020204" pitchFamily="34" charset="0"/>
            </a:endParaRPr>
          </a:p>
          <a:p>
            <a:pPr marL="742950" lvl="1" indent="-285750">
              <a:buFont typeface="Wingdings" pitchFamily="2" charset="2"/>
              <a:buChar char="u"/>
            </a:pPr>
            <a:r>
              <a:rPr lang="ja-JP" altLang="en-US" sz="1600">
                <a:solidFill>
                  <a:schemeClr val="tx1">
                    <a:lumMod val="75000"/>
                    <a:lumOff val="25000"/>
                  </a:schemeClr>
                </a:solidFill>
                <a:latin typeface="Arial" panose="020B0604020202020204" pitchFamily="34" charset="0"/>
                <a:cs typeface="Arial" panose="020B0604020202020204" pitchFamily="34" charset="0"/>
              </a:rPr>
              <a:t>最適化：</a:t>
            </a:r>
            <a:r>
              <a:rPr lang="en" altLang="ja-JP" sz="1600" dirty="0" err="1">
                <a:solidFill>
                  <a:schemeClr val="tx1">
                    <a:lumMod val="75000"/>
                    <a:lumOff val="25000"/>
                  </a:schemeClr>
                </a:solidFill>
                <a:latin typeface="Arial" panose="020B0604020202020204" pitchFamily="34" charset="0"/>
                <a:cs typeface="Arial" panose="020B0604020202020204" pitchFamily="34" charset="0"/>
              </a:rPr>
              <a:t>Optuna</a:t>
            </a:r>
            <a:r>
              <a:rPr lang="ja-JP" altLang="en-US" sz="1600">
                <a:solidFill>
                  <a:schemeClr val="tx1">
                    <a:lumMod val="75000"/>
                    <a:lumOff val="25000"/>
                  </a:schemeClr>
                </a:solidFill>
                <a:latin typeface="Arial" panose="020B0604020202020204" pitchFamily="34" charset="0"/>
                <a:cs typeface="Arial" panose="020B0604020202020204" pitchFamily="34" charset="0"/>
              </a:rPr>
              <a:t>によるベイズ最適化</a:t>
            </a:r>
            <a:r>
              <a:rPr lang="ja-JP" altLang="en-US" sz="1600">
                <a:solidFill>
                  <a:schemeClr val="tx1">
                    <a:lumMod val="85000"/>
                    <a:lumOff val="15000"/>
                  </a:schemeClr>
                </a:solidFill>
                <a:latin typeface="Arial" panose="020B0604020202020204" pitchFamily="34" charset="0"/>
                <a:cs typeface="Arial" panose="020B0604020202020204" pitchFamily="34" charset="0"/>
              </a:rPr>
              <a:t>で木の深さや学習率など、</a:t>
            </a:r>
            <a:br>
              <a:rPr lang="en-US" altLang="ja-JP" sz="1600" dirty="0">
                <a:solidFill>
                  <a:schemeClr val="tx1">
                    <a:lumMod val="85000"/>
                    <a:lumOff val="15000"/>
                  </a:schemeClr>
                </a:solidFill>
                <a:latin typeface="Arial" panose="020B0604020202020204" pitchFamily="34" charset="0"/>
                <a:cs typeface="Arial" panose="020B0604020202020204" pitchFamily="34" charset="0"/>
              </a:rPr>
            </a:br>
            <a:r>
              <a:rPr lang="en-US" altLang="ja-JP" sz="1600" dirty="0">
                <a:solidFill>
                  <a:schemeClr val="tx1">
                    <a:lumMod val="85000"/>
                    <a:lumOff val="15000"/>
                  </a:schemeClr>
                </a:solidFill>
                <a:latin typeface="Arial" panose="020B0604020202020204" pitchFamily="34" charset="0"/>
                <a:cs typeface="Arial" panose="020B0604020202020204" pitchFamily="34" charset="0"/>
              </a:rPr>
              <a:t>	</a:t>
            </a:r>
            <a:r>
              <a:rPr lang="ja-JP" altLang="en-US" sz="1600">
                <a:solidFill>
                  <a:schemeClr val="tx1">
                    <a:lumMod val="85000"/>
                    <a:lumOff val="15000"/>
                  </a:schemeClr>
                </a:solidFill>
                <a:latin typeface="Arial" panose="020B0604020202020204" pitchFamily="34" charset="0"/>
                <a:cs typeface="Arial" panose="020B0604020202020204" pitchFamily="34" charset="0"/>
              </a:rPr>
              <a:t>　　</a:t>
            </a:r>
            <a:r>
              <a:rPr lang="en-US" altLang="ja-JP" sz="1600" dirty="0">
                <a:solidFill>
                  <a:schemeClr val="tx1">
                    <a:lumMod val="85000"/>
                    <a:lumOff val="15000"/>
                  </a:schemeClr>
                </a:solidFill>
                <a:latin typeface="Arial" panose="020B0604020202020204" pitchFamily="34" charset="0"/>
                <a:cs typeface="Arial" panose="020B0604020202020204" pitchFamily="34" charset="0"/>
              </a:rPr>
              <a:t>    </a:t>
            </a:r>
            <a:r>
              <a:rPr lang="ja-JP" altLang="en-US" sz="1600">
                <a:solidFill>
                  <a:schemeClr val="tx1">
                    <a:lumMod val="85000"/>
                    <a:lumOff val="15000"/>
                  </a:schemeClr>
                </a:solidFill>
                <a:latin typeface="Arial" panose="020B0604020202020204" pitchFamily="34" charset="0"/>
                <a:cs typeface="Arial" panose="020B0604020202020204" pitchFamily="34" charset="0"/>
              </a:rPr>
              <a:t>主要なハイパーパラメータを探索</a:t>
            </a:r>
            <a:br>
              <a:rPr lang="en-US" altLang="ja-JP" sz="1600" dirty="0">
                <a:solidFill>
                  <a:schemeClr val="tx1">
                    <a:lumMod val="85000"/>
                    <a:lumOff val="15000"/>
                  </a:schemeClr>
                </a:solidFill>
                <a:latin typeface="Arial" panose="020B0604020202020204" pitchFamily="34" charset="0"/>
                <a:cs typeface="Arial" panose="020B0604020202020204" pitchFamily="34" charset="0"/>
              </a:rPr>
            </a:br>
            <a:endParaRPr lang="en-US" altLang="ja-JP" sz="1600" b="1"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Wingdings" pitchFamily="2" charset="2"/>
              <a:buChar char="Ø"/>
            </a:pPr>
            <a:r>
              <a:rPr lang="ja-JP" altLang="en-US" sz="1600" b="1">
                <a:solidFill>
                  <a:schemeClr val="tx1">
                    <a:lumMod val="85000"/>
                    <a:lumOff val="15000"/>
                  </a:schemeClr>
                </a:solidFill>
                <a:latin typeface="Arial" panose="020B0604020202020204" pitchFamily="34" charset="0"/>
                <a:cs typeface="Arial" panose="020B0604020202020204" pitchFamily="34" charset="0"/>
              </a:rPr>
              <a:t>モデル評価</a:t>
            </a:r>
            <a:r>
              <a:rPr lang="ja-JP" altLang="en-US" sz="1600">
                <a:solidFill>
                  <a:schemeClr val="tx1">
                    <a:lumMod val="85000"/>
                    <a:lumOff val="15000"/>
                  </a:schemeClr>
                </a:solidFill>
                <a:latin typeface="Arial" panose="020B0604020202020204" pitchFamily="34" charset="0"/>
                <a:cs typeface="Arial" panose="020B0604020202020204" pitchFamily="34" charset="0"/>
              </a:rPr>
              <a:t>：</a:t>
            </a:r>
            <a:br>
              <a:rPr lang="en-US" altLang="ja-JP" sz="1600" dirty="0">
                <a:solidFill>
                  <a:schemeClr val="tx1">
                    <a:lumMod val="85000"/>
                    <a:lumOff val="15000"/>
                  </a:schemeClr>
                </a:solidFill>
                <a:latin typeface="Arial" panose="020B0604020202020204" pitchFamily="34" charset="0"/>
                <a:cs typeface="Arial" panose="020B0604020202020204" pitchFamily="34" charset="0"/>
              </a:rPr>
            </a:br>
            <a:r>
              <a:rPr lang="ja-JP" altLang="en-US" sz="1600"/>
              <a:t>全データを</a:t>
            </a:r>
            <a:r>
              <a:rPr lang="en-US" altLang="ja-JP" sz="1600" dirty="0"/>
              <a:t>80%</a:t>
            </a:r>
            <a:r>
              <a:rPr lang="ja-JP" altLang="en-US" sz="1600"/>
              <a:t>の訓練データと</a:t>
            </a:r>
            <a:r>
              <a:rPr lang="en-US" altLang="ja-JP" sz="1600" dirty="0"/>
              <a:t>20%</a:t>
            </a:r>
            <a:r>
              <a:rPr lang="ja-JP" altLang="en-US" sz="1600"/>
              <a:t>の検証データに分割して行い</a:t>
            </a:r>
            <a:r>
              <a:rPr lang="en-US" altLang="ja-JP" sz="1600" dirty="0"/>
              <a:t>,</a:t>
            </a:r>
            <a:br>
              <a:rPr lang="en-US" altLang="ja-JP" sz="1600" dirty="0"/>
            </a:br>
            <a:r>
              <a:rPr lang="en" altLang="ja-JP" sz="1600" dirty="0">
                <a:solidFill>
                  <a:schemeClr val="tx1">
                    <a:lumMod val="85000"/>
                    <a:lumOff val="15000"/>
                  </a:schemeClr>
                </a:solidFill>
                <a:latin typeface="Arial" panose="020B0604020202020204" pitchFamily="34" charset="0"/>
                <a:cs typeface="Arial" panose="020B0604020202020204" pitchFamily="34" charset="0"/>
              </a:rPr>
              <a:t>RMSE</a:t>
            </a:r>
            <a:r>
              <a:rPr lang="ja-JP" altLang="en" sz="1600">
                <a:solidFill>
                  <a:schemeClr val="tx1">
                    <a:lumMod val="85000"/>
                    <a:lumOff val="15000"/>
                  </a:schemeClr>
                </a:solidFill>
                <a:latin typeface="Arial" panose="020B0604020202020204" pitchFamily="34" charset="0"/>
                <a:cs typeface="Arial" panose="020B0604020202020204" pitchFamily="34" charset="0"/>
              </a:rPr>
              <a:t>／</a:t>
            </a:r>
            <a:r>
              <a:rPr lang="en" altLang="ja-JP" sz="1600" dirty="0">
                <a:solidFill>
                  <a:schemeClr val="tx1">
                    <a:lumMod val="85000"/>
                    <a:lumOff val="15000"/>
                  </a:schemeClr>
                </a:solidFill>
                <a:latin typeface="Arial" panose="020B0604020202020204" pitchFamily="34" charset="0"/>
                <a:cs typeface="Arial" panose="020B0604020202020204" pitchFamily="34" charset="0"/>
              </a:rPr>
              <a:t>MAE</a:t>
            </a:r>
            <a:r>
              <a:rPr lang="ja-JP" altLang="en" sz="1600">
                <a:solidFill>
                  <a:schemeClr val="tx1">
                    <a:lumMod val="85000"/>
                    <a:lumOff val="15000"/>
                  </a:schemeClr>
                </a:solidFill>
                <a:latin typeface="Arial" panose="020B0604020202020204" pitchFamily="34" charset="0"/>
                <a:cs typeface="Arial" panose="020B0604020202020204" pitchFamily="34" charset="0"/>
              </a:rPr>
              <a:t>／</a:t>
            </a:r>
            <a:r>
              <a:rPr lang="en" altLang="ja-JP" sz="1600" dirty="0">
                <a:solidFill>
                  <a:schemeClr val="tx1">
                    <a:lumMod val="85000"/>
                    <a:lumOff val="15000"/>
                  </a:schemeClr>
                </a:solidFill>
                <a:latin typeface="Arial" panose="020B0604020202020204" pitchFamily="34" charset="0"/>
                <a:cs typeface="Arial" panose="020B0604020202020204" pitchFamily="34" charset="0"/>
              </a:rPr>
              <a:t>R²</a:t>
            </a:r>
            <a:r>
              <a:rPr lang="ja-JP" altLang="en-US" sz="1600">
                <a:solidFill>
                  <a:schemeClr val="tx1">
                    <a:lumMod val="85000"/>
                    <a:lumOff val="15000"/>
                  </a:schemeClr>
                </a:solidFill>
                <a:latin typeface="Arial" panose="020B0604020202020204" pitchFamily="34" charset="0"/>
                <a:cs typeface="Arial" panose="020B0604020202020204" pitchFamily="34" charset="0"/>
              </a:rPr>
              <a:t>を算出しモデルを評価。</a:t>
            </a:r>
            <a:r>
              <a:rPr lang="en" altLang="ja-JP" sz="1600" dirty="0">
                <a:solidFill>
                  <a:schemeClr val="tx1">
                    <a:lumMod val="85000"/>
                    <a:lumOff val="15000"/>
                  </a:schemeClr>
                </a:solidFill>
                <a:latin typeface="Arial" panose="020B0604020202020204" pitchFamily="34" charset="0"/>
                <a:cs typeface="Arial" panose="020B0604020202020204" pitchFamily="34" charset="0"/>
              </a:rPr>
              <a:t>Actual vs Predicted</a:t>
            </a:r>
            <a:r>
              <a:rPr lang="ja-JP" altLang="en-US" sz="1600">
                <a:solidFill>
                  <a:schemeClr val="tx1">
                    <a:lumMod val="85000"/>
                    <a:lumOff val="15000"/>
                  </a:schemeClr>
                </a:solidFill>
                <a:latin typeface="Arial" panose="020B0604020202020204" pitchFamily="34" charset="0"/>
                <a:cs typeface="Arial" panose="020B0604020202020204" pitchFamily="34" charset="0"/>
              </a:rPr>
              <a:t>散布図で予測精度を確認。</a:t>
            </a:r>
            <a:endParaRPr lang="en-US" altLang="ja-JP" sz="1600" dirty="0">
              <a:solidFill>
                <a:schemeClr val="tx1">
                  <a:lumMod val="85000"/>
                  <a:lumOff val="15000"/>
                </a:schemeClr>
              </a:solidFill>
              <a:latin typeface="Arial" panose="020B0604020202020204" pitchFamily="34" charset="0"/>
              <a:cs typeface="Arial" panose="020B0604020202020204" pitchFamily="34" charset="0"/>
            </a:endParaRPr>
          </a:p>
        </p:txBody>
      </p:sp>
      <p:grpSp>
        <p:nvGrpSpPr>
          <p:cNvPr id="34" name="グループ化 33">
            <a:extLst>
              <a:ext uri="{FF2B5EF4-FFF2-40B4-BE49-F238E27FC236}">
                <a16:creationId xmlns:a16="http://schemas.microsoft.com/office/drawing/2014/main" id="{423B8A2F-7265-EC8E-2CEB-41D1480D55BE}"/>
              </a:ext>
            </a:extLst>
          </p:cNvPr>
          <p:cNvGrpSpPr/>
          <p:nvPr/>
        </p:nvGrpSpPr>
        <p:grpSpPr>
          <a:xfrm>
            <a:off x="37154" y="926284"/>
            <a:ext cx="7548777" cy="5531874"/>
            <a:chOff x="6690807" y="553731"/>
            <a:chExt cx="7548777" cy="5531874"/>
          </a:xfrm>
        </p:grpSpPr>
        <p:pic>
          <p:nvPicPr>
            <p:cNvPr id="8" name="図 7" descr="グラフ, 散布図&#10;&#10;AI によって生成されたコンテンツは間違っている可能性があります。">
              <a:extLst>
                <a:ext uri="{FF2B5EF4-FFF2-40B4-BE49-F238E27FC236}">
                  <a16:creationId xmlns:a16="http://schemas.microsoft.com/office/drawing/2014/main" id="{1C6B2D90-2F28-03E4-51FC-BE7CC7F4F89F}"/>
                </a:ext>
              </a:extLst>
            </p:cNvPr>
            <p:cNvPicPr>
              <a:picLocks noChangeAspect="1"/>
            </p:cNvPicPr>
            <p:nvPr/>
          </p:nvPicPr>
          <p:blipFill>
            <a:blip r:embed="rId3"/>
            <a:stretch>
              <a:fillRect/>
            </a:stretch>
          </p:blipFill>
          <p:spPr>
            <a:xfrm>
              <a:off x="6690807" y="553731"/>
              <a:ext cx="5286635" cy="5286635"/>
            </a:xfrm>
            <a:prstGeom prst="rect">
              <a:avLst/>
            </a:prstGeom>
          </p:spPr>
        </p:pic>
        <p:sp>
          <p:nvSpPr>
            <p:cNvPr id="17" name="テキスト ボックス 16">
              <a:extLst>
                <a:ext uri="{FF2B5EF4-FFF2-40B4-BE49-F238E27FC236}">
                  <a16:creationId xmlns:a16="http://schemas.microsoft.com/office/drawing/2014/main" id="{8B5CD4DC-9539-59D0-73D7-16D8F15673AF}"/>
                </a:ext>
              </a:extLst>
            </p:cNvPr>
            <p:cNvSpPr txBox="1"/>
            <p:nvPr/>
          </p:nvSpPr>
          <p:spPr>
            <a:xfrm>
              <a:off x="6920388" y="5777828"/>
              <a:ext cx="6190859" cy="307777"/>
            </a:xfrm>
            <a:prstGeom prst="rect">
              <a:avLst/>
            </a:prstGeom>
            <a:noFill/>
          </p:spPr>
          <p:txBody>
            <a:bodyPr wrap="square">
              <a:spAutoFit/>
            </a:bodyPr>
            <a:lstStyle/>
            <a:p>
              <a:r>
                <a:rPr lang="en" altLang="ja-JP" sz="1400" dirty="0">
                  <a:latin typeface="Arial" panose="020B0604020202020204" pitchFamily="34" charset="0"/>
                  <a:cs typeface="Arial" panose="020B0604020202020204" pitchFamily="34" charset="0"/>
                </a:rPr>
                <a:t>Fig.1 </a:t>
              </a:r>
              <a:r>
                <a:rPr lang="ja-JP" altLang="en-US" sz="1400">
                  <a:latin typeface="Arial" panose="020B0604020202020204" pitchFamily="34" charset="0"/>
                  <a:cs typeface="Arial" panose="020B0604020202020204" pitchFamily="34" charset="0"/>
                </a:rPr>
                <a:t>テストデータにおける</a:t>
              </a:r>
              <a:r>
                <a:rPr lang="en-US" altLang="ja-JP" sz="1400" dirty="0">
                  <a:latin typeface="Arial" panose="020B0604020202020204" pitchFamily="34" charset="0"/>
                  <a:cs typeface="Arial" panose="020B0604020202020204" pitchFamily="34" charset="0"/>
                </a:rPr>
                <a:t>2</a:t>
              </a:r>
              <a:r>
                <a:rPr lang="en" altLang="ja-JP" sz="1400" dirty="0" err="1">
                  <a:latin typeface="Arial" panose="020B0604020202020204" pitchFamily="34" charset="0"/>
                  <a:cs typeface="Arial" panose="020B0604020202020204" pitchFamily="34" charset="0"/>
                </a:rPr>
                <a:t>nd</a:t>
              </a:r>
              <a:r>
                <a:rPr lang="ja-JP" altLang="en-US" sz="1400">
                  <a:latin typeface="Arial" panose="020B0604020202020204" pitchFamily="34" charset="0"/>
                  <a:cs typeface="Arial" panose="020B0604020202020204" pitchFamily="34" charset="0"/>
                </a:rPr>
                <a:t>放電容量予測精度の結果（</a:t>
              </a:r>
              <a:r>
                <a:rPr lang="en" altLang="ja-JP" sz="1400" dirty="0" err="1">
                  <a:latin typeface="Arial" panose="020B0604020202020204" pitchFamily="34" charset="0"/>
                  <a:cs typeface="Arial" panose="020B0604020202020204" pitchFamily="34" charset="0"/>
                </a:rPr>
                <a:t>XGBoost</a:t>
              </a:r>
              <a:r>
                <a:rPr lang="ja-JP" altLang="en-US" sz="1400">
                  <a:latin typeface="Arial" panose="020B0604020202020204" pitchFamily="34" charset="0"/>
                  <a:cs typeface="Arial" panose="020B0604020202020204" pitchFamily="34" charset="0"/>
                </a:rPr>
                <a:t>回帰）</a:t>
              </a:r>
            </a:p>
          </p:txBody>
        </p:sp>
        <p:sp>
          <p:nvSpPr>
            <p:cNvPr id="32" name="テキスト ボックス 31">
              <a:extLst>
                <a:ext uri="{FF2B5EF4-FFF2-40B4-BE49-F238E27FC236}">
                  <a16:creationId xmlns:a16="http://schemas.microsoft.com/office/drawing/2014/main" id="{9F213AE8-C7E2-4EC8-20A8-4924B04E6116}"/>
                </a:ext>
              </a:extLst>
            </p:cNvPr>
            <p:cNvSpPr txBox="1"/>
            <p:nvPr/>
          </p:nvSpPr>
          <p:spPr>
            <a:xfrm>
              <a:off x="11884136" y="795855"/>
              <a:ext cx="2355448" cy="338554"/>
            </a:xfrm>
            <a:prstGeom prst="rect">
              <a:avLst/>
            </a:prstGeom>
            <a:noFill/>
          </p:spPr>
          <p:txBody>
            <a:bodyPr wrap="square">
              <a:spAutoFit/>
            </a:bodyPr>
            <a:lstStyle/>
            <a:p>
              <a:r>
                <a:rPr lang="ja-JP" altLang="en-US" sz="1600" b="1">
                  <a:highlight>
                    <a:srgbClr val="FFFF00"/>
                  </a:highlight>
                  <a:latin typeface="Arial" panose="020B0604020202020204" pitchFamily="34" charset="0"/>
                  <a:cs typeface="Arial" panose="020B0604020202020204" pitchFamily="34" charset="0"/>
                </a:rPr>
                <a:t>おおむね実測を再現</a:t>
              </a:r>
            </a:p>
          </p:txBody>
        </p:sp>
      </p:grpSp>
      <p:sp>
        <p:nvSpPr>
          <p:cNvPr id="36" name="テキスト ボックス 35">
            <a:extLst>
              <a:ext uri="{FF2B5EF4-FFF2-40B4-BE49-F238E27FC236}">
                <a16:creationId xmlns:a16="http://schemas.microsoft.com/office/drawing/2014/main" id="{E4B8D227-CD84-A54D-6AE7-418E42BABB16}"/>
              </a:ext>
            </a:extLst>
          </p:cNvPr>
          <p:cNvSpPr txBox="1"/>
          <p:nvPr/>
        </p:nvSpPr>
        <p:spPr>
          <a:xfrm>
            <a:off x="5460677" y="1500797"/>
            <a:ext cx="6190860" cy="646331"/>
          </a:xfrm>
          <a:prstGeom prst="rect">
            <a:avLst/>
          </a:prstGeom>
          <a:noFill/>
        </p:spPr>
        <p:txBody>
          <a:bodyPr wrap="square">
            <a:spAutoFit/>
          </a:bodyPr>
          <a:lstStyle/>
          <a:p>
            <a:r>
              <a:rPr lang="en-US" altLang="ja-JP" b="1" dirty="0">
                <a:solidFill>
                  <a:schemeClr val="tx1">
                    <a:lumMod val="85000"/>
                    <a:lumOff val="15000"/>
                  </a:schemeClr>
                </a:solidFill>
                <a:latin typeface="Arial" panose="020B0604020202020204" pitchFamily="34" charset="0"/>
                <a:cs typeface="Arial" panose="020B0604020202020204" pitchFamily="34" charset="0"/>
              </a:rPr>
              <a:t>105</a:t>
            </a:r>
            <a:r>
              <a:rPr lang="ja-JP" altLang="en-US" b="1">
                <a:solidFill>
                  <a:schemeClr val="tx1">
                    <a:lumMod val="85000"/>
                    <a:lumOff val="15000"/>
                  </a:schemeClr>
                </a:solidFill>
                <a:latin typeface="Arial" panose="020B0604020202020204" pitchFamily="34" charset="0"/>
                <a:cs typeface="Arial" panose="020B0604020202020204" pitchFamily="34" charset="0"/>
              </a:rPr>
              <a:t>サンプルで学習した</a:t>
            </a:r>
            <a:r>
              <a:rPr lang="en" altLang="ja-JP" b="1" dirty="0" err="1">
                <a:solidFill>
                  <a:schemeClr val="tx1">
                    <a:lumMod val="85000"/>
                    <a:lumOff val="15000"/>
                  </a:schemeClr>
                </a:solidFill>
                <a:latin typeface="Arial" panose="020B0604020202020204" pitchFamily="34" charset="0"/>
                <a:cs typeface="Arial" panose="020B0604020202020204" pitchFamily="34" charset="0"/>
              </a:rPr>
              <a:t>XGBoost</a:t>
            </a:r>
            <a:r>
              <a:rPr lang="ja-JP" altLang="en-US" b="1">
                <a:solidFill>
                  <a:schemeClr val="tx1">
                    <a:lumMod val="85000"/>
                    <a:lumOff val="15000"/>
                  </a:schemeClr>
                </a:solidFill>
                <a:latin typeface="Arial" panose="020B0604020202020204" pitchFamily="34" charset="0"/>
                <a:cs typeface="Arial" panose="020B0604020202020204" pitchFamily="34" charset="0"/>
              </a:rPr>
              <a:t>回帰モデルは、</a:t>
            </a:r>
            <a:br>
              <a:rPr lang="en-US" altLang="ja-JP" b="1" dirty="0">
                <a:solidFill>
                  <a:schemeClr val="tx1">
                    <a:lumMod val="85000"/>
                    <a:lumOff val="15000"/>
                  </a:schemeClr>
                </a:solidFill>
                <a:latin typeface="Arial" panose="020B0604020202020204" pitchFamily="34" charset="0"/>
                <a:cs typeface="Arial" panose="020B0604020202020204" pitchFamily="34" charset="0"/>
              </a:rPr>
            </a:br>
            <a:r>
              <a:rPr lang="ja-JP" altLang="en-US" b="1">
                <a:solidFill>
                  <a:schemeClr val="tx1">
                    <a:lumMod val="85000"/>
                    <a:lumOff val="15000"/>
                  </a:schemeClr>
                </a:solidFill>
                <a:latin typeface="Arial" panose="020B0604020202020204" pitchFamily="34" charset="0"/>
                <a:cs typeface="Arial" panose="020B0604020202020204" pitchFamily="34" charset="0"/>
              </a:rPr>
              <a:t>テストデータで</a:t>
            </a:r>
            <a:r>
              <a:rPr lang="en" altLang="ja-JP" b="1" dirty="0">
                <a:solidFill>
                  <a:srgbClr val="FF0000"/>
                </a:solidFill>
                <a:latin typeface="Arial" panose="020B0604020202020204" pitchFamily="34" charset="0"/>
                <a:cs typeface="Arial" panose="020B0604020202020204" pitchFamily="34" charset="0"/>
              </a:rPr>
              <a:t>RMSE = 98.7 </a:t>
            </a:r>
            <a:r>
              <a:rPr lang="en" altLang="ja-JP" b="1" dirty="0" err="1">
                <a:solidFill>
                  <a:srgbClr val="FF0000"/>
                </a:solidFill>
                <a:latin typeface="Arial" panose="020B0604020202020204" pitchFamily="34" charset="0"/>
                <a:cs typeface="Arial" panose="020B0604020202020204" pitchFamily="34" charset="0"/>
              </a:rPr>
              <a:t>mAh</a:t>
            </a:r>
            <a:r>
              <a:rPr lang="en" altLang="ja-JP" b="1" dirty="0">
                <a:solidFill>
                  <a:srgbClr val="FF0000"/>
                </a:solidFill>
                <a:latin typeface="Arial" panose="020B0604020202020204" pitchFamily="34" charset="0"/>
                <a:cs typeface="Arial" panose="020B0604020202020204" pitchFamily="34" charset="0"/>
              </a:rPr>
              <a:t>/g</a:t>
            </a:r>
            <a:r>
              <a:rPr lang="ja-JP" altLang="en-US" b="1">
                <a:solidFill>
                  <a:schemeClr val="tx1">
                    <a:lumMod val="85000"/>
                    <a:lumOff val="15000"/>
                  </a:schemeClr>
                </a:solidFill>
                <a:latin typeface="Arial" panose="020B0604020202020204" pitchFamily="34" charset="0"/>
                <a:cs typeface="Arial" panose="020B0604020202020204" pitchFamily="34" charset="0"/>
              </a:rPr>
              <a:t>であった。</a:t>
            </a:r>
          </a:p>
        </p:txBody>
      </p:sp>
      <p:sp>
        <p:nvSpPr>
          <p:cNvPr id="2" name="テキスト ボックス 1">
            <a:extLst>
              <a:ext uri="{FF2B5EF4-FFF2-40B4-BE49-F238E27FC236}">
                <a16:creationId xmlns:a16="http://schemas.microsoft.com/office/drawing/2014/main" id="{4FB9B498-CC71-8781-BA9D-68293EC21704}"/>
              </a:ext>
            </a:extLst>
          </p:cNvPr>
          <p:cNvSpPr txBox="1"/>
          <p:nvPr/>
        </p:nvSpPr>
        <p:spPr>
          <a:xfrm>
            <a:off x="1059865" y="2662973"/>
            <a:ext cx="1800493" cy="307777"/>
          </a:xfrm>
          <a:prstGeom prst="rect">
            <a:avLst/>
          </a:prstGeom>
          <a:noFill/>
        </p:spPr>
        <p:txBody>
          <a:bodyPr wrap="none" rtlCol="0">
            <a:spAutoFit/>
          </a:bodyPr>
          <a:lstStyle/>
          <a:p>
            <a:r>
              <a:rPr kumimoji="1" lang="ja-JP" altLang="en-US" sz="1400" b="1">
                <a:solidFill>
                  <a:srgbClr val="0179B9"/>
                </a:solidFill>
                <a:latin typeface="Arial" panose="020B0604020202020204" pitchFamily="34" charset="0"/>
                <a:cs typeface="Arial" panose="020B0604020202020204" pitchFamily="34" charset="0"/>
              </a:rPr>
              <a:t>モデルが予測した点</a:t>
            </a:r>
          </a:p>
        </p:txBody>
      </p:sp>
      <p:cxnSp>
        <p:nvCxnSpPr>
          <p:cNvPr id="4" name="直線矢印コネクタ 3">
            <a:extLst>
              <a:ext uri="{FF2B5EF4-FFF2-40B4-BE49-F238E27FC236}">
                <a16:creationId xmlns:a16="http://schemas.microsoft.com/office/drawing/2014/main" id="{308F1848-65CA-D955-0FF0-4884BB32D35F}"/>
              </a:ext>
            </a:extLst>
          </p:cNvPr>
          <p:cNvCxnSpPr/>
          <p:nvPr/>
        </p:nvCxnSpPr>
        <p:spPr>
          <a:xfrm>
            <a:off x="1960112" y="2987749"/>
            <a:ext cx="478465" cy="441251"/>
          </a:xfrm>
          <a:prstGeom prst="straightConnector1">
            <a:avLst/>
          </a:prstGeom>
          <a:ln>
            <a:solidFill>
              <a:srgbClr val="0179B9"/>
            </a:solidFill>
            <a:tailEnd type="triangle"/>
          </a:ln>
        </p:spPr>
        <p:style>
          <a:lnRef idx="2">
            <a:schemeClr val="accent1"/>
          </a:lnRef>
          <a:fillRef idx="0">
            <a:schemeClr val="accent1"/>
          </a:fillRef>
          <a:effectRef idx="1">
            <a:schemeClr val="accent1"/>
          </a:effectRef>
          <a:fontRef idx="minor">
            <a:schemeClr val="tx1"/>
          </a:fontRef>
        </p:style>
      </p:cxnSp>
      <p:sp>
        <p:nvSpPr>
          <p:cNvPr id="5" name="テキスト ボックス 4">
            <a:extLst>
              <a:ext uri="{FF2B5EF4-FFF2-40B4-BE49-F238E27FC236}">
                <a16:creationId xmlns:a16="http://schemas.microsoft.com/office/drawing/2014/main" id="{0F4CC60C-ED39-76E6-575F-592586DD78CA}"/>
              </a:ext>
            </a:extLst>
          </p:cNvPr>
          <p:cNvSpPr txBox="1"/>
          <p:nvPr/>
        </p:nvSpPr>
        <p:spPr>
          <a:xfrm rot="18767867">
            <a:off x="1055357" y="4666866"/>
            <a:ext cx="1620957" cy="523220"/>
          </a:xfrm>
          <a:prstGeom prst="rect">
            <a:avLst/>
          </a:prstGeom>
          <a:noFill/>
        </p:spPr>
        <p:txBody>
          <a:bodyPr wrap="none" rtlCol="0">
            <a:spAutoFit/>
          </a:bodyPr>
          <a:lstStyle/>
          <a:p>
            <a:r>
              <a:rPr kumimoji="1" lang="ja-JP" altLang="en-US" sz="1400" b="1">
                <a:solidFill>
                  <a:srgbClr val="FF0000"/>
                </a:solidFill>
                <a:latin typeface="Arial" panose="020B0604020202020204" pitchFamily="34" charset="0"/>
                <a:cs typeface="Arial" panose="020B0604020202020204" pitchFamily="34" charset="0"/>
              </a:rPr>
              <a:t>実測</a:t>
            </a:r>
            <a:r>
              <a:rPr lang="ja-JP" altLang="en-US" sz="1400" b="1">
                <a:solidFill>
                  <a:srgbClr val="FF0000"/>
                </a:solidFill>
                <a:latin typeface="Arial" panose="020B0604020202020204" pitchFamily="34" charset="0"/>
                <a:cs typeface="Arial" panose="020B0604020202020204" pitchFamily="34" charset="0"/>
              </a:rPr>
              <a:t>値と完全一致</a:t>
            </a:r>
            <a:br>
              <a:rPr lang="en-US" altLang="ja-JP" sz="1400" b="1" dirty="0">
                <a:solidFill>
                  <a:srgbClr val="FF0000"/>
                </a:solidFill>
                <a:latin typeface="Arial" panose="020B0604020202020204" pitchFamily="34" charset="0"/>
                <a:cs typeface="Arial" panose="020B0604020202020204" pitchFamily="34" charset="0"/>
              </a:rPr>
            </a:br>
            <a:r>
              <a:rPr lang="ja-JP" altLang="en-US" sz="1400" b="1">
                <a:solidFill>
                  <a:srgbClr val="FF0000"/>
                </a:solidFill>
                <a:latin typeface="Arial" panose="020B0604020202020204" pitchFamily="34" charset="0"/>
                <a:cs typeface="Arial" panose="020B0604020202020204" pitchFamily="34" charset="0"/>
              </a:rPr>
              <a:t>のライン</a:t>
            </a:r>
            <a:endParaRPr kumimoji="1" lang="ja-JP" altLang="en-US" sz="1400" b="1">
              <a:solidFill>
                <a:srgbClr val="FF0000"/>
              </a:solidFill>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7AA512A3-50B1-BB0E-A0B4-C1C507502DE4}"/>
              </a:ext>
            </a:extLst>
          </p:cNvPr>
          <p:cNvSpPr txBox="1"/>
          <p:nvPr/>
        </p:nvSpPr>
        <p:spPr>
          <a:xfrm>
            <a:off x="5216392" y="2383596"/>
            <a:ext cx="2852063" cy="338554"/>
          </a:xfrm>
          <a:prstGeom prst="rect">
            <a:avLst/>
          </a:prstGeom>
          <a:noFill/>
        </p:spPr>
        <p:txBody>
          <a:bodyPr wrap="none" rtlCol="0">
            <a:spAutoFit/>
          </a:bodyPr>
          <a:lstStyle/>
          <a:p>
            <a:r>
              <a:rPr kumimoji="1" lang="ja-JP" altLang="en-US" sz="1600" b="1" u="sng">
                <a:solidFill>
                  <a:srgbClr val="0179B9"/>
                </a:solidFill>
                <a:latin typeface="Arial" panose="020B0604020202020204" pitchFamily="34" charset="0"/>
                <a:cs typeface="Arial" panose="020B0604020202020204" pitchFamily="34" charset="0"/>
              </a:rPr>
              <a:t>モデル構築及び評価について</a:t>
            </a:r>
          </a:p>
        </p:txBody>
      </p:sp>
    </p:spTree>
    <p:extLst>
      <p:ext uri="{BB962C8B-B14F-4D97-AF65-F5344CB8AC3E}">
        <p14:creationId xmlns:p14="http://schemas.microsoft.com/office/powerpoint/2010/main" val="1289157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D0438FEA-9708-AF29-052E-D454055F1E78}"/>
              </a:ext>
            </a:extLst>
          </p:cNvPr>
          <p:cNvPicPr>
            <a:picLocks noChangeAspect="1"/>
          </p:cNvPicPr>
          <p:nvPr/>
        </p:nvPicPr>
        <p:blipFill>
          <a:blip r:embed="rId3"/>
          <a:srcRect r="1751"/>
          <a:stretch/>
        </p:blipFill>
        <p:spPr>
          <a:xfrm>
            <a:off x="1134807" y="760646"/>
            <a:ext cx="10163943" cy="4380342"/>
          </a:xfrm>
          <a:prstGeom prst="rect">
            <a:avLst/>
          </a:prstGeom>
        </p:spPr>
      </p:pic>
      <p:sp>
        <p:nvSpPr>
          <p:cNvPr id="7" name="テキスト ボックス 6">
            <a:extLst>
              <a:ext uri="{FF2B5EF4-FFF2-40B4-BE49-F238E27FC236}">
                <a16:creationId xmlns:a16="http://schemas.microsoft.com/office/drawing/2014/main" id="{C701B2C9-6969-8F1A-9640-D51259D0499B}"/>
              </a:ext>
            </a:extLst>
          </p:cNvPr>
          <p:cNvSpPr txBox="1"/>
          <p:nvPr/>
        </p:nvSpPr>
        <p:spPr>
          <a:xfrm>
            <a:off x="190980" y="191511"/>
            <a:ext cx="8602146" cy="400110"/>
          </a:xfrm>
          <a:prstGeom prst="rect">
            <a:avLst/>
          </a:prstGeom>
          <a:noFill/>
        </p:spPr>
        <p:txBody>
          <a:bodyPr wrap="square">
            <a:spAutoFit/>
          </a:bodyPr>
          <a:lstStyle/>
          <a:p>
            <a:r>
              <a:rPr lang="en" altLang="ja-JP" sz="2000" b="1" dirty="0"/>
              <a:t>SHAP </a:t>
            </a:r>
            <a:r>
              <a:rPr lang="ja-JP" altLang="en-US" sz="2000" b="1"/>
              <a:t>による特徴量解析</a:t>
            </a:r>
            <a:r>
              <a:rPr lang="en-US" altLang="ja-JP" sz="2000" b="1" dirty="0"/>
              <a:t> </a:t>
            </a:r>
            <a:r>
              <a:rPr lang="en-US" altLang="ja-JP" b="1" dirty="0"/>
              <a:t>~</a:t>
            </a:r>
            <a:r>
              <a:rPr lang="en-US" altLang="ja-JP" sz="1600" b="1" dirty="0"/>
              <a:t>2</a:t>
            </a:r>
            <a:r>
              <a:rPr lang="en" altLang="ja-JP" sz="1600" b="1" baseline="30000" dirty="0" err="1"/>
              <a:t>nd</a:t>
            </a:r>
            <a:r>
              <a:rPr lang="ja-JP" altLang="en-US" sz="1600" b="1"/>
              <a:t>放電容量に正負の影響を及ぼす要因の分析</a:t>
            </a:r>
            <a:r>
              <a:rPr lang="en-US" altLang="ja-JP" b="1" dirty="0"/>
              <a:t>~</a:t>
            </a:r>
            <a:endParaRPr lang="ja-JP" altLang="en-US" sz="2000" b="1"/>
          </a:p>
        </p:txBody>
      </p:sp>
      <p:sp>
        <p:nvSpPr>
          <p:cNvPr id="10" name="テキスト ボックス 9">
            <a:extLst>
              <a:ext uri="{FF2B5EF4-FFF2-40B4-BE49-F238E27FC236}">
                <a16:creationId xmlns:a16="http://schemas.microsoft.com/office/drawing/2014/main" id="{0DB338AB-0F95-35CE-D890-BBF7AB7D12C4}"/>
              </a:ext>
            </a:extLst>
          </p:cNvPr>
          <p:cNvSpPr txBox="1"/>
          <p:nvPr/>
        </p:nvSpPr>
        <p:spPr>
          <a:xfrm>
            <a:off x="16934" y="5451452"/>
            <a:ext cx="7047952" cy="1231106"/>
          </a:xfrm>
          <a:prstGeom prst="rect">
            <a:avLst/>
          </a:prstGeom>
          <a:noFill/>
        </p:spPr>
        <p:txBody>
          <a:bodyPr wrap="square" rtlCol="0">
            <a:spAutoFit/>
          </a:bodyPr>
          <a:lstStyle/>
          <a:p>
            <a:r>
              <a:rPr lang="ja-JP" altLang="en-US" sz="1600" b="1"/>
              <a:t>図</a:t>
            </a:r>
            <a:r>
              <a:rPr lang="en-US" altLang="ja-JP" sz="1600" b="1" dirty="0"/>
              <a:t>2. </a:t>
            </a:r>
            <a:r>
              <a:rPr lang="en" altLang="ja-JP" sz="1600" b="1" dirty="0" err="1"/>
              <a:t>XGBoost</a:t>
            </a:r>
            <a:r>
              <a:rPr lang="ja-JP" altLang="en-US" sz="1600" b="1"/>
              <a:t>モデルによる</a:t>
            </a:r>
            <a:r>
              <a:rPr lang="en-US" altLang="ja-JP" sz="1600" b="1" dirty="0"/>
              <a:t>2</a:t>
            </a:r>
            <a:r>
              <a:rPr lang="en" altLang="ja-JP" sz="1600" b="1" dirty="0" err="1"/>
              <a:t>nd</a:t>
            </a:r>
            <a:r>
              <a:rPr lang="ja-JP" altLang="en-US" sz="1600" b="1"/>
              <a:t>放電容量予測に対する</a:t>
            </a:r>
            <a:r>
              <a:rPr lang="en" altLang="ja-JP" sz="1600" b="1" dirty="0"/>
              <a:t>SHAP</a:t>
            </a:r>
            <a:r>
              <a:rPr lang="ja-JP" altLang="en-US" sz="1600" b="1"/>
              <a:t>解析結果</a:t>
            </a:r>
            <a:br>
              <a:rPr lang="ja-JP" altLang="en-US" sz="1600"/>
            </a:br>
            <a:r>
              <a:rPr lang="en-US" altLang="ja-JP" sz="1400" dirty="0"/>
              <a:t>(a)</a:t>
            </a:r>
            <a:r>
              <a:rPr lang="ja-JP" altLang="en-US" sz="1400"/>
              <a:t>各特徴量の平均絶対</a:t>
            </a:r>
            <a:r>
              <a:rPr lang="en" altLang="ja-JP" sz="1400" dirty="0"/>
              <a:t>SHAP</a:t>
            </a:r>
            <a:r>
              <a:rPr lang="ja-JP" altLang="en-US" sz="1400"/>
              <a:t>値に基づく重要度（上に行くほど寄与大</a:t>
            </a:r>
            <a:r>
              <a:rPr lang="en-US" altLang="ja-JP" sz="1400" dirty="0"/>
              <a:t>)</a:t>
            </a:r>
            <a:br>
              <a:rPr lang="ja-JP" altLang="en-US" sz="1400"/>
            </a:br>
            <a:r>
              <a:rPr lang="en-US" altLang="ja-JP" sz="1400" dirty="0"/>
              <a:t>(b)</a:t>
            </a:r>
            <a:r>
              <a:rPr lang="ja-JP" altLang="en-US" sz="1400"/>
              <a:t>：</a:t>
            </a:r>
            <a:r>
              <a:rPr lang="en" altLang="ja-JP" sz="1400" dirty="0" err="1"/>
              <a:t>Beeswarm</a:t>
            </a:r>
            <a:r>
              <a:rPr lang="ja-JP" altLang="en-US" sz="1400"/>
              <a:t>プロット（各点はサンプルごとの</a:t>
            </a:r>
            <a:r>
              <a:rPr lang="en" altLang="ja-JP" sz="1400" dirty="0"/>
              <a:t>SHAP</a:t>
            </a:r>
            <a:r>
              <a:rPr lang="ja-JP" altLang="en-US" sz="1400"/>
              <a:t>値を示し、</a:t>
            </a:r>
            <a:br>
              <a:rPr lang="en-US" altLang="ja-JP" sz="1400" dirty="0"/>
            </a:br>
            <a:r>
              <a:rPr lang="ja-JP" altLang="en-US" sz="1400"/>
              <a:t>　　色は元の特徴量値を表す。右に位置する点ほど放電容量の予測値を押し上げる</a:t>
            </a:r>
            <a:r>
              <a:rPr lang="en-US" altLang="ja-JP" sz="1400" dirty="0"/>
              <a:t>)</a:t>
            </a:r>
          </a:p>
          <a:p>
            <a:endParaRPr kumimoji="1" lang="ja-JP" altLang="en-US" sz="1600">
              <a:latin typeface="Arial" panose="020B0604020202020204" pitchFamily="34" charset="0"/>
              <a:cs typeface="Arial" panose="020B0604020202020204" pitchFamily="34" charset="0"/>
            </a:endParaRPr>
          </a:p>
        </p:txBody>
      </p:sp>
      <p:sp>
        <p:nvSpPr>
          <p:cNvPr id="14" name="右矢印 13">
            <a:extLst>
              <a:ext uri="{FF2B5EF4-FFF2-40B4-BE49-F238E27FC236}">
                <a16:creationId xmlns:a16="http://schemas.microsoft.com/office/drawing/2014/main" id="{7DD13D0A-1601-FF08-8B7A-5309B9A1D2BB}"/>
              </a:ext>
            </a:extLst>
          </p:cNvPr>
          <p:cNvSpPr/>
          <p:nvPr/>
        </p:nvSpPr>
        <p:spPr>
          <a:xfrm rot="16200000">
            <a:off x="-588879" y="2747033"/>
            <a:ext cx="3426106" cy="170065"/>
          </a:xfrm>
          <a:prstGeom prst="rightArrow">
            <a:avLst>
              <a:gd name="adj1" fmla="val 50000"/>
              <a:gd name="adj2" fmla="val 135726"/>
            </a:avLst>
          </a:prstGeom>
          <a:gradFill flip="none" rotWithShape="1">
            <a:gsLst>
              <a:gs pos="0">
                <a:srgbClr val="C00000"/>
              </a:gs>
              <a:gs pos="48000">
                <a:srgbClr val="C00000">
                  <a:lumMod val="49000"/>
                  <a:lumOff val="51000"/>
                </a:srgbClr>
              </a:gs>
              <a:gs pos="100000">
                <a:schemeClr val="accent2">
                  <a:lumMod val="30209"/>
                  <a:lumOff val="69791"/>
                </a:schemeClr>
              </a:gs>
            </a:gsLst>
            <a:lin ang="10800000" scaled="1"/>
            <a:tileRect/>
          </a:gra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05391657-8531-02BD-A8A2-010FA37652E2}"/>
              </a:ext>
            </a:extLst>
          </p:cNvPr>
          <p:cNvSpPr txBox="1"/>
          <p:nvPr/>
        </p:nvSpPr>
        <p:spPr>
          <a:xfrm rot="16200000">
            <a:off x="-1006985" y="2329970"/>
            <a:ext cx="3784474" cy="307777"/>
          </a:xfrm>
          <a:prstGeom prst="rect">
            <a:avLst/>
          </a:prstGeom>
          <a:noFill/>
        </p:spPr>
        <p:txBody>
          <a:bodyPr wrap="square">
            <a:spAutoFit/>
          </a:bodyPr>
          <a:lstStyle/>
          <a:p>
            <a:r>
              <a:rPr lang="ja-JP" altLang="en-US" sz="1400" b="1">
                <a:solidFill>
                  <a:schemeClr val="tx1">
                    <a:lumMod val="85000"/>
                    <a:lumOff val="15000"/>
                  </a:schemeClr>
                </a:solidFill>
              </a:rPr>
              <a:t>上に行くほどより強く放電要領に寄与</a:t>
            </a:r>
          </a:p>
        </p:txBody>
      </p:sp>
      <p:sp>
        <p:nvSpPr>
          <p:cNvPr id="19" name="テキスト ボックス 18">
            <a:extLst>
              <a:ext uri="{FF2B5EF4-FFF2-40B4-BE49-F238E27FC236}">
                <a16:creationId xmlns:a16="http://schemas.microsoft.com/office/drawing/2014/main" id="{BAE6B777-6307-3FCC-F780-7372DA035F77}"/>
              </a:ext>
            </a:extLst>
          </p:cNvPr>
          <p:cNvSpPr txBox="1"/>
          <p:nvPr/>
        </p:nvSpPr>
        <p:spPr>
          <a:xfrm>
            <a:off x="7047953" y="5754871"/>
            <a:ext cx="4673418" cy="861774"/>
          </a:xfrm>
          <a:prstGeom prst="rect">
            <a:avLst/>
          </a:prstGeom>
          <a:solidFill>
            <a:schemeClr val="tx1">
              <a:lumMod val="65000"/>
              <a:lumOff val="35000"/>
              <a:alpha val="8000"/>
            </a:schemeClr>
          </a:solidFill>
        </p:spPr>
        <p:txBody>
          <a:bodyPr wrap="square">
            <a:spAutoFit/>
          </a:bodyPr>
          <a:lstStyle/>
          <a:p>
            <a:pPr>
              <a:buNone/>
            </a:pPr>
            <a:r>
              <a:rPr lang="en-US" altLang="ja-JP" sz="1600" b="1" dirty="0"/>
              <a:t>&lt;</a:t>
            </a:r>
            <a:r>
              <a:rPr lang="ja-JP" altLang="en-US" sz="1600" b="1"/>
              <a:t>示唆されること</a:t>
            </a:r>
            <a:r>
              <a:rPr lang="en-US" altLang="ja-JP" sz="1600" b="1" dirty="0"/>
              <a:t>&gt;</a:t>
            </a:r>
            <a:endParaRPr lang="ja-JP" altLang="en-US" sz="1600" b="1"/>
          </a:p>
          <a:p>
            <a:pPr>
              <a:buFont typeface="Arial" panose="020B0604020202020204" pitchFamily="34" charset="0"/>
              <a:buChar char="•"/>
            </a:pPr>
            <a:r>
              <a:rPr lang="en" altLang="ja-JP" sz="1600" dirty="0" err="1"/>
              <a:t>LiFSI</a:t>
            </a:r>
            <a:r>
              <a:rPr lang="ja-JP" altLang="en-US" sz="1600"/>
              <a:t>濃度を高めることで容量向上が期待できる。</a:t>
            </a:r>
          </a:p>
          <a:p>
            <a:pPr>
              <a:buFont typeface="Arial" panose="020B0604020202020204" pitchFamily="34" charset="0"/>
              <a:buChar char="•"/>
            </a:pPr>
            <a:r>
              <a:rPr lang="ja-JP" altLang="en-US" sz="1600"/>
              <a:t>ロード量は適切に制御し、過度な増量は避ける。</a:t>
            </a:r>
          </a:p>
        </p:txBody>
      </p:sp>
      <p:sp>
        <p:nvSpPr>
          <p:cNvPr id="2" name="テキスト ボックス 1">
            <a:extLst>
              <a:ext uri="{FF2B5EF4-FFF2-40B4-BE49-F238E27FC236}">
                <a16:creationId xmlns:a16="http://schemas.microsoft.com/office/drawing/2014/main" id="{2677B4B7-1823-2E39-EF50-36462FB225F4}"/>
              </a:ext>
            </a:extLst>
          </p:cNvPr>
          <p:cNvSpPr txBox="1"/>
          <p:nvPr/>
        </p:nvSpPr>
        <p:spPr>
          <a:xfrm>
            <a:off x="2061883" y="759816"/>
            <a:ext cx="505267" cy="369332"/>
          </a:xfrm>
          <a:prstGeom prst="rect">
            <a:avLst/>
          </a:prstGeom>
          <a:noFill/>
        </p:spPr>
        <p:txBody>
          <a:bodyPr wrap="none" rtlCol="0">
            <a:spAutoFit/>
          </a:bodyPr>
          <a:lstStyle/>
          <a:p>
            <a:r>
              <a:rPr kumimoji="1" lang="en-US" altLang="ja-JP" b="1" dirty="0"/>
              <a:t>(a)</a:t>
            </a:r>
            <a:endParaRPr kumimoji="1" lang="ja-JP" altLang="en-US" b="1"/>
          </a:p>
        </p:txBody>
      </p:sp>
      <p:sp>
        <p:nvSpPr>
          <p:cNvPr id="3" name="テキスト ボックス 2">
            <a:extLst>
              <a:ext uri="{FF2B5EF4-FFF2-40B4-BE49-F238E27FC236}">
                <a16:creationId xmlns:a16="http://schemas.microsoft.com/office/drawing/2014/main" id="{941BA72E-212A-DD76-9438-1D970B67A343}"/>
              </a:ext>
            </a:extLst>
          </p:cNvPr>
          <p:cNvSpPr txBox="1"/>
          <p:nvPr/>
        </p:nvSpPr>
        <p:spPr>
          <a:xfrm>
            <a:off x="6096000" y="733391"/>
            <a:ext cx="511679" cy="369332"/>
          </a:xfrm>
          <a:prstGeom prst="rect">
            <a:avLst/>
          </a:prstGeom>
          <a:noFill/>
        </p:spPr>
        <p:txBody>
          <a:bodyPr wrap="none" rtlCol="0">
            <a:spAutoFit/>
          </a:bodyPr>
          <a:lstStyle/>
          <a:p>
            <a:r>
              <a:rPr kumimoji="1" lang="en-US" altLang="ja-JP" b="1" dirty="0"/>
              <a:t>(b)</a:t>
            </a:r>
            <a:endParaRPr kumimoji="1" lang="ja-JP" altLang="en-US" b="1"/>
          </a:p>
        </p:txBody>
      </p:sp>
      <p:sp>
        <p:nvSpPr>
          <p:cNvPr id="6" name="テキスト ボックス 5">
            <a:extLst>
              <a:ext uri="{FF2B5EF4-FFF2-40B4-BE49-F238E27FC236}">
                <a16:creationId xmlns:a16="http://schemas.microsoft.com/office/drawing/2014/main" id="{998EE8BC-402F-229A-2522-F60D5BB4DF65}"/>
              </a:ext>
            </a:extLst>
          </p:cNvPr>
          <p:cNvSpPr txBox="1"/>
          <p:nvPr/>
        </p:nvSpPr>
        <p:spPr>
          <a:xfrm>
            <a:off x="190980" y="6478145"/>
            <a:ext cx="8851900" cy="276999"/>
          </a:xfrm>
          <a:prstGeom prst="rect">
            <a:avLst/>
          </a:prstGeom>
          <a:noFill/>
        </p:spPr>
        <p:txBody>
          <a:bodyPr wrap="square">
            <a:spAutoFit/>
          </a:bodyPr>
          <a:lstStyle/>
          <a:p>
            <a:r>
              <a:rPr lang="ja-JP" altLang="en-US" sz="1200" b="1">
                <a:solidFill>
                  <a:schemeClr val="tx1">
                    <a:lumMod val="75000"/>
                    <a:lumOff val="25000"/>
                  </a:schemeClr>
                </a:solidFill>
              </a:rPr>
              <a:t>Lundberg, S. M., Erion, G., Chen, H. et al.</a:t>
            </a:r>
            <a:r>
              <a:rPr lang="en-US" altLang="ja-JP" sz="1200" b="1" dirty="0">
                <a:solidFill>
                  <a:schemeClr val="tx1">
                    <a:lumMod val="75000"/>
                    <a:lumOff val="25000"/>
                  </a:schemeClr>
                </a:solidFill>
              </a:rPr>
              <a:t>, </a:t>
            </a:r>
            <a:r>
              <a:rPr lang="ja-JP" altLang="en-US" sz="1200" b="1" i="1">
                <a:solidFill>
                  <a:schemeClr val="tx1">
                    <a:lumMod val="75000"/>
                    <a:lumOff val="25000"/>
                  </a:schemeClr>
                </a:solidFill>
              </a:rPr>
              <a:t>Nat. Mach. Intell</a:t>
            </a:r>
            <a:r>
              <a:rPr lang="ja-JP" altLang="en-US" sz="1200" b="1">
                <a:solidFill>
                  <a:schemeClr val="tx1">
                    <a:lumMod val="75000"/>
                    <a:lumOff val="25000"/>
                  </a:schemeClr>
                </a:solidFill>
              </a:rPr>
              <a:t>. 2, 56–67 (2020). </a:t>
            </a:r>
          </a:p>
        </p:txBody>
      </p:sp>
      <p:grpSp>
        <p:nvGrpSpPr>
          <p:cNvPr id="18" name="グループ化 17">
            <a:extLst>
              <a:ext uri="{FF2B5EF4-FFF2-40B4-BE49-F238E27FC236}">
                <a16:creationId xmlns:a16="http://schemas.microsoft.com/office/drawing/2014/main" id="{F5516A9E-EA91-148F-172E-4C3A75EDDF86}"/>
              </a:ext>
            </a:extLst>
          </p:cNvPr>
          <p:cNvGrpSpPr/>
          <p:nvPr/>
        </p:nvGrpSpPr>
        <p:grpSpPr>
          <a:xfrm>
            <a:off x="5525559" y="4980030"/>
            <a:ext cx="4833195" cy="484439"/>
            <a:chOff x="5525559" y="4980030"/>
            <a:chExt cx="4833195" cy="484439"/>
          </a:xfrm>
        </p:grpSpPr>
        <p:sp>
          <p:nvSpPr>
            <p:cNvPr id="13" name="テキスト ボックス 12">
              <a:extLst>
                <a:ext uri="{FF2B5EF4-FFF2-40B4-BE49-F238E27FC236}">
                  <a16:creationId xmlns:a16="http://schemas.microsoft.com/office/drawing/2014/main" id="{6269BAC2-5BD9-29AB-E097-E846F71F4A4D}"/>
                </a:ext>
              </a:extLst>
            </p:cNvPr>
            <p:cNvSpPr txBox="1"/>
            <p:nvPr/>
          </p:nvSpPr>
          <p:spPr>
            <a:xfrm>
              <a:off x="8443798" y="5125792"/>
              <a:ext cx="902811" cy="307777"/>
            </a:xfrm>
            <a:prstGeom prst="rect">
              <a:avLst/>
            </a:prstGeom>
            <a:noFill/>
          </p:spPr>
          <p:txBody>
            <a:bodyPr wrap="none" rtlCol="0">
              <a:spAutoFit/>
            </a:bodyPr>
            <a:lstStyle/>
            <a:p>
              <a:r>
                <a:rPr lang="ja-JP" altLang="en-US" sz="1400" b="1">
                  <a:solidFill>
                    <a:srgbClr val="FF0000"/>
                  </a:solidFill>
                </a:rPr>
                <a:t>正</a:t>
              </a:r>
              <a:r>
                <a:rPr lang="ja-JP" altLang="en-US" sz="1400" b="1">
                  <a:solidFill>
                    <a:schemeClr val="tx1">
                      <a:lumMod val="85000"/>
                      <a:lumOff val="15000"/>
                    </a:schemeClr>
                  </a:solidFill>
                </a:rPr>
                <a:t>の寄与</a:t>
              </a:r>
              <a:endParaRPr kumimoji="1" lang="ja-JP" altLang="en-US" sz="1400" b="1">
                <a:solidFill>
                  <a:schemeClr val="tx1">
                    <a:lumMod val="85000"/>
                    <a:lumOff val="15000"/>
                  </a:schemeClr>
                </a:solidFill>
              </a:endParaRPr>
            </a:p>
          </p:txBody>
        </p:sp>
        <p:sp>
          <p:nvSpPr>
            <p:cNvPr id="8" name="右矢印 7">
              <a:extLst>
                <a:ext uri="{FF2B5EF4-FFF2-40B4-BE49-F238E27FC236}">
                  <a16:creationId xmlns:a16="http://schemas.microsoft.com/office/drawing/2014/main" id="{A640EDC9-21C2-E7BA-505C-9D1456A44A96}"/>
                </a:ext>
              </a:extLst>
            </p:cNvPr>
            <p:cNvSpPr/>
            <p:nvPr/>
          </p:nvSpPr>
          <p:spPr>
            <a:xfrm flipH="1">
              <a:off x="5525559" y="4980031"/>
              <a:ext cx="2164239" cy="189677"/>
            </a:xfrm>
            <a:prstGeom prst="rightArrow">
              <a:avLst>
                <a:gd name="adj1" fmla="val 50000"/>
                <a:gd name="adj2" fmla="val 135726"/>
              </a:avLst>
            </a:prstGeom>
            <a:gradFill>
              <a:gsLst>
                <a:gs pos="0">
                  <a:schemeClr val="accent1">
                    <a:lumMod val="5000"/>
                    <a:lumOff val="95000"/>
                    <a:alpha val="39373"/>
                  </a:schemeClr>
                </a:gs>
                <a:gs pos="74000">
                  <a:schemeClr val="accent1">
                    <a:lumMod val="45000"/>
                    <a:lumOff val="55000"/>
                  </a:schemeClr>
                </a:gs>
                <a:gs pos="83000">
                  <a:schemeClr val="accent1">
                    <a:lumMod val="45000"/>
                    <a:lumOff val="55000"/>
                  </a:schemeClr>
                </a:gs>
              </a:gsLst>
              <a:lin ang="0" scaled="1"/>
            </a:gra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1" name="右矢印 10">
              <a:extLst>
                <a:ext uri="{FF2B5EF4-FFF2-40B4-BE49-F238E27FC236}">
                  <a16:creationId xmlns:a16="http://schemas.microsoft.com/office/drawing/2014/main" id="{FB919677-C206-7E39-FA1D-4C3915948AD7}"/>
                </a:ext>
              </a:extLst>
            </p:cNvPr>
            <p:cNvSpPr/>
            <p:nvPr/>
          </p:nvSpPr>
          <p:spPr>
            <a:xfrm>
              <a:off x="7689798" y="4980030"/>
              <a:ext cx="2668956" cy="189677"/>
            </a:xfrm>
            <a:prstGeom prst="rightArrow">
              <a:avLst>
                <a:gd name="adj1" fmla="val 50000"/>
                <a:gd name="adj2" fmla="val 135726"/>
              </a:avLst>
            </a:prstGeom>
            <a:gradFill flip="none" rotWithShape="1">
              <a:gsLst>
                <a:gs pos="0">
                  <a:srgbClr val="C00000"/>
                </a:gs>
                <a:gs pos="48000">
                  <a:srgbClr val="C00000">
                    <a:lumMod val="35000"/>
                    <a:lumOff val="65000"/>
                  </a:srgbClr>
                </a:gs>
                <a:gs pos="99000">
                  <a:schemeClr val="accent2">
                    <a:lumMod val="30209"/>
                    <a:lumOff val="69791"/>
                    <a:alpha val="53000"/>
                  </a:schemeClr>
                </a:gs>
              </a:gsLst>
              <a:lin ang="10800000" scaled="1"/>
              <a:tileRect/>
            </a:gra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EB5DB83B-67A0-AE89-294D-4125E237345F}"/>
                </a:ext>
              </a:extLst>
            </p:cNvPr>
            <p:cNvSpPr txBox="1"/>
            <p:nvPr/>
          </p:nvSpPr>
          <p:spPr>
            <a:xfrm>
              <a:off x="6171001" y="5156692"/>
              <a:ext cx="902811" cy="307777"/>
            </a:xfrm>
            <a:prstGeom prst="rect">
              <a:avLst/>
            </a:prstGeom>
            <a:noFill/>
          </p:spPr>
          <p:txBody>
            <a:bodyPr wrap="none" rtlCol="0">
              <a:spAutoFit/>
            </a:bodyPr>
            <a:lstStyle/>
            <a:p>
              <a:r>
                <a:rPr lang="ja-JP" altLang="en-US" sz="1400" b="1">
                  <a:solidFill>
                    <a:srgbClr val="0179B9"/>
                  </a:solidFill>
                </a:rPr>
                <a:t>負</a:t>
              </a:r>
              <a:r>
                <a:rPr lang="ja-JP" altLang="en-US" sz="1400" b="1">
                  <a:solidFill>
                    <a:schemeClr val="tx1">
                      <a:lumMod val="85000"/>
                      <a:lumOff val="15000"/>
                    </a:schemeClr>
                  </a:solidFill>
                </a:rPr>
                <a:t>の寄与</a:t>
              </a:r>
              <a:endParaRPr kumimoji="1" lang="ja-JP" altLang="en-US" sz="1400" b="1">
                <a:solidFill>
                  <a:schemeClr val="tx1">
                    <a:lumMod val="85000"/>
                    <a:lumOff val="15000"/>
                  </a:schemeClr>
                </a:solidFill>
              </a:endParaRPr>
            </a:p>
          </p:txBody>
        </p:sp>
      </p:grpSp>
    </p:spTree>
    <p:extLst>
      <p:ext uri="{BB962C8B-B14F-4D97-AF65-F5344CB8AC3E}">
        <p14:creationId xmlns:p14="http://schemas.microsoft.com/office/powerpoint/2010/main" val="2830849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B3B8BB14-C505-01BD-115F-DF2047BD7C67}"/>
              </a:ext>
            </a:extLst>
          </p:cNvPr>
          <p:cNvSpPr txBox="1"/>
          <p:nvPr/>
        </p:nvSpPr>
        <p:spPr>
          <a:xfrm>
            <a:off x="1876984" y="6248803"/>
            <a:ext cx="7696338" cy="338554"/>
          </a:xfrm>
          <a:prstGeom prst="rect">
            <a:avLst/>
          </a:prstGeom>
          <a:noFill/>
        </p:spPr>
        <p:txBody>
          <a:bodyPr wrap="none" rtlCol="0">
            <a:spAutoFit/>
          </a:bodyPr>
          <a:lstStyle/>
          <a:p>
            <a:r>
              <a:rPr lang="ja-JP" altLang="en-US" sz="1600" b="1"/>
              <a:t>図</a:t>
            </a:r>
            <a:r>
              <a:rPr lang="en-US" altLang="ja-JP" sz="1600" b="1" dirty="0"/>
              <a:t>3</a:t>
            </a:r>
            <a:r>
              <a:rPr lang="en-US" altLang="ja-JP" sz="1600" dirty="0"/>
              <a:t>. </a:t>
            </a:r>
            <a:r>
              <a:rPr lang="ja-JP" altLang="en-US" sz="1600"/>
              <a:t>ロード量とその</a:t>
            </a:r>
            <a:r>
              <a:rPr lang="en" altLang="ja-JP" sz="1600" dirty="0"/>
              <a:t>SHAP</a:t>
            </a:r>
            <a:r>
              <a:rPr lang="ja-JP" altLang="en-US" sz="1600"/>
              <a:t>寄与の関係（色＝</a:t>
            </a:r>
            <a:r>
              <a:rPr lang="en" altLang="ja-JP" sz="1600" dirty="0" err="1"/>
              <a:t>LiFSI</a:t>
            </a:r>
            <a:r>
              <a:rPr lang="ja-JP" altLang="en-US" sz="1600"/>
              <a:t>濃度）を示す</a:t>
            </a:r>
            <a:r>
              <a:rPr lang="en" altLang="ja-JP" sz="1600" dirty="0"/>
              <a:t>Dependence Plot</a:t>
            </a:r>
            <a:endParaRPr kumimoji="1" lang="ja-JP" altLang="en-US" sz="1600">
              <a:latin typeface="Arial" panose="020B0604020202020204" pitchFamily="34" charset="0"/>
              <a:cs typeface="Arial" panose="020B0604020202020204" pitchFamily="34" charset="0"/>
            </a:endParaRPr>
          </a:p>
        </p:txBody>
      </p:sp>
      <p:sp>
        <p:nvSpPr>
          <p:cNvPr id="7" name="テキスト ボックス 6">
            <a:extLst>
              <a:ext uri="{FF2B5EF4-FFF2-40B4-BE49-F238E27FC236}">
                <a16:creationId xmlns:a16="http://schemas.microsoft.com/office/drawing/2014/main" id="{82904DEB-7C3F-8763-882C-D199B269A2C7}"/>
              </a:ext>
            </a:extLst>
          </p:cNvPr>
          <p:cNvSpPr txBox="1"/>
          <p:nvPr/>
        </p:nvSpPr>
        <p:spPr>
          <a:xfrm>
            <a:off x="167832" y="214660"/>
            <a:ext cx="9272501" cy="923330"/>
          </a:xfrm>
          <a:prstGeom prst="rect">
            <a:avLst/>
          </a:prstGeom>
          <a:noFill/>
        </p:spPr>
        <p:txBody>
          <a:bodyPr wrap="square">
            <a:spAutoFit/>
          </a:bodyPr>
          <a:lstStyle/>
          <a:p>
            <a:r>
              <a:rPr lang="en" altLang="ja-JP" b="1" dirty="0"/>
              <a:t>Dependence Plot </a:t>
            </a:r>
            <a:r>
              <a:rPr lang="en-US" altLang="ja-JP" b="1" dirty="0"/>
              <a:t>~</a:t>
            </a:r>
            <a:r>
              <a:rPr lang="ja-JP" altLang="en-US" sz="1600" b="1"/>
              <a:t>単一の特徴量の効果だけでなく、他の特徴量との相互作用を予測</a:t>
            </a:r>
            <a:r>
              <a:rPr lang="en-US" altLang="ja-JP" sz="1600" b="1" dirty="0"/>
              <a:t>~</a:t>
            </a:r>
            <a:endParaRPr lang="ja-JP" altLang="en-US" b="1"/>
          </a:p>
          <a:p>
            <a:endParaRPr lang="ja-JP" altLang="en-US" b="1"/>
          </a:p>
          <a:p>
            <a:endParaRPr lang="ja-JP" altLang="en-US" b="1"/>
          </a:p>
        </p:txBody>
      </p:sp>
      <p:sp>
        <p:nvSpPr>
          <p:cNvPr id="10" name="テキスト ボックス 9">
            <a:extLst>
              <a:ext uri="{FF2B5EF4-FFF2-40B4-BE49-F238E27FC236}">
                <a16:creationId xmlns:a16="http://schemas.microsoft.com/office/drawing/2014/main" id="{E827A7A1-AB01-1B00-755F-445920D03F0A}"/>
              </a:ext>
            </a:extLst>
          </p:cNvPr>
          <p:cNvSpPr txBox="1"/>
          <p:nvPr/>
        </p:nvSpPr>
        <p:spPr>
          <a:xfrm>
            <a:off x="727177" y="618228"/>
            <a:ext cx="6097772" cy="338554"/>
          </a:xfrm>
          <a:prstGeom prst="rect">
            <a:avLst/>
          </a:prstGeom>
          <a:noFill/>
        </p:spPr>
        <p:txBody>
          <a:bodyPr wrap="square">
            <a:spAutoFit/>
          </a:bodyPr>
          <a:lstStyle/>
          <a:p>
            <a:r>
              <a:rPr lang="ja-JP" altLang="en-US" sz="1600"/>
              <a:t>一例としてロード量</a:t>
            </a:r>
            <a:r>
              <a:rPr lang="en-US" altLang="ja-JP" sz="1600" dirty="0"/>
              <a:t>-</a:t>
            </a:r>
            <a:r>
              <a:rPr lang="en-US" altLang="ja-JP" sz="1600" dirty="0" err="1"/>
              <a:t>LiTFSI</a:t>
            </a:r>
            <a:r>
              <a:rPr lang="ja-JP" altLang="en-US" sz="1600"/>
              <a:t>が</a:t>
            </a:r>
            <a:r>
              <a:rPr lang="en-US" altLang="ja-JP" sz="1600" dirty="0"/>
              <a:t>2</a:t>
            </a:r>
            <a:r>
              <a:rPr lang="en" altLang="ja-JP" sz="1600" dirty="0" err="1"/>
              <a:t>nd</a:t>
            </a:r>
            <a:r>
              <a:rPr lang="ja-JP" altLang="en-US" sz="1600"/>
              <a:t>放電容量に与える影響</a:t>
            </a:r>
          </a:p>
        </p:txBody>
      </p:sp>
      <p:grpSp>
        <p:nvGrpSpPr>
          <p:cNvPr id="18" name="グループ化 17">
            <a:extLst>
              <a:ext uri="{FF2B5EF4-FFF2-40B4-BE49-F238E27FC236}">
                <a16:creationId xmlns:a16="http://schemas.microsoft.com/office/drawing/2014/main" id="{D3F3D268-5D9E-D559-C952-383B1F20A462}"/>
              </a:ext>
            </a:extLst>
          </p:cNvPr>
          <p:cNvGrpSpPr/>
          <p:nvPr/>
        </p:nvGrpSpPr>
        <p:grpSpPr>
          <a:xfrm>
            <a:off x="2448352" y="1186406"/>
            <a:ext cx="8509832" cy="5029200"/>
            <a:chOff x="1607694" y="1186405"/>
            <a:chExt cx="8509832" cy="5029200"/>
          </a:xfrm>
        </p:grpSpPr>
        <p:pic>
          <p:nvPicPr>
            <p:cNvPr id="4" name="図 3" descr="グラフ, 散布図&#10;&#10;AI によって生成されたコンテンツは間違っている可能性があります。">
              <a:extLst>
                <a:ext uri="{FF2B5EF4-FFF2-40B4-BE49-F238E27FC236}">
                  <a16:creationId xmlns:a16="http://schemas.microsoft.com/office/drawing/2014/main" id="{9270287A-B1E0-393C-23F1-4A94E3059152}"/>
                </a:ext>
              </a:extLst>
            </p:cNvPr>
            <p:cNvPicPr>
              <a:picLocks noChangeAspect="1"/>
            </p:cNvPicPr>
            <p:nvPr/>
          </p:nvPicPr>
          <p:blipFill>
            <a:blip r:embed="rId3"/>
            <a:stretch>
              <a:fillRect/>
            </a:stretch>
          </p:blipFill>
          <p:spPr>
            <a:xfrm>
              <a:off x="1607694" y="1186405"/>
              <a:ext cx="7543800" cy="5029200"/>
            </a:xfrm>
            <a:prstGeom prst="rect">
              <a:avLst/>
            </a:prstGeom>
          </p:spPr>
        </p:pic>
        <p:sp>
          <p:nvSpPr>
            <p:cNvPr id="12" name="右矢印 11">
              <a:extLst>
                <a:ext uri="{FF2B5EF4-FFF2-40B4-BE49-F238E27FC236}">
                  <a16:creationId xmlns:a16="http://schemas.microsoft.com/office/drawing/2014/main" id="{22411DE2-B35E-ACED-A2A6-483847CB0E14}"/>
                </a:ext>
              </a:extLst>
            </p:cNvPr>
            <p:cNvSpPr/>
            <p:nvPr/>
          </p:nvSpPr>
          <p:spPr>
            <a:xfrm rot="2507803">
              <a:off x="5261760" y="3974421"/>
              <a:ext cx="2502316" cy="601864"/>
            </a:xfrm>
            <a:prstGeom prst="rightArrow">
              <a:avLst>
                <a:gd name="adj1" fmla="val 50000"/>
                <a:gd name="adj2" fmla="val 150580"/>
              </a:avLst>
            </a:prstGeom>
            <a:solidFill>
              <a:srgbClr val="0179B9">
                <a:alpha val="13892"/>
              </a:srgbClr>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1" name="円/楕円 10">
              <a:extLst>
                <a:ext uri="{FF2B5EF4-FFF2-40B4-BE49-F238E27FC236}">
                  <a16:creationId xmlns:a16="http://schemas.microsoft.com/office/drawing/2014/main" id="{EAD108C0-68B3-CE42-887F-6ACEFCBA1B76}"/>
                </a:ext>
              </a:extLst>
            </p:cNvPr>
            <p:cNvSpPr/>
            <p:nvPr/>
          </p:nvSpPr>
          <p:spPr>
            <a:xfrm>
              <a:off x="2625213" y="1607574"/>
              <a:ext cx="3052916" cy="2123768"/>
            </a:xfrm>
            <a:prstGeom prst="ellipse">
              <a:avLst/>
            </a:prstGeom>
            <a:solidFill>
              <a:schemeClr val="accent6">
                <a:lumMod val="40000"/>
                <a:lumOff val="60000"/>
                <a:alpha val="3488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099C60D8-9345-5A7E-1559-60B03B1E0656}"/>
                </a:ext>
              </a:extLst>
            </p:cNvPr>
            <p:cNvSpPr txBox="1"/>
            <p:nvPr/>
          </p:nvSpPr>
          <p:spPr>
            <a:xfrm>
              <a:off x="3532372" y="1826123"/>
              <a:ext cx="6585154" cy="369332"/>
            </a:xfrm>
            <a:prstGeom prst="rect">
              <a:avLst/>
            </a:prstGeom>
            <a:noFill/>
          </p:spPr>
          <p:txBody>
            <a:bodyPr wrap="square">
              <a:spAutoFit/>
            </a:bodyPr>
            <a:lstStyle/>
            <a:p>
              <a:r>
                <a:rPr lang="ja-JP" altLang="en-US" b="1">
                  <a:solidFill>
                    <a:srgbClr val="00B050"/>
                  </a:solidFill>
                </a:rPr>
                <a:t>最適ゾーン</a:t>
              </a:r>
            </a:p>
          </p:txBody>
        </p:sp>
        <p:sp>
          <p:nvSpPr>
            <p:cNvPr id="16" name="テキスト ボックス 15">
              <a:extLst>
                <a:ext uri="{FF2B5EF4-FFF2-40B4-BE49-F238E27FC236}">
                  <a16:creationId xmlns:a16="http://schemas.microsoft.com/office/drawing/2014/main" id="{F6067048-A2C1-FE2C-0800-E5595E2EB4AC}"/>
                </a:ext>
              </a:extLst>
            </p:cNvPr>
            <p:cNvSpPr txBox="1"/>
            <p:nvPr/>
          </p:nvSpPr>
          <p:spPr>
            <a:xfrm>
              <a:off x="6096000" y="3244334"/>
              <a:ext cx="1800493" cy="369332"/>
            </a:xfrm>
            <a:prstGeom prst="rect">
              <a:avLst/>
            </a:prstGeom>
            <a:noFill/>
          </p:spPr>
          <p:txBody>
            <a:bodyPr wrap="none" rtlCol="0">
              <a:spAutoFit/>
            </a:bodyPr>
            <a:lstStyle/>
            <a:p>
              <a:r>
                <a:rPr kumimoji="1" lang="ja-JP" altLang="en-US" b="1">
                  <a:solidFill>
                    <a:srgbClr val="0179B9"/>
                  </a:solidFill>
                </a:rPr>
                <a:t>急激な</a:t>
              </a:r>
              <a:r>
                <a:rPr lang="ja-JP" altLang="en-US" b="1">
                  <a:solidFill>
                    <a:srgbClr val="0179B9"/>
                  </a:solidFill>
                </a:rPr>
                <a:t>負の影響</a:t>
              </a:r>
              <a:endParaRPr kumimoji="1" lang="ja-JP" altLang="en-US" b="1">
                <a:solidFill>
                  <a:srgbClr val="0179B9"/>
                </a:solidFill>
              </a:endParaRPr>
            </a:p>
          </p:txBody>
        </p:sp>
      </p:grpSp>
      <p:sp>
        <p:nvSpPr>
          <p:cNvPr id="6" name="テキスト ボックス 5">
            <a:extLst>
              <a:ext uri="{FF2B5EF4-FFF2-40B4-BE49-F238E27FC236}">
                <a16:creationId xmlns:a16="http://schemas.microsoft.com/office/drawing/2014/main" id="{17CE89E2-6D08-D829-470D-52ABFE1F08A1}"/>
              </a:ext>
            </a:extLst>
          </p:cNvPr>
          <p:cNvSpPr txBox="1"/>
          <p:nvPr/>
        </p:nvSpPr>
        <p:spPr>
          <a:xfrm>
            <a:off x="4614294" y="1001740"/>
            <a:ext cx="6102626" cy="338554"/>
          </a:xfrm>
          <a:prstGeom prst="rect">
            <a:avLst/>
          </a:prstGeom>
          <a:noFill/>
        </p:spPr>
        <p:txBody>
          <a:bodyPr wrap="square">
            <a:spAutoFit/>
          </a:bodyPr>
          <a:lstStyle/>
          <a:p>
            <a:r>
              <a:rPr lang="ja-JP" altLang="en-US" sz="1600" b="1">
                <a:solidFill>
                  <a:srgbClr val="00B050"/>
                </a:solidFill>
              </a:rPr>
              <a:t>この辺りの実験が、効率的な最適条件探索となりうる</a:t>
            </a:r>
          </a:p>
        </p:txBody>
      </p:sp>
      <p:cxnSp>
        <p:nvCxnSpPr>
          <p:cNvPr id="8" name="直線矢印コネクタ 7">
            <a:extLst>
              <a:ext uri="{FF2B5EF4-FFF2-40B4-BE49-F238E27FC236}">
                <a16:creationId xmlns:a16="http://schemas.microsoft.com/office/drawing/2014/main" id="{50EA7953-B356-33FF-1EB8-0412A656B1C9}"/>
              </a:ext>
            </a:extLst>
          </p:cNvPr>
          <p:cNvCxnSpPr/>
          <p:nvPr/>
        </p:nvCxnSpPr>
        <p:spPr>
          <a:xfrm flipH="1">
            <a:off x="5981350" y="1367406"/>
            <a:ext cx="1249960" cy="643384"/>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grpSp>
        <p:nvGrpSpPr>
          <p:cNvPr id="13" name="グループ化 12">
            <a:extLst>
              <a:ext uri="{FF2B5EF4-FFF2-40B4-BE49-F238E27FC236}">
                <a16:creationId xmlns:a16="http://schemas.microsoft.com/office/drawing/2014/main" id="{65B8AAEB-C0DE-7D36-CF15-5FA687090B8D}"/>
              </a:ext>
            </a:extLst>
          </p:cNvPr>
          <p:cNvGrpSpPr/>
          <p:nvPr/>
        </p:nvGrpSpPr>
        <p:grpSpPr>
          <a:xfrm rot="16200000">
            <a:off x="87707" y="3258169"/>
            <a:ext cx="4214183" cy="507111"/>
            <a:chOff x="5525558" y="4677265"/>
            <a:chExt cx="4833195" cy="507111"/>
          </a:xfrm>
        </p:grpSpPr>
        <p:sp>
          <p:nvSpPr>
            <p:cNvPr id="14" name="テキスト ボックス 13">
              <a:extLst>
                <a:ext uri="{FF2B5EF4-FFF2-40B4-BE49-F238E27FC236}">
                  <a16:creationId xmlns:a16="http://schemas.microsoft.com/office/drawing/2014/main" id="{080E3A2D-7B5F-59BB-01FE-BB0C8FEF83BB}"/>
                </a:ext>
              </a:extLst>
            </p:cNvPr>
            <p:cNvSpPr txBox="1"/>
            <p:nvPr/>
          </p:nvSpPr>
          <p:spPr>
            <a:xfrm>
              <a:off x="8318661" y="4677265"/>
              <a:ext cx="1153084" cy="338554"/>
            </a:xfrm>
            <a:prstGeom prst="rect">
              <a:avLst/>
            </a:prstGeom>
            <a:noFill/>
          </p:spPr>
          <p:txBody>
            <a:bodyPr wrap="none" rtlCol="0">
              <a:spAutoFit/>
            </a:bodyPr>
            <a:lstStyle/>
            <a:p>
              <a:r>
                <a:rPr lang="ja-JP" altLang="en-US" sz="1600" b="1">
                  <a:solidFill>
                    <a:srgbClr val="FF0000"/>
                  </a:solidFill>
                </a:rPr>
                <a:t>正</a:t>
              </a:r>
              <a:r>
                <a:rPr lang="ja-JP" altLang="en-US" sz="1600" b="1">
                  <a:solidFill>
                    <a:schemeClr val="tx1">
                      <a:lumMod val="85000"/>
                      <a:lumOff val="15000"/>
                    </a:schemeClr>
                  </a:solidFill>
                </a:rPr>
                <a:t>の寄与</a:t>
              </a:r>
              <a:endParaRPr kumimoji="1" lang="ja-JP" altLang="en-US" sz="1600" b="1">
                <a:solidFill>
                  <a:schemeClr val="tx1">
                    <a:lumMod val="85000"/>
                    <a:lumOff val="15000"/>
                  </a:schemeClr>
                </a:solidFill>
              </a:endParaRPr>
            </a:p>
          </p:txBody>
        </p:sp>
        <p:sp>
          <p:nvSpPr>
            <p:cNvPr id="17" name="右矢印 16">
              <a:extLst>
                <a:ext uri="{FF2B5EF4-FFF2-40B4-BE49-F238E27FC236}">
                  <a16:creationId xmlns:a16="http://schemas.microsoft.com/office/drawing/2014/main" id="{F762E4E8-6297-3617-B96D-CC875CE1665E}"/>
                </a:ext>
              </a:extLst>
            </p:cNvPr>
            <p:cNvSpPr/>
            <p:nvPr/>
          </p:nvSpPr>
          <p:spPr>
            <a:xfrm flipH="1">
              <a:off x="5525558" y="4980032"/>
              <a:ext cx="2511471" cy="204344"/>
            </a:xfrm>
            <a:prstGeom prst="rightArrow">
              <a:avLst>
                <a:gd name="adj1" fmla="val 50000"/>
                <a:gd name="adj2" fmla="val 135726"/>
              </a:avLst>
            </a:prstGeom>
            <a:gradFill>
              <a:gsLst>
                <a:gs pos="0">
                  <a:schemeClr val="accent1">
                    <a:lumMod val="5000"/>
                    <a:lumOff val="95000"/>
                    <a:alpha val="39373"/>
                  </a:schemeClr>
                </a:gs>
                <a:gs pos="74000">
                  <a:schemeClr val="accent1">
                    <a:lumMod val="45000"/>
                    <a:lumOff val="55000"/>
                  </a:schemeClr>
                </a:gs>
                <a:gs pos="83000">
                  <a:schemeClr val="accent1">
                    <a:lumMod val="45000"/>
                    <a:lumOff val="55000"/>
                  </a:schemeClr>
                </a:gs>
              </a:gsLst>
              <a:lin ang="0" scaled="1"/>
            </a:gra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9" name="右矢印 18">
              <a:extLst>
                <a:ext uri="{FF2B5EF4-FFF2-40B4-BE49-F238E27FC236}">
                  <a16:creationId xmlns:a16="http://schemas.microsoft.com/office/drawing/2014/main" id="{DBBD0753-AB40-75BF-40E6-AC73887E94EB}"/>
                </a:ext>
              </a:extLst>
            </p:cNvPr>
            <p:cNvSpPr/>
            <p:nvPr/>
          </p:nvSpPr>
          <p:spPr>
            <a:xfrm>
              <a:off x="8037030" y="4980030"/>
              <a:ext cx="2321723" cy="204346"/>
            </a:xfrm>
            <a:prstGeom prst="rightArrow">
              <a:avLst>
                <a:gd name="adj1" fmla="val 50000"/>
                <a:gd name="adj2" fmla="val 135726"/>
              </a:avLst>
            </a:prstGeom>
            <a:gradFill flip="none" rotWithShape="1">
              <a:gsLst>
                <a:gs pos="0">
                  <a:srgbClr val="C00000"/>
                </a:gs>
                <a:gs pos="48000">
                  <a:srgbClr val="C00000">
                    <a:lumMod val="35000"/>
                    <a:lumOff val="65000"/>
                  </a:srgbClr>
                </a:gs>
                <a:gs pos="99000">
                  <a:schemeClr val="accent2">
                    <a:lumMod val="30209"/>
                    <a:lumOff val="69791"/>
                    <a:alpha val="53000"/>
                  </a:schemeClr>
                </a:gs>
              </a:gsLst>
              <a:lin ang="10800000" scaled="1"/>
              <a:tileRect/>
            </a:gra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7F124FB2-53B9-93B6-9EAA-AC7DC0F5DDF7}"/>
                </a:ext>
              </a:extLst>
            </p:cNvPr>
            <p:cNvSpPr txBox="1"/>
            <p:nvPr/>
          </p:nvSpPr>
          <p:spPr>
            <a:xfrm>
              <a:off x="6045865" y="4708165"/>
              <a:ext cx="1153084" cy="338554"/>
            </a:xfrm>
            <a:prstGeom prst="rect">
              <a:avLst/>
            </a:prstGeom>
            <a:noFill/>
          </p:spPr>
          <p:txBody>
            <a:bodyPr wrap="none" rtlCol="0">
              <a:spAutoFit/>
            </a:bodyPr>
            <a:lstStyle/>
            <a:p>
              <a:r>
                <a:rPr lang="ja-JP" altLang="en-US" sz="1600" b="1">
                  <a:solidFill>
                    <a:srgbClr val="0179B9"/>
                  </a:solidFill>
                </a:rPr>
                <a:t>負</a:t>
              </a:r>
              <a:r>
                <a:rPr lang="ja-JP" altLang="en-US" sz="1600" b="1">
                  <a:solidFill>
                    <a:schemeClr val="tx1">
                      <a:lumMod val="85000"/>
                      <a:lumOff val="15000"/>
                    </a:schemeClr>
                  </a:solidFill>
                </a:rPr>
                <a:t>の寄与</a:t>
              </a:r>
              <a:endParaRPr kumimoji="1" lang="ja-JP" altLang="en-US" sz="1600" b="1">
                <a:solidFill>
                  <a:schemeClr val="tx1">
                    <a:lumMod val="85000"/>
                    <a:lumOff val="15000"/>
                  </a:schemeClr>
                </a:solidFill>
              </a:endParaRPr>
            </a:p>
          </p:txBody>
        </p:sp>
      </p:grpSp>
      <p:sp>
        <p:nvSpPr>
          <p:cNvPr id="22" name="テキスト ボックス 21">
            <a:extLst>
              <a:ext uri="{FF2B5EF4-FFF2-40B4-BE49-F238E27FC236}">
                <a16:creationId xmlns:a16="http://schemas.microsoft.com/office/drawing/2014/main" id="{1CCF2031-0C5D-EC35-D683-F84EEE5F523E}"/>
              </a:ext>
            </a:extLst>
          </p:cNvPr>
          <p:cNvSpPr txBox="1"/>
          <p:nvPr/>
        </p:nvSpPr>
        <p:spPr>
          <a:xfrm>
            <a:off x="6354207" y="5778909"/>
            <a:ext cx="1539204" cy="369332"/>
          </a:xfrm>
          <a:prstGeom prst="rect">
            <a:avLst/>
          </a:prstGeom>
          <a:noFill/>
        </p:spPr>
        <p:txBody>
          <a:bodyPr wrap="none" rtlCol="0">
            <a:spAutoFit/>
          </a:bodyPr>
          <a:lstStyle/>
          <a:p>
            <a:r>
              <a:rPr kumimoji="1" lang="en-US" altLang="ja-JP" dirty="0">
                <a:solidFill>
                  <a:srgbClr val="323232"/>
                </a:solidFill>
                <a:latin typeface="Arial" panose="020B0604020202020204" pitchFamily="34" charset="0"/>
                <a:cs typeface="Arial" panose="020B0604020202020204" pitchFamily="34" charset="0"/>
              </a:rPr>
              <a:t>/ S-mg</a:t>
            </a:r>
            <a:r>
              <a:rPr kumimoji="1" lang="ja-JP" altLang="en-US">
                <a:solidFill>
                  <a:srgbClr val="323232"/>
                </a:solidFill>
                <a:latin typeface="Arial" panose="020B0604020202020204" pitchFamily="34" charset="0"/>
                <a:cs typeface="Arial" panose="020B0604020202020204" pitchFamily="34" charset="0"/>
              </a:rPr>
              <a:t>・</a:t>
            </a:r>
            <a:r>
              <a:rPr kumimoji="1" lang="en-US" altLang="ja-JP" dirty="0">
                <a:solidFill>
                  <a:srgbClr val="323232"/>
                </a:solidFill>
                <a:latin typeface="Arial" panose="020B0604020202020204" pitchFamily="34" charset="0"/>
                <a:cs typeface="Arial" panose="020B0604020202020204" pitchFamily="34" charset="0"/>
              </a:rPr>
              <a:t>cm</a:t>
            </a:r>
            <a:r>
              <a:rPr kumimoji="1" lang="en-US" altLang="ja-JP" baseline="30000" dirty="0">
                <a:solidFill>
                  <a:srgbClr val="323232"/>
                </a:solidFill>
                <a:latin typeface="Arial" panose="020B0604020202020204" pitchFamily="34" charset="0"/>
                <a:cs typeface="Arial" panose="020B0604020202020204" pitchFamily="34" charset="0"/>
              </a:rPr>
              <a:t>-2</a:t>
            </a:r>
            <a:endParaRPr kumimoji="1" lang="ja-JP" altLang="en-US" baseline="30000">
              <a:solidFill>
                <a:srgbClr val="323232"/>
              </a:solidFill>
              <a:latin typeface="Arial" panose="020B0604020202020204" pitchFamily="34" charset="0"/>
              <a:cs typeface="Arial" panose="020B0604020202020204" pitchFamily="34" charset="0"/>
            </a:endParaRPr>
          </a:p>
        </p:txBody>
      </p:sp>
      <p:sp>
        <p:nvSpPr>
          <p:cNvPr id="23" name="テキスト ボックス 22">
            <a:extLst>
              <a:ext uri="{FF2B5EF4-FFF2-40B4-BE49-F238E27FC236}">
                <a16:creationId xmlns:a16="http://schemas.microsoft.com/office/drawing/2014/main" id="{17AE7F6E-EF4F-365D-8419-0B34A7B43075}"/>
              </a:ext>
            </a:extLst>
          </p:cNvPr>
          <p:cNvSpPr txBox="1"/>
          <p:nvPr/>
        </p:nvSpPr>
        <p:spPr>
          <a:xfrm rot="16200000">
            <a:off x="9232522" y="2646835"/>
            <a:ext cx="471604" cy="338554"/>
          </a:xfrm>
          <a:prstGeom prst="rect">
            <a:avLst/>
          </a:prstGeom>
          <a:noFill/>
        </p:spPr>
        <p:txBody>
          <a:bodyPr wrap="none" rtlCol="0">
            <a:spAutoFit/>
          </a:bodyPr>
          <a:lstStyle/>
          <a:p>
            <a:r>
              <a:rPr kumimoji="1" lang="en-US" altLang="ja-JP" sz="1600" dirty="0">
                <a:solidFill>
                  <a:srgbClr val="323232"/>
                </a:solidFill>
                <a:latin typeface="Arial" panose="020B0604020202020204" pitchFamily="34" charset="0"/>
                <a:cs typeface="Arial" panose="020B0604020202020204" pitchFamily="34" charset="0"/>
              </a:rPr>
              <a:t>/ M</a:t>
            </a:r>
            <a:endParaRPr kumimoji="1" lang="ja-JP" altLang="en-US" sz="1600" baseline="30000">
              <a:solidFill>
                <a:srgbClr val="32323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0988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2D6220-E2F6-D7FC-1A3F-61D495560495}"/>
              </a:ext>
            </a:extLst>
          </p:cNvPr>
          <p:cNvSpPr>
            <a:spLocks noGrp="1"/>
          </p:cNvSpPr>
          <p:nvPr>
            <p:ph type="title"/>
          </p:nvPr>
        </p:nvSpPr>
        <p:spPr/>
        <p:txBody>
          <a:bodyPr/>
          <a:lstStyle/>
          <a:p>
            <a:r>
              <a:rPr kumimoji="1" lang="en-US" altLang="ja-JP" b="0" dirty="0">
                <a:solidFill>
                  <a:schemeClr val="tx1">
                    <a:lumMod val="85000"/>
                    <a:lumOff val="15000"/>
                  </a:schemeClr>
                </a:solidFill>
                <a:latin typeface="Arial" panose="020B0604020202020204" pitchFamily="34" charset="0"/>
                <a:cs typeface="Arial" panose="020B0604020202020204" pitchFamily="34" charset="0"/>
              </a:rPr>
              <a:t> Additive Feature </a:t>
            </a:r>
            <a:r>
              <a:rPr lang="en-US" altLang="ja-JP" b="0" dirty="0">
                <a:solidFill>
                  <a:schemeClr val="tx1">
                    <a:lumMod val="85000"/>
                    <a:lumOff val="15000"/>
                  </a:schemeClr>
                </a:solidFill>
                <a:latin typeface="Arial" panose="020B0604020202020204" pitchFamily="34" charset="0"/>
                <a:cs typeface="Arial" panose="020B0604020202020204" pitchFamily="34" charset="0"/>
              </a:rPr>
              <a:t>A</a:t>
            </a:r>
            <a:r>
              <a:rPr kumimoji="1" lang="en-US" altLang="ja-JP" b="0" dirty="0">
                <a:solidFill>
                  <a:schemeClr val="tx1">
                    <a:lumMod val="85000"/>
                    <a:lumOff val="15000"/>
                  </a:schemeClr>
                </a:solidFill>
                <a:latin typeface="Arial" panose="020B0604020202020204" pitchFamily="34" charset="0"/>
                <a:cs typeface="Arial" panose="020B0604020202020204" pitchFamily="34" charset="0"/>
              </a:rPr>
              <a:t>ttribution Method</a:t>
            </a:r>
            <a:endParaRPr kumimoji="1" lang="ja-JP" altLang="en-US" b="0">
              <a:solidFill>
                <a:schemeClr val="tx1">
                  <a:lumMod val="85000"/>
                  <a:lumOff val="15000"/>
                </a:schemeClr>
              </a:solidFill>
              <a:latin typeface="Arial" panose="020B0604020202020204" pitchFamily="34" charset="0"/>
              <a:cs typeface="Arial" panose="020B0604020202020204" pitchFamily="34" charset="0"/>
            </a:endParaRPr>
          </a:p>
        </p:txBody>
      </p:sp>
      <p:sp>
        <p:nvSpPr>
          <p:cNvPr id="25" name="テキスト ボックス 24">
            <a:extLst>
              <a:ext uri="{FF2B5EF4-FFF2-40B4-BE49-F238E27FC236}">
                <a16:creationId xmlns:a16="http://schemas.microsoft.com/office/drawing/2014/main" id="{5773BE0B-E0CB-E062-F42A-876EFC9A4AFE}"/>
              </a:ext>
            </a:extLst>
          </p:cNvPr>
          <p:cNvSpPr txBox="1"/>
          <p:nvPr/>
        </p:nvSpPr>
        <p:spPr>
          <a:xfrm>
            <a:off x="175684" y="537718"/>
            <a:ext cx="6108700" cy="307777"/>
          </a:xfrm>
          <a:prstGeom prst="rect">
            <a:avLst/>
          </a:prstGeom>
          <a:noFill/>
        </p:spPr>
        <p:txBody>
          <a:bodyPr wrap="square">
            <a:spAutoFit/>
          </a:bodyPr>
          <a:lstStyle/>
          <a:p>
            <a:r>
              <a:rPr lang="ja-JP" altLang="en-US" sz="1400" b="1">
                <a:solidFill>
                  <a:schemeClr val="tx1">
                    <a:lumMod val="75000"/>
                    <a:lumOff val="25000"/>
                  </a:schemeClr>
                </a:solidFill>
              </a:rPr>
              <a:t>予測値を期待値からの差分を貢献度とし線形和として表現する方法</a:t>
            </a:r>
            <a:endParaRPr kumimoji="1" lang="ja-JP" altLang="en-US" sz="1400" b="1">
              <a:solidFill>
                <a:schemeClr val="tx1">
                  <a:lumMod val="75000"/>
                  <a:lumOff val="25000"/>
                </a:schemeClr>
              </a:solidFill>
            </a:endParaRPr>
          </a:p>
        </p:txBody>
      </p:sp>
      <p:grpSp>
        <p:nvGrpSpPr>
          <p:cNvPr id="33" name="グループ化 32">
            <a:extLst>
              <a:ext uri="{FF2B5EF4-FFF2-40B4-BE49-F238E27FC236}">
                <a16:creationId xmlns:a16="http://schemas.microsoft.com/office/drawing/2014/main" id="{66370095-7DFF-A9EC-39B2-82DAD087AFDF}"/>
              </a:ext>
            </a:extLst>
          </p:cNvPr>
          <p:cNvGrpSpPr/>
          <p:nvPr/>
        </p:nvGrpSpPr>
        <p:grpSpPr>
          <a:xfrm>
            <a:off x="1044848" y="855463"/>
            <a:ext cx="7756573" cy="850107"/>
            <a:chOff x="678976" y="1098271"/>
            <a:chExt cx="7756573" cy="850107"/>
          </a:xfrm>
        </p:grpSpPr>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97EB3110-D790-4FDA-516E-4F3966405B3F}"/>
                    </a:ext>
                  </a:extLst>
                </p:cNvPr>
                <p:cNvSpPr txBox="1"/>
                <p:nvPr/>
              </p:nvSpPr>
              <p:spPr>
                <a:xfrm>
                  <a:off x="3862246" y="1151918"/>
                  <a:ext cx="4573303" cy="756361"/>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r>
                        <a:rPr kumimoji="1" lang="en-US" altLang="ja-JP" sz="1400" b="0" i="1" smtClean="0">
                          <a:latin typeface="Cambria Math" panose="02040503050406030204" pitchFamily="18" charset="0"/>
                        </a:rPr>
                        <m:t>𝑓</m:t>
                      </m:r>
                      <m:d>
                        <m:dPr>
                          <m:ctrlPr>
                            <a:rPr kumimoji="1" lang="en-US" altLang="ja-JP" sz="1400" i="1" smtClean="0">
                              <a:latin typeface="Cambria Math" panose="02040503050406030204" pitchFamily="18" charset="0"/>
                            </a:rPr>
                          </m:ctrlPr>
                        </m:dPr>
                        <m:e>
                          <m:r>
                            <a:rPr kumimoji="1" lang="en-US" altLang="ja-JP" sz="1400" b="0" i="1" smtClean="0">
                              <a:latin typeface="Cambria Math" panose="02040503050406030204" pitchFamily="18" charset="0"/>
                            </a:rPr>
                            <m:t>𝑥</m:t>
                          </m:r>
                        </m:e>
                      </m:d>
                      <m:r>
                        <a:rPr kumimoji="1" lang="en-US" altLang="ja-JP" sz="1400" b="0" i="1" smtClean="0">
                          <a:latin typeface="Cambria Math" panose="02040503050406030204" pitchFamily="18" charset="0"/>
                        </a:rPr>
                        <m:t> </m:t>
                      </m:r>
                    </m:oMath>
                  </a14:m>
                  <a:r>
                    <a:rPr kumimoji="1" lang="en-US" altLang="ja-JP" sz="1400" dirty="0"/>
                    <a:t>:</a:t>
                  </a:r>
                  <a14:m>
                    <m:oMath xmlns:m="http://schemas.openxmlformats.org/officeDocument/2006/math">
                      <m:r>
                        <a:rPr lang="ja-JP" altLang="en-US" sz="1400" i="1" smtClean="0">
                          <a:latin typeface="Cambria Math" panose="02040503050406030204" pitchFamily="18" charset="0"/>
                        </a:rPr>
                        <m:t>モ</m:t>
                      </m:r>
                      <m:r>
                        <a:rPr lang="ja-JP" altLang="en-US" sz="1400" i="1">
                          <a:latin typeface="Cambria Math" panose="02040503050406030204" pitchFamily="18" charset="0"/>
                        </a:rPr>
                        <m:t>デル</m:t>
                      </m:r>
                      <m:r>
                        <a:rPr lang="en-US" altLang="ja-JP" sz="1400" b="0" i="1" smtClean="0">
                          <a:latin typeface="Cambria Math" panose="02040503050406030204" pitchFamily="18" charset="0"/>
                        </a:rPr>
                        <m:t>𝑓</m:t>
                      </m:r>
                      <m:r>
                        <a:rPr lang="ja-JP" altLang="en-US" sz="1400" i="1">
                          <a:latin typeface="Cambria Math" panose="02040503050406030204" pitchFamily="18" charset="0"/>
                        </a:rPr>
                        <m:t>の予測値</m:t>
                      </m:r>
                    </m:oMath>
                  </a14:m>
                  <a:endParaRPr lang="en-US" altLang="ja-JP" sz="1400" i="1" dirty="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r>
                        <a:rPr lang="en-US" altLang="ja-JP" sz="1400" b="0" i="1" smtClean="0">
                          <a:latin typeface="Cambria Math" panose="02040503050406030204" pitchFamily="18" charset="0"/>
                          <a:ea typeface="Cambria Math" panose="02040503050406030204" pitchFamily="18" charset="0"/>
                        </a:rPr>
                        <m:t>𝔼</m:t>
                      </m:r>
                      <m:d>
                        <m:dPr>
                          <m:begChr m:val="["/>
                          <m:endChr m:val="]"/>
                          <m:ctrlPr>
                            <a:rPr lang="en-US" altLang="ja-JP" sz="1400" i="1">
                              <a:latin typeface="Cambria Math" panose="02040503050406030204" pitchFamily="18" charset="0"/>
                              <a:ea typeface="Cambria Math" panose="02040503050406030204" pitchFamily="18" charset="0"/>
                            </a:rPr>
                          </m:ctrlPr>
                        </m:dPr>
                        <m:e>
                          <m:r>
                            <a:rPr lang="en-US" altLang="ja-JP" sz="1400" b="0" i="1">
                              <a:latin typeface="Cambria Math" panose="02040503050406030204" pitchFamily="18" charset="0"/>
                              <a:ea typeface="Cambria Math" panose="02040503050406030204" pitchFamily="18" charset="0"/>
                            </a:rPr>
                            <m:t>𝑓</m:t>
                          </m:r>
                          <m:d>
                            <m:dPr>
                              <m:ctrlPr>
                                <a:rPr lang="en-US" altLang="ja-JP" sz="1400" i="1">
                                  <a:latin typeface="Cambria Math" panose="02040503050406030204" pitchFamily="18" charset="0"/>
                                  <a:ea typeface="Cambria Math" panose="02040503050406030204" pitchFamily="18" charset="0"/>
                                </a:rPr>
                              </m:ctrlPr>
                            </m:dPr>
                            <m:e>
                              <m:r>
                                <a:rPr lang="en-US" altLang="ja-JP" sz="1400" b="0" i="1">
                                  <a:latin typeface="Cambria Math" panose="02040503050406030204" pitchFamily="18" charset="0"/>
                                  <a:ea typeface="Cambria Math" panose="02040503050406030204" pitchFamily="18" charset="0"/>
                                </a:rPr>
                                <m:t>𝑧</m:t>
                              </m:r>
                            </m:e>
                          </m:d>
                        </m:e>
                      </m:d>
                    </m:oMath>
                  </a14:m>
                  <a:r>
                    <a:rPr kumimoji="1" lang="en-US" altLang="ja-JP" sz="1400" dirty="0"/>
                    <a:t> :</a:t>
                  </a:r>
                  <a14:m>
                    <m:oMath xmlns:m="http://schemas.openxmlformats.org/officeDocument/2006/math">
                      <m:r>
                        <a:rPr lang="ja-JP" altLang="en-US" sz="1400" i="1">
                          <a:latin typeface="Cambria Math" panose="02040503050406030204" pitchFamily="18" charset="0"/>
                        </a:rPr>
                        <m:t>モデル</m:t>
                      </m:r>
                      <m:r>
                        <a:rPr lang="en-US" altLang="ja-JP" sz="1400" b="0" i="1" smtClean="0">
                          <a:latin typeface="Cambria Math" panose="02040503050406030204" pitchFamily="18" charset="0"/>
                        </a:rPr>
                        <m:t>𝑓</m:t>
                      </m:r>
                      <m:r>
                        <a:rPr lang="ja-JP" altLang="en-US" sz="1400" i="1">
                          <a:latin typeface="Cambria Math" panose="02040503050406030204" pitchFamily="18" charset="0"/>
                        </a:rPr>
                        <m:t>の</m:t>
                      </m:r>
                    </m:oMath>
                  </a14:m>
                  <a:r>
                    <a:rPr kumimoji="1" lang="ja-JP" altLang="en-US" sz="1400" dirty="0"/>
                    <a:t>期待値</a:t>
                  </a:r>
                  <a:endParaRPr lang="en-US" altLang="ja-JP" sz="1400" dirty="0"/>
                </a:p>
                <a:p>
                  <a:pPr marL="285750" indent="-285750">
                    <a:buFont typeface="Arial" panose="020B0604020202020204" pitchFamily="34" charset="0"/>
                    <a:buChar char="•"/>
                  </a:pPr>
                  <a14:m>
                    <m:oMath xmlns:m="http://schemas.openxmlformats.org/officeDocument/2006/math">
                      <m:sSub>
                        <m:sSubPr>
                          <m:ctrlPr>
                            <a:rPr lang="en-US" altLang="ja-JP" sz="1400" i="1" smtClean="0">
                              <a:latin typeface="Cambria Math" panose="02040503050406030204" pitchFamily="18" charset="0"/>
                            </a:rPr>
                          </m:ctrlPr>
                        </m:sSubPr>
                        <m:e>
                          <m:r>
                            <a:rPr lang="en-US" altLang="ja-JP" sz="1400" b="0" i="1">
                              <a:latin typeface="Cambria Math" panose="02040503050406030204" pitchFamily="18" charset="0"/>
                              <a:ea typeface="Cambria Math" panose="02040503050406030204" pitchFamily="18" charset="0"/>
                            </a:rPr>
                            <m:t>𝜑</m:t>
                          </m:r>
                        </m:e>
                        <m:sub>
                          <m:r>
                            <a:rPr lang="en-US" altLang="ja-JP" sz="1400" b="0" i="1">
                              <a:latin typeface="Cambria Math" panose="02040503050406030204" pitchFamily="18" charset="0"/>
                              <a:ea typeface="Cambria Math" panose="02040503050406030204" pitchFamily="18" charset="0"/>
                            </a:rPr>
                            <m:t>𝑖</m:t>
                          </m:r>
                        </m:sub>
                      </m:sSub>
                      <m:d>
                        <m:dPr>
                          <m:ctrlPr>
                            <a:rPr lang="en-US" altLang="ja-JP" sz="1400" i="1" smtClean="0">
                              <a:latin typeface="Cambria Math" panose="02040503050406030204" pitchFamily="18" charset="0"/>
                            </a:rPr>
                          </m:ctrlPr>
                        </m:dPr>
                        <m:e>
                          <m:r>
                            <a:rPr lang="en-US" altLang="ja-JP" sz="1400" b="0" i="1">
                              <a:latin typeface="Cambria Math" panose="02040503050406030204" pitchFamily="18" charset="0"/>
                            </a:rPr>
                            <m:t>𝑓</m:t>
                          </m:r>
                          <m:r>
                            <a:rPr lang="en-US" altLang="ja-JP" sz="1400" b="0" i="1">
                              <a:latin typeface="Cambria Math" panose="02040503050406030204" pitchFamily="18" charset="0"/>
                            </a:rPr>
                            <m:t>, </m:t>
                          </m:r>
                          <m:r>
                            <a:rPr lang="en-US" altLang="ja-JP" sz="1400" b="0" i="1">
                              <a:latin typeface="Cambria Math" panose="02040503050406030204" pitchFamily="18" charset="0"/>
                            </a:rPr>
                            <m:t>𝑥</m:t>
                          </m:r>
                        </m:e>
                      </m:d>
                    </m:oMath>
                  </a14:m>
                  <a:r>
                    <a:rPr kumimoji="1" lang="en-US" altLang="ja-JP" sz="1400" dirty="0"/>
                    <a:t>:</a:t>
                  </a:r>
                  <a14:m>
                    <m:oMath xmlns:m="http://schemas.openxmlformats.org/officeDocument/2006/math">
                      <m:r>
                        <m:rPr>
                          <m:nor/>
                        </m:rPr>
                        <a:rPr lang="ja-JP" altLang="en-US" sz="1400">
                          <a:solidFill>
                            <a:schemeClr val="tx1">
                              <a:lumMod val="75000"/>
                              <a:lumOff val="25000"/>
                            </a:schemeClr>
                          </a:solidFill>
                        </a:rPr>
                        <m:t>モデル</m:t>
                      </m:r>
                      <m:r>
                        <a:rPr lang="en-US" altLang="ja-JP" sz="1400" i="1">
                          <a:solidFill>
                            <a:schemeClr val="tx1">
                              <a:lumMod val="75000"/>
                              <a:lumOff val="25000"/>
                            </a:schemeClr>
                          </a:solidFill>
                          <a:latin typeface="Cambria Math" panose="02040503050406030204" pitchFamily="18" charset="0"/>
                        </a:rPr>
                        <m:t>𝑓</m:t>
                      </m:r>
                      <m:r>
                        <m:rPr>
                          <m:nor/>
                        </m:rPr>
                        <a:rPr lang="en" altLang="ja-JP" sz="1400" dirty="0">
                          <a:solidFill>
                            <a:schemeClr val="tx1">
                              <a:lumMod val="75000"/>
                              <a:lumOff val="25000"/>
                            </a:schemeClr>
                          </a:solidFill>
                        </a:rPr>
                        <m:t> </m:t>
                      </m:r>
                      <m:r>
                        <m:rPr>
                          <m:nor/>
                        </m:rPr>
                        <a:rPr lang="ja-JP" altLang="en-US" sz="1400">
                          <a:solidFill>
                            <a:schemeClr val="tx1">
                              <a:lumMod val="75000"/>
                              <a:lumOff val="25000"/>
                            </a:schemeClr>
                          </a:solidFill>
                        </a:rPr>
                        <m:t>の入力</m:t>
                      </m:r>
                      <m:r>
                        <a:rPr lang="en-US" altLang="ja-JP" sz="1400">
                          <a:solidFill>
                            <a:schemeClr val="tx1">
                              <a:lumMod val="75000"/>
                              <a:lumOff val="25000"/>
                            </a:schemeClr>
                          </a:solidFill>
                          <a:latin typeface="Cambria Math" panose="02040503050406030204" pitchFamily="18" charset="0"/>
                        </a:rPr>
                        <m:t> </m:t>
                      </m:r>
                      <m:r>
                        <a:rPr lang="en-US" altLang="ja-JP" sz="1400" i="1">
                          <a:solidFill>
                            <a:schemeClr val="tx1">
                              <a:lumMod val="75000"/>
                              <a:lumOff val="25000"/>
                            </a:schemeClr>
                          </a:solidFill>
                          <a:latin typeface="Cambria Math" panose="02040503050406030204" pitchFamily="18" charset="0"/>
                        </a:rPr>
                        <m:t>𝑥</m:t>
                      </m:r>
                      <m:r>
                        <m:rPr>
                          <m:nor/>
                        </m:rPr>
                        <a:rPr lang="ja-JP" altLang="en-US" sz="1400">
                          <a:solidFill>
                            <a:schemeClr val="tx1">
                              <a:lumMod val="75000"/>
                              <a:lumOff val="25000"/>
                            </a:schemeClr>
                          </a:solidFill>
                        </a:rPr>
                        <m:t>に対</m:t>
                      </m:r>
                      <m:r>
                        <a:rPr lang="ja-JP" altLang="en-US" sz="1400" i="1">
                          <a:solidFill>
                            <a:schemeClr val="tx1">
                              <a:lumMod val="75000"/>
                              <a:lumOff val="25000"/>
                            </a:schemeClr>
                          </a:solidFill>
                          <a:latin typeface="Cambria Math" panose="02040503050406030204" pitchFamily="18" charset="0"/>
                        </a:rPr>
                        <m:t>する</m:t>
                      </m:r>
                      <m:r>
                        <m:rPr>
                          <m:nor/>
                        </m:rPr>
                        <a:rPr lang="ja-JP" altLang="en-US" sz="1400">
                          <a:solidFill>
                            <a:schemeClr val="tx1">
                              <a:lumMod val="75000"/>
                              <a:lumOff val="25000"/>
                            </a:schemeClr>
                          </a:solidFill>
                        </a:rPr>
                        <m:t>特徴量</m:t>
                      </m:r>
                      <m:r>
                        <m:rPr>
                          <m:nor/>
                        </m:rPr>
                        <a:rPr lang="en-US" altLang="ja-JP" sz="1400" dirty="0">
                          <a:solidFill>
                            <a:schemeClr val="tx1">
                              <a:lumMod val="75000"/>
                              <a:lumOff val="25000"/>
                            </a:schemeClr>
                          </a:solidFill>
                        </a:rPr>
                        <m:t> </m:t>
                      </m:r>
                      <m:r>
                        <a:rPr lang="en-US" altLang="ja-JP" sz="1400" i="1">
                          <a:solidFill>
                            <a:schemeClr val="tx1">
                              <a:lumMod val="75000"/>
                              <a:lumOff val="25000"/>
                            </a:schemeClr>
                          </a:solidFill>
                          <a:latin typeface="Cambria Math" panose="02040503050406030204" pitchFamily="18" charset="0"/>
                        </a:rPr>
                        <m:t>𝑖</m:t>
                      </m:r>
                      <m:r>
                        <a:rPr lang="ja-JP" altLang="en-US" sz="1400" i="1">
                          <a:solidFill>
                            <a:schemeClr val="tx1">
                              <a:lumMod val="75000"/>
                              <a:lumOff val="25000"/>
                            </a:schemeClr>
                          </a:solidFill>
                          <a:latin typeface="Cambria Math" panose="02040503050406030204" pitchFamily="18" charset="0"/>
                        </a:rPr>
                        <m:t>の</m:t>
                      </m:r>
                      <m:r>
                        <a:rPr lang="ja-JP" altLang="en-US" sz="1400" i="1" smtClean="0">
                          <a:solidFill>
                            <a:schemeClr val="tx1">
                              <a:lumMod val="75000"/>
                              <a:lumOff val="25000"/>
                            </a:schemeClr>
                          </a:solidFill>
                          <a:latin typeface="Cambria Math" panose="02040503050406030204" pitchFamily="18" charset="0"/>
                        </a:rPr>
                        <m:t>貢献度</m:t>
                      </m:r>
                    </m:oMath>
                  </a14:m>
                  <a:endParaRPr kumimoji="1" lang="en-US" altLang="ja-JP" sz="1400" dirty="0"/>
                </a:p>
              </p:txBody>
            </p:sp>
          </mc:Choice>
          <mc:Fallback xmlns="">
            <p:sp>
              <p:nvSpPr>
                <p:cNvPr id="22" name="テキスト ボックス 21">
                  <a:extLst>
                    <a:ext uri="{FF2B5EF4-FFF2-40B4-BE49-F238E27FC236}">
                      <a16:creationId xmlns:a16="http://schemas.microsoft.com/office/drawing/2014/main" id="{97EB3110-D790-4FDA-516E-4F3966405B3F}"/>
                    </a:ext>
                  </a:extLst>
                </p:cNvPr>
                <p:cNvSpPr txBox="1">
                  <a:spLocks noRot="1" noChangeAspect="1" noMove="1" noResize="1" noEditPoints="1" noAdjustHandles="1" noChangeArrowheads="1" noChangeShapeType="1" noTextEdit="1"/>
                </p:cNvSpPr>
                <p:nvPr/>
              </p:nvSpPr>
              <p:spPr>
                <a:xfrm>
                  <a:off x="3862246" y="1151918"/>
                  <a:ext cx="4573303" cy="756361"/>
                </a:xfrm>
                <a:prstGeom prst="rect">
                  <a:avLst/>
                </a:prstGeom>
                <a:blipFill>
                  <a:blip r:embed="rId3"/>
                  <a:stretch>
                    <a:fillRect l="-554" t="-1639" b="-6557"/>
                  </a:stretch>
                </a:blipFill>
              </p:spPr>
              <p:txBody>
                <a:bodyPr/>
                <a:lstStyle/>
                <a:p>
                  <a:r>
                    <a:rPr lang="ja-JP" altLang="en-US">
                      <a:noFill/>
                    </a:rPr>
                    <a:t> </a:t>
                  </a:r>
                </a:p>
              </p:txBody>
            </p:sp>
          </mc:Fallback>
        </mc:AlternateContent>
        <p:grpSp>
          <p:nvGrpSpPr>
            <p:cNvPr id="32" name="グループ化 31">
              <a:extLst>
                <a:ext uri="{FF2B5EF4-FFF2-40B4-BE49-F238E27FC236}">
                  <a16:creationId xmlns:a16="http://schemas.microsoft.com/office/drawing/2014/main" id="{A47A7CBF-3B1D-0973-8DB8-9AD56721FB13}"/>
                </a:ext>
              </a:extLst>
            </p:cNvPr>
            <p:cNvGrpSpPr/>
            <p:nvPr/>
          </p:nvGrpSpPr>
          <p:grpSpPr>
            <a:xfrm>
              <a:off x="678976" y="1098271"/>
              <a:ext cx="3101875" cy="850107"/>
              <a:chOff x="678977" y="1053397"/>
              <a:chExt cx="3101875" cy="850107"/>
            </a:xfrm>
          </p:grpSpPr>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0A0C379-C9BE-9043-73C4-124C87A89EBC}"/>
                      </a:ext>
                    </a:extLst>
                  </p:cNvPr>
                  <p:cNvSpPr txBox="1"/>
                  <p:nvPr/>
                </p:nvSpPr>
                <p:spPr>
                  <a:xfrm>
                    <a:off x="678977" y="1053397"/>
                    <a:ext cx="3101875" cy="778931"/>
                  </a:xfrm>
                  <a:prstGeom prst="rect">
                    <a:avLst/>
                  </a:prstGeom>
                  <a:solidFill>
                    <a:schemeClr val="bg1"/>
                  </a:solidFill>
                </p:spPr>
                <p:txBody>
                  <a:bodyPr wrap="square" lIns="0" tIns="0" rIns="0" bIns="0" rtlCol="0" anchor="ctr">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chemeClr val="tx1">
                                  <a:lumMod val="75000"/>
                                  <a:lumOff val="25000"/>
                                </a:schemeClr>
                              </a:solidFill>
                              <a:latin typeface="Cambria Math" panose="02040503050406030204" pitchFamily="18" charset="0"/>
                            </a:rPr>
                            <m:t>𝑓</m:t>
                          </m:r>
                          <m:d>
                            <m:dPr>
                              <m:ctrlPr>
                                <a:rPr kumimoji="1" lang="en-US" altLang="ja-JP" b="0" i="1" smtClean="0">
                                  <a:solidFill>
                                    <a:schemeClr val="tx1">
                                      <a:lumMod val="75000"/>
                                      <a:lumOff val="25000"/>
                                    </a:schemeClr>
                                  </a:solidFill>
                                  <a:latin typeface="Cambria Math" panose="02040503050406030204" pitchFamily="18" charset="0"/>
                                </a:rPr>
                              </m:ctrlPr>
                            </m:dPr>
                            <m:e>
                              <m:r>
                                <a:rPr kumimoji="1" lang="en-US" altLang="ja-JP" b="0" i="1" smtClean="0">
                                  <a:solidFill>
                                    <a:schemeClr val="tx1">
                                      <a:lumMod val="75000"/>
                                      <a:lumOff val="25000"/>
                                    </a:schemeClr>
                                  </a:solidFill>
                                  <a:latin typeface="Cambria Math" panose="02040503050406030204" pitchFamily="18" charset="0"/>
                                </a:rPr>
                                <m:t>𝑥</m:t>
                              </m:r>
                            </m:e>
                          </m:d>
                          <m:r>
                            <a:rPr kumimoji="1" lang="en-US" altLang="ja-JP" b="0" i="1" smtClean="0">
                              <a:solidFill>
                                <a:schemeClr val="tx1">
                                  <a:lumMod val="75000"/>
                                  <a:lumOff val="25000"/>
                                </a:schemeClr>
                              </a:solidFill>
                              <a:latin typeface="Cambria Math" panose="02040503050406030204" pitchFamily="18" charset="0"/>
                            </a:rPr>
                            <m:t> −</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𝔼</m:t>
                          </m:r>
                          <m:d>
                            <m:dPr>
                              <m:begChr m:val="["/>
                              <m:endChr m:val="]"/>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dPr>
                            <m:e>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𝑓</m:t>
                              </m:r>
                              <m:d>
                                <m:dPr>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dPr>
                                <m:e>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𝑧</m:t>
                                  </m:r>
                                </m:e>
                              </m:d>
                            </m:e>
                          </m:d>
                          <m:r>
                            <a:rPr kumimoji="1" lang="en-US" altLang="ja-JP" b="0" i="1" smtClean="0">
                              <a:solidFill>
                                <a:schemeClr val="tx1">
                                  <a:lumMod val="75000"/>
                                  <a:lumOff val="25000"/>
                                </a:schemeClr>
                              </a:solidFill>
                              <a:latin typeface="Cambria Math" panose="02040503050406030204" pitchFamily="18" charset="0"/>
                            </a:rPr>
                            <m:t>= </m:t>
                          </m:r>
                          <m:nary>
                            <m:naryPr>
                              <m:chr m:val="∑"/>
                              <m:ctrlPr>
                                <a:rPr lang="ja-JP" altLang="en-US" i="1">
                                  <a:solidFill>
                                    <a:schemeClr val="tx1">
                                      <a:lumMod val="75000"/>
                                      <a:lumOff val="25000"/>
                                    </a:schemeClr>
                                  </a:solidFill>
                                  <a:latin typeface="Cambria Math" panose="02040503050406030204" pitchFamily="18" charset="0"/>
                                </a:rPr>
                              </m:ctrlPr>
                            </m:naryPr>
                            <m:sub>
                              <m:r>
                                <m:rPr>
                                  <m:brk m:alnAt="23"/>
                                </m:rPr>
                                <a:rPr lang="en-US" altLang="ja-JP" i="1">
                                  <a:solidFill>
                                    <a:schemeClr val="tx1">
                                      <a:lumMod val="75000"/>
                                      <a:lumOff val="25000"/>
                                    </a:schemeClr>
                                  </a:solidFill>
                                  <a:latin typeface="Cambria Math" panose="02040503050406030204" pitchFamily="18" charset="0"/>
                                </a:rPr>
                                <m:t>𝑖</m:t>
                              </m:r>
                              <m:r>
                                <a:rPr lang="en-US" altLang="ja-JP" i="1">
                                  <a:solidFill>
                                    <a:schemeClr val="tx1">
                                      <a:lumMod val="75000"/>
                                      <a:lumOff val="25000"/>
                                    </a:schemeClr>
                                  </a:solidFill>
                                  <a:latin typeface="Cambria Math" panose="02040503050406030204" pitchFamily="18" charset="0"/>
                                </a:rPr>
                                <m:t>=1</m:t>
                              </m:r>
                            </m:sub>
                            <m:sup>
                              <m:r>
                                <a:rPr lang="en-US" altLang="ja-JP" i="1">
                                  <a:solidFill>
                                    <a:schemeClr val="tx1">
                                      <a:lumMod val="75000"/>
                                      <a:lumOff val="25000"/>
                                    </a:schemeClr>
                                  </a:solidFill>
                                  <a:latin typeface="Cambria Math" panose="02040503050406030204" pitchFamily="18" charset="0"/>
                                </a:rPr>
                                <m:t>𝑀</m:t>
                              </m:r>
                            </m:sup>
                            <m:e>
                              <m:sSub>
                                <m:sSubPr>
                                  <m:ctrlPr>
                                    <a:rPr lang="en-US" altLang="ja-JP" i="1">
                                      <a:solidFill>
                                        <a:schemeClr val="tx1">
                                          <a:lumMod val="75000"/>
                                          <a:lumOff val="25000"/>
                                        </a:schemeClr>
                                      </a:solidFill>
                                      <a:latin typeface="Cambria Math" panose="02040503050406030204" pitchFamily="18" charset="0"/>
                                    </a:rPr>
                                  </m:ctrlPr>
                                </m:sSubPr>
                                <m:e>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𝜑</m:t>
                                  </m:r>
                                </m:e>
                                <m:sub>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𝑖</m:t>
                                  </m:r>
                                </m:sub>
                              </m:sSub>
                              <m:d>
                                <m:dPr>
                                  <m:ctrlPr>
                                    <a:rPr lang="en-US" altLang="ja-JP" i="1">
                                      <a:solidFill>
                                        <a:schemeClr val="tx1">
                                          <a:lumMod val="75000"/>
                                          <a:lumOff val="25000"/>
                                        </a:schemeClr>
                                      </a:solidFill>
                                      <a:latin typeface="Cambria Math" panose="02040503050406030204" pitchFamily="18" charset="0"/>
                                    </a:rPr>
                                  </m:ctrlPr>
                                </m:dPr>
                                <m:e>
                                  <m:r>
                                    <a:rPr lang="en-US" altLang="ja-JP" i="1">
                                      <a:solidFill>
                                        <a:schemeClr val="tx1">
                                          <a:lumMod val="75000"/>
                                          <a:lumOff val="25000"/>
                                        </a:schemeClr>
                                      </a:solidFill>
                                      <a:latin typeface="Cambria Math" panose="02040503050406030204" pitchFamily="18" charset="0"/>
                                    </a:rPr>
                                    <m:t>𝑓</m:t>
                                  </m:r>
                                  <m:r>
                                    <a:rPr lang="en-US" altLang="ja-JP" i="1">
                                      <a:solidFill>
                                        <a:schemeClr val="tx1">
                                          <a:lumMod val="75000"/>
                                          <a:lumOff val="25000"/>
                                        </a:schemeClr>
                                      </a:solidFill>
                                      <a:latin typeface="Cambria Math" panose="02040503050406030204" pitchFamily="18" charset="0"/>
                                    </a:rPr>
                                    <m:t>, </m:t>
                                  </m:r>
                                  <m:r>
                                    <a:rPr lang="en-US" altLang="ja-JP" i="1">
                                      <a:solidFill>
                                        <a:schemeClr val="tx1">
                                          <a:lumMod val="75000"/>
                                          <a:lumOff val="25000"/>
                                        </a:schemeClr>
                                      </a:solidFill>
                                      <a:latin typeface="Cambria Math" panose="02040503050406030204" pitchFamily="18" charset="0"/>
                                    </a:rPr>
                                    <m:t>𝑥</m:t>
                                  </m:r>
                                </m:e>
                              </m:d>
                            </m:e>
                          </m:nary>
                        </m:oMath>
                      </m:oMathPara>
                    </a14:m>
                    <a:endParaRPr lang="ja-JP" altLang="en-US">
                      <a:solidFill>
                        <a:schemeClr val="tx1">
                          <a:lumMod val="75000"/>
                          <a:lumOff val="25000"/>
                        </a:schemeClr>
                      </a:solidFill>
                    </a:endParaRPr>
                  </a:p>
                </p:txBody>
              </p:sp>
            </mc:Choice>
            <mc:Fallback xmlns="">
              <p:sp>
                <p:nvSpPr>
                  <p:cNvPr id="10" name="テキスト ボックス 9">
                    <a:extLst>
                      <a:ext uri="{FF2B5EF4-FFF2-40B4-BE49-F238E27FC236}">
                        <a16:creationId xmlns:a16="http://schemas.microsoft.com/office/drawing/2014/main" id="{80A0C379-C9BE-9043-73C4-124C87A89EBC}"/>
                      </a:ext>
                    </a:extLst>
                  </p:cNvPr>
                  <p:cNvSpPr txBox="1">
                    <a:spLocks noRot="1" noChangeAspect="1" noMove="1" noResize="1" noEditPoints="1" noAdjustHandles="1" noChangeArrowheads="1" noChangeShapeType="1" noTextEdit="1"/>
                  </p:cNvSpPr>
                  <p:nvPr/>
                </p:nvSpPr>
                <p:spPr>
                  <a:xfrm>
                    <a:off x="678977" y="1053397"/>
                    <a:ext cx="3101875" cy="778931"/>
                  </a:xfrm>
                  <a:prstGeom prst="rect">
                    <a:avLst/>
                  </a:prstGeom>
                  <a:blipFill>
                    <a:blip r:embed="rId4"/>
                    <a:stretch>
                      <a:fillRect l="-1633" t="-111290" b="-175806"/>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F0EF27C2-7362-8D8A-8237-3D8BD2B01303}"/>
                  </a:ext>
                </a:extLst>
              </p:cNvPr>
              <p:cNvSpPr txBox="1"/>
              <p:nvPr/>
            </p:nvSpPr>
            <p:spPr>
              <a:xfrm>
                <a:off x="678977" y="1635468"/>
                <a:ext cx="607859" cy="261610"/>
              </a:xfrm>
              <a:prstGeom prst="rect">
                <a:avLst/>
              </a:prstGeom>
              <a:noFill/>
            </p:spPr>
            <p:txBody>
              <a:bodyPr wrap="none" rtlCol="0">
                <a:spAutoFit/>
              </a:bodyPr>
              <a:lstStyle/>
              <a:p>
                <a:r>
                  <a:rPr kumimoji="1" lang="ja-JP" altLang="en-US" sz="1100" b="1">
                    <a:solidFill>
                      <a:srgbClr val="0070C0"/>
                    </a:solidFill>
                  </a:rPr>
                  <a:t>予測値</a:t>
                </a:r>
              </a:p>
            </p:txBody>
          </p:sp>
          <p:sp>
            <p:nvSpPr>
              <p:cNvPr id="28" name="テキスト ボックス 27">
                <a:extLst>
                  <a:ext uri="{FF2B5EF4-FFF2-40B4-BE49-F238E27FC236}">
                    <a16:creationId xmlns:a16="http://schemas.microsoft.com/office/drawing/2014/main" id="{A111DA8B-8A7B-A863-E0CE-41A9E455B0BA}"/>
                  </a:ext>
                </a:extLst>
              </p:cNvPr>
              <p:cNvSpPr txBox="1"/>
              <p:nvPr/>
            </p:nvSpPr>
            <p:spPr>
              <a:xfrm>
                <a:off x="1551043" y="1635468"/>
                <a:ext cx="607859" cy="261610"/>
              </a:xfrm>
              <a:prstGeom prst="rect">
                <a:avLst/>
              </a:prstGeom>
              <a:noFill/>
            </p:spPr>
            <p:txBody>
              <a:bodyPr wrap="none" rtlCol="0">
                <a:spAutoFit/>
              </a:bodyPr>
              <a:lstStyle/>
              <a:p>
                <a:r>
                  <a:rPr kumimoji="1" lang="ja-JP" altLang="en-US" sz="1100" b="1">
                    <a:solidFill>
                      <a:srgbClr val="0070C0"/>
                    </a:solidFill>
                  </a:rPr>
                  <a:t>期待値</a:t>
                </a:r>
              </a:p>
            </p:txBody>
          </p:sp>
          <p:sp>
            <p:nvSpPr>
              <p:cNvPr id="30" name="テキスト ボックス 29">
                <a:extLst>
                  <a:ext uri="{FF2B5EF4-FFF2-40B4-BE49-F238E27FC236}">
                    <a16:creationId xmlns:a16="http://schemas.microsoft.com/office/drawing/2014/main" id="{BAD53BA6-194F-178A-1E43-4660875E60D8}"/>
                  </a:ext>
                </a:extLst>
              </p:cNvPr>
              <p:cNvSpPr txBox="1"/>
              <p:nvPr/>
            </p:nvSpPr>
            <p:spPr>
              <a:xfrm>
                <a:off x="3081968" y="1641894"/>
                <a:ext cx="607859" cy="261610"/>
              </a:xfrm>
              <a:prstGeom prst="rect">
                <a:avLst/>
              </a:prstGeom>
              <a:noFill/>
            </p:spPr>
            <p:txBody>
              <a:bodyPr wrap="none" rtlCol="0">
                <a:spAutoFit/>
              </a:bodyPr>
              <a:lstStyle/>
              <a:p>
                <a:r>
                  <a:rPr kumimoji="1" lang="ja-JP" altLang="en-US" sz="1100" b="1">
                    <a:solidFill>
                      <a:srgbClr val="0070C0"/>
                    </a:solidFill>
                  </a:rPr>
                  <a:t>貢献度</a:t>
                </a:r>
              </a:p>
            </p:txBody>
          </p:sp>
        </p:grpSp>
      </p:grpSp>
      <p:grpSp>
        <p:nvGrpSpPr>
          <p:cNvPr id="83" name="グループ化 82">
            <a:extLst>
              <a:ext uri="{FF2B5EF4-FFF2-40B4-BE49-F238E27FC236}">
                <a16:creationId xmlns:a16="http://schemas.microsoft.com/office/drawing/2014/main" id="{A3E7ED70-F7DC-B9D8-062C-AFEBE29AD85A}"/>
              </a:ext>
            </a:extLst>
          </p:cNvPr>
          <p:cNvGrpSpPr/>
          <p:nvPr/>
        </p:nvGrpSpPr>
        <p:grpSpPr>
          <a:xfrm>
            <a:off x="514354" y="1740694"/>
            <a:ext cx="10622835" cy="1123962"/>
            <a:chOff x="438154" y="2197894"/>
            <a:chExt cx="10622835" cy="1123962"/>
          </a:xfrm>
        </p:grpSpPr>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0F80B303-32DA-A850-D3E4-D7CB374726A1}"/>
                    </a:ext>
                  </a:extLst>
                </p:cNvPr>
                <p:cNvSpPr txBox="1"/>
                <p:nvPr/>
              </p:nvSpPr>
              <p:spPr>
                <a:xfrm>
                  <a:off x="438154" y="2197894"/>
                  <a:ext cx="3617383" cy="1123962"/>
                </a:xfrm>
                <a:prstGeom prst="rect">
                  <a:avLst/>
                </a:prstGeom>
                <a:noFill/>
              </p:spPr>
              <p:txBody>
                <a:bodyPr wrap="square">
                  <a:spAutoFit/>
                </a:bodyPr>
                <a:lstStyle/>
                <a:p>
                  <a:pPr>
                    <a:lnSpc>
                      <a:spcPct val="150000"/>
                    </a:lnSpc>
                  </a:pPr>
                  <a:r>
                    <a:rPr kumimoji="1" lang="ja-JP" altLang="en-US" sz="1400">
                      <a:solidFill>
                        <a:schemeClr val="tx1">
                          <a:lumMod val="85000"/>
                          <a:lumOff val="15000"/>
                        </a:schemeClr>
                      </a:solidFill>
                    </a:rPr>
                    <a:t>ここ</a:t>
                  </a:r>
                  <a:r>
                    <a:rPr lang="ja-JP" altLang="en-US" sz="1400">
                      <a:solidFill>
                        <a:schemeClr val="tx1">
                          <a:lumMod val="85000"/>
                          <a:lumOff val="15000"/>
                        </a:schemeClr>
                      </a:solidFill>
                    </a:rPr>
                    <a:t>で、</a:t>
                  </a:r>
                  <a:endParaRPr lang="en-US" altLang="ja-JP" sz="1400" b="1" dirty="0">
                    <a:solidFill>
                      <a:schemeClr val="tx1">
                        <a:lumMod val="85000"/>
                        <a:lumOff val="15000"/>
                      </a:schemeClr>
                    </a:solidFill>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altLang="ja-JP" i="1">
                                <a:solidFill>
                                  <a:schemeClr val="tx1">
                                    <a:lumMod val="85000"/>
                                    <a:lumOff val="15000"/>
                                  </a:schemeClr>
                                </a:solidFill>
                                <a:latin typeface="Cambria Math" panose="02040503050406030204" pitchFamily="18" charset="0"/>
                              </a:rPr>
                            </m:ctrlPr>
                          </m:sSubPr>
                          <m:e>
                            <m:r>
                              <a:rPr lang="en-US" altLang="ja-JP" i="1">
                                <a:solidFill>
                                  <a:schemeClr val="tx1">
                                    <a:lumMod val="85000"/>
                                    <a:lumOff val="15000"/>
                                  </a:schemeClr>
                                </a:solidFill>
                                <a:latin typeface="Cambria Math" panose="02040503050406030204" pitchFamily="18" charset="0"/>
                                <a:ea typeface="Cambria Math" panose="02040503050406030204" pitchFamily="18" charset="0"/>
                              </a:rPr>
                              <m:t>𝜑</m:t>
                            </m:r>
                          </m:e>
                          <m:sub>
                            <m:r>
                              <a:rPr lang="en-US" altLang="ja-JP" i="1">
                                <a:solidFill>
                                  <a:schemeClr val="tx1">
                                    <a:lumMod val="85000"/>
                                    <a:lumOff val="15000"/>
                                  </a:schemeClr>
                                </a:solidFill>
                                <a:latin typeface="Cambria Math" panose="02040503050406030204" pitchFamily="18" charset="0"/>
                              </a:rPr>
                              <m:t>0</m:t>
                            </m:r>
                          </m:sub>
                        </m:sSub>
                        <m:d>
                          <m:dPr>
                            <m:ctrlPr>
                              <a:rPr lang="en-US" altLang="ja-JP" i="1">
                                <a:solidFill>
                                  <a:schemeClr val="tx1">
                                    <a:lumMod val="85000"/>
                                    <a:lumOff val="15000"/>
                                  </a:schemeClr>
                                </a:solidFill>
                                <a:latin typeface="Cambria Math" panose="02040503050406030204" pitchFamily="18" charset="0"/>
                              </a:rPr>
                            </m:ctrlPr>
                          </m:dPr>
                          <m:e>
                            <m:r>
                              <a:rPr lang="en-US" altLang="ja-JP" i="1">
                                <a:solidFill>
                                  <a:schemeClr val="tx1">
                                    <a:lumMod val="85000"/>
                                    <a:lumOff val="15000"/>
                                  </a:schemeClr>
                                </a:solidFill>
                                <a:latin typeface="Cambria Math" panose="02040503050406030204" pitchFamily="18" charset="0"/>
                              </a:rPr>
                              <m:t>𝑓</m:t>
                            </m:r>
                          </m:e>
                        </m:d>
                        <m:r>
                          <a:rPr lang="en-US" altLang="ja-JP" b="0" i="1" smtClean="0">
                            <a:solidFill>
                              <a:schemeClr val="tx1">
                                <a:lumMod val="85000"/>
                                <a:lumOff val="15000"/>
                              </a:schemeClr>
                            </a:solidFill>
                            <a:latin typeface="Cambria Math" panose="02040503050406030204" pitchFamily="18" charset="0"/>
                          </a:rPr>
                          <m:t>=</m:t>
                        </m:r>
                        <m:r>
                          <a:rPr lang="en-US" altLang="ja-JP" i="1">
                            <a:solidFill>
                              <a:schemeClr val="tx1">
                                <a:lumMod val="85000"/>
                                <a:lumOff val="15000"/>
                              </a:schemeClr>
                            </a:solidFill>
                            <a:latin typeface="Cambria Math" panose="02040503050406030204" pitchFamily="18" charset="0"/>
                            <a:ea typeface="Cambria Math" panose="02040503050406030204" pitchFamily="18" charset="0"/>
                          </a:rPr>
                          <m:t>𝔼</m:t>
                        </m:r>
                        <m:d>
                          <m:dPr>
                            <m:begChr m:val="["/>
                            <m:endChr m:val="]"/>
                            <m:ctrlPr>
                              <a:rPr lang="en-US" altLang="ja-JP" i="1">
                                <a:solidFill>
                                  <a:schemeClr val="tx1">
                                    <a:lumMod val="85000"/>
                                    <a:lumOff val="15000"/>
                                  </a:schemeClr>
                                </a:solidFill>
                                <a:latin typeface="Cambria Math" panose="02040503050406030204" pitchFamily="18" charset="0"/>
                                <a:ea typeface="Cambria Math" panose="02040503050406030204" pitchFamily="18" charset="0"/>
                              </a:rPr>
                            </m:ctrlPr>
                          </m:dPr>
                          <m:e>
                            <m:r>
                              <a:rPr lang="en-US" altLang="ja-JP" i="1">
                                <a:solidFill>
                                  <a:schemeClr val="tx1">
                                    <a:lumMod val="85000"/>
                                    <a:lumOff val="15000"/>
                                  </a:schemeClr>
                                </a:solidFill>
                                <a:latin typeface="Cambria Math" panose="02040503050406030204" pitchFamily="18" charset="0"/>
                                <a:ea typeface="Cambria Math" panose="02040503050406030204" pitchFamily="18" charset="0"/>
                              </a:rPr>
                              <m:t>𝑓</m:t>
                            </m:r>
                            <m:d>
                              <m:dPr>
                                <m:ctrlPr>
                                  <a:rPr lang="en-US" altLang="ja-JP" i="1">
                                    <a:solidFill>
                                      <a:schemeClr val="tx1">
                                        <a:lumMod val="85000"/>
                                        <a:lumOff val="15000"/>
                                      </a:schemeClr>
                                    </a:solidFill>
                                    <a:latin typeface="Cambria Math" panose="02040503050406030204" pitchFamily="18" charset="0"/>
                                    <a:ea typeface="Cambria Math" panose="02040503050406030204" pitchFamily="18" charset="0"/>
                                  </a:rPr>
                                </m:ctrlPr>
                              </m:dPr>
                              <m:e>
                                <m:r>
                                  <a:rPr lang="en-US" altLang="ja-JP" i="1">
                                    <a:solidFill>
                                      <a:schemeClr val="tx1">
                                        <a:lumMod val="85000"/>
                                        <a:lumOff val="15000"/>
                                      </a:schemeClr>
                                    </a:solidFill>
                                    <a:latin typeface="Cambria Math" panose="02040503050406030204" pitchFamily="18" charset="0"/>
                                    <a:ea typeface="Cambria Math" panose="02040503050406030204" pitchFamily="18" charset="0"/>
                                  </a:rPr>
                                  <m:t>𝑧</m:t>
                                </m:r>
                              </m:e>
                            </m:d>
                          </m:e>
                        </m:d>
                        <m:r>
                          <a:rPr lang="en-US" altLang="ja-JP" b="0" i="1" smtClean="0">
                            <a:solidFill>
                              <a:schemeClr val="tx1">
                                <a:lumMod val="85000"/>
                                <a:lumOff val="15000"/>
                              </a:schemeClr>
                            </a:solidFill>
                            <a:latin typeface="Cambria Math" panose="02040503050406030204" pitchFamily="18" charset="0"/>
                            <a:ea typeface="Cambria Math" panose="02040503050406030204" pitchFamily="18" charset="0"/>
                          </a:rPr>
                          <m:t>=</m:t>
                        </m:r>
                        <m:sSub>
                          <m:sSubPr>
                            <m:ctrlPr>
                              <a:rPr lang="en-US" altLang="ja-JP" i="1">
                                <a:solidFill>
                                  <a:schemeClr val="tx1">
                                    <a:lumMod val="85000"/>
                                    <a:lumOff val="15000"/>
                                  </a:schemeClr>
                                </a:solidFill>
                                <a:latin typeface="Cambria Math" panose="02040503050406030204" pitchFamily="18" charset="0"/>
                                <a:ea typeface="Cambria Math" panose="02040503050406030204" pitchFamily="18" charset="0"/>
                              </a:rPr>
                            </m:ctrlPr>
                          </m:sSubPr>
                          <m:e>
                            <m:r>
                              <a:rPr lang="en-US" altLang="ja-JP" i="1">
                                <a:solidFill>
                                  <a:schemeClr val="tx1">
                                    <a:lumMod val="85000"/>
                                    <a:lumOff val="15000"/>
                                  </a:schemeClr>
                                </a:solidFill>
                                <a:latin typeface="Cambria Math" panose="02040503050406030204" pitchFamily="18" charset="0"/>
                                <a:ea typeface="Cambria Math" panose="02040503050406030204" pitchFamily="18" charset="0"/>
                              </a:rPr>
                              <m:t>𝑓</m:t>
                            </m:r>
                          </m:e>
                          <m:sub>
                            <m:r>
                              <a:rPr lang="en-US" altLang="ja-JP" i="1">
                                <a:solidFill>
                                  <a:schemeClr val="tx1">
                                    <a:lumMod val="85000"/>
                                    <a:lumOff val="15000"/>
                                  </a:schemeClr>
                                </a:solidFill>
                                <a:latin typeface="Cambria Math" panose="02040503050406030204" pitchFamily="18" charset="0"/>
                                <a:ea typeface="Cambria Math" panose="02040503050406030204" pitchFamily="18" charset="0"/>
                              </a:rPr>
                              <m:t>𝑥</m:t>
                            </m:r>
                          </m:sub>
                        </m:sSub>
                        <m:r>
                          <a:rPr lang="en-US" altLang="ja-JP" i="1">
                            <a:solidFill>
                              <a:schemeClr val="tx1">
                                <a:lumMod val="85000"/>
                                <a:lumOff val="15000"/>
                              </a:schemeClr>
                            </a:solidFill>
                            <a:latin typeface="Cambria Math" panose="02040503050406030204" pitchFamily="18" charset="0"/>
                            <a:ea typeface="Cambria Math" panose="02040503050406030204" pitchFamily="18" charset="0"/>
                          </a:rPr>
                          <m:t>(∅)</m:t>
                        </m:r>
                        <m:r>
                          <m:rPr>
                            <m:nor/>
                          </m:rPr>
                          <a:rPr lang="en-US" altLang="ja-JP" dirty="0">
                            <a:solidFill>
                              <a:schemeClr val="tx1">
                                <a:lumMod val="85000"/>
                                <a:lumOff val="15000"/>
                              </a:schemeClr>
                            </a:solidFill>
                          </a:rPr>
                          <m:t> </m:t>
                        </m:r>
                      </m:oMath>
                    </m:oMathPara>
                  </a14:m>
                  <a:br>
                    <a:rPr lang="en-US" altLang="ja-JP" sz="1400" dirty="0">
                      <a:solidFill>
                        <a:schemeClr val="tx1">
                          <a:lumMod val="85000"/>
                          <a:lumOff val="15000"/>
                        </a:schemeClr>
                      </a:solidFill>
                    </a:rPr>
                  </a:br>
                  <a:r>
                    <a:rPr lang="ja-JP" altLang="en-US" sz="1400">
                      <a:solidFill>
                        <a:schemeClr val="tx1">
                          <a:lumMod val="85000"/>
                          <a:lumOff val="15000"/>
                        </a:schemeClr>
                      </a:solidFill>
                    </a:rPr>
                    <a:t>とすると</a:t>
                  </a:r>
                </a:p>
              </p:txBody>
            </p:sp>
          </mc:Choice>
          <mc:Fallback xmlns="">
            <p:sp>
              <p:nvSpPr>
                <p:cNvPr id="35" name="テキスト ボックス 34">
                  <a:extLst>
                    <a:ext uri="{FF2B5EF4-FFF2-40B4-BE49-F238E27FC236}">
                      <a16:creationId xmlns:a16="http://schemas.microsoft.com/office/drawing/2014/main" id="{0F80B303-32DA-A850-D3E4-D7CB374726A1}"/>
                    </a:ext>
                  </a:extLst>
                </p:cNvPr>
                <p:cNvSpPr txBox="1">
                  <a:spLocks noRot="1" noChangeAspect="1" noMove="1" noResize="1" noEditPoints="1" noAdjustHandles="1" noChangeArrowheads="1" noChangeShapeType="1" noTextEdit="1"/>
                </p:cNvSpPr>
                <p:nvPr/>
              </p:nvSpPr>
              <p:spPr>
                <a:xfrm>
                  <a:off x="438154" y="2197894"/>
                  <a:ext cx="3617383" cy="1123962"/>
                </a:xfrm>
                <a:prstGeom prst="rect">
                  <a:avLst/>
                </a:prstGeom>
                <a:blipFill>
                  <a:blip r:embed="rId5"/>
                  <a:stretch>
                    <a:fillRect l="-699" b="-56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C607E925-66CD-87A8-B3A9-98671CE302CB}"/>
                    </a:ext>
                  </a:extLst>
                </p:cNvPr>
                <p:cNvSpPr txBox="1"/>
                <p:nvPr/>
              </p:nvSpPr>
              <p:spPr>
                <a:xfrm>
                  <a:off x="4151918" y="2611902"/>
                  <a:ext cx="6909071" cy="523220"/>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sSub>
                        <m:sSubPr>
                          <m:ctrlPr>
                            <a:rPr lang="en-US" altLang="ja-JP" sz="1400" i="1" smtClean="0">
                              <a:latin typeface="Cambria Math" panose="02040503050406030204" pitchFamily="18" charset="0"/>
                            </a:rPr>
                          </m:ctrlPr>
                        </m:sSubPr>
                        <m:e>
                          <m:r>
                            <a:rPr lang="en-US" altLang="ja-JP" sz="1400" i="1">
                              <a:latin typeface="Cambria Math" panose="02040503050406030204" pitchFamily="18" charset="0"/>
                              <a:ea typeface="Cambria Math" panose="02040503050406030204" pitchFamily="18" charset="0"/>
                            </a:rPr>
                            <m:t>𝜑</m:t>
                          </m:r>
                        </m:e>
                        <m:sub>
                          <m:r>
                            <a:rPr lang="en-US" altLang="ja-JP" sz="1400" i="1">
                              <a:latin typeface="Cambria Math" panose="02040503050406030204" pitchFamily="18" charset="0"/>
                            </a:rPr>
                            <m:t>0</m:t>
                          </m:r>
                        </m:sub>
                      </m:sSub>
                      <m:d>
                        <m:dPr>
                          <m:ctrlPr>
                            <a:rPr lang="en-US" altLang="ja-JP" sz="1400" i="1">
                              <a:latin typeface="Cambria Math" panose="02040503050406030204" pitchFamily="18" charset="0"/>
                            </a:rPr>
                          </m:ctrlPr>
                        </m:dPr>
                        <m:e>
                          <m:r>
                            <a:rPr lang="en-US" altLang="ja-JP" sz="1400" i="1">
                              <a:latin typeface="Cambria Math" panose="02040503050406030204" pitchFamily="18" charset="0"/>
                            </a:rPr>
                            <m:t>𝑓</m:t>
                          </m:r>
                        </m:e>
                      </m:d>
                    </m:oMath>
                  </a14:m>
                  <a:r>
                    <a:rPr lang="en-US" altLang="ja-JP" sz="1400" dirty="0"/>
                    <a:t>: </a:t>
                  </a:r>
                  <a:r>
                    <a:rPr lang="ja-JP" altLang="en-US" sz="1400"/>
                    <a:t>何も特徴量を与えない状態でのモデルの予測（</a:t>
                  </a:r>
                  <a:r>
                    <a:rPr lang="en-US" altLang="ja-JP" sz="1400" dirty="0"/>
                    <a:t>= </a:t>
                  </a:r>
                  <a:r>
                    <a:rPr lang="ja-JP" altLang="en-US" sz="1400"/>
                    <a:t>ただの予測値の期待値）</a:t>
                  </a:r>
                  <a:br>
                    <a:rPr lang="en-US" altLang="ja-JP" sz="1400" dirty="0"/>
                  </a:br>
                  <a14:m>
                    <m:oMath xmlns:m="http://schemas.openxmlformats.org/officeDocument/2006/math">
                      <m:r>
                        <a:rPr kumimoji="1" lang="en-US" altLang="ja-JP" sz="1400" b="0" i="0" smtClean="0">
                          <a:latin typeface="Cambria Math" panose="02040503050406030204" pitchFamily="18" charset="0"/>
                        </a:rPr>
                        <m:t>(</m:t>
                      </m:r>
                      <m:r>
                        <a:rPr kumimoji="1" lang="en-US" altLang="ja-JP" sz="1400" b="0" i="1" smtClean="0">
                          <a:latin typeface="Cambria Math" panose="02040503050406030204" pitchFamily="18" charset="0"/>
                        </a:rPr>
                        <m:t>𝑆</m:t>
                      </m:r>
                      <m:r>
                        <a:rPr kumimoji="1" lang="en-US" altLang="ja-JP" sz="1400" b="0" i="1" smtClean="0">
                          <a:latin typeface="Cambria Math" panose="02040503050406030204" pitchFamily="18" charset="0"/>
                        </a:rPr>
                        <m:t>= ∅</m:t>
                      </m:r>
                    </m:oMath>
                  </a14:m>
                  <a:r>
                    <a:rPr kumimoji="1" lang="en-US" altLang="ja-JP" sz="1400" dirty="0"/>
                    <a:t>(</a:t>
                  </a:r>
                  <a:r>
                    <a:rPr kumimoji="1" lang="ja-JP" altLang="en-US" sz="1400"/>
                    <a:t>空集合</a:t>
                  </a:r>
                  <a:r>
                    <a:rPr kumimoji="1" lang="en-US" altLang="ja-JP" sz="1400" dirty="0"/>
                    <a:t>)</a:t>
                  </a:r>
                  <a:r>
                    <a:rPr kumimoji="1" lang="ja-JP" altLang="en-US" sz="1400"/>
                    <a:t>ならどの特徴量情報も与えられないので</a:t>
                  </a:r>
                  <a14:m>
                    <m:oMath xmlns:m="http://schemas.openxmlformats.org/officeDocument/2006/math">
                      <m:r>
                        <a:rPr lang="en-US" altLang="ja-JP" sz="1400" i="1">
                          <a:latin typeface="Cambria Math" panose="02040503050406030204" pitchFamily="18" charset="0"/>
                        </a:rPr>
                        <m:t> </m:t>
                      </m:r>
                      <m:sSub>
                        <m:sSubPr>
                          <m:ctrlPr>
                            <a:rPr lang="en-US" altLang="ja-JP" sz="1400" i="1">
                              <a:latin typeface="Cambria Math" panose="02040503050406030204" pitchFamily="18" charset="0"/>
                              <a:ea typeface="Cambria Math" panose="02040503050406030204" pitchFamily="18" charset="0"/>
                            </a:rPr>
                          </m:ctrlPr>
                        </m:sSubPr>
                        <m:e>
                          <m:r>
                            <a:rPr lang="en-US" altLang="ja-JP" sz="1400" i="1">
                              <a:latin typeface="Cambria Math" panose="02040503050406030204" pitchFamily="18" charset="0"/>
                              <a:ea typeface="Cambria Math" panose="02040503050406030204" pitchFamily="18" charset="0"/>
                            </a:rPr>
                            <m:t>𝑓</m:t>
                          </m:r>
                        </m:e>
                        <m:sub>
                          <m:r>
                            <a:rPr lang="en-US" altLang="ja-JP" sz="1400" i="1">
                              <a:latin typeface="Cambria Math" panose="02040503050406030204" pitchFamily="18" charset="0"/>
                              <a:ea typeface="Cambria Math" panose="02040503050406030204" pitchFamily="18" charset="0"/>
                            </a:rPr>
                            <m:t>𝑥</m:t>
                          </m:r>
                        </m:sub>
                      </m:sSub>
                      <m:d>
                        <m:dPr>
                          <m:ctrlPr>
                            <a:rPr lang="en-US" altLang="ja-JP" sz="1400" i="1">
                              <a:latin typeface="Cambria Math" panose="02040503050406030204" pitchFamily="18" charset="0"/>
                              <a:ea typeface="Cambria Math" panose="02040503050406030204" pitchFamily="18" charset="0"/>
                            </a:rPr>
                          </m:ctrlPr>
                        </m:dPr>
                        <m:e>
                          <m:r>
                            <a:rPr lang="en-US" altLang="ja-JP" sz="1400" i="1" smtClean="0">
                              <a:latin typeface="Cambria Math" panose="02040503050406030204" pitchFamily="18" charset="0"/>
                              <a:ea typeface="Cambria Math" panose="02040503050406030204" pitchFamily="18" charset="0"/>
                            </a:rPr>
                            <m:t>∅</m:t>
                          </m:r>
                        </m:e>
                      </m:d>
                      <m:r>
                        <a:rPr lang="en-US" altLang="ja-JP" sz="1400" b="0" i="1" smtClean="0">
                          <a:latin typeface="Cambria Math" panose="02040503050406030204" pitchFamily="18" charset="0"/>
                          <a:ea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ea typeface="Cambria Math" panose="02040503050406030204" pitchFamily="18" charset="0"/>
                            </a:rPr>
                            <m:t>𝜑</m:t>
                          </m:r>
                        </m:e>
                        <m:sub>
                          <m:r>
                            <a:rPr lang="en-US" altLang="ja-JP" sz="1400" i="1">
                              <a:latin typeface="Cambria Math" panose="02040503050406030204" pitchFamily="18" charset="0"/>
                            </a:rPr>
                            <m:t>0</m:t>
                          </m:r>
                        </m:sub>
                      </m:sSub>
                      <m:d>
                        <m:dPr>
                          <m:ctrlPr>
                            <a:rPr lang="en-US" altLang="ja-JP" sz="1400" i="1">
                              <a:latin typeface="Cambria Math" panose="02040503050406030204" pitchFamily="18" charset="0"/>
                            </a:rPr>
                          </m:ctrlPr>
                        </m:dPr>
                        <m:e>
                          <m:r>
                            <a:rPr lang="en-US" altLang="ja-JP" sz="1400" i="1">
                              <a:latin typeface="Cambria Math" panose="02040503050406030204" pitchFamily="18" charset="0"/>
                            </a:rPr>
                            <m:t>𝑓</m:t>
                          </m:r>
                        </m:e>
                      </m:d>
                    </m:oMath>
                  </a14:m>
                  <a:r>
                    <a:rPr kumimoji="1" lang="en-US" altLang="ja-JP" sz="1400" dirty="0"/>
                    <a:t>)</a:t>
                  </a:r>
                  <a:endParaRPr kumimoji="1" lang="ja-JP" altLang="en-US" sz="1400"/>
                </a:p>
              </p:txBody>
            </p:sp>
          </mc:Choice>
          <mc:Fallback xmlns="">
            <p:sp>
              <p:nvSpPr>
                <p:cNvPr id="36" name="テキスト ボックス 35">
                  <a:extLst>
                    <a:ext uri="{FF2B5EF4-FFF2-40B4-BE49-F238E27FC236}">
                      <a16:creationId xmlns:a16="http://schemas.microsoft.com/office/drawing/2014/main" id="{C607E925-66CD-87A8-B3A9-98671CE302CB}"/>
                    </a:ext>
                  </a:extLst>
                </p:cNvPr>
                <p:cNvSpPr txBox="1">
                  <a:spLocks noRot="1" noChangeAspect="1" noMove="1" noResize="1" noEditPoints="1" noAdjustHandles="1" noChangeArrowheads="1" noChangeShapeType="1" noTextEdit="1"/>
                </p:cNvSpPr>
                <p:nvPr/>
              </p:nvSpPr>
              <p:spPr>
                <a:xfrm>
                  <a:off x="4151918" y="2611902"/>
                  <a:ext cx="6909071" cy="523220"/>
                </a:xfrm>
                <a:prstGeom prst="rect">
                  <a:avLst/>
                </a:prstGeom>
                <a:blipFill>
                  <a:blip r:embed="rId6"/>
                  <a:stretch>
                    <a:fillRect l="-368" t="-2381" r="-184" b="-14286"/>
                  </a:stretch>
                </a:blipFill>
              </p:spPr>
              <p:txBody>
                <a:bodyPr/>
                <a:lstStyle/>
                <a:p>
                  <a:r>
                    <a:rPr lang="ja-JP" altLang="en-US">
                      <a:noFill/>
                    </a:rPr>
                    <a:t> </a:t>
                  </a:r>
                </a:p>
              </p:txBody>
            </p:sp>
          </mc:Fallback>
        </mc:AlternateContent>
      </p:grpSp>
      <p:grpSp>
        <p:nvGrpSpPr>
          <p:cNvPr id="84" name="グループ化 83">
            <a:extLst>
              <a:ext uri="{FF2B5EF4-FFF2-40B4-BE49-F238E27FC236}">
                <a16:creationId xmlns:a16="http://schemas.microsoft.com/office/drawing/2014/main" id="{A920D267-2003-EA78-F84B-B1A1DB4A6FE9}"/>
              </a:ext>
            </a:extLst>
          </p:cNvPr>
          <p:cNvGrpSpPr/>
          <p:nvPr/>
        </p:nvGrpSpPr>
        <p:grpSpPr>
          <a:xfrm>
            <a:off x="561886" y="3170767"/>
            <a:ext cx="3606122" cy="1497107"/>
            <a:chOff x="485686" y="3716867"/>
            <a:chExt cx="3606122" cy="1497107"/>
          </a:xfrm>
        </p:grpSpPr>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966DE0F-E275-8C32-C6C8-FCC4EF5BCDD2}"/>
                    </a:ext>
                  </a:extLst>
                </p:cNvPr>
                <p:cNvSpPr txBox="1"/>
                <p:nvPr/>
              </p:nvSpPr>
              <p:spPr>
                <a:xfrm>
                  <a:off x="485686" y="3716867"/>
                  <a:ext cx="3101875" cy="778931"/>
                </a:xfrm>
                <a:prstGeom prst="rect">
                  <a:avLst/>
                </a:prstGeom>
                <a:solidFill>
                  <a:schemeClr val="bg1">
                    <a:lumMod val="85000"/>
                    <a:alpha val="42716"/>
                  </a:schemeClr>
                </a:solidFill>
              </p:spPr>
              <p:txBody>
                <a:bodyPr wrap="square" lIns="0" tIns="0" rIns="0" bIns="0" rtlCol="0" anchor="ctr">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𝜑</m:t>
                            </m:r>
                          </m:e>
                          <m:sub>
                            <m:r>
                              <a:rPr kumimoji="1" lang="en-US" altLang="ja-JP" b="0" i="1" smtClean="0">
                                <a:latin typeface="Cambria Math" panose="02040503050406030204" pitchFamily="18" charset="0"/>
                              </a:rPr>
                              <m:t>0</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𝑓</m:t>
                            </m:r>
                          </m:e>
                        </m:d>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ea typeface="Cambria Math" panose="02040503050406030204" pitchFamily="18" charset="0"/>
                          </a:rPr>
                          <m:t>+</m:t>
                        </m:r>
                        <m:nary>
                          <m:naryPr>
                            <m:chr m:val="∑"/>
                            <m:ctrlPr>
                              <a:rPr lang="ja-JP" altLang="en-US" i="1">
                                <a:latin typeface="Cambria Math" panose="02040503050406030204" pitchFamily="18" charset="0"/>
                              </a:rPr>
                            </m:ctrlPr>
                          </m:naryPr>
                          <m:sub>
                            <m:r>
                              <m:rPr>
                                <m:brk m:alnAt="23"/>
                              </m:rPr>
                              <a:rPr lang="en-US" altLang="ja-JP" i="1">
                                <a:latin typeface="Cambria Math" panose="02040503050406030204" pitchFamily="18" charset="0"/>
                              </a:rPr>
                              <m:t>𝑖</m:t>
                            </m:r>
                            <m:r>
                              <a:rPr lang="en-US" altLang="ja-JP" i="1">
                                <a:latin typeface="Cambria Math" panose="02040503050406030204" pitchFamily="18" charset="0"/>
                              </a:rPr>
                              <m:t>=1</m:t>
                            </m:r>
                          </m:sub>
                          <m:sup>
                            <m:r>
                              <a:rPr lang="en-US" altLang="ja-JP" i="1">
                                <a:latin typeface="Cambria Math" panose="02040503050406030204" pitchFamily="18" charset="0"/>
                              </a:rPr>
                              <m:t>𝑀</m:t>
                            </m:r>
                          </m:sup>
                          <m:e>
                            <m:sSub>
                              <m:sSubPr>
                                <m:ctrlPr>
                                  <a:rPr lang="en-US" altLang="ja-JP" b="1" i="1" smtClean="0">
                                    <a:solidFill>
                                      <a:srgbClr val="FF0000"/>
                                    </a:solidFill>
                                    <a:latin typeface="Cambria Math" panose="02040503050406030204" pitchFamily="18" charset="0"/>
                                  </a:rPr>
                                </m:ctrlPr>
                              </m:sSubPr>
                              <m:e>
                                <m:r>
                                  <a:rPr lang="en-US" altLang="ja-JP" b="1" i="1">
                                    <a:solidFill>
                                      <a:srgbClr val="FF0000"/>
                                    </a:solidFill>
                                    <a:latin typeface="Cambria Math" panose="02040503050406030204" pitchFamily="18" charset="0"/>
                                    <a:ea typeface="Cambria Math" panose="02040503050406030204" pitchFamily="18" charset="0"/>
                                  </a:rPr>
                                  <m:t>𝝋</m:t>
                                </m:r>
                              </m:e>
                              <m:sub>
                                <m:r>
                                  <a:rPr lang="en-US" altLang="ja-JP" b="1" i="1">
                                    <a:solidFill>
                                      <a:srgbClr val="FF0000"/>
                                    </a:solidFill>
                                    <a:latin typeface="Cambria Math" panose="02040503050406030204" pitchFamily="18" charset="0"/>
                                    <a:ea typeface="Cambria Math" panose="02040503050406030204" pitchFamily="18" charset="0"/>
                                  </a:rPr>
                                  <m:t>𝒊</m:t>
                                </m:r>
                              </m:sub>
                            </m:sSub>
                            <m:d>
                              <m:dPr>
                                <m:ctrlPr>
                                  <a:rPr lang="en-US" altLang="ja-JP" b="1" i="1">
                                    <a:solidFill>
                                      <a:srgbClr val="FF0000"/>
                                    </a:solidFill>
                                    <a:latin typeface="Cambria Math" panose="02040503050406030204" pitchFamily="18" charset="0"/>
                                  </a:rPr>
                                </m:ctrlPr>
                              </m:dPr>
                              <m:e>
                                <m:r>
                                  <a:rPr lang="en-US" altLang="ja-JP" b="1" i="1">
                                    <a:solidFill>
                                      <a:srgbClr val="FF0000"/>
                                    </a:solidFill>
                                    <a:latin typeface="Cambria Math" panose="02040503050406030204" pitchFamily="18" charset="0"/>
                                  </a:rPr>
                                  <m:t>𝒇</m:t>
                                </m:r>
                                <m:r>
                                  <a:rPr lang="en-US" altLang="ja-JP" b="1" i="1">
                                    <a:solidFill>
                                      <a:srgbClr val="FF0000"/>
                                    </a:solidFill>
                                    <a:latin typeface="Cambria Math" panose="02040503050406030204" pitchFamily="18" charset="0"/>
                                  </a:rPr>
                                  <m:t>, </m:t>
                                </m:r>
                                <m:r>
                                  <a:rPr lang="en-US" altLang="ja-JP" b="1" i="1">
                                    <a:solidFill>
                                      <a:srgbClr val="FF0000"/>
                                    </a:solidFill>
                                    <a:latin typeface="Cambria Math" panose="02040503050406030204" pitchFamily="18" charset="0"/>
                                  </a:rPr>
                                  <m:t>𝒙</m:t>
                                </m:r>
                              </m:e>
                            </m:d>
                          </m:e>
                        </m:nary>
                      </m:oMath>
                    </m:oMathPara>
                  </a14:m>
                  <a:endParaRPr lang="ja-JP" altLang="en-US"/>
                </a:p>
              </p:txBody>
            </p:sp>
          </mc:Choice>
          <mc:Fallback xmlns="">
            <p:sp>
              <p:nvSpPr>
                <p:cNvPr id="9" name="テキスト ボックス 8">
                  <a:extLst>
                    <a:ext uri="{FF2B5EF4-FFF2-40B4-BE49-F238E27FC236}">
                      <a16:creationId xmlns:a16="http://schemas.microsoft.com/office/drawing/2014/main" id="{3966DE0F-E275-8C32-C6C8-FCC4EF5BCDD2}"/>
                    </a:ext>
                  </a:extLst>
                </p:cNvPr>
                <p:cNvSpPr txBox="1">
                  <a:spLocks noRot="1" noChangeAspect="1" noMove="1" noResize="1" noEditPoints="1" noAdjustHandles="1" noChangeArrowheads="1" noChangeShapeType="1" noTextEdit="1"/>
                </p:cNvSpPr>
                <p:nvPr/>
              </p:nvSpPr>
              <p:spPr>
                <a:xfrm>
                  <a:off x="485686" y="3716867"/>
                  <a:ext cx="3101875" cy="778931"/>
                </a:xfrm>
                <a:prstGeom prst="rect">
                  <a:avLst/>
                </a:prstGeom>
                <a:blipFill>
                  <a:blip r:embed="rId7"/>
                  <a:stretch>
                    <a:fillRect t="-109524" b="-171429"/>
                  </a:stretch>
                </a:blipFill>
              </p:spPr>
              <p:txBody>
                <a:bodyPr/>
                <a:lstStyle/>
                <a:p>
                  <a:r>
                    <a:rPr lang="ja-JP" altLang="en-US">
                      <a:noFill/>
                    </a:rPr>
                    <a:t> </a:t>
                  </a:r>
                </a:p>
              </p:txBody>
            </p:sp>
          </mc:Fallback>
        </mc:AlternateContent>
        <p:cxnSp>
          <p:nvCxnSpPr>
            <p:cNvPr id="38" name="直線矢印コネクタ 37">
              <a:extLst>
                <a:ext uri="{FF2B5EF4-FFF2-40B4-BE49-F238E27FC236}">
                  <a16:creationId xmlns:a16="http://schemas.microsoft.com/office/drawing/2014/main" id="{9F6DE0BB-AF87-1D12-1965-9F4B6D491C71}"/>
                </a:ext>
              </a:extLst>
            </p:cNvPr>
            <p:cNvCxnSpPr>
              <a:cxnSpLocks/>
            </p:cNvCxnSpPr>
            <p:nvPr/>
          </p:nvCxnSpPr>
          <p:spPr>
            <a:xfrm flipV="1">
              <a:off x="1733303" y="4360334"/>
              <a:ext cx="0" cy="39793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1" name="テキスト ボックス 40">
              <a:extLst>
                <a:ext uri="{FF2B5EF4-FFF2-40B4-BE49-F238E27FC236}">
                  <a16:creationId xmlns:a16="http://schemas.microsoft.com/office/drawing/2014/main" id="{F4536477-37A9-FBDB-5C96-DB2AC8C521FE}"/>
                </a:ext>
              </a:extLst>
            </p:cNvPr>
            <p:cNvSpPr txBox="1"/>
            <p:nvPr/>
          </p:nvSpPr>
          <p:spPr>
            <a:xfrm>
              <a:off x="1185329" y="4752309"/>
              <a:ext cx="1107996" cy="461665"/>
            </a:xfrm>
            <a:prstGeom prst="rect">
              <a:avLst/>
            </a:prstGeom>
            <a:noFill/>
          </p:spPr>
          <p:txBody>
            <a:bodyPr wrap="none" rtlCol="0">
              <a:spAutoFit/>
            </a:bodyPr>
            <a:lstStyle/>
            <a:p>
              <a:pPr algn="ctr"/>
              <a:r>
                <a:rPr kumimoji="1" lang="ja-JP" altLang="en-US" sz="1200"/>
                <a:t>ただの</a:t>
              </a:r>
              <a:br>
                <a:rPr kumimoji="1" lang="en-US" altLang="ja-JP" sz="1200" dirty="0"/>
              </a:br>
              <a:r>
                <a:rPr kumimoji="1" lang="ja-JP" altLang="en-US" sz="1200"/>
                <a:t>ベースライン</a:t>
              </a:r>
            </a:p>
          </p:txBody>
        </p:sp>
        <p:sp>
          <p:nvSpPr>
            <p:cNvPr id="43" name="テキスト ボックス 42">
              <a:extLst>
                <a:ext uri="{FF2B5EF4-FFF2-40B4-BE49-F238E27FC236}">
                  <a16:creationId xmlns:a16="http://schemas.microsoft.com/office/drawing/2014/main" id="{E527231E-DC3F-BA67-0108-545893958923}"/>
                </a:ext>
              </a:extLst>
            </p:cNvPr>
            <p:cNvSpPr txBox="1"/>
            <p:nvPr/>
          </p:nvSpPr>
          <p:spPr>
            <a:xfrm>
              <a:off x="2368259" y="4831034"/>
              <a:ext cx="1723549" cy="276999"/>
            </a:xfrm>
            <a:prstGeom prst="rect">
              <a:avLst/>
            </a:prstGeom>
            <a:noFill/>
          </p:spPr>
          <p:txBody>
            <a:bodyPr wrap="none" rtlCol="0">
              <a:spAutoFit/>
            </a:bodyPr>
            <a:lstStyle/>
            <a:p>
              <a:r>
                <a:rPr kumimoji="1" lang="ja-JP" altLang="en-US" sz="1200" b="1">
                  <a:solidFill>
                    <a:srgbClr val="FF0000"/>
                  </a:solidFill>
                </a:rPr>
                <a:t>興味があるのはこちら</a:t>
              </a:r>
            </a:p>
          </p:txBody>
        </p:sp>
        <p:cxnSp>
          <p:nvCxnSpPr>
            <p:cNvPr id="44" name="直線矢印コネクタ 43">
              <a:extLst>
                <a:ext uri="{FF2B5EF4-FFF2-40B4-BE49-F238E27FC236}">
                  <a16:creationId xmlns:a16="http://schemas.microsoft.com/office/drawing/2014/main" id="{65D9DD18-5F23-C496-13E4-302926A8880E}"/>
                </a:ext>
              </a:extLst>
            </p:cNvPr>
            <p:cNvCxnSpPr>
              <a:cxnSpLocks/>
            </p:cNvCxnSpPr>
            <p:nvPr/>
          </p:nvCxnSpPr>
          <p:spPr>
            <a:xfrm flipV="1">
              <a:off x="3058991" y="4379775"/>
              <a:ext cx="0" cy="39793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73" name="グループ化 72">
            <a:extLst>
              <a:ext uri="{FF2B5EF4-FFF2-40B4-BE49-F238E27FC236}">
                <a16:creationId xmlns:a16="http://schemas.microsoft.com/office/drawing/2014/main" id="{3AC2F097-2E93-02DB-103A-A79480B6C5A8}"/>
              </a:ext>
            </a:extLst>
          </p:cNvPr>
          <p:cNvGrpSpPr/>
          <p:nvPr/>
        </p:nvGrpSpPr>
        <p:grpSpPr>
          <a:xfrm>
            <a:off x="4904383" y="4854490"/>
            <a:ext cx="6999458" cy="2104900"/>
            <a:chOff x="4186406" y="3916405"/>
            <a:chExt cx="6999458" cy="2104900"/>
          </a:xfrm>
        </p:grpSpPr>
        <p:grpSp>
          <p:nvGrpSpPr>
            <p:cNvPr id="69" name="グループ化 68">
              <a:extLst>
                <a:ext uri="{FF2B5EF4-FFF2-40B4-BE49-F238E27FC236}">
                  <a16:creationId xmlns:a16="http://schemas.microsoft.com/office/drawing/2014/main" id="{4F86D8A1-D9D7-C435-B491-12F81C966F79}"/>
                </a:ext>
              </a:extLst>
            </p:cNvPr>
            <p:cNvGrpSpPr/>
            <p:nvPr/>
          </p:nvGrpSpPr>
          <p:grpSpPr>
            <a:xfrm>
              <a:off x="4186406" y="3916405"/>
              <a:ext cx="6999458" cy="2104900"/>
              <a:chOff x="4518891" y="3784699"/>
              <a:chExt cx="6999458" cy="2104900"/>
            </a:xfrm>
          </p:grpSpPr>
          <p:cxnSp>
            <p:nvCxnSpPr>
              <p:cNvPr id="48" name="直線矢印コネクタ 47">
                <a:extLst>
                  <a:ext uri="{FF2B5EF4-FFF2-40B4-BE49-F238E27FC236}">
                    <a16:creationId xmlns:a16="http://schemas.microsoft.com/office/drawing/2014/main" id="{99ABAE50-4683-0536-3DD6-1698AE3BCFBC}"/>
                  </a:ext>
                </a:extLst>
              </p:cNvPr>
              <p:cNvCxnSpPr>
                <a:cxnSpLocks/>
              </p:cNvCxnSpPr>
              <p:nvPr/>
            </p:nvCxnSpPr>
            <p:spPr>
              <a:xfrm>
                <a:off x="4518891" y="3802705"/>
                <a:ext cx="6999458" cy="144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直線コネクタ 49">
                <a:extLst>
                  <a:ext uri="{FF2B5EF4-FFF2-40B4-BE49-F238E27FC236}">
                    <a16:creationId xmlns:a16="http://schemas.microsoft.com/office/drawing/2014/main" id="{AD4AEA43-6B18-5E89-74DE-263E0BF7DB5E}"/>
                  </a:ext>
                </a:extLst>
              </p:cNvPr>
              <p:cNvCxnSpPr>
                <a:cxnSpLocks/>
              </p:cNvCxnSpPr>
              <p:nvPr/>
            </p:nvCxnSpPr>
            <p:spPr>
              <a:xfrm>
                <a:off x="4518891" y="3828069"/>
                <a:ext cx="0" cy="2061530"/>
              </a:xfrm>
              <a:prstGeom prst="line">
                <a:avLst/>
              </a:prstGeom>
              <a:ln>
                <a:solidFill>
                  <a:schemeClr val="tx1">
                    <a:alpha val="12826"/>
                  </a:schemeClr>
                </a:solidFill>
                <a:prstDash val="dash"/>
              </a:ln>
            </p:spPr>
            <p:style>
              <a:lnRef idx="2">
                <a:schemeClr val="accent1"/>
              </a:lnRef>
              <a:fillRef idx="0">
                <a:schemeClr val="accent1"/>
              </a:fillRef>
              <a:effectRef idx="1">
                <a:schemeClr val="accent1"/>
              </a:effectRef>
              <a:fontRef idx="minor">
                <a:schemeClr val="tx1"/>
              </a:fontRef>
            </p:style>
          </p:cxnSp>
          <p:sp>
            <p:nvSpPr>
              <p:cNvPr id="52" name="右矢印 51">
                <a:extLst>
                  <a:ext uri="{FF2B5EF4-FFF2-40B4-BE49-F238E27FC236}">
                    <a16:creationId xmlns:a16="http://schemas.microsoft.com/office/drawing/2014/main" id="{2B372D1F-93D8-2D22-118F-BE257442267D}"/>
                  </a:ext>
                </a:extLst>
              </p:cNvPr>
              <p:cNvSpPr/>
              <p:nvPr/>
            </p:nvSpPr>
            <p:spPr>
              <a:xfrm>
                <a:off x="4537643" y="4107030"/>
                <a:ext cx="2033495" cy="317619"/>
              </a:xfrm>
              <a:prstGeom prst="rightArrow">
                <a:avLst>
                  <a:gd name="adj1" fmla="val 50000"/>
                  <a:gd name="adj2" fmla="val 79322"/>
                </a:avLst>
              </a:prstGeom>
              <a:solidFill>
                <a:schemeClr val="tx1">
                  <a:lumMod val="65000"/>
                  <a:lumOff val="35000"/>
                  <a:alpha val="60834"/>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FD0808DF-FD20-BE8D-EFC8-BBC70AD424AA}"/>
                  </a:ext>
                </a:extLst>
              </p:cNvPr>
              <p:cNvSpPr txBox="1"/>
              <p:nvPr/>
            </p:nvSpPr>
            <p:spPr>
              <a:xfrm>
                <a:off x="4970012" y="4722216"/>
                <a:ext cx="1172116" cy="430887"/>
              </a:xfrm>
              <a:prstGeom prst="rect">
                <a:avLst/>
              </a:prstGeom>
              <a:noFill/>
            </p:spPr>
            <p:txBody>
              <a:bodyPr wrap="none" rtlCol="0">
                <a:spAutoFit/>
              </a:bodyPr>
              <a:lstStyle/>
              <a:p>
                <a:r>
                  <a:rPr kumimoji="1" lang="ja-JP" altLang="en-US" sz="1100" b="1">
                    <a:solidFill>
                      <a:schemeClr val="tx1">
                        <a:lumMod val="65000"/>
                        <a:lumOff val="35000"/>
                      </a:schemeClr>
                    </a:solidFill>
                  </a:rPr>
                  <a:t>平均的な予測値</a:t>
                </a:r>
                <a:br>
                  <a:rPr kumimoji="1" lang="en-US" altLang="ja-JP" sz="1100" b="1" dirty="0">
                    <a:solidFill>
                      <a:schemeClr val="tx1">
                        <a:lumMod val="65000"/>
                        <a:lumOff val="35000"/>
                      </a:schemeClr>
                    </a:solidFill>
                  </a:rPr>
                </a:br>
                <a:r>
                  <a:rPr kumimoji="1" lang="en-US" altLang="ja-JP" sz="1100" b="1" dirty="0">
                    <a:solidFill>
                      <a:schemeClr val="tx1">
                        <a:lumMod val="65000"/>
                        <a:lumOff val="35000"/>
                      </a:schemeClr>
                    </a:solidFill>
                  </a:rPr>
                  <a:t>(</a:t>
                </a:r>
                <a:r>
                  <a:rPr kumimoji="1" lang="ja-JP" altLang="en-US" sz="1100" b="1">
                    <a:solidFill>
                      <a:schemeClr val="tx1">
                        <a:lumMod val="65000"/>
                        <a:lumOff val="35000"/>
                      </a:schemeClr>
                    </a:solidFill>
                  </a:rPr>
                  <a:t>ベースライン</a:t>
                </a:r>
                <a:r>
                  <a:rPr kumimoji="1" lang="en-US" altLang="ja-JP" sz="1100" b="1" dirty="0">
                    <a:solidFill>
                      <a:schemeClr val="tx1">
                        <a:lumMod val="65000"/>
                        <a:lumOff val="35000"/>
                      </a:schemeClr>
                    </a:solidFill>
                  </a:rPr>
                  <a:t>)</a:t>
                </a:r>
                <a:endParaRPr kumimoji="1" lang="ja-JP" altLang="en-US" sz="1100" b="1">
                  <a:solidFill>
                    <a:schemeClr val="tx1">
                      <a:lumMod val="65000"/>
                      <a:lumOff val="35000"/>
                    </a:schemeClr>
                  </a:solidFill>
                </a:endParaRPr>
              </a:p>
            </p:txBody>
          </p:sp>
          <p:sp>
            <p:nvSpPr>
              <p:cNvPr id="54" name="右矢印 53">
                <a:extLst>
                  <a:ext uri="{FF2B5EF4-FFF2-40B4-BE49-F238E27FC236}">
                    <a16:creationId xmlns:a16="http://schemas.microsoft.com/office/drawing/2014/main" id="{6DEB8FF6-D5F0-C47C-A35E-57A993E6A2FD}"/>
                  </a:ext>
                </a:extLst>
              </p:cNvPr>
              <p:cNvSpPr/>
              <p:nvPr/>
            </p:nvSpPr>
            <p:spPr>
              <a:xfrm>
                <a:off x="6571138" y="4394532"/>
                <a:ext cx="1031923" cy="317619"/>
              </a:xfrm>
              <a:prstGeom prst="rightArrow">
                <a:avLst>
                  <a:gd name="adj1" fmla="val 50000"/>
                  <a:gd name="adj2" fmla="val 79322"/>
                </a:avLst>
              </a:prstGeom>
              <a:solidFill>
                <a:srgbClr val="C00000">
                  <a:alpha val="6083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右矢印 54">
                <a:extLst>
                  <a:ext uri="{FF2B5EF4-FFF2-40B4-BE49-F238E27FC236}">
                    <a16:creationId xmlns:a16="http://schemas.microsoft.com/office/drawing/2014/main" id="{2599CE39-6CCA-E577-18D5-9C2088A6002D}"/>
                  </a:ext>
                </a:extLst>
              </p:cNvPr>
              <p:cNvSpPr/>
              <p:nvPr/>
            </p:nvSpPr>
            <p:spPr>
              <a:xfrm>
                <a:off x="7603060" y="4620041"/>
                <a:ext cx="2612693" cy="317619"/>
              </a:xfrm>
              <a:prstGeom prst="rightArrow">
                <a:avLst>
                  <a:gd name="adj1" fmla="val 50000"/>
                  <a:gd name="adj2" fmla="val 79322"/>
                </a:avLst>
              </a:prstGeom>
              <a:solidFill>
                <a:srgbClr val="C00000">
                  <a:alpha val="6083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 name="直線コネクタ 56">
                <a:extLst>
                  <a:ext uri="{FF2B5EF4-FFF2-40B4-BE49-F238E27FC236}">
                    <a16:creationId xmlns:a16="http://schemas.microsoft.com/office/drawing/2014/main" id="{01CDBDCF-5F92-F36D-C0A0-DD05F6A79A1B}"/>
                  </a:ext>
                </a:extLst>
              </p:cNvPr>
              <p:cNvCxnSpPr>
                <a:cxnSpLocks/>
              </p:cNvCxnSpPr>
              <p:nvPr/>
            </p:nvCxnSpPr>
            <p:spPr>
              <a:xfrm flipH="1">
                <a:off x="6560627" y="3821327"/>
                <a:ext cx="12674" cy="2024904"/>
              </a:xfrm>
              <a:prstGeom prst="line">
                <a:avLst/>
              </a:prstGeom>
              <a:ln>
                <a:solidFill>
                  <a:schemeClr val="tx1">
                    <a:alpha val="12826"/>
                  </a:schemeClr>
                </a:solidFill>
                <a:prstDash val="dash"/>
              </a:ln>
            </p:spPr>
            <p:style>
              <a:lnRef idx="2">
                <a:schemeClr val="accent1"/>
              </a:lnRef>
              <a:fillRef idx="0">
                <a:schemeClr val="accent1"/>
              </a:fillRef>
              <a:effectRef idx="1">
                <a:schemeClr val="accent1"/>
              </a:effectRef>
              <a:fontRef idx="minor">
                <a:schemeClr val="tx1"/>
              </a:fontRef>
            </p:style>
          </p:cxnSp>
          <p:cxnSp>
            <p:nvCxnSpPr>
              <p:cNvPr id="58" name="直線コネクタ 57">
                <a:extLst>
                  <a:ext uri="{FF2B5EF4-FFF2-40B4-BE49-F238E27FC236}">
                    <a16:creationId xmlns:a16="http://schemas.microsoft.com/office/drawing/2014/main" id="{FBD9DA87-7D71-718A-17C9-279559FBA896}"/>
                  </a:ext>
                </a:extLst>
              </p:cNvPr>
              <p:cNvCxnSpPr>
                <a:cxnSpLocks/>
              </p:cNvCxnSpPr>
              <p:nvPr/>
            </p:nvCxnSpPr>
            <p:spPr>
              <a:xfrm>
                <a:off x="7603061" y="3784700"/>
                <a:ext cx="0" cy="2061530"/>
              </a:xfrm>
              <a:prstGeom prst="line">
                <a:avLst/>
              </a:prstGeom>
              <a:ln>
                <a:solidFill>
                  <a:schemeClr val="tx1">
                    <a:alpha val="12826"/>
                  </a:schemeClr>
                </a:solidFill>
                <a:prstDash val="dash"/>
              </a:ln>
            </p:spPr>
            <p:style>
              <a:lnRef idx="2">
                <a:schemeClr val="accent1"/>
              </a:lnRef>
              <a:fillRef idx="0">
                <a:schemeClr val="accent1"/>
              </a:fillRef>
              <a:effectRef idx="1">
                <a:schemeClr val="accent1"/>
              </a:effectRef>
              <a:fontRef idx="minor">
                <a:schemeClr val="tx1"/>
              </a:fontRef>
            </p:style>
          </p:cxnSp>
          <p:cxnSp>
            <p:nvCxnSpPr>
              <p:cNvPr id="59" name="直線コネクタ 58">
                <a:extLst>
                  <a:ext uri="{FF2B5EF4-FFF2-40B4-BE49-F238E27FC236}">
                    <a16:creationId xmlns:a16="http://schemas.microsoft.com/office/drawing/2014/main" id="{02D2CA8D-B9E3-EC95-B601-4BB48094BC25}"/>
                  </a:ext>
                </a:extLst>
              </p:cNvPr>
              <p:cNvCxnSpPr>
                <a:cxnSpLocks/>
              </p:cNvCxnSpPr>
              <p:nvPr/>
            </p:nvCxnSpPr>
            <p:spPr>
              <a:xfrm>
                <a:off x="10215767" y="3828069"/>
                <a:ext cx="0" cy="2061530"/>
              </a:xfrm>
              <a:prstGeom prst="line">
                <a:avLst/>
              </a:prstGeom>
              <a:ln>
                <a:solidFill>
                  <a:schemeClr val="tx1">
                    <a:alpha val="12826"/>
                  </a:schemeClr>
                </a:solidFill>
                <a:prstDash val="dash"/>
              </a:ln>
            </p:spPr>
            <p:style>
              <a:lnRef idx="2">
                <a:schemeClr val="accent1"/>
              </a:lnRef>
              <a:fillRef idx="0">
                <a:schemeClr val="accent1"/>
              </a:fillRef>
              <a:effectRef idx="1">
                <a:schemeClr val="accent1"/>
              </a:effectRef>
              <a:fontRef idx="minor">
                <a:schemeClr val="tx1"/>
              </a:fontRef>
            </p:style>
          </p:cxnSp>
          <p:sp>
            <p:nvSpPr>
              <p:cNvPr id="60" name="右矢印 59">
                <a:extLst>
                  <a:ext uri="{FF2B5EF4-FFF2-40B4-BE49-F238E27FC236}">
                    <a16:creationId xmlns:a16="http://schemas.microsoft.com/office/drawing/2014/main" id="{22FEFC50-7F4F-BB94-AFC6-E6F9CE56802C}"/>
                  </a:ext>
                </a:extLst>
              </p:cNvPr>
              <p:cNvSpPr/>
              <p:nvPr/>
            </p:nvSpPr>
            <p:spPr>
              <a:xfrm rot="10800000">
                <a:off x="8889996" y="5213971"/>
                <a:ext cx="1325756" cy="317619"/>
              </a:xfrm>
              <a:prstGeom prst="rightArrow">
                <a:avLst>
                  <a:gd name="adj1" fmla="val 50000"/>
                  <a:gd name="adj2" fmla="val 79322"/>
                </a:avLst>
              </a:prstGeom>
              <a:solidFill>
                <a:srgbClr val="C00000">
                  <a:alpha val="6083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コネクタ 60">
                <a:extLst>
                  <a:ext uri="{FF2B5EF4-FFF2-40B4-BE49-F238E27FC236}">
                    <a16:creationId xmlns:a16="http://schemas.microsoft.com/office/drawing/2014/main" id="{CA463848-1D11-8CAE-7859-2BEFCC0036E9}"/>
                  </a:ext>
                </a:extLst>
              </p:cNvPr>
              <p:cNvCxnSpPr>
                <a:cxnSpLocks/>
              </p:cNvCxnSpPr>
              <p:nvPr/>
            </p:nvCxnSpPr>
            <p:spPr>
              <a:xfrm>
                <a:off x="8889998" y="3784699"/>
                <a:ext cx="0" cy="2061530"/>
              </a:xfrm>
              <a:prstGeom prst="line">
                <a:avLst/>
              </a:prstGeom>
              <a:ln>
                <a:solidFill>
                  <a:schemeClr val="tx1">
                    <a:alpha val="12826"/>
                  </a:schemeClr>
                </a:solidFill>
                <a:prstDash val="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37FF8486-A97E-5537-D8D2-FCBFAF7CD7DD}"/>
                      </a:ext>
                    </a:extLst>
                  </p:cNvPr>
                  <p:cNvSpPr txBox="1"/>
                  <p:nvPr/>
                </p:nvSpPr>
                <p:spPr>
                  <a:xfrm>
                    <a:off x="5138772" y="4299435"/>
                    <a:ext cx="772583"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400" b="1" i="1" smtClean="0">
                                  <a:solidFill>
                                    <a:schemeClr val="tx1">
                                      <a:lumMod val="50000"/>
                                      <a:lumOff val="50000"/>
                                    </a:schemeClr>
                                  </a:solidFill>
                                  <a:latin typeface="Cambria Math" panose="02040503050406030204" pitchFamily="18" charset="0"/>
                                </a:rPr>
                              </m:ctrlPr>
                            </m:sSubPr>
                            <m:e>
                              <m:r>
                                <a:rPr lang="en-US" altLang="ja-JP" sz="1400" b="1" i="1">
                                  <a:solidFill>
                                    <a:schemeClr val="tx1">
                                      <a:lumMod val="50000"/>
                                      <a:lumOff val="50000"/>
                                    </a:schemeClr>
                                  </a:solidFill>
                                  <a:latin typeface="Cambria Math" panose="02040503050406030204" pitchFamily="18" charset="0"/>
                                  <a:ea typeface="Cambria Math" panose="02040503050406030204" pitchFamily="18" charset="0"/>
                                </a:rPr>
                                <m:t>𝝋</m:t>
                              </m:r>
                            </m:e>
                            <m:sub>
                              <m:r>
                                <a:rPr lang="en-US" altLang="ja-JP" sz="1400" b="1" i="1">
                                  <a:solidFill>
                                    <a:schemeClr val="tx1">
                                      <a:lumMod val="50000"/>
                                      <a:lumOff val="50000"/>
                                    </a:schemeClr>
                                  </a:solidFill>
                                  <a:latin typeface="Cambria Math" panose="02040503050406030204" pitchFamily="18" charset="0"/>
                                </a:rPr>
                                <m:t>𝟎</m:t>
                              </m:r>
                            </m:sub>
                          </m:sSub>
                          <m:d>
                            <m:dPr>
                              <m:ctrlPr>
                                <a:rPr lang="en-US" altLang="ja-JP" sz="1400" b="1" i="1">
                                  <a:solidFill>
                                    <a:schemeClr val="tx1">
                                      <a:lumMod val="50000"/>
                                      <a:lumOff val="50000"/>
                                    </a:schemeClr>
                                  </a:solidFill>
                                  <a:latin typeface="Cambria Math" panose="02040503050406030204" pitchFamily="18" charset="0"/>
                                </a:rPr>
                              </m:ctrlPr>
                            </m:dPr>
                            <m:e>
                              <m:r>
                                <a:rPr lang="en-US" altLang="ja-JP" sz="1400" b="1" i="1">
                                  <a:solidFill>
                                    <a:schemeClr val="tx1">
                                      <a:lumMod val="50000"/>
                                      <a:lumOff val="50000"/>
                                    </a:schemeClr>
                                  </a:solidFill>
                                  <a:latin typeface="Cambria Math" panose="02040503050406030204" pitchFamily="18" charset="0"/>
                                </a:rPr>
                                <m:t>𝒇</m:t>
                              </m:r>
                            </m:e>
                          </m:d>
                        </m:oMath>
                      </m:oMathPara>
                    </a14:m>
                    <a:endParaRPr lang="ja-JP" altLang="en-US" sz="1400" b="1">
                      <a:solidFill>
                        <a:schemeClr val="tx1">
                          <a:lumMod val="50000"/>
                          <a:lumOff val="50000"/>
                        </a:schemeClr>
                      </a:solidFill>
                    </a:endParaRPr>
                  </a:p>
                </p:txBody>
              </p:sp>
            </mc:Choice>
            <mc:Fallback xmlns="">
              <p:sp>
                <p:nvSpPr>
                  <p:cNvPr id="63" name="テキスト ボックス 62">
                    <a:extLst>
                      <a:ext uri="{FF2B5EF4-FFF2-40B4-BE49-F238E27FC236}">
                        <a16:creationId xmlns:a16="http://schemas.microsoft.com/office/drawing/2014/main" id="{37FF8486-A97E-5537-D8D2-FCBFAF7CD7DD}"/>
                      </a:ext>
                    </a:extLst>
                  </p:cNvPr>
                  <p:cNvSpPr txBox="1">
                    <a:spLocks noRot="1" noChangeAspect="1" noMove="1" noResize="1" noEditPoints="1" noAdjustHandles="1" noChangeArrowheads="1" noChangeShapeType="1" noTextEdit="1"/>
                  </p:cNvSpPr>
                  <p:nvPr/>
                </p:nvSpPr>
                <p:spPr>
                  <a:xfrm>
                    <a:off x="5138772" y="4299435"/>
                    <a:ext cx="772583" cy="307777"/>
                  </a:xfrm>
                  <a:prstGeom prst="rect">
                    <a:avLst/>
                  </a:prstGeom>
                  <a:blipFill>
                    <a:blip r:embed="rId8"/>
                    <a:stretch>
                      <a:fillRect b="-1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7642DA96-9B99-5BD8-5C65-91D82CCE0581}"/>
                      </a:ext>
                    </a:extLst>
                  </p:cNvPr>
                  <p:cNvSpPr txBox="1"/>
                  <p:nvPr/>
                </p:nvSpPr>
                <p:spPr>
                  <a:xfrm>
                    <a:off x="6633523" y="4602843"/>
                    <a:ext cx="772583"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400" b="1" i="1" smtClean="0">
                                  <a:solidFill>
                                    <a:srgbClr val="C00000"/>
                                  </a:solidFill>
                                  <a:latin typeface="Cambria Math" panose="02040503050406030204" pitchFamily="18" charset="0"/>
                                </a:rPr>
                              </m:ctrlPr>
                            </m:sSubPr>
                            <m:e>
                              <m:r>
                                <a:rPr lang="en-US" altLang="ja-JP" sz="1400" b="1" i="1">
                                  <a:solidFill>
                                    <a:srgbClr val="C00000"/>
                                  </a:solidFill>
                                  <a:latin typeface="Cambria Math" panose="02040503050406030204" pitchFamily="18" charset="0"/>
                                  <a:ea typeface="Cambria Math" panose="02040503050406030204" pitchFamily="18" charset="0"/>
                                </a:rPr>
                                <m:t>𝝋</m:t>
                              </m:r>
                            </m:e>
                            <m:sub>
                              <m:r>
                                <a:rPr lang="en-US" altLang="ja-JP" sz="1400" b="1" i="1" smtClean="0">
                                  <a:solidFill>
                                    <a:srgbClr val="C00000"/>
                                  </a:solidFill>
                                  <a:latin typeface="Cambria Math" panose="02040503050406030204" pitchFamily="18" charset="0"/>
                                  <a:ea typeface="Cambria Math" panose="02040503050406030204" pitchFamily="18" charset="0"/>
                                </a:rPr>
                                <m:t>𝟏</m:t>
                              </m:r>
                            </m:sub>
                          </m:sSub>
                          <m:d>
                            <m:dPr>
                              <m:ctrlPr>
                                <a:rPr lang="en-US" altLang="ja-JP" sz="1400" b="1" i="1">
                                  <a:solidFill>
                                    <a:srgbClr val="C00000"/>
                                  </a:solidFill>
                                  <a:latin typeface="Cambria Math" panose="02040503050406030204" pitchFamily="18" charset="0"/>
                                </a:rPr>
                              </m:ctrlPr>
                            </m:dPr>
                            <m:e>
                              <m:r>
                                <a:rPr lang="en-US" altLang="ja-JP" sz="1400" b="1" i="1">
                                  <a:solidFill>
                                    <a:srgbClr val="C00000"/>
                                  </a:solidFill>
                                  <a:latin typeface="Cambria Math" panose="02040503050406030204" pitchFamily="18" charset="0"/>
                                </a:rPr>
                                <m:t>𝒇</m:t>
                              </m:r>
                              <m:r>
                                <a:rPr lang="en-US" altLang="ja-JP" sz="1400" b="1" i="1" smtClean="0">
                                  <a:solidFill>
                                    <a:srgbClr val="C00000"/>
                                  </a:solidFill>
                                  <a:latin typeface="Cambria Math" panose="02040503050406030204" pitchFamily="18" charset="0"/>
                                </a:rPr>
                                <m:t>, </m:t>
                              </m:r>
                              <m:r>
                                <a:rPr lang="en-US" altLang="ja-JP" sz="1400" b="1" i="1" smtClean="0">
                                  <a:solidFill>
                                    <a:srgbClr val="C00000"/>
                                  </a:solidFill>
                                  <a:latin typeface="Cambria Math" panose="02040503050406030204" pitchFamily="18" charset="0"/>
                                </a:rPr>
                                <m:t>𝒙</m:t>
                              </m:r>
                            </m:e>
                          </m:d>
                        </m:oMath>
                      </m:oMathPara>
                    </a14:m>
                    <a:endParaRPr lang="ja-JP" altLang="en-US" sz="1400" b="1">
                      <a:solidFill>
                        <a:srgbClr val="C00000"/>
                      </a:solidFill>
                    </a:endParaRPr>
                  </a:p>
                </p:txBody>
              </p:sp>
            </mc:Choice>
            <mc:Fallback xmlns="">
              <p:sp>
                <p:nvSpPr>
                  <p:cNvPr id="64" name="テキスト ボックス 63">
                    <a:extLst>
                      <a:ext uri="{FF2B5EF4-FFF2-40B4-BE49-F238E27FC236}">
                        <a16:creationId xmlns:a16="http://schemas.microsoft.com/office/drawing/2014/main" id="{7642DA96-9B99-5BD8-5C65-91D82CCE0581}"/>
                      </a:ext>
                    </a:extLst>
                  </p:cNvPr>
                  <p:cNvSpPr txBox="1">
                    <a:spLocks noRot="1" noChangeAspect="1" noMove="1" noResize="1" noEditPoints="1" noAdjustHandles="1" noChangeArrowheads="1" noChangeShapeType="1" noTextEdit="1"/>
                  </p:cNvSpPr>
                  <p:nvPr/>
                </p:nvSpPr>
                <p:spPr>
                  <a:xfrm>
                    <a:off x="6633523" y="4602843"/>
                    <a:ext cx="772583" cy="307777"/>
                  </a:xfrm>
                  <a:prstGeom prst="rect">
                    <a:avLst/>
                  </a:prstGeom>
                  <a:blipFill>
                    <a:blip r:embed="rId9"/>
                    <a:stretch>
                      <a:fillRect b="-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CE2DC56E-22C5-D7E2-351C-01CFE39C02E5}"/>
                      </a:ext>
                    </a:extLst>
                  </p:cNvPr>
                  <p:cNvSpPr txBox="1"/>
                  <p:nvPr/>
                </p:nvSpPr>
                <p:spPr>
                  <a:xfrm>
                    <a:off x="8259203" y="4813057"/>
                    <a:ext cx="772583"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400" b="1" i="1" smtClean="0">
                                  <a:solidFill>
                                    <a:srgbClr val="C00000"/>
                                  </a:solidFill>
                                  <a:latin typeface="Cambria Math" panose="02040503050406030204" pitchFamily="18" charset="0"/>
                                </a:rPr>
                              </m:ctrlPr>
                            </m:sSubPr>
                            <m:e>
                              <m:r>
                                <a:rPr lang="en-US" altLang="ja-JP" sz="1400" b="1" i="1">
                                  <a:solidFill>
                                    <a:srgbClr val="C00000"/>
                                  </a:solidFill>
                                  <a:latin typeface="Cambria Math" panose="02040503050406030204" pitchFamily="18" charset="0"/>
                                  <a:ea typeface="Cambria Math" panose="02040503050406030204" pitchFamily="18" charset="0"/>
                                </a:rPr>
                                <m:t>𝝋</m:t>
                              </m:r>
                            </m:e>
                            <m:sub>
                              <m:r>
                                <a:rPr lang="en-US" altLang="ja-JP" sz="1400" b="1" i="1" smtClean="0">
                                  <a:solidFill>
                                    <a:srgbClr val="C00000"/>
                                  </a:solidFill>
                                  <a:latin typeface="Cambria Math" panose="02040503050406030204" pitchFamily="18" charset="0"/>
                                  <a:ea typeface="Cambria Math" panose="02040503050406030204" pitchFamily="18" charset="0"/>
                                </a:rPr>
                                <m:t>𝟐</m:t>
                              </m:r>
                            </m:sub>
                          </m:sSub>
                          <m:d>
                            <m:dPr>
                              <m:ctrlPr>
                                <a:rPr lang="en-US" altLang="ja-JP" sz="1400" b="1" i="1">
                                  <a:solidFill>
                                    <a:srgbClr val="C00000"/>
                                  </a:solidFill>
                                  <a:latin typeface="Cambria Math" panose="02040503050406030204" pitchFamily="18" charset="0"/>
                                </a:rPr>
                              </m:ctrlPr>
                            </m:dPr>
                            <m:e>
                              <m:r>
                                <a:rPr lang="en-US" altLang="ja-JP" sz="1400" b="1" i="1">
                                  <a:solidFill>
                                    <a:srgbClr val="C00000"/>
                                  </a:solidFill>
                                  <a:latin typeface="Cambria Math" panose="02040503050406030204" pitchFamily="18" charset="0"/>
                                </a:rPr>
                                <m:t>𝒇</m:t>
                              </m:r>
                              <m:r>
                                <a:rPr lang="en-US" altLang="ja-JP" sz="1400" b="1" i="1" smtClean="0">
                                  <a:solidFill>
                                    <a:srgbClr val="C00000"/>
                                  </a:solidFill>
                                  <a:latin typeface="Cambria Math" panose="02040503050406030204" pitchFamily="18" charset="0"/>
                                </a:rPr>
                                <m:t>, </m:t>
                              </m:r>
                              <m:r>
                                <a:rPr lang="en-US" altLang="ja-JP" sz="1400" b="1" i="1" smtClean="0">
                                  <a:solidFill>
                                    <a:srgbClr val="C00000"/>
                                  </a:solidFill>
                                  <a:latin typeface="Cambria Math" panose="02040503050406030204" pitchFamily="18" charset="0"/>
                                </a:rPr>
                                <m:t>𝒙</m:t>
                              </m:r>
                            </m:e>
                          </m:d>
                        </m:oMath>
                      </m:oMathPara>
                    </a14:m>
                    <a:endParaRPr lang="ja-JP" altLang="en-US" sz="1400" b="1">
                      <a:solidFill>
                        <a:srgbClr val="C00000"/>
                      </a:solidFill>
                    </a:endParaRPr>
                  </a:p>
                </p:txBody>
              </p:sp>
            </mc:Choice>
            <mc:Fallback xmlns="">
              <p:sp>
                <p:nvSpPr>
                  <p:cNvPr id="65" name="テキスト ボックス 64">
                    <a:extLst>
                      <a:ext uri="{FF2B5EF4-FFF2-40B4-BE49-F238E27FC236}">
                        <a16:creationId xmlns:a16="http://schemas.microsoft.com/office/drawing/2014/main" id="{CE2DC56E-22C5-D7E2-351C-01CFE39C02E5}"/>
                      </a:ext>
                    </a:extLst>
                  </p:cNvPr>
                  <p:cNvSpPr txBox="1">
                    <a:spLocks noRot="1" noChangeAspect="1" noMove="1" noResize="1" noEditPoints="1" noAdjustHandles="1" noChangeArrowheads="1" noChangeShapeType="1" noTextEdit="1"/>
                  </p:cNvSpPr>
                  <p:nvPr/>
                </p:nvSpPr>
                <p:spPr>
                  <a:xfrm>
                    <a:off x="8259203" y="4813057"/>
                    <a:ext cx="772583" cy="307777"/>
                  </a:xfrm>
                  <a:prstGeom prst="rect">
                    <a:avLst/>
                  </a:prstGeom>
                  <a:blipFill>
                    <a:blip r:embed="rId10"/>
                    <a:stretch>
                      <a:fillRect b="-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FFC5037C-9DC8-EEE1-89C3-FA3DFA1BA34F}"/>
                      </a:ext>
                    </a:extLst>
                  </p:cNvPr>
                  <p:cNvSpPr txBox="1"/>
                  <p:nvPr/>
                </p:nvSpPr>
                <p:spPr>
                  <a:xfrm>
                    <a:off x="9154170" y="5470839"/>
                    <a:ext cx="772583"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400" b="1" i="1" smtClean="0">
                                  <a:solidFill>
                                    <a:srgbClr val="C00000"/>
                                  </a:solidFill>
                                  <a:latin typeface="Cambria Math" panose="02040503050406030204" pitchFamily="18" charset="0"/>
                                </a:rPr>
                              </m:ctrlPr>
                            </m:sSubPr>
                            <m:e>
                              <m:r>
                                <a:rPr lang="en-US" altLang="ja-JP" sz="1400" b="1" i="1">
                                  <a:solidFill>
                                    <a:srgbClr val="C00000"/>
                                  </a:solidFill>
                                  <a:latin typeface="Cambria Math" panose="02040503050406030204" pitchFamily="18" charset="0"/>
                                  <a:ea typeface="Cambria Math" panose="02040503050406030204" pitchFamily="18" charset="0"/>
                                </a:rPr>
                                <m:t>𝝋</m:t>
                              </m:r>
                            </m:e>
                            <m:sub>
                              <m:r>
                                <a:rPr lang="en-US" altLang="ja-JP" sz="1400" b="1" i="1" smtClean="0">
                                  <a:solidFill>
                                    <a:srgbClr val="C00000"/>
                                  </a:solidFill>
                                  <a:latin typeface="Cambria Math" panose="02040503050406030204" pitchFamily="18" charset="0"/>
                                  <a:ea typeface="Cambria Math" panose="02040503050406030204" pitchFamily="18" charset="0"/>
                                </a:rPr>
                                <m:t>𝟑</m:t>
                              </m:r>
                            </m:sub>
                          </m:sSub>
                          <m:d>
                            <m:dPr>
                              <m:ctrlPr>
                                <a:rPr lang="en-US" altLang="ja-JP" sz="1400" b="1" i="1">
                                  <a:solidFill>
                                    <a:srgbClr val="C00000"/>
                                  </a:solidFill>
                                  <a:latin typeface="Cambria Math" panose="02040503050406030204" pitchFamily="18" charset="0"/>
                                </a:rPr>
                              </m:ctrlPr>
                            </m:dPr>
                            <m:e>
                              <m:r>
                                <a:rPr lang="en-US" altLang="ja-JP" sz="1400" b="1" i="1">
                                  <a:solidFill>
                                    <a:srgbClr val="C00000"/>
                                  </a:solidFill>
                                  <a:latin typeface="Cambria Math" panose="02040503050406030204" pitchFamily="18" charset="0"/>
                                </a:rPr>
                                <m:t>𝒇</m:t>
                              </m:r>
                              <m:r>
                                <a:rPr lang="en-US" altLang="ja-JP" sz="1400" b="1" i="1" smtClean="0">
                                  <a:solidFill>
                                    <a:srgbClr val="C00000"/>
                                  </a:solidFill>
                                  <a:latin typeface="Cambria Math" panose="02040503050406030204" pitchFamily="18" charset="0"/>
                                </a:rPr>
                                <m:t>, </m:t>
                              </m:r>
                              <m:r>
                                <a:rPr lang="en-US" altLang="ja-JP" sz="1400" b="1" i="1" smtClean="0">
                                  <a:solidFill>
                                    <a:srgbClr val="C00000"/>
                                  </a:solidFill>
                                  <a:latin typeface="Cambria Math" panose="02040503050406030204" pitchFamily="18" charset="0"/>
                                </a:rPr>
                                <m:t>𝒙</m:t>
                              </m:r>
                            </m:e>
                          </m:d>
                        </m:oMath>
                      </m:oMathPara>
                    </a14:m>
                    <a:endParaRPr lang="ja-JP" altLang="en-US" sz="1400" b="1">
                      <a:solidFill>
                        <a:srgbClr val="C00000"/>
                      </a:solidFill>
                    </a:endParaRPr>
                  </a:p>
                </p:txBody>
              </p:sp>
            </mc:Choice>
            <mc:Fallback xmlns="">
              <p:sp>
                <p:nvSpPr>
                  <p:cNvPr id="66" name="テキスト ボックス 65">
                    <a:extLst>
                      <a:ext uri="{FF2B5EF4-FFF2-40B4-BE49-F238E27FC236}">
                        <a16:creationId xmlns:a16="http://schemas.microsoft.com/office/drawing/2014/main" id="{FFC5037C-9DC8-EEE1-89C3-FA3DFA1BA34F}"/>
                      </a:ext>
                    </a:extLst>
                  </p:cNvPr>
                  <p:cNvSpPr txBox="1">
                    <a:spLocks noRot="1" noChangeAspect="1" noMove="1" noResize="1" noEditPoints="1" noAdjustHandles="1" noChangeArrowheads="1" noChangeShapeType="1" noTextEdit="1"/>
                  </p:cNvSpPr>
                  <p:nvPr/>
                </p:nvSpPr>
                <p:spPr>
                  <a:xfrm>
                    <a:off x="9154170" y="5470839"/>
                    <a:ext cx="772583" cy="307777"/>
                  </a:xfrm>
                  <a:prstGeom prst="rect">
                    <a:avLst/>
                  </a:prstGeom>
                  <a:blipFill>
                    <a:blip r:embed="rId11"/>
                    <a:stretch>
                      <a:fillRect b="-8000"/>
                    </a:stretch>
                  </a:blipFill>
                </p:spPr>
                <p:txBody>
                  <a:bodyPr/>
                  <a:lstStyle/>
                  <a:p>
                    <a:r>
                      <a:rPr lang="ja-JP" altLang="en-US">
                        <a:noFill/>
                      </a:rPr>
                      <a:t> </a:t>
                    </a:r>
                  </a:p>
                </p:txBody>
              </p:sp>
            </mc:Fallback>
          </mc:AlternateContent>
        </p:grpSp>
        <p:sp>
          <p:nvSpPr>
            <p:cNvPr id="71" name="テキスト ボックス 70">
              <a:extLst>
                <a:ext uri="{FF2B5EF4-FFF2-40B4-BE49-F238E27FC236}">
                  <a16:creationId xmlns:a16="http://schemas.microsoft.com/office/drawing/2014/main" id="{5B88A8DB-6E97-EB5F-FFE9-57DB305DE833}"/>
                </a:ext>
              </a:extLst>
            </p:cNvPr>
            <p:cNvSpPr txBox="1"/>
            <p:nvPr/>
          </p:nvSpPr>
          <p:spPr>
            <a:xfrm>
              <a:off x="10077868" y="4924649"/>
              <a:ext cx="1107996" cy="369332"/>
            </a:xfrm>
            <a:prstGeom prst="rect">
              <a:avLst/>
            </a:prstGeom>
            <a:noFill/>
          </p:spPr>
          <p:txBody>
            <a:bodyPr wrap="none" rtlCol="0">
              <a:spAutoFit/>
            </a:bodyPr>
            <a:lstStyle/>
            <a:p>
              <a:r>
                <a:rPr lang="ja-JP" altLang="en-US"/>
                <a:t>・・・・</a:t>
              </a:r>
              <a:endParaRPr kumimoji="1" lang="en-US" altLang="ja-JP" dirty="0"/>
            </a:p>
          </p:txBody>
        </p:sp>
      </p:grpSp>
      <p:cxnSp>
        <p:nvCxnSpPr>
          <p:cNvPr id="75" name="直線矢印コネクタ 74">
            <a:extLst>
              <a:ext uri="{FF2B5EF4-FFF2-40B4-BE49-F238E27FC236}">
                <a16:creationId xmlns:a16="http://schemas.microsoft.com/office/drawing/2014/main" id="{925F6946-2A33-D1C9-FADC-328F668A8438}"/>
              </a:ext>
            </a:extLst>
          </p:cNvPr>
          <p:cNvCxnSpPr/>
          <p:nvPr/>
        </p:nvCxnSpPr>
        <p:spPr>
          <a:xfrm>
            <a:off x="4904383" y="4562194"/>
            <a:ext cx="0" cy="2922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6" name="テキスト ボックス 75">
            <a:extLst>
              <a:ext uri="{FF2B5EF4-FFF2-40B4-BE49-F238E27FC236}">
                <a16:creationId xmlns:a16="http://schemas.microsoft.com/office/drawing/2014/main" id="{B2A37A3A-DBCF-6183-2A79-8E2312172C34}"/>
              </a:ext>
            </a:extLst>
          </p:cNvPr>
          <p:cNvSpPr txBox="1"/>
          <p:nvPr/>
        </p:nvSpPr>
        <p:spPr>
          <a:xfrm>
            <a:off x="4747930" y="4264627"/>
            <a:ext cx="317716" cy="369332"/>
          </a:xfrm>
          <a:prstGeom prst="rect">
            <a:avLst/>
          </a:prstGeom>
          <a:noFill/>
        </p:spPr>
        <p:txBody>
          <a:bodyPr wrap="none" rtlCol="0">
            <a:spAutoFit/>
          </a:bodyPr>
          <a:lstStyle/>
          <a:p>
            <a:r>
              <a:rPr kumimoji="1" lang="en-US" altLang="ja-JP" b="1" dirty="0"/>
              <a:t>0</a:t>
            </a:r>
            <a:endParaRPr kumimoji="1" lang="ja-JP" altLang="en-US" b="1"/>
          </a:p>
        </p:txBody>
      </p:sp>
      <p:cxnSp>
        <p:nvCxnSpPr>
          <p:cNvPr id="77" name="直線矢印コネクタ 76">
            <a:extLst>
              <a:ext uri="{FF2B5EF4-FFF2-40B4-BE49-F238E27FC236}">
                <a16:creationId xmlns:a16="http://schemas.microsoft.com/office/drawing/2014/main" id="{FBB4706B-EE64-BC5E-A185-CAA0365E8536}"/>
              </a:ext>
            </a:extLst>
          </p:cNvPr>
          <p:cNvCxnSpPr/>
          <p:nvPr/>
        </p:nvCxnSpPr>
        <p:spPr>
          <a:xfrm>
            <a:off x="6949083" y="4562194"/>
            <a:ext cx="0" cy="2922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34561EAB-9CFE-58A5-032F-8792EF60095D}"/>
                  </a:ext>
                </a:extLst>
              </p:cNvPr>
              <p:cNvSpPr txBox="1"/>
              <p:nvPr/>
            </p:nvSpPr>
            <p:spPr>
              <a:xfrm>
                <a:off x="6569689" y="4110410"/>
                <a:ext cx="857093"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ja-JP" sz="1800" b="1" i="1" smtClean="0">
                              <a:solidFill>
                                <a:schemeClr val="tx1">
                                  <a:lumMod val="50000"/>
                                  <a:lumOff val="50000"/>
                                </a:schemeClr>
                              </a:solidFill>
                              <a:latin typeface="Cambria Math" panose="02040503050406030204" pitchFamily="18" charset="0"/>
                            </a:rPr>
                          </m:ctrlPr>
                        </m:sSubPr>
                        <m:e>
                          <m:r>
                            <a:rPr lang="en-US" altLang="ja-JP" sz="1800" b="1" i="1">
                              <a:solidFill>
                                <a:schemeClr val="tx1">
                                  <a:lumMod val="50000"/>
                                  <a:lumOff val="50000"/>
                                </a:schemeClr>
                              </a:solidFill>
                              <a:latin typeface="Cambria Math" panose="02040503050406030204" pitchFamily="18" charset="0"/>
                              <a:ea typeface="Cambria Math" panose="02040503050406030204" pitchFamily="18" charset="0"/>
                            </a:rPr>
                            <m:t>𝝋</m:t>
                          </m:r>
                        </m:e>
                        <m:sub>
                          <m:r>
                            <a:rPr lang="en-US" altLang="ja-JP" sz="1800" b="1" i="1">
                              <a:solidFill>
                                <a:schemeClr val="tx1">
                                  <a:lumMod val="50000"/>
                                  <a:lumOff val="50000"/>
                                </a:schemeClr>
                              </a:solidFill>
                              <a:latin typeface="Cambria Math" panose="02040503050406030204" pitchFamily="18" charset="0"/>
                            </a:rPr>
                            <m:t>𝟎</m:t>
                          </m:r>
                        </m:sub>
                      </m:sSub>
                      <m:d>
                        <m:dPr>
                          <m:ctrlPr>
                            <a:rPr lang="en-US" altLang="ja-JP" sz="1800" b="1" i="1">
                              <a:solidFill>
                                <a:schemeClr val="tx1">
                                  <a:lumMod val="50000"/>
                                  <a:lumOff val="50000"/>
                                </a:schemeClr>
                              </a:solidFill>
                              <a:latin typeface="Cambria Math" panose="02040503050406030204" pitchFamily="18" charset="0"/>
                            </a:rPr>
                          </m:ctrlPr>
                        </m:dPr>
                        <m:e>
                          <m:r>
                            <a:rPr lang="en-US" altLang="ja-JP" sz="1800" b="1" i="1">
                              <a:solidFill>
                                <a:schemeClr val="tx1">
                                  <a:lumMod val="50000"/>
                                  <a:lumOff val="50000"/>
                                </a:schemeClr>
                              </a:solidFill>
                              <a:latin typeface="Cambria Math" panose="02040503050406030204" pitchFamily="18" charset="0"/>
                            </a:rPr>
                            <m:t>𝒇</m:t>
                          </m:r>
                        </m:e>
                      </m:d>
                    </m:oMath>
                  </m:oMathPara>
                </a14:m>
                <a:endParaRPr lang="ja-JP" altLang="en-US" sz="1800" b="1">
                  <a:solidFill>
                    <a:schemeClr val="tx1">
                      <a:lumMod val="50000"/>
                      <a:lumOff val="50000"/>
                    </a:schemeClr>
                  </a:solidFill>
                </a:endParaRPr>
              </a:p>
            </p:txBody>
          </p:sp>
        </mc:Choice>
        <mc:Fallback xmlns="">
          <p:sp>
            <p:nvSpPr>
              <p:cNvPr id="78" name="テキスト ボックス 77">
                <a:extLst>
                  <a:ext uri="{FF2B5EF4-FFF2-40B4-BE49-F238E27FC236}">
                    <a16:creationId xmlns:a16="http://schemas.microsoft.com/office/drawing/2014/main" id="{34561EAB-9CFE-58A5-032F-8792EF60095D}"/>
                  </a:ext>
                </a:extLst>
              </p:cNvPr>
              <p:cNvSpPr txBox="1">
                <a:spLocks noRot="1" noChangeAspect="1" noMove="1" noResize="1" noEditPoints="1" noAdjustHandles="1" noChangeArrowheads="1" noChangeShapeType="1" noTextEdit="1"/>
              </p:cNvSpPr>
              <p:nvPr/>
            </p:nvSpPr>
            <p:spPr>
              <a:xfrm>
                <a:off x="6569689" y="4110410"/>
                <a:ext cx="857093" cy="369332"/>
              </a:xfrm>
              <a:prstGeom prst="rect">
                <a:avLst/>
              </a:prstGeom>
              <a:blipFill>
                <a:blip r:embed="rId12"/>
                <a:stretch>
                  <a:fillRect b="-16667"/>
                </a:stretch>
              </a:blipFill>
            </p:spPr>
            <p:txBody>
              <a:bodyPr/>
              <a:lstStyle/>
              <a:p>
                <a:r>
                  <a:rPr lang="ja-JP" altLang="en-US">
                    <a:noFill/>
                  </a:rPr>
                  <a:t> </a:t>
                </a:r>
              </a:p>
            </p:txBody>
          </p:sp>
        </mc:Fallback>
      </mc:AlternateContent>
      <p:cxnSp>
        <p:nvCxnSpPr>
          <p:cNvPr id="81" name="直線矢印コネクタ 80">
            <a:extLst>
              <a:ext uri="{FF2B5EF4-FFF2-40B4-BE49-F238E27FC236}">
                <a16:creationId xmlns:a16="http://schemas.microsoft.com/office/drawing/2014/main" id="{28623ADA-909F-439B-ADF2-F39860EE94F1}"/>
              </a:ext>
            </a:extLst>
          </p:cNvPr>
          <p:cNvCxnSpPr/>
          <p:nvPr/>
        </p:nvCxnSpPr>
        <p:spPr>
          <a:xfrm>
            <a:off x="7975535" y="4551240"/>
            <a:ext cx="0" cy="2922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6ABAADDD-7BB6-5BD9-523E-3DDCBA7030F9}"/>
                  </a:ext>
                </a:extLst>
              </p:cNvPr>
              <p:cNvSpPr txBox="1"/>
              <p:nvPr/>
            </p:nvSpPr>
            <p:spPr>
              <a:xfrm>
                <a:off x="7472591" y="3771856"/>
                <a:ext cx="1076705" cy="707886"/>
              </a:xfrm>
              <a:prstGeom prst="rect">
                <a:avLst/>
              </a:prstGeom>
              <a:noFill/>
            </p:spPr>
            <p:txBody>
              <a:bodyPr wrap="none" rtlCol="0">
                <a:spAutoFit/>
              </a:bodyPr>
              <a:lstStyle/>
              <a:p>
                <a:pPr algn="ctr">
                  <a:lnSpc>
                    <a:spcPts val="1600"/>
                  </a:lnSpc>
                </a:pPr>
                <a14:m>
                  <m:oMathPara xmlns:m="http://schemas.openxmlformats.org/officeDocument/2006/math">
                    <m:oMathParaPr>
                      <m:jc m:val="center"/>
                    </m:oMathParaPr>
                    <m:oMath xmlns:m="http://schemas.openxmlformats.org/officeDocument/2006/math">
                      <m:sSub>
                        <m:sSubPr>
                          <m:ctrlPr>
                            <a:rPr lang="en-US" altLang="ja-JP" sz="1800" b="1" i="1" smtClean="0">
                              <a:solidFill>
                                <a:schemeClr val="tx1">
                                  <a:lumMod val="50000"/>
                                  <a:lumOff val="50000"/>
                                </a:schemeClr>
                              </a:solidFill>
                              <a:latin typeface="Cambria Math" panose="02040503050406030204" pitchFamily="18" charset="0"/>
                            </a:rPr>
                          </m:ctrlPr>
                        </m:sSubPr>
                        <m:e>
                          <m:r>
                            <a:rPr lang="en-US" altLang="ja-JP" sz="1800" b="1" i="1">
                              <a:solidFill>
                                <a:schemeClr val="tx1">
                                  <a:lumMod val="50000"/>
                                  <a:lumOff val="50000"/>
                                </a:schemeClr>
                              </a:solidFill>
                              <a:latin typeface="Cambria Math" panose="02040503050406030204" pitchFamily="18" charset="0"/>
                              <a:ea typeface="Cambria Math" panose="02040503050406030204" pitchFamily="18" charset="0"/>
                            </a:rPr>
                            <m:t>𝝋</m:t>
                          </m:r>
                        </m:e>
                        <m:sub>
                          <m:r>
                            <a:rPr lang="en-US" altLang="ja-JP" sz="1800" b="1" i="1">
                              <a:solidFill>
                                <a:schemeClr val="tx1">
                                  <a:lumMod val="50000"/>
                                  <a:lumOff val="50000"/>
                                </a:schemeClr>
                              </a:solidFill>
                              <a:latin typeface="Cambria Math" panose="02040503050406030204" pitchFamily="18" charset="0"/>
                            </a:rPr>
                            <m:t>𝟎</m:t>
                          </m:r>
                        </m:sub>
                      </m:sSub>
                      <m:d>
                        <m:dPr>
                          <m:ctrlPr>
                            <a:rPr lang="en-US" altLang="ja-JP" sz="1800" b="1" i="1">
                              <a:solidFill>
                                <a:schemeClr val="tx1">
                                  <a:lumMod val="50000"/>
                                  <a:lumOff val="50000"/>
                                </a:schemeClr>
                              </a:solidFill>
                              <a:latin typeface="Cambria Math" panose="02040503050406030204" pitchFamily="18" charset="0"/>
                            </a:rPr>
                          </m:ctrlPr>
                        </m:dPr>
                        <m:e>
                          <m:r>
                            <a:rPr lang="en-US" altLang="ja-JP" sz="1800" b="1" i="1">
                              <a:solidFill>
                                <a:schemeClr val="tx1">
                                  <a:lumMod val="50000"/>
                                  <a:lumOff val="50000"/>
                                </a:schemeClr>
                              </a:solidFill>
                              <a:latin typeface="Cambria Math" panose="02040503050406030204" pitchFamily="18" charset="0"/>
                            </a:rPr>
                            <m:t>𝒇</m:t>
                          </m:r>
                        </m:e>
                      </m:d>
                    </m:oMath>
                  </m:oMathPara>
                </a14:m>
                <a:endParaRPr lang="en-US" altLang="ja-JP" sz="1800" b="1" dirty="0">
                  <a:solidFill>
                    <a:schemeClr val="tx1">
                      <a:lumMod val="50000"/>
                      <a:lumOff val="50000"/>
                    </a:schemeClr>
                  </a:solidFill>
                </a:endParaRPr>
              </a:p>
              <a:p>
                <a:pPr algn="ctr">
                  <a:lnSpc>
                    <a:spcPts val="1600"/>
                  </a:lnSpc>
                </a:pPr>
                <a:r>
                  <a:rPr lang="en-US" altLang="ja-JP" b="1" dirty="0">
                    <a:solidFill>
                      <a:schemeClr val="tx1">
                        <a:lumMod val="50000"/>
                        <a:lumOff val="50000"/>
                      </a:schemeClr>
                    </a:solidFill>
                  </a:rPr>
                  <a:t>+</a:t>
                </a:r>
              </a:p>
              <a:p>
                <a:pPr algn="ctr">
                  <a:lnSpc>
                    <a:spcPts val="1600"/>
                  </a:lnSpc>
                </a:pPr>
                <a14:m>
                  <m:oMathPara xmlns:m="http://schemas.openxmlformats.org/officeDocument/2006/math">
                    <m:oMathParaPr>
                      <m:jc m:val="center"/>
                    </m:oMathParaPr>
                    <m:oMath xmlns:m="http://schemas.openxmlformats.org/officeDocument/2006/math">
                      <m:sSub>
                        <m:sSubPr>
                          <m:ctrlPr>
                            <a:rPr lang="en-US" altLang="ja-JP" sz="1800" b="1" i="1" smtClean="0">
                              <a:solidFill>
                                <a:srgbClr val="C00000"/>
                              </a:solidFill>
                              <a:latin typeface="Cambria Math" panose="02040503050406030204" pitchFamily="18" charset="0"/>
                            </a:rPr>
                          </m:ctrlPr>
                        </m:sSubPr>
                        <m:e>
                          <m:r>
                            <a:rPr lang="en-US" altLang="ja-JP" sz="1800" b="1" i="1">
                              <a:solidFill>
                                <a:srgbClr val="C00000"/>
                              </a:solidFill>
                              <a:latin typeface="Cambria Math" panose="02040503050406030204" pitchFamily="18" charset="0"/>
                              <a:ea typeface="Cambria Math" panose="02040503050406030204" pitchFamily="18" charset="0"/>
                            </a:rPr>
                            <m:t>𝝋</m:t>
                          </m:r>
                        </m:e>
                        <m:sub>
                          <m:r>
                            <a:rPr lang="en-US" altLang="ja-JP" sz="1800" b="1" i="1" smtClean="0">
                              <a:solidFill>
                                <a:srgbClr val="C00000"/>
                              </a:solidFill>
                              <a:latin typeface="Cambria Math" panose="02040503050406030204" pitchFamily="18" charset="0"/>
                              <a:ea typeface="Cambria Math" panose="02040503050406030204" pitchFamily="18" charset="0"/>
                            </a:rPr>
                            <m:t>𝟏</m:t>
                          </m:r>
                        </m:sub>
                      </m:sSub>
                      <m:d>
                        <m:dPr>
                          <m:ctrlPr>
                            <a:rPr lang="en-US" altLang="ja-JP" sz="1800" b="1" i="1">
                              <a:solidFill>
                                <a:srgbClr val="C00000"/>
                              </a:solidFill>
                              <a:latin typeface="Cambria Math" panose="02040503050406030204" pitchFamily="18" charset="0"/>
                            </a:rPr>
                          </m:ctrlPr>
                        </m:dPr>
                        <m:e>
                          <m:r>
                            <a:rPr lang="en-US" altLang="ja-JP" sz="1800" b="1" i="1">
                              <a:solidFill>
                                <a:srgbClr val="C00000"/>
                              </a:solidFill>
                              <a:latin typeface="Cambria Math" panose="02040503050406030204" pitchFamily="18" charset="0"/>
                            </a:rPr>
                            <m:t>𝒇</m:t>
                          </m:r>
                          <m:r>
                            <a:rPr lang="en-US" altLang="ja-JP" sz="1800" b="1" i="1" smtClean="0">
                              <a:solidFill>
                                <a:srgbClr val="C00000"/>
                              </a:solidFill>
                              <a:latin typeface="Cambria Math" panose="02040503050406030204" pitchFamily="18" charset="0"/>
                            </a:rPr>
                            <m:t>, </m:t>
                          </m:r>
                          <m:r>
                            <a:rPr lang="en-US" altLang="ja-JP" sz="1800" b="1" i="1" smtClean="0">
                              <a:solidFill>
                                <a:srgbClr val="C00000"/>
                              </a:solidFill>
                              <a:latin typeface="Cambria Math" panose="02040503050406030204" pitchFamily="18" charset="0"/>
                            </a:rPr>
                            <m:t>𝒙</m:t>
                          </m:r>
                        </m:e>
                      </m:d>
                    </m:oMath>
                  </m:oMathPara>
                </a14:m>
                <a:endParaRPr lang="ja-JP" altLang="en-US" sz="1800" b="1">
                  <a:solidFill>
                    <a:srgbClr val="C00000"/>
                  </a:solidFill>
                </a:endParaRPr>
              </a:p>
            </p:txBody>
          </p:sp>
        </mc:Choice>
        <mc:Fallback xmlns="">
          <p:sp>
            <p:nvSpPr>
              <p:cNvPr id="82" name="テキスト ボックス 81">
                <a:extLst>
                  <a:ext uri="{FF2B5EF4-FFF2-40B4-BE49-F238E27FC236}">
                    <a16:creationId xmlns:a16="http://schemas.microsoft.com/office/drawing/2014/main" id="{6ABAADDD-7BB6-5BD9-523E-3DDCBA7030F9}"/>
                  </a:ext>
                </a:extLst>
              </p:cNvPr>
              <p:cNvSpPr txBox="1">
                <a:spLocks noRot="1" noChangeAspect="1" noMove="1" noResize="1" noEditPoints="1" noAdjustHandles="1" noChangeArrowheads="1" noChangeShapeType="1" noTextEdit="1"/>
              </p:cNvSpPr>
              <p:nvPr/>
            </p:nvSpPr>
            <p:spPr>
              <a:xfrm>
                <a:off x="7472591" y="3771856"/>
                <a:ext cx="1076705" cy="707886"/>
              </a:xfrm>
              <a:prstGeom prst="rect">
                <a:avLst/>
              </a:prstGeom>
              <a:blipFill>
                <a:blip r:embed="rId13"/>
                <a:stretch>
                  <a:fillRect t="-3571" b="-89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5274AC84-263C-231F-68A6-E6FED0826CD7}"/>
                  </a:ext>
                </a:extLst>
              </p:cNvPr>
              <p:cNvSpPr txBox="1"/>
              <p:nvPr/>
            </p:nvSpPr>
            <p:spPr>
              <a:xfrm>
                <a:off x="10062907" y="3361487"/>
                <a:ext cx="1076705" cy="1118255"/>
              </a:xfrm>
              <a:prstGeom prst="rect">
                <a:avLst/>
              </a:prstGeom>
              <a:noFill/>
            </p:spPr>
            <p:txBody>
              <a:bodyPr wrap="none" rtlCol="0">
                <a:spAutoFit/>
              </a:bodyPr>
              <a:lstStyle/>
              <a:p>
                <a:pPr algn="ctr">
                  <a:lnSpc>
                    <a:spcPts val="1600"/>
                  </a:lnSpc>
                </a:pPr>
                <a14:m>
                  <m:oMathPara xmlns:m="http://schemas.openxmlformats.org/officeDocument/2006/math">
                    <m:oMathParaPr>
                      <m:jc m:val="center"/>
                    </m:oMathParaPr>
                    <m:oMath xmlns:m="http://schemas.openxmlformats.org/officeDocument/2006/math">
                      <m:sSub>
                        <m:sSubPr>
                          <m:ctrlPr>
                            <a:rPr lang="en-US" altLang="ja-JP" sz="1800" b="1" i="1" smtClean="0">
                              <a:solidFill>
                                <a:schemeClr val="tx1">
                                  <a:lumMod val="50000"/>
                                  <a:lumOff val="50000"/>
                                </a:schemeClr>
                              </a:solidFill>
                              <a:latin typeface="Cambria Math" panose="02040503050406030204" pitchFamily="18" charset="0"/>
                            </a:rPr>
                          </m:ctrlPr>
                        </m:sSubPr>
                        <m:e>
                          <m:r>
                            <a:rPr lang="en-US" altLang="ja-JP" sz="1800" b="1" i="1">
                              <a:solidFill>
                                <a:schemeClr val="tx1">
                                  <a:lumMod val="50000"/>
                                  <a:lumOff val="50000"/>
                                </a:schemeClr>
                              </a:solidFill>
                              <a:latin typeface="Cambria Math" panose="02040503050406030204" pitchFamily="18" charset="0"/>
                              <a:ea typeface="Cambria Math" panose="02040503050406030204" pitchFamily="18" charset="0"/>
                            </a:rPr>
                            <m:t>𝝋</m:t>
                          </m:r>
                        </m:e>
                        <m:sub>
                          <m:r>
                            <a:rPr lang="en-US" altLang="ja-JP" sz="1800" b="1" i="1">
                              <a:solidFill>
                                <a:schemeClr val="tx1">
                                  <a:lumMod val="50000"/>
                                  <a:lumOff val="50000"/>
                                </a:schemeClr>
                              </a:solidFill>
                              <a:latin typeface="Cambria Math" panose="02040503050406030204" pitchFamily="18" charset="0"/>
                            </a:rPr>
                            <m:t>𝟎</m:t>
                          </m:r>
                        </m:sub>
                      </m:sSub>
                      <m:d>
                        <m:dPr>
                          <m:ctrlPr>
                            <a:rPr lang="en-US" altLang="ja-JP" sz="1800" b="1" i="1">
                              <a:solidFill>
                                <a:schemeClr val="tx1">
                                  <a:lumMod val="50000"/>
                                  <a:lumOff val="50000"/>
                                </a:schemeClr>
                              </a:solidFill>
                              <a:latin typeface="Cambria Math" panose="02040503050406030204" pitchFamily="18" charset="0"/>
                            </a:rPr>
                          </m:ctrlPr>
                        </m:dPr>
                        <m:e>
                          <m:r>
                            <a:rPr lang="en-US" altLang="ja-JP" sz="1800" b="1" i="1">
                              <a:solidFill>
                                <a:schemeClr val="tx1">
                                  <a:lumMod val="50000"/>
                                  <a:lumOff val="50000"/>
                                </a:schemeClr>
                              </a:solidFill>
                              <a:latin typeface="Cambria Math" panose="02040503050406030204" pitchFamily="18" charset="0"/>
                            </a:rPr>
                            <m:t>𝒇</m:t>
                          </m:r>
                        </m:e>
                      </m:d>
                    </m:oMath>
                  </m:oMathPara>
                </a14:m>
                <a:endParaRPr lang="en-US" altLang="ja-JP" sz="1800" b="1" dirty="0">
                  <a:solidFill>
                    <a:schemeClr val="tx1">
                      <a:lumMod val="50000"/>
                      <a:lumOff val="50000"/>
                    </a:schemeClr>
                  </a:solidFill>
                </a:endParaRPr>
              </a:p>
              <a:p>
                <a:pPr algn="ctr">
                  <a:lnSpc>
                    <a:spcPts val="1600"/>
                  </a:lnSpc>
                </a:pPr>
                <a:r>
                  <a:rPr lang="en-US" altLang="ja-JP" b="1" dirty="0">
                    <a:solidFill>
                      <a:schemeClr val="tx1">
                        <a:lumMod val="50000"/>
                        <a:lumOff val="50000"/>
                      </a:schemeClr>
                    </a:solidFill>
                  </a:rPr>
                  <a:t>+</a:t>
                </a:r>
              </a:p>
              <a:p>
                <a:pPr algn="ctr">
                  <a:lnSpc>
                    <a:spcPts val="1600"/>
                  </a:lnSpc>
                </a:pPr>
                <a14:m>
                  <m:oMathPara xmlns:m="http://schemas.openxmlformats.org/officeDocument/2006/math">
                    <m:oMathParaPr>
                      <m:jc m:val="center"/>
                    </m:oMathParaPr>
                    <m:oMath xmlns:m="http://schemas.openxmlformats.org/officeDocument/2006/math">
                      <m:sSub>
                        <m:sSubPr>
                          <m:ctrlPr>
                            <a:rPr lang="en-US" altLang="ja-JP" sz="1800" b="1" i="1" smtClean="0">
                              <a:solidFill>
                                <a:srgbClr val="C00000"/>
                              </a:solidFill>
                              <a:latin typeface="Cambria Math" panose="02040503050406030204" pitchFamily="18" charset="0"/>
                            </a:rPr>
                          </m:ctrlPr>
                        </m:sSubPr>
                        <m:e>
                          <m:r>
                            <a:rPr lang="en-US" altLang="ja-JP" sz="1800" b="1" i="1">
                              <a:solidFill>
                                <a:srgbClr val="C00000"/>
                              </a:solidFill>
                              <a:latin typeface="Cambria Math" panose="02040503050406030204" pitchFamily="18" charset="0"/>
                              <a:ea typeface="Cambria Math" panose="02040503050406030204" pitchFamily="18" charset="0"/>
                            </a:rPr>
                            <m:t>𝝋</m:t>
                          </m:r>
                        </m:e>
                        <m:sub>
                          <m:r>
                            <a:rPr lang="en-US" altLang="ja-JP" sz="1800" b="1" i="1" smtClean="0">
                              <a:solidFill>
                                <a:srgbClr val="C00000"/>
                              </a:solidFill>
                              <a:latin typeface="Cambria Math" panose="02040503050406030204" pitchFamily="18" charset="0"/>
                              <a:ea typeface="Cambria Math" panose="02040503050406030204" pitchFamily="18" charset="0"/>
                            </a:rPr>
                            <m:t>𝟏</m:t>
                          </m:r>
                        </m:sub>
                      </m:sSub>
                      <m:d>
                        <m:dPr>
                          <m:ctrlPr>
                            <a:rPr lang="en-US" altLang="ja-JP" sz="1800" b="1" i="1">
                              <a:solidFill>
                                <a:srgbClr val="C00000"/>
                              </a:solidFill>
                              <a:latin typeface="Cambria Math" panose="02040503050406030204" pitchFamily="18" charset="0"/>
                            </a:rPr>
                          </m:ctrlPr>
                        </m:dPr>
                        <m:e>
                          <m:r>
                            <a:rPr lang="en-US" altLang="ja-JP" sz="1800" b="1" i="1">
                              <a:solidFill>
                                <a:srgbClr val="C00000"/>
                              </a:solidFill>
                              <a:latin typeface="Cambria Math" panose="02040503050406030204" pitchFamily="18" charset="0"/>
                            </a:rPr>
                            <m:t>𝒇</m:t>
                          </m:r>
                          <m:r>
                            <a:rPr lang="en-US" altLang="ja-JP" sz="1800" b="1" i="1" smtClean="0">
                              <a:solidFill>
                                <a:srgbClr val="C00000"/>
                              </a:solidFill>
                              <a:latin typeface="Cambria Math" panose="02040503050406030204" pitchFamily="18" charset="0"/>
                            </a:rPr>
                            <m:t>, </m:t>
                          </m:r>
                          <m:r>
                            <a:rPr lang="en-US" altLang="ja-JP" sz="1800" b="1" i="1" smtClean="0">
                              <a:solidFill>
                                <a:srgbClr val="C00000"/>
                              </a:solidFill>
                              <a:latin typeface="Cambria Math" panose="02040503050406030204" pitchFamily="18" charset="0"/>
                            </a:rPr>
                            <m:t>𝒙</m:t>
                          </m:r>
                        </m:e>
                      </m:d>
                    </m:oMath>
                  </m:oMathPara>
                </a14:m>
                <a:endParaRPr lang="en-US" altLang="ja-JP" sz="1800" b="1" dirty="0">
                  <a:solidFill>
                    <a:srgbClr val="C00000"/>
                  </a:solidFill>
                </a:endParaRPr>
              </a:p>
              <a:p>
                <a:pPr algn="ctr">
                  <a:lnSpc>
                    <a:spcPts val="1600"/>
                  </a:lnSpc>
                </a:pPr>
                <a:r>
                  <a:rPr lang="en-US" altLang="ja-JP" b="1" dirty="0">
                    <a:solidFill>
                      <a:schemeClr val="tx1">
                        <a:lumMod val="50000"/>
                        <a:lumOff val="50000"/>
                      </a:schemeClr>
                    </a:solidFill>
                  </a:rPr>
                  <a:t>+</a:t>
                </a:r>
              </a:p>
              <a:p>
                <a:pPr algn="ctr">
                  <a:lnSpc>
                    <a:spcPts val="1600"/>
                  </a:lnSpc>
                </a:pPr>
                <a14:m>
                  <m:oMathPara xmlns:m="http://schemas.openxmlformats.org/officeDocument/2006/math">
                    <m:oMathParaPr>
                      <m:jc m:val="center"/>
                    </m:oMathParaPr>
                    <m:oMath xmlns:m="http://schemas.openxmlformats.org/officeDocument/2006/math">
                      <m:sSub>
                        <m:sSubPr>
                          <m:ctrlPr>
                            <a:rPr lang="en-US" altLang="ja-JP" sz="1800" b="1" i="1" smtClean="0">
                              <a:solidFill>
                                <a:srgbClr val="C00000"/>
                              </a:solidFill>
                              <a:latin typeface="Cambria Math" panose="02040503050406030204" pitchFamily="18" charset="0"/>
                            </a:rPr>
                          </m:ctrlPr>
                        </m:sSubPr>
                        <m:e>
                          <m:r>
                            <a:rPr lang="en-US" altLang="ja-JP" sz="1800" b="1" i="1">
                              <a:solidFill>
                                <a:srgbClr val="C00000"/>
                              </a:solidFill>
                              <a:latin typeface="Cambria Math" panose="02040503050406030204" pitchFamily="18" charset="0"/>
                              <a:ea typeface="Cambria Math" panose="02040503050406030204" pitchFamily="18" charset="0"/>
                            </a:rPr>
                            <m:t>𝝋</m:t>
                          </m:r>
                        </m:e>
                        <m:sub>
                          <m:r>
                            <a:rPr lang="en-US" altLang="ja-JP" sz="1800" b="1" i="1" smtClean="0">
                              <a:solidFill>
                                <a:srgbClr val="C00000"/>
                              </a:solidFill>
                              <a:latin typeface="Cambria Math" panose="02040503050406030204" pitchFamily="18" charset="0"/>
                              <a:ea typeface="Cambria Math" panose="02040503050406030204" pitchFamily="18" charset="0"/>
                            </a:rPr>
                            <m:t>𝟐</m:t>
                          </m:r>
                        </m:sub>
                      </m:sSub>
                      <m:d>
                        <m:dPr>
                          <m:ctrlPr>
                            <a:rPr lang="en-US" altLang="ja-JP" sz="1800" b="1" i="1">
                              <a:solidFill>
                                <a:srgbClr val="C00000"/>
                              </a:solidFill>
                              <a:latin typeface="Cambria Math" panose="02040503050406030204" pitchFamily="18" charset="0"/>
                            </a:rPr>
                          </m:ctrlPr>
                        </m:dPr>
                        <m:e>
                          <m:r>
                            <a:rPr lang="en-US" altLang="ja-JP" sz="1800" b="1" i="1">
                              <a:solidFill>
                                <a:srgbClr val="C00000"/>
                              </a:solidFill>
                              <a:latin typeface="Cambria Math" panose="02040503050406030204" pitchFamily="18" charset="0"/>
                            </a:rPr>
                            <m:t>𝒇</m:t>
                          </m:r>
                          <m:r>
                            <a:rPr lang="en-US" altLang="ja-JP" sz="1800" b="1" i="1" smtClean="0">
                              <a:solidFill>
                                <a:srgbClr val="C00000"/>
                              </a:solidFill>
                              <a:latin typeface="Cambria Math" panose="02040503050406030204" pitchFamily="18" charset="0"/>
                            </a:rPr>
                            <m:t>, </m:t>
                          </m:r>
                          <m:r>
                            <a:rPr lang="en-US" altLang="ja-JP" sz="1800" b="1" i="1" smtClean="0">
                              <a:solidFill>
                                <a:srgbClr val="C00000"/>
                              </a:solidFill>
                              <a:latin typeface="Cambria Math" panose="02040503050406030204" pitchFamily="18" charset="0"/>
                            </a:rPr>
                            <m:t>𝒙</m:t>
                          </m:r>
                        </m:e>
                      </m:d>
                    </m:oMath>
                  </m:oMathPara>
                </a14:m>
                <a:endParaRPr lang="ja-JP" altLang="en-US" sz="1800" b="1">
                  <a:solidFill>
                    <a:srgbClr val="C00000"/>
                  </a:solidFill>
                </a:endParaRPr>
              </a:p>
            </p:txBody>
          </p:sp>
        </mc:Choice>
        <mc:Fallback xmlns="">
          <p:sp>
            <p:nvSpPr>
              <p:cNvPr id="87" name="テキスト ボックス 86">
                <a:extLst>
                  <a:ext uri="{FF2B5EF4-FFF2-40B4-BE49-F238E27FC236}">
                    <a16:creationId xmlns:a16="http://schemas.microsoft.com/office/drawing/2014/main" id="{5274AC84-263C-231F-68A6-E6FED0826CD7}"/>
                  </a:ext>
                </a:extLst>
              </p:cNvPr>
              <p:cNvSpPr txBox="1">
                <a:spLocks noRot="1" noChangeAspect="1" noMove="1" noResize="1" noEditPoints="1" noAdjustHandles="1" noChangeArrowheads="1" noChangeShapeType="1" noTextEdit="1"/>
              </p:cNvSpPr>
              <p:nvPr/>
            </p:nvSpPr>
            <p:spPr>
              <a:xfrm>
                <a:off x="10062907" y="3361487"/>
                <a:ext cx="1076705" cy="1118255"/>
              </a:xfrm>
              <a:prstGeom prst="rect">
                <a:avLst/>
              </a:prstGeom>
              <a:blipFill>
                <a:blip r:embed="rId14"/>
                <a:stretch>
                  <a:fillRect t="-2247" b="-56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95DB802B-693E-BA4F-03A9-C80DCF0E0CD2}"/>
                  </a:ext>
                </a:extLst>
              </p:cNvPr>
              <p:cNvSpPr txBox="1"/>
              <p:nvPr/>
            </p:nvSpPr>
            <p:spPr>
              <a:xfrm>
                <a:off x="8756545" y="2951118"/>
                <a:ext cx="1076705" cy="1528624"/>
              </a:xfrm>
              <a:prstGeom prst="rect">
                <a:avLst/>
              </a:prstGeom>
              <a:noFill/>
            </p:spPr>
            <p:txBody>
              <a:bodyPr wrap="none" rtlCol="0">
                <a:spAutoFit/>
              </a:bodyPr>
              <a:lstStyle/>
              <a:p>
                <a:pPr algn="ctr">
                  <a:lnSpc>
                    <a:spcPts val="1600"/>
                  </a:lnSpc>
                </a:pPr>
                <a14:m>
                  <m:oMathPara xmlns:m="http://schemas.openxmlformats.org/officeDocument/2006/math">
                    <m:oMathParaPr>
                      <m:jc m:val="center"/>
                    </m:oMathParaPr>
                    <m:oMath xmlns:m="http://schemas.openxmlformats.org/officeDocument/2006/math">
                      <m:sSub>
                        <m:sSubPr>
                          <m:ctrlPr>
                            <a:rPr lang="en-US" altLang="ja-JP" sz="1800" b="1" i="1" smtClean="0">
                              <a:solidFill>
                                <a:schemeClr val="tx1">
                                  <a:lumMod val="50000"/>
                                  <a:lumOff val="50000"/>
                                </a:schemeClr>
                              </a:solidFill>
                              <a:latin typeface="Cambria Math" panose="02040503050406030204" pitchFamily="18" charset="0"/>
                            </a:rPr>
                          </m:ctrlPr>
                        </m:sSubPr>
                        <m:e>
                          <m:r>
                            <a:rPr lang="en-US" altLang="ja-JP" sz="1800" b="1" i="1">
                              <a:solidFill>
                                <a:schemeClr val="tx1">
                                  <a:lumMod val="50000"/>
                                  <a:lumOff val="50000"/>
                                </a:schemeClr>
                              </a:solidFill>
                              <a:latin typeface="Cambria Math" panose="02040503050406030204" pitchFamily="18" charset="0"/>
                              <a:ea typeface="Cambria Math" panose="02040503050406030204" pitchFamily="18" charset="0"/>
                            </a:rPr>
                            <m:t>𝝋</m:t>
                          </m:r>
                        </m:e>
                        <m:sub>
                          <m:r>
                            <a:rPr lang="en-US" altLang="ja-JP" sz="1800" b="1" i="1">
                              <a:solidFill>
                                <a:schemeClr val="tx1">
                                  <a:lumMod val="50000"/>
                                  <a:lumOff val="50000"/>
                                </a:schemeClr>
                              </a:solidFill>
                              <a:latin typeface="Cambria Math" panose="02040503050406030204" pitchFamily="18" charset="0"/>
                            </a:rPr>
                            <m:t>𝟎</m:t>
                          </m:r>
                        </m:sub>
                      </m:sSub>
                      <m:d>
                        <m:dPr>
                          <m:ctrlPr>
                            <a:rPr lang="en-US" altLang="ja-JP" sz="1800" b="1" i="1">
                              <a:solidFill>
                                <a:schemeClr val="tx1">
                                  <a:lumMod val="50000"/>
                                  <a:lumOff val="50000"/>
                                </a:schemeClr>
                              </a:solidFill>
                              <a:latin typeface="Cambria Math" panose="02040503050406030204" pitchFamily="18" charset="0"/>
                            </a:rPr>
                          </m:ctrlPr>
                        </m:dPr>
                        <m:e>
                          <m:r>
                            <a:rPr lang="en-US" altLang="ja-JP" sz="1800" b="1" i="1">
                              <a:solidFill>
                                <a:schemeClr val="tx1">
                                  <a:lumMod val="50000"/>
                                  <a:lumOff val="50000"/>
                                </a:schemeClr>
                              </a:solidFill>
                              <a:latin typeface="Cambria Math" panose="02040503050406030204" pitchFamily="18" charset="0"/>
                            </a:rPr>
                            <m:t>𝒇</m:t>
                          </m:r>
                        </m:e>
                      </m:d>
                    </m:oMath>
                  </m:oMathPara>
                </a14:m>
                <a:endParaRPr lang="en-US" altLang="ja-JP" sz="1800" b="1" dirty="0">
                  <a:solidFill>
                    <a:schemeClr val="tx1">
                      <a:lumMod val="50000"/>
                      <a:lumOff val="50000"/>
                    </a:schemeClr>
                  </a:solidFill>
                </a:endParaRPr>
              </a:p>
              <a:p>
                <a:pPr algn="ctr">
                  <a:lnSpc>
                    <a:spcPts val="1600"/>
                  </a:lnSpc>
                </a:pPr>
                <a:r>
                  <a:rPr lang="en-US" altLang="ja-JP" b="1" dirty="0">
                    <a:solidFill>
                      <a:schemeClr val="tx1">
                        <a:lumMod val="50000"/>
                        <a:lumOff val="50000"/>
                      </a:schemeClr>
                    </a:solidFill>
                  </a:rPr>
                  <a:t>+</a:t>
                </a:r>
              </a:p>
              <a:p>
                <a:pPr algn="ctr">
                  <a:lnSpc>
                    <a:spcPts val="1600"/>
                  </a:lnSpc>
                </a:pPr>
                <a14:m>
                  <m:oMathPara xmlns:m="http://schemas.openxmlformats.org/officeDocument/2006/math">
                    <m:oMathParaPr>
                      <m:jc m:val="center"/>
                    </m:oMathParaPr>
                    <m:oMath xmlns:m="http://schemas.openxmlformats.org/officeDocument/2006/math">
                      <m:sSub>
                        <m:sSubPr>
                          <m:ctrlPr>
                            <a:rPr lang="en-US" altLang="ja-JP" sz="1800" b="1" i="1" smtClean="0">
                              <a:solidFill>
                                <a:srgbClr val="C00000"/>
                              </a:solidFill>
                              <a:latin typeface="Cambria Math" panose="02040503050406030204" pitchFamily="18" charset="0"/>
                            </a:rPr>
                          </m:ctrlPr>
                        </m:sSubPr>
                        <m:e>
                          <m:r>
                            <a:rPr lang="en-US" altLang="ja-JP" sz="1800" b="1" i="1">
                              <a:solidFill>
                                <a:srgbClr val="C00000"/>
                              </a:solidFill>
                              <a:latin typeface="Cambria Math" panose="02040503050406030204" pitchFamily="18" charset="0"/>
                              <a:ea typeface="Cambria Math" panose="02040503050406030204" pitchFamily="18" charset="0"/>
                            </a:rPr>
                            <m:t>𝝋</m:t>
                          </m:r>
                        </m:e>
                        <m:sub>
                          <m:r>
                            <a:rPr lang="en-US" altLang="ja-JP" sz="1800" b="1" i="1" smtClean="0">
                              <a:solidFill>
                                <a:srgbClr val="C00000"/>
                              </a:solidFill>
                              <a:latin typeface="Cambria Math" panose="02040503050406030204" pitchFamily="18" charset="0"/>
                              <a:ea typeface="Cambria Math" panose="02040503050406030204" pitchFamily="18" charset="0"/>
                            </a:rPr>
                            <m:t>𝟏</m:t>
                          </m:r>
                        </m:sub>
                      </m:sSub>
                      <m:d>
                        <m:dPr>
                          <m:ctrlPr>
                            <a:rPr lang="en-US" altLang="ja-JP" sz="1800" b="1" i="1">
                              <a:solidFill>
                                <a:srgbClr val="C00000"/>
                              </a:solidFill>
                              <a:latin typeface="Cambria Math" panose="02040503050406030204" pitchFamily="18" charset="0"/>
                            </a:rPr>
                          </m:ctrlPr>
                        </m:dPr>
                        <m:e>
                          <m:r>
                            <a:rPr lang="en-US" altLang="ja-JP" sz="1800" b="1" i="1">
                              <a:solidFill>
                                <a:srgbClr val="C00000"/>
                              </a:solidFill>
                              <a:latin typeface="Cambria Math" panose="02040503050406030204" pitchFamily="18" charset="0"/>
                            </a:rPr>
                            <m:t>𝒇</m:t>
                          </m:r>
                          <m:r>
                            <a:rPr lang="en-US" altLang="ja-JP" sz="1800" b="1" i="1" smtClean="0">
                              <a:solidFill>
                                <a:srgbClr val="C00000"/>
                              </a:solidFill>
                              <a:latin typeface="Cambria Math" panose="02040503050406030204" pitchFamily="18" charset="0"/>
                            </a:rPr>
                            <m:t>, </m:t>
                          </m:r>
                          <m:r>
                            <a:rPr lang="en-US" altLang="ja-JP" sz="1800" b="1" i="1" smtClean="0">
                              <a:solidFill>
                                <a:srgbClr val="C00000"/>
                              </a:solidFill>
                              <a:latin typeface="Cambria Math" panose="02040503050406030204" pitchFamily="18" charset="0"/>
                            </a:rPr>
                            <m:t>𝒙</m:t>
                          </m:r>
                        </m:e>
                      </m:d>
                    </m:oMath>
                  </m:oMathPara>
                </a14:m>
                <a:endParaRPr lang="en-US" altLang="ja-JP" sz="1800" b="1" dirty="0">
                  <a:solidFill>
                    <a:srgbClr val="C00000"/>
                  </a:solidFill>
                </a:endParaRPr>
              </a:p>
              <a:p>
                <a:pPr algn="ctr">
                  <a:lnSpc>
                    <a:spcPts val="1600"/>
                  </a:lnSpc>
                </a:pPr>
                <a:r>
                  <a:rPr lang="en-US" altLang="ja-JP" b="1" dirty="0">
                    <a:solidFill>
                      <a:schemeClr val="tx1">
                        <a:lumMod val="50000"/>
                        <a:lumOff val="50000"/>
                      </a:schemeClr>
                    </a:solidFill>
                  </a:rPr>
                  <a:t>+</a:t>
                </a:r>
              </a:p>
              <a:p>
                <a:pPr algn="ctr">
                  <a:lnSpc>
                    <a:spcPts val="1600"/>
                  </a:lnSpc>
                </a:pPr>
                <a14:m>
                  <m:oMathPara xmlns:m="http://schemas.openxmlformats.org/officeDocument/2006/math">
                    <m:oMathParaPr>
                      <m:jc m:val="center"/>
                    </m:oMathParaPr>
                    <m:oMath xmlns:m="http://schemas.openxmlformats.org/officeDocument/2006/math">
                      <m:sSub>
                        <m:sSubPr>
                          <m:ctrlPr>
                            <a:rPr lang="en-US" altLang="ja-JP" sz="1800" b="1" i="1" smtClean="0">
                              <a:solidFill>
                                <a:srgbClr val="C00000"/>
                              </a:solidFill>
                              <a:latin typeface="Cambria Math" panose="02040503050406030204" pitchFamily="18" charset="0"/>
                            </a:rPr>
                          </m:ctrlPr>
                        </m:sSubPr>
                        <m:e>
                          <m:r>
                            <a:rPr lang="en-US" altLang="ja-JP" sz="1800" b="1" i="1">
                              <a:solidFill>
                                <a:srgbClr val="C00000"/>
                              </a:solidFill>
                              <a:latin typeface="Cambria Math" panose="02040503050406030204" pitchFamily="18" charset="0"/>
                              <a:ea typeface="Cambria Math" panose="02040503050406030204" pitchFamily="18" charset="0"/>
                            </a:rPr>
                            <m:t>𝝋</m:t>
                          </m:r>
                        </m:e>
                        <m:sub>
                          <m:r>
                            <a:rPr lang="en-US" altLang="ja-JP" sz="1800" b="1" i="1" smtClean="0">
                              <a:solidFill>
                                <a:srgbClr val="C00000"/>
                              </a:solidFill>
                              <a:latin typeface="Cambria Math" panose="02040503050406030204" pitchFamily="18" charset="0"/>
                              <a:ea typeface="Cambria Math" panose="02040503050406030204" pitchFamily="18" charset="0"/>
                            </a:rPr>
                            <m:t>𝟐</m:t>
                          </m:r>
                        </m:sub>
                      </m:sSub>
                      <m:d>
                        <m:dPr>
                          <m:ctrlPr>
                            <a:rPr lang="en-US" altLang="ja-JP" sz="1800" b="1" i="1">
                              <a:solidFill>
                                <a:srgbClr val="C00000"/>
                              </a:solidFill>
                              <a:latin typeface="Cambria Math" panose="02040503050406030204" pitchFamily="18" charset="0"/>
                            </a:rPr>
                          </m:ctrlPr>
                        </m:dPr>
                        <m:e>
                          <m:r>
                            <a:rPr lang="en-US" altLang="ja-JP" sz="1800" b="1" i="1">
                              <a:solidFill>
                                <a:srgbClr val="C00000"/>
                              </a:solidFill>
                              <a:latin typeface="Cambria Math" panose="02040503050406030204" pitchFamily="18" charset="0"/>
                            </a:rPr>
                            <m:t>𝒇</m:t>
                          </m:r>
                          <m:r>
                            <a:rPr lang="en-US" altLang="ja-JP" sz="1800" b="1" i="1" smtClean="0">
                              <a:solidFill>
                                <a:srgbClr val="C00000"/>
                              </a:solidFill>
                              <a:latin typeface="Cambria Math" panose="02040503050406030204" pitchFamily="18" charset="0"/>
                            </a:rPr>
                            <m:t>, </m:t>
                          </m:r>
                          <m:r>
                            <a:rPr lang="en-US" altLang="ja-JP" sz="1800" b="1" i="1" smtClean="0">
                              <a:solidFill>
                                <a:srgbClr val="C00000"/>
                              </a:solidFill>
                              <a:latin typeface="Cambria Math" panose="02040503050406030204" pitchFamily="18" charset="0"/>
                            </a:rPr>
                            <m:t>𝒙</m:t>
                          </m:r>
                        </m:e>
                      </m:d>
                    </m:oMath>
                  </m:oMathPara>
                </a14:m>
                <a:endParaRPr lang="en-US" altLang="ja-JP" sz="1800" b="1" dirty="0">
                  <a:solidFill>
                    <a:srgbClr val="C00000"/>
                  </a:solidFill>
                </a:endParaRPr>
              </a:p>
              <a:p>
                <a:pPr algn="ctr">
                  <a:lnSpc>
                    <a:spcPts val="1600"/>
                  </a:lnSpc>
                </a:pPr>
                <a:r>
                  <a:rPr lang="en-US" altLang="ja-JP" b="1" dirty="0">
                    <a:solidFill>
                      <a:schemeClr val="tx1">
                        <a:lumMod val="50000"/>
                        <a:lumOff val="50000"/>
                      </a:schemeClr>
                    </a:solidFill>
                  </a:rPr>
                  <a:t>+</a:t>
                </a:r>
              </a:p>
              <a:p>
                <a:pPr algn="ctr">
                  <a:lnSpc>
                    <a:spcPts val="1600"/>
                  </a:lnSpc>
                </a:pPr>
                <a14:m>
                  <m:oMathPara xmlns:m="http://schemas.openxmlformats.org/officeDocument/2006/math">
                    <m:oMathParaPr>
                      <m:jc m:val="center"/>
                    </m:oMathParaPr>
                    <m:oMath xmlns:m="http://schemas.openxmlformats.org/officeDocument/2006/math">
                      <m:sSub>
                        <m:sSubPr>
                          <m:ctrlPr>
                            <a:rPr lang="en-US" altLang="ja-JP" sz="1800" b="1" i="1" smtClean="0">
                              <a:solidFill>
                                <a:srgbClr val="C00000"/>
                              </a:solidFill>
                              <a:latin typeface="Cambria Math" panose="02040503050406030204" pitchFamily="18" charset="0"/>
                            </a:rPr>
                          </m:ctrlPr>
                        </m:sSubPr>
                        <m:e>
                          <m:r>
                            <a:rPr lang="en-US" altLang="ja-JP" sz="1800" b="1" i="1">
                              <a:solidFill>
                                <a:srgbClr val="C00000"/>
                              </a:solidFill>
                              <a:latin typeface="Cambria Math" panose="02040503050406030204" pitchFamily="18" charset="0"/>
                              <a:ea typeface="Cambria Math" panose="02040503050406030204" pitchFamily="18" charset="0"/>
                            </a:rPr>
                            <m:t>𝝋</m:t>
                          </m:r>
                        </m:e>
                        <m:sub>
                          <m:r>
                            <a:rPr lang="en-US" altLang="ja-JP" sz="1800" b="1" i="1" smtClean="0">
                              <a:solidFill>
                                <a:srgbClr val="C00000"/>
                              </a:solidFill>
                              <a:latin typeface="Cambria Math" panose="02040503050406030204" pitchFamily="18" charset="0"/>
                              <a:ea typeface="Cambria Math" panose="02040503050406030204" pitchFamily="18" charset="0"/>
                            </a:rPr>
                            <m:t>𝟑</m:t>
                          </m:r>
                        </m:sub>
                      </m:sSub>
                      <m:d>
                        <m:dPr>
                          <m:ctrlPr>
                            <a:rPr lang="en-US" altLang="ja-JP" sz="1800" b="1" i="1">
                              <a:solidFill>
                                <a:srgbClr val="C00000"/>
                              </a:solidFill>
                              <a:latin typeface="Cambria Math" panose="02040503050406030204" pitchFamily="18" charset="0"/>
                            </a:rPr>
                          </m:ctrlPr>
                        </m:dPr>
                        <m:e>
                          <m:r>
                            <a:rPr lang="en-US" altLang="ja-JP" sz="1800" b="1" i="1">
                              <a:solidFill>
                                <a:srgbClr val="C00000"/>
                              </a:solidFill>
                              <a:latin typeface="Cambria Math" panose="02040503050406030204" pitchFamily="18" charset="0"/>
                            </a:rPr>
                            <m:t>𝒇</m:t>
                          </m:r>
                          <m:r>
                            <a:rPr lang="en-US" altLang="ja-JP" sz="1800" b="1" i="1" smtClean="0">
                              <a:solidFill>
                                <a:srgbClr val="C00000"/>
                              </a:solidFill>
                              <a:latin typeface="Cambria Math" panose="02040503050406030204" pitchFamily="18" charset="0"/>
                            </a:rPr>
                            <m:t>, </m:t>
                          </m:r>
                          <m:r>
                            <a:rPr lang="en-US" altLang="ja-JP" sz="1800" b="1" i="1" smtClean="0">
                              <a:solidFill>
                                <a:srgbClr val="C00000"/>
                              </a:solidFill>
                              <a:latin typeface="Cambria Math" panose="02040503050406030204" pitchFamily="18" charset="0"/>
                            </a:rPr>
                            <m:t>𝒙</m:t>
                          </m:r>
                        </m:e>
                      </m:d>
                    </m:oMath>
                  </m:oMathPara>
                </a14:m>
                <a:endParaRPr lang="ja-JP" altLang="en-US" sz="1800" b="1">
                  <a:solidFill>
                    <a:srgbClr val="C00000"/>
                  </a:solidFill>
                </a:endParaRPr>
              </a:p>
            </p:txBody>
          </p:sp>
        </mc:Choice>
        <mc:Fallback xmlns="">
          <p:sp>
            <p:nvSpPr>
              <p:cNvPr id="89" name="テキスト ボックス 88">
                <a:extLst>
                  <a:ext uri="{FF2B5EF4-FFF2-40B4-BE49-F238E27FC236}">
                    <a16:creationId xmlns:a16="http://schemas.microsoft.com/office/drawing/2014/main" id="{95DB802B-693E-BA4F-03A9-C80DCF0E0CD2}"/>
                  </a:ext>
                </a:extLst>
              </p:cNvPr>
              <p:cNvSpPr txBox="1">
                <a:spLocks noRot="1" noChangeAspect="1" noMove="1" noResize="1" noEditPoints="1" noAdjustHandles="1" noChangeArrowheads="1" noChangeShapeType="1" noTextEdit="1"/>
              </p:cNvSpPr>
              <p:nvPr/>
            </p:nvSpPr>
            <p:spPr>
              <a:xfrm>
                <a:off x="8756545" y="2951118"/>
                <a:ext cx="1076705" cy="1528624"/>
              </a:xfrm>
              <a:prstGeom prst="rect">
                <a:avLst/>
              </a:prstGeom>
              <a:blipFill>
                <a:blip r:embed="rId15"/>
                <a:stretch>
                  <a:fillRect t="-1653" b="-3306"/>
                </a:stretch>
              </a:blipFill>
            </p:spPr>
            <p:txBody>
              <a:bodyPr/>
              <a:lstStyle/>
              <a:p>
                <a:r>
                  <a:rPr lang="ja-JP" altLang="en-US">
                    <a:noFill/>
                  </a:rPr>
                  <a:t> </a:t>
                </a:r>
              </a:p>
            </p:txBody>
          </p:sp>
        </mc:Fallback>
      </mc:AlternateContent>
      <p:cxnSp>
        <p:nvCxnSpPr>
          <p:cNvPr id="91" name="直線矢印コネクタ 90">
            <a:extLst>
              <a:ext uri="{FF2B5EF4-FFF2-40B4-BE49-F238E27FC236}">
                <a16:creationId xmlns:a16="http://schemas.microsoft.com/office/drawing/2014/main" id="{D479F9DB-DBFE-752D-F4A2-109EB3665146}"/>
              </a:ext>
            </a:extLst>
          </p:cNvPr>
          <p:cNvCxnSpPr/>
          <p:nvPr/>
        </p:nvCxnSpPr>
        <p:spPr>
          <a:xfrm>
            <a:off x="9275488" y="4549628"/>
            <a:ext cx="0" cy="2922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直線矢印コネクタ 91">
            <a:extLst>
              <a:ext uri="{FF2B5EF4-FFF2-40B4-BE49-F238E27FC236}">
                <a16:creationId xmlns:a16="http://schemas.microsoft.com/office/drawing/2014/main" id="{B92754E1-1A06-236D-7D00-941317CEAFE5}"/>
              </a:ext>
            </a:extLst>
          </p:cNvPr>
          <p:cNvCxnSpPr/>
          <p:nvPr/>
        </p:nvCxnSpPr>
        <p:spPr>
          <a:xfrm>
            <a:off x="10601244" y="4549628"/>
            <a:ext cx="0" cy="2922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4418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ABFA7-7978-A6F6-4AA2-FDD02F30ECD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BE9E202-6041-2433-6D93-29842586C980}"/>
              </a:ext>
            </a:extLst>
          </p:cNvPr>
          <p:cNvSpPr>
            <a:spLocks noGrp="1"/>
          </p:cNvSpPr>
          <p:nvPr>
            <p:ph type="title"/>
          </p:nvPr>
        </p:nvSpPr>
        <p:spPr/>
        <p:txBody>
          <a:bodyPr>
            <a:normAutofit/>
          </a:bodyPr>
          <a:lstStyle/>
          <a:p>
            <a:r>
              <a:rPr kumimoji="1" lang="en-US" altLang="ja-JP" b="0" dirty="0">
                <a:solidFill>
                  <a:schemeClr val="tx1">
                    <a:lumMod val="85000"/>
                    <a:lumOff val="15000"/>
                  </a:schemeClr>
                </a:solidFill>
                <a:latin typeface="Arial" panose="020B0604020202020204" pitchFamily="34" charset="0"/>
                <a:ea typeface="MS PGothic" panose="020B0600070205080204" pitchFamily="34" charset="-128"/>
                <a:cs typeface="Arial" panose="020B0604020202020204" pitchFamily="34" charset="0"/>
              </a:rPr>
              <a:t>Shapley Additive exPlannations (SHAP)</a:t>
            </a:r>
            <a:r>
              <a:rPr lang="ja-JP" altLang="en-US" b="0">
                <a:solidFill>
                  <a:schemeClr val="tx1">
                    <a:lumMod val="85000"/>
                    <a:lumOff val="15000"/>
                  </a:schemeClr>
                </a:solidFill>
                <a:latin typeface="Arial" panose="020B0604020202020204" pitchFamily="34" charset="0"/>
                <a:ea typeface="MS PGothic" panose="020B0600070205080204" pitchFamily="34" charset="-128"/>
                <a:cs typeface="Arial" panose="020B0604020202020204" pitchFamily="34" charset="0"/>
              </a:rPr>
              <a:t>のアイデア</a:t>
            </a:r>
            <a:endParaRPr kumimoji="1" lang="ja-JP" altLang="en-US" b="0">
              <a:solidFill>
                <a:schemeClr val="tx1">
                  <a:lumMod val="85000"/>
                  <a:lumOff val="15000"/>
                </a:schemeClr>
              </a:solidFill>
              <a:latin typeface="Arial" panose="020B0604020202020204" pitchFamily="34" charset="0"/>
              <a:ea typeface="MS PGothic" panose="020B0600070205080204" pitchFamily="34" charset="-128"/>
              <a:cs typeface="Arial" panose="020B0604020202020204" pitchFamily="34" charset="0"/>
            </a:endParaRPr>
          </a:p>
        </p:txBody>
      </p:sp>
      <p:sp>
        <p:nvSpPr>
          <p:cNvPr id="25" name="テキスト ボックス 24">
            <a:extLst>
              <a:ext uri="{FF2B5EF4-FFF2-40B4-BE49-F238E27FC236}">
                <a16:creationId xmlns:a16="http://schemas.microsoft.com/office/drawing/2014/main" id="{B314A739-1EF8-6DEC-CB66-B667F4218ECC}"/>
              </a:ext>
            </a:extLst>
          </p:cNvPr>
          <p:cNvSpPr txBox="1"/>
          <p:nvPr/>
        </p:nvSpPr>
        <p:spPr>
          <a:xfrm>
            <a:off x="175684" y="537718"/>
            <a:ext cx="6108700" cy="307777"/>
          </a:xfrm>
          <a:prstGeom prst="rect">
            <a:avLst/>
          </a:prstGeom>
          <a:noFill/>
        </p:spPr>
        <p:txBody>
          <a:bodyPr wrap="square">
            <a:spAutoFit/>
          </a:bodyPr>
          <a:lstStyle/>
          <a:p>
            <a:r>
              <a:rPr lang="ja-JP" altLang="en-US" sz="1400" b="1">
                <a:solidFill>
                  <a:schemeClr val="tx1">
                    <a:lumMod val="75000"/>
                    <a:lumOff val="25000"/>
                  </a:schemeClr>
                </a:solidFill>
              </a:rPr>
              <a:t>予測値と期待値との差分を貢献度とし線形和として表現する方法</a:t>
            </a:r>
            <a:endParaRPr kumimoji="1" lang="ja-JP" altLang="en-US" sz="1400" b="1">
              <a:solidFill>
                <a:schemeClr val="tx1">
                  <a:lumMod val="75000"/>
                  <a:lumOff val="25000"/>
                </a:schemeClr>
              </a:solidFill>
            </a:endParaRPr>
          </a:p>
        </p:txBody>
      </p:sp>
      <p:grpSp>
        <p:nvGrpSpPr>
          <p:cNvPr id="33" name="グループ化 32">
            <a:extLst>
              <a:ext uri="{FF2B5EF4-FFF2-40B4-BE49-F238E27FC236}">
                <a16:creationId xmlns:a16="http://schemas.microsoft.com/office/drawing/2014/main" id="{25908F82-D830-46D4-643E-B92F40509807}"/>
              </a:ext>
            </a:extLst>
          </p:cNvPr>
          <p:cNvGrpSpPr/>
          <p:nvPr/>
        </p:nvGrpSpPr>
        <p:grpSpPr>
          <a:xfrm>
            <a:off x="1044848" y="855463"/>
            <a:ext cx="7756573" cy="850107"/>
            <a:chOff x="678976" y="1098271"/>
            <a:chExt cx="7756573" cy="850107"/>
          </a:xfrm>
        </p:grpSpPr>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46510AEB-8D6C-46AB-B32F-6B24EC221708}"/>
                    </a:ext>
                  </a:extLst>
                </p:cNvPr>
                <p:cNvSpPr txBox="1"/>
                <p:nvPr/>
              </p:nvSpPr>
              <p:spPr>
                <a:xfrm>
                  <a:off x="3862246" y="1151918"/>
                  <a:ext cx="4573303" cy="756361"/>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r>
                        <a:rPr kumimoji="1" lang="en-US" altLang="ja-JP" sz="1400" b="0" i="1" smtClean="0">
                          <a:latin typeface="Cambria Math" panose="02040503050406030204" pitchFamily="18" charset="0"/>
                        </a:rPr>
                        <m:t>𝑓</m:t>
                      </m:r>
                      <m:d>
                        <m:dPr>
                          <m:ctrlPr>
                            <a:rPr kumimoji="1" lang="en-US" altLang="ja-JP" sz="1400" i="1" smtClean="0">
                              <a:latin typeface="Cambria Math" panose="02040503050406030204" pitchFamily="18" charset="0"/>
                            </a:rPr>
                          </m:ctrlPr>
                        </m:dPr>
                        <m:e>
                          <m:r>
                            <a:rPr kumimoji="1" lang="en-US" altLang="ja-JP" sz="1400" b="0" i="1" smtClean="0">
                              <a:latin typeface="Cambria Math" panose="02040503050406030204" pitchFamily="18" charset="0"/>
                            </a:rPr>
                            <m:t>𝑥</m:t>
                          </m:r>
                        </m:e>
                      </m:d>
                      <m:r>
                        <a:rPr kumimoji="1" lang="en-US" altLang="ja-JP" sz="1400" b="0" i="1" smtClean="0">
                          <a:latin typeface="Cambria Math" panose="02040503050406030204" pitchFamily="18" charset="0"/>
                        </a:rPr>
                        <m:t> </m:t>
                      </m:r>
                    </m:oMath>
                  </a14:m>
                  <a:r>
                    <a:rPr kumimoji="1" lang="en-US" altLang="ja-JP" sz="1400" dirty="0"/>
                    <a:t>:</a:t>
                  </a:r>
                  <a14:m>
                    <m:oMath xmlns:m="http://schemas.openxmlformats.org/officeDocument/2006/math">
                      <m:r>
                        <a:rPr lang="ja-JP" altLang="en-US" sz="1400" i="1" smtClean="0">
                          <a:latin typeface="Cambria Math" panose="02040503050406030204" pitchFamily="18" charset="0"/>
                        </a:rPr>
                        <m:t>モ</m:t>
                      </m:r>
                      <m:r>
                        <a:rPr lang="ja-JP" altLang="en-US" sz="1400" i="1">
                          <a:latin typeface="Cambria Math" panose="02040503050406030204" pitchFamily="18" charset="0"/>
                        </a:rPr>
                        <m:t>デル</m:t>
                      </m:r>
                      <m:r>
                        <a:rPr lang="en-US" altLang="ja-JP" sz="1400" b="0" i="1" smtClean="0">
                          <a:latin typeface="Cambria Math" panose="02040503050406030204" pitchFamily="18" charset="0"/>
                        </a:rPr>
                        <m:t>𝑓</m:t>
                      </m:r>
                      <m:r>
                        <a:rPr lang="ja-JP" altLang="en-US" sz="1400" i="1">
                          <a:latin typeface="Cambria Math" panose="02040503050406030204" pitchFamily="18" charset="0"/>
                        </a:rPr>
                        <m:t>の予測値</m:t>
                      </m:r>
                    </m:oMath>
                  </a14:m>
                  <a:endParaRPr lang="en-US" altLang="ja-JP" sz="1400" i="1" dirty="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r>
                        <a:rPr lang="en-US" altLang="ja-JP" sz="1400" b="0" i="1" smtClean="0">
                          <a:latin typeface="Cambria Math" panose="02040503050406030204" pitchFamily="18" charset="0"/>
                          <a:ea typeface="Cambria Math" panose="02040503050406030204" pitchFamily="18" charset="0"/>
                        </a:rPr>
                        <m:t>𝔼</m:t>
                      </m:r>
                      <m:d>
                        <m:dPr>
                          <m:begChr m:val="["/>
                          <m:endChr m:val="]"/>
                          <m:ctrlPr>
                            <a:rPr lang="en-US" altLang="ja-JP" sz="1400" i="1">
                              <a:latin typeface="Cambria Math" panose="02040503050406030204" pitchFamily="18" charset="0"/>
                              <a:ea typeface="Cambria Math" panose="02040503050406030204" pitchFamily="18" charset="0"/>
                            </a:rPr>
                          </m:ctrlPr>
                        </m:dPr>
                        <m:e>
                          <m:r>
                            <a:rPr lang="en-US" altLang="ja-JP" sz="1400" b="0" i="1">
                              <a:latin typeface="Cambria Math" panose="02040503050406030204" pitchFamily="18" charset="0"/>
                              <a:ea typeface="Cambria Math" panose="02040503050406030204" pitchFamily="18" charset="0"/>
                            </a:rPr>
                            <m:t>𝑓</m:t>
                          </m:r>
                          <m:d>
                            <m:dPr>
                              <m:ctrlPr>
                                <a:rPr lang="en-US" altLang="ja-JP" sz="1400" i="1">
                                  <a:latin typeface="Cambria Math" panose="02040503050406030204" pitchFamily="18" charset="0"/>
                                  <a:ea typeface="Cambria Math" panose="02040503050406030204" pitchFamily="18" charset="0"/>
                                </a:rPr>
                              </m:ctrlPr>
                            </m:dPr>
                            <m:e>
                              <m:r>
                                <a:rPr lang="en-US" altLang="ja-JP" sz="1400" b="0" i="1">
                                  <a:latin typeface="Cambria Math" panose="02040503050406030204" pitchFamily="18" charset="0"/>
                                  <a:ea typeface="Cambria Math" panose="02040503050406030204" pitchFamily="18" charset="0"/>
                                </a:rPr>
                                <m:t>𝑧</m:t>
                              </m:r>
                            </m:e>
                          </m:d>
                        </m:e>
                      </m:d>
                    </m:oMath>
                  </a14:m>
                  <a:r>
                    <a:rPr kumimoji="1" lang="en-US" altLang="ja-JP" sz="1400" dirty="0"/>
                    <a:t> :</a:t>
                  </a:r>
                  <a14:m>
                    <m:oMath xmlns:m="http://schemas.openxmlformats.org/officeDocument/2006/math">
                      <m:r>
                        <a:rPr lang="ja-JP" altLang="en-US" sz="1400" i="1">
                          <a:latin typeface="Cambria Math" panose="02040503050406030204" pitchFamily="18" charset="0"/>
                        </a:rPr>
                        <m:t>モデル</m:t>
                      </m:r>
                      <m:r>
                        <a:rPr lang="en-US" altLang="ja-JP" sz="1400" b="0" i="1" smtClean="0">
                          <a:latin typeface="Cambria Math" panose="02040503050406030204" pitchFamily="18" charset="0"/>
                        </a:rPr>
                        <m:t>𝑓</m:t>
                      </m:r>
                      <m:r>
                        <a:rPr lang="ja-JP" altLang="en-US" sz="1400" i="1">
                          <a:latin typeface="Cambria Math" panose="02040503050406030204" pitchFamily="18" charset="0"/>
                        </a:rPr>
                        <m:t>の</m:t>
                      </m:r>
                    </m:oMath>
                  </a14:m>
                  <a:r>
                    <a:rPr kumimoji="1" lang="ja-JP" altLang="en-US" sz="1400" dirty="0"/>
                    <a:t>期待値</a:t>
                  </a:r>
                  <a:endParaRPr lang="en-US" altLang="ja-JP" sz="1400" dirty="0"/>
                </a:p>
                <a:p>
                  <a:pPr marL="285750" indent="-285750">
                    <a:buFont typeface="Arial" panose="020B0604020202020204" pitchFamily="34" charset="0"/>
                    <a:buChar char="•"/>
                  </a:pPr>
                  <a14:m>
                    <m:oMath xmlns:m="http://schemas.openxmlformats.org/officeDocument/2006/math">
                      <m:sSub>
                        <m:sSubPr>
                          <m:ctrlPr>
                            <a:rPr lang="en-US" altLang="ja-JP" sz="1400" i="1" smtClean="0">
                              <a:latin typeface="Cambria Math" panose="02040503050406030204" pitchFamily="18" charset="0"/>
                            </a:rPr>
                          </m:ctrlPr>
                        </m:sSubPr>
                        <m:e>
                          <m:r>
                            <a:rPr lang="en-US" altLang="ja-JP" sz="1400" b="0" i="1">
                              <a:latin typeface="Cambria Math" panose="02040503050406030204" pitchFamily="18" charset="0"/>
                              <a:ea typeface="Cambria Math" panose="02040503050406030204" pitchFamily="18" charset="0"/>
                            </a:rPr>
                            <m:t>𝜑</m:t>
                          </m:r>
                        </m:e>
                        <m:sub>
                          <m:r>
                            <a:rPr lang="en-US" altLang="ja-JP" sz="1400" b="0" i="1">
                              <a:latin typeface="Cambria Math" panose="02040503050406030204" pitchFamily="18" charset="0"/>
                              <a:ea typeface="Cambria Math" panose="02040503050406030204" pitchFamily="18" charset="0"/>
                            </a:rPr>
                            <m:t>𝑖</m:t>
                          </m:r>
                        </m:sub>
                      </m:sSub>
                      <m:d>
                        <m:dPr>
                          <m:ctrlPr>
                            <a:rPr lang="en-US" altLang="ja-JP" sz="1400" i="1" smtClean="0">
                              <a:latin typeface="Cambria Math" panose="02040503050406030204" pitchFamily="18" charset="0"/>
                            </a:rPr>
                          </m:ctrlPr>
                        </m:dPr>
                        <m:e>
                          <m:r>
                            <a:rPr lang="en-US" altLang="ja-JP" sz="1400" b="0" i="1">
                              <a:latin typeface="Cambria Math" panose="02040503050406030204" pitchFamily="18" charset="0"/>
                            </a:rPr>
                            <m:t>𝑓</m:t>
                          </m:r>
                          <m:r>
                            <a:rPr lang="en-US" altLang="ja-JP" sz="1400" b="0" i="1">
                              <a:latin typeface="Cambria Math" panose="02040503050406030204" pitchFamily="18" charset="0"/>
                            </a:rPr>
                            <m:t>, </m:t>
                          </m:r>
                          <m:r>
                            <a:rPr lang="en-US" altLang="ja-JP" sz="1400" b="0" i="1">
                              <a:latin typeface="Cambria Math" panose="02040503050406030204" pitchFamily="18" charset="0"/>
                            </a:rPr>
                            <m:t>𝑥</m:t>
                          </m:r>
                        </m:e>
                      </m:d>
                    </m:oMath>
                  </a14:m>
                  <a:r>
                    <a:rPr kumimoji="1" lang="en-US" altLang="ja-JP" sz="1400" dirty="0"/>
                    <a:t>:</a:t>
                  </a:r>
                  <a14:m>
                    <m:oMath xmlns:m="http://schemas.openxmlformats.org/officeDocument/2006/math">
                      <m:r>
                        <m:rPr>
                          <m:nor/>
                        </m:rPr>
                        <a:rPr lang="ja-JP" altLang="en-US" sz="1400">
                          <a:solidFill>
                            <a:schemeClr val="tx1">
                              <a:lumMod val="75000"/>
                              <a:lumOff val="25000"/>
                            </a:schemeClr>
                          </a:solidFill>
                        </a:rPr>
                        <m:t>モデル</m:t>
                      </m:r>
                      <m:r>
                        <a:rPr lang="en-US" altLang="ja-JP" sz="1400" i="1">
                          <a:solidFill>
                            <a:schemeClr val="tx1">
                              <a:lumMod val="75000"/>
                              <a:lumOff val="25000"/>
                            </a:schemeClr>
                          </a:solidFill>
                          <a:latin typeface="Cambria Math" panose="02040503050406030204" pitchFamily="18" charset="0"/>
                        </a:rPr>
                        <m:t>𝑓</m:t>
                      </m:r>
                      <m:r>
                        <m:rPr>
                          <m:nor/>
                        </m:rPr>
                        <a:rPr lang="en" altLang="ja-JP" sz="1400" dirty="0">
                          <a:solidFill>
                            <a:schemeClr val="tx1">
                              <a:lumMod val="75000"/>
                              <a:lumOff val="25000"/>
                            </a:schemeClr>
                          </a:solidFill>
                        </a:rPr>
                        <m:t> </m:t>
                      </m:r>
                      <m:r>
                        <m:rPr>
                          <m:nor/>
                        </m:rPr>
                        <a:rPr lang="ja-JP" altLang="en-US" sz="1400">
                          <a:solidFill>
                            <a:schemeClr val="tx1">
                              <a:lumMod val="75000"/>
                              <a:lumOff val="25000"/>
                            </a:schemeClr>
                          </a:solidFill>
                        </a:rPr>
                        <m:t>の入力</m:t>
                      </m:r>
                      <m:r>
                        <a:rPr lang="en-US" altLang="ja-JP" sz="1400">
                          <a:solidFill>
                            <a:schemeClr val="tx1">
                              <a:lumMod val="75000"/>
                              <a:lumOff val="25000"/>
                            </a:schemeClr>
                          </a:solidFill>
                          <a:latin typeface="Cambria Math" panose="02040503050406030204" pitchFamily="18" charset="0"/>
                        </a:rPr>
                        <m:t> </m:t>
                      </m:r>
                      <m:r>
                        <a:rPr lang="en-US" altLang="ja-JP" sz="1400" i="1">
                          <a:solidFill>
                            <a:schemeClr val="tx1">
                              <a:lumMod val="75000"/>
                              <a:lumOff val="25000"/>
                            </a:schemeClr>
                          </a:solidFill>
                          <a:latin typeface="Cambria Math" panose="02040503050406030204" pitchFamily="18" charset="0"/>
                        </a:rPr>
                        <m:t>𝑥</m:t>
                      </m:r>
                      <m:r>
                        <m:rPr>
                          <m:nor/>
                        </m:rPr>
                        <a:rPr lang="ja-JP" altLang="en-US" sz="1400">
                          <a:solidFill>
                            <a:schemeClr val="tx1">
                              <a:lumMod val="75000"/>
                              <a:lumOff val="25000"/>
                            </a:schemeClr>
                          </a:solidFill>
                        </a:rPr>
                        <m:t>に対</m:t>
                      </m:r>
                      <m:r>
                        <a:rPr lang="ja-JP" altLang="en-US" sz="1400" i="1">
                          <a:solidFill>
                            <a:schemeClr val="tx1">
                              <a:lumMod val="75000"/>
                              <a:lumOff val="25000"/>
                            </a:schemeClr>
                          </a:solidFill>
                          <a:latin typeface="Cambria Math" panose="02040503050406030204" pitchFamily="18" charset="0"/>
                        </a:rPr>
                        <m:t>する</m:t>
                      </m:r>
                      <m:r>
                        <m:rPr>
                          <m:nor/>
                        </m:rPr>
                        <a:rPr lang="ja-JP" altLang="en-US" sz="1400">
                          <a:solidFill>
                            <a:schemeClr val="tx1">
                              <a:lumMod val="75000"/>
                              <a:lumOff val="25000"/>
                            </a:schemeClr>
                          </a:solidFill>
                        </a:rPr>
                        <m:t>特徴量</m:t>
                      </m:r>
                      <m:r>
                        <m:rPr>
                          <m:nor/>
                        </m:rPr>
                        <a:rPr lang="en-US" altLang="ja-JP" sz="1400" dirty="0">
                          <a:solidFill>
                            <a:schemeClr val="tx1">
                              <a:lumMod val="75000"/>
                              <a:lumOff val="25000"/>
                            </a:schemeClr>
                          </a:solidFill>
                        </a:rPr>
                        <m:t> </m:t>
                      </m:r>
                      <m:r>
                        <a:rPr lang="en-US" altLang="ja-JP" sz="1400" i="1">
                          <a:solidFill>
                            <a:schemeClr val="tx1">
                              <a:lumMod val="75000"/>
                              <a:lumOff val="25000"/>
                            </a:schemeClr>
                          </a:solidFill>
                          <a:latin typeface="Cambria Math" panose="02040503050406030204" pitchFamily="18" charset="0"/>
                        </a:rPr>
                        <m:t>𝑖</m:t>
                      </m:r>
                      <m:r>
                        <a:rPr lang="ja-JP" altLang="en-US" sz="1400" i="1">
                          <a:solidFill>
                            <a:schemeClr val="tx1">
                              <a:lumMod val="75000"/>
                              <a:lumOff val="25000"/>
                            </a:schemeClr>
                          </a:solidFill>
                          <a:latin typeface="Cambria Math" panose="02040503050406030204" pitchFamily="18" charset="0"/>
                        </a:rPr>
                        <m:t>の</m:t>
                      </m:r>
                      <m:r>
                        <a:rPr lang="ja-JP" altLang="en-US" sz="1400" i="1" smtClean="0">
                          <a:solidFill>
                            <a:schemeClr val="tx1">
                              <a:lumMod val="75000"/>
                              <a:lumOff val="25000"/>
                            </a:schemeClr>
                          </a:solidFill>
                          <a:latin typeface="Cambria Math" panose="02040503050406030204" pitchFamily="18" charset="0"/>
                        </a:rPr>
                        <m:t>貢献度</m:t>
                      </m:r>
                    </m:oMath>
                  </a14:m>
                  <a:endParaRPr kumimoji="1" lang="en-US" altLang="ja-JP" sz="1400" dirty="0"/>
                </a:p>
              </p:txBody>
            </p:sp>
          </mc:Choice>
          <mc:Fallback xmlns="">
            <p:sp>
              <p:nvSpPr>
                <p:cNvPr id="22" name="テキスト ボックス 21">
                  <a:extLst>
                    <a:ext uri="{FF2B5EF4-FFF2-40B4-BE49-F238E27FC236}">
                      <a16:creationId xmlns:a16="http://schemas.microsoft.com/office/drawing/2014/main" id="{46510AEB-8D6C-46AB-B32F-6B24EC221708}"/>
                    </a:ext>
                  </a:extLst>
                </p:cNvPr>
                <p:cNvSpPr txBox="1">
                  <a:spLocks noRot="1" noChangeAspect="1" noMove="1" noResize="1" noEditPoints="1" noAdjustHandles="1" noChangeArrowheads="1" noChangeShapeType="1" noTextEdit="1"/>
                </p:cNvSpPr>
                <p:nvPr/>
              </p:nvSpPr>
              <p:spPr>
                <a:xfrm>
                  <a:off x="3862246" y="1151918"/>
                  <a:ext cx="4573303" cy="756361"/>
                </a:xfrm>
                <a:prstGeom prst="rect">
                  <a:avLst/>
                </a:prstGeom>
                <a:blipFill>
                  <a:blip r:embed="rId3"/>
                  <a:stretch>
                    <a:fillRect l="-554" t="-1639" b="-6557"/>
                  </a:stretch>
                </a:blipFill>
              </p:spPr>
              <p:txBody>
                <a:bodyPr/>
                <a:lstStyle/>
                <a:p>
                  <a:r>
                    <a:rPr lang="ja-JP" altLang="en-US">
                      <a:noFill/>
                    </a:rPr>
                    <a:t> </a:t>
                  </a:r>
                </a:p>
              </p:txBody>
            </p:sp>
          </mc:Fallback>
        </mc:AlternateContent>
        <p:grpSp>
          <p:nvGrpSpPr>
            <p:cNvPr id="32" name="グループ化 31">
              <a:extLst>
                <a:ext uri="{FF2B5EF4-FFF2-40B4-BE49-F238E27FC236}">
                  <a16:creationId xmlns:a16="http://schemas.microsoft.com/office/drawing/2014/main" id="{BAB29CC1-92D3-E9F2-19E3-36DCFFC12351}"/>
                </a:ext>
              </a:extLst>
            </p:cNvPr>
            <p:cNvGrpSpPr/>
            <p:nvPr/>
          </p:nvGrpSpPr>
          <p:grpSpPr>
            <a:xfrm>
              <a:off x="678976" y="1098271"/>
              <a:ext cx="3101875" cy="850107"/>
              <a:chOff x="678977" y="1053397"/>
              <a:chExt cx="3101875" cy="850107"/>
            </a:xfrm>
          </p:grpSpPr>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51F15B2-8018-FC68-A057-7C25C0B8A66E}"/>
                      </a:ext>
                    </a:extLst>
                  </p:cNvPr>
                  <p:cNvSpPr txBox="1"/>
                  <p:nvPr/>
                </p:nvSpPr>
                <p:spPr>
                  <a:xfrm>
                    <a:off x="678977" y="1053397"/>
                    <a:ext cx="3101875" cy="778931"/>
                  </a:xfrm>
                  <a:prstGeom prst="rect">
                    <a:avLst/>
                  </a:prstGeom>
                  <a:solidFill>
                    <a:schemeClr val="bg1"/>
                  </a:solidFill>
                </p:spPr>
                <p:txBody>
                  <a:bodyPr wrap="square" lIns="0" tIns="0" rIns="0" bIns="0" rtlCol="0" anchor="ctr">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chemeClr val="tx1">
                                  <a:lumMod val="75000"/>
                                  <a:lumOff val="25000"/>
                                </a:schemeClr>
                              </a:solidFill>
                              <a:latin typeface="Cambria Math" panose="02040503050406030204" pitchFamily="18" charset="0"/>
                            </a:rPr>
                            <m:t>𝑓</m:t>
                          </m:r>
                          <m:d>
                            <m:dPr>
                              <m:ctrlPr>
                                <a:rPr kumimoji="1" lang="en-US" altLang="ja-JP" b="0" i="1" smtClean="0">
                                  <a:solidFill>
                                    <a:schemeClr val="tx1">
                                      <a:lumMod val="75000"/>
                                      <a:lumOff val="25000"/>
                                    </a:schemeClr>
                                  </a:solidFill>
                                  <a:latin typeface="Cambria Math" panose="02040503050406030204" pitchFamily="18" charset="0"/>
                                </a:rPr>
                              </m:ctrlPr>
                            </m:dPr>
                            <m:e>
                              <m:r>
                                <a:rPr kumimoji="1" lang="en-US" altLang="ja-JP" b="0" i="1" smtClean="0">
                                  <a:solidFill>
                                    <a:schemeClr val="tx1">
                                      <a:lumMod val="75000"/>
                                      <a:lumOff val="25000"/>
                                    </a:schemeClr>
                                  </a:solidFill>
                                  <a:latin typeface="Cambria Math" panose="02040503050406030204" pitchFamily="18" charset="0"/>
                                </a:rPr>
                                <m:t>𝑥</m:t>
                              </m:r>
                            </m:e>
                          </m:d>
                          <m:r>
                            <a:rPr kumimoji="1" lang="en-US" altLang="ja-JP" b="0" i="1" smtClean="0">
                              <a:solidFill>
                                <a:schemeClr val="tx1">
                                  <a:lumMod val="75000"/>
                                  <a:lumOff val="25000"/>
                                </a:schemeClr>
                              </a:solidFill>
                              <a:latin typeface="Cambria Math" panose="02040503050406030204" pitchFamily="18" charset="0"/>
                            </a:rPr>
                            <m:t> −</m:t>
                          </m:r>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𝔼</m:t>
                          </m:r>
                          <m:d>
                            <m:dPr>
                              <m:begChr m:val="["/>
                              <m:endChr m:val="]"/>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dPr>
                            <m:e>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𝑓</m:t>
                              </m:r>
                              <m:d>
                                <m:dPr>
                                  <m:ctrlPr>
                                    <a:rPr lang="en-US" altLang="ja-JP" i="1">
                                      <a:solidFill>
                                        <a:schemeClr val="tx1">
                                          <a:lumMod val="75000"/>
                                          <a:lumOff val="25000"/>
                                        </a:schemeClr>
                                      </a:solidFill>
                                      <a:latin typeface="Cambria Math" panose="02040503050406030204" pitchFamily="18" charset="0"/>
                                      <a:ea typeface="Cambria Math" panose="02040503050406030204" pitchFamily="18" charset="0"/>
                                    </a:rPr>
                                  </m:ctrlPr>
                                </m:dPr>
                                <m:e>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𝑧</m:t>
                                  </m:r>
                                </m:e>
                              </m:d>
                            </m:e>
                          </m:d>
                          <m:r>
                            <a:rPr kumimoji="1" lang="en-US" altLang="ja-JP" b="0" i="1" smtClean="0">
                              <a:solidFill>
                                <a:schemeClr val="tx1">
                                  <a:lumMod val="75000"/>
                                  <a:lumOff val="25000"/>
                                </a:schemeClr>
                              </a:solidFill>
                              <a:latin typeface="Cambria Math" panose="02040503050406030204" pitchFamily="18" charset="0"/>
                            </a:rPr>
                            <m:t>= </m:t>
                          </m:r>
                          <m:nary>
                            <m:naryPr>
                              <m:chr m:val="∑"/>
                              <m:ctrlPr>
                                <a:rPr lang="ja-JP" altLang="en-US" i="1">
                                  <a:solidFill>
                                    <a:schemeClr val="tx1">
                                      <a:lumMod val="75000"/>
                                      <a:lumOff val="25000"/>
                                    </a:schemeClr>
                                  </a:solidFill>
                                  <a:latin typeface="Cambria Math" panose="02040503050406030204" pitchFamily="18" charset="0"/>
                                </a:rPr>
                              </m:ctrlPr>
                            </m:naryPr>
                            <m:sub>
                              <m:r>
                                <m:rPr>
                                  <m:brk m:alnAt="23"/>
                                </m:rPr>
                                <a:rPr lang="en-US" altLang="ja-JP" i="1">
                                  <a:solidFill>
                                    <a:schemeClr val="tx1">
                                      <a:lumMod val="75000"/>
                                      <a:lumOff val="25000"/>
                                    </a:schemeClr>
                                  </a:solidFill>
                                  <a:latin typeface="Cambria Math" panose="02040503050406030204" pitchFamily="18" charset="0"/>
                                </a:rPr>
                                <m:t>𝑖</m:t>
                              </m:r>
                              <m:r>
                                <a:rPr lang="en-US" altLang="ja-JP" i="1">
                                  <a:solidFill>
                                    <a:schemeClr val="tx1">
                                      <a:lumMod val="75000"/>
                                      <a:lumOff val="25000"/>
                                    </a:schemeClr>
                                  </a:solidFill>
                                  <a:latin typeface="Cambria Math" panose="02040503050406030204" pitchFamily="18" charset="0"/>
                                </a:rPr>
                                <m:t>=1</m:t>
                              </m:r>
                            </m:sub>
                            <m:sup>
                              <m:r>
                                <a:rPr lang="en-US" altLang="ja-JP" i="1">
                                  <a:solidFill>
                                    <a:schemeClr val="tx1">
                                      <a:lumMod val="75000"/>
                                      <a:lumOff val="25000"/>
                                    </a:schemeClr>
                                  </a:solidFill>
                                  <a:latin typeface="Cambria Math" panose="02040503050406030204" pitchFamily="18" charset="0"/>
                                </a:rPr>
                                <m:t>𝑀</m:t>
                              </m:r>
                            </m:sup>
                            <m:e>
                              <m:sSub>
                                <m:sSubPr>
                                  <m:ctrlPr>
                                    <a:rPr lang="en-US" altLang="ja-JP" i="1">
                                      <a:solidFill>
                                        <a:schemeClr val="tx1">
                                          <a:lumMod val="75000"/>
                                          <a:lumOff val="25000"/>
                                        </a:schemeClr>
                                      </a:solidFill>
                                      <a:latin typeface="Cambria Math" panose="02040503050406030204" pitchFamily="18" charset="0"/>
                                    </a:rPr>
                                  </m:ctrlPr>
                                </m:sSubPr>
                                <m:e>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𝜑</m:t>
                                  </m:r>
                                </m:e>
                                <m:sub>
                                  <m:r>
                                    <a:rPr lang="en-US" altLang="ja-JP" i="1">
                                      <a:solidFill>
                                        <a:schemeClr val="tx1">
                                          <a:lumMod val="75000"/>
                                          <a:lumOff val="25000"/>
                                        </a:schemeClr>
                                      </a:solidFill>
                                      <a:latin typeface="Cambria Math" panose="02040503050406030204" pitchFamily="18" charset="0"/>
                                      <a:ea typeface="Cambria Math" panose="02040503050406030204" pitchFamily="18" charset="0"/>
                                    </a:rPr>
                                    <m:t>𝑖</m:t>
                                  </m:r>
                                </m:sub>
                              </m:sSub>
                              <m:d>
                                <m:dPr>
                                  <m:ctrlPr>
                                    <a:rPr lang="en-US" altLang="ja-JP" i="1">
                                      <a:solidFill>
                                        <a:schemeClr val="tx1">
                                          <a:lumMod val="75000"/>
                                          <a:lumOff val="25000"/>
                                        </a:schemeClr>
                                      </a:solidFill>
                                      <a:latin typeface="Cambria Math" panose="02040503050406030204" pitchFamily="18" charset="0"/>
                                    </a:rPr>
                                  </m:ctrlPr>
                                </m:dPr>
                                <m:e>
                                  <m:r>
                                    <a:rPr lang="en-US" altLang="ja-JP" i="1">
                                      <a:solidFill>
                                        <a:schemeClr val="tx1">
                                          <a:lumMod val="75000"/>
                                          <a:lumOff val="25000"/>
                                        </a:schemeClr>
                                      </a:solidFill>
                                      <a:latin typeface="Cambria Math" panose="02040503050406030204" pitchFamily="18" charset="0"/>
                                    </a:rPr>
                                    <m:t>𝑓</m:t>
                                  </m:r>
                                  <m:r>
                                    <a:rPr lang="en-US" altLang="ja-JP" i="1">
                                      <a:solidFill>
                                        <a:schemeClr val="tx1">
                                          <a:lumMod val="75000"/>
                                          <a:lumOff val="25000"/>
                                        </a:schemeClr>
                                      </a:solidFill>
                                      <a:latin typeface="Cambria Math" panose="02040503050406030204" pitchFamily="18" charset="0"/>
                                    </a:rPr>
                                    <m:t>, </m:t>
                                  </m:r>
                                  <m:r>
                                    <a:rPr lang="en-US" altLang="ja-JP" i="1">
                                      <a:solidFill>
                                        <a:schemeClr val="tx1">
                                          <a:lumMod val="75000"/>
                                          <a:lumOff val="25000"/>
                                        </a:schemeClr>
                                      </a:solidFill>
                                      <a:latin typeface="Cambria Math" panose="02040503050406030204" pitchFamily="18" charset="0"/>
                                    </a:rPr>
                                    <m:t>𝑥</m:t>
                                  </m:r>
                                </m:e>
                              </m:d>
                            </m:e>
                          </m:nary>
                        </m:oMath>
                      </m:oMathPara>
                    </a14:m>
                    <a:endParaRPr lang="ja-JP" altLang="en-US">
                      <a:solidFill>
                        <a:schemeClr val="tx1">
                          <a:lumMod val="75000"/>
                          <a:lumOff val="25000"/>
                        </a:schemeClr>
                      </a:solidFill>
                    </a:endParaRPr>
                  </a:p>
                </p:txBody>
              </p:sp>
            </mc:Choice>
            <mc:Fallback xmlns="">
              <p:sp>
                <p:nvSpPr>
                  <p:cNvPr id="10" name="テキスト ボックス 9">
                    <a:extLst>
                      <a:ext uri="{FF2B5EF4-FFF2-40B4-BE49-F238E27FC236}">
                        <a16:creationId xmlns:a16="http://schemas.microsoft.com/office/drawing/2014/main" id="{451F15B2-8018-FC68-A057-7C25C0B8A66E}"/>
                      </a:ext>
                    </a:extLst>
                  </p:cNvPr>
                  <p:cNvSpPr txBox="1">
                    <a:spLocks noRot="1" noChangeAspect="1" noMove="1" noResize="1" noEditPoints="1" noAdjustHandles="1" noChangeArrowheads="1" noChangeShapeType="1" noTextEdit="1"/>
                  </p:cNvSpPr>
                  <p:nvPr/>
                </p:nvSpPr>
                <p:spPr>
                  <a:xfrm>
                    <a:off x="678977" y="1053397"/>
                    <a:ext cx="3101875" cy="778931"/>
                  </a:xfrm>
                  <a:prstGeom prst="rect">
                    <a:avLst/>
                  </a:prstGeom>
                  <a:blipFill>
                    <a:blip r:embed="rId4"/>
                    <a:stretch>
                      <a:fillRect l="-1633" t="-111290" b="-175806"/>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DD6E6665-2CC2-E237-C884-BA029D98470D}"/>
                  </a:ext>
                </a:extLst>
              </p:cNvPr>
              <p:cNvSpPr txBox="1"/>
              <p:nvPr/>
            </p:nvSpPr>
            <p:spPr>
              <a:xfrm>
                <a:off x="678977" y="1635468"/>
                <a:ext cx="607859" cy="261610"/>
              </a:xfrm>
              <a:prstGeom prst="rect">
                <a:avLst/>
              </a:prstGeom>
              <a:noFill/>
            </p:spPr>
            <p:txBody>
              <a:bodyPr wrap="none" rtlCol="0">
                <a:spAutoFit/>
              </a:bodyPr>
              <a:lstStyle/>
              <a:p>
                <a:r>
                  <a:rPr kumimoji="1" lang="ja-JP" altLang="en-US" sz="1100" b="1">
                    <a:solidFill>
                      <a:srgbClr val="0070C0"/>
                    </a:solidFill>
                  </a:rPr>
                  <a:t>予測値</a:t>
                </a:r>
              </a:p>
            </p:txBody>
          </p:sp>
          <p:sp>
            <p:nvSpPr>
              <p:cNvPr id="28" name="テキスト ボックス 27">
                <a:extLst>
                  <a:ext uri="{FF2B5EF4-FFF2-40B4-BE49-F238E27FC236}">
                    <a16:creationId xmlns:a16="http://schemas.microsoft.com/office/drawing/2014/main" id="{43730FA1-4AEF-DC67-7718-6EC3E4A7B9DE}"/>
                  </a:ext>
                </a:extLst>
              </p:cNvPr>
              <p:cNvSpPr txBox="1"/>
              <p:nvPr/>
            </p:nvSpPr>
            <p:spPr>
              <a:xfrm>
                <a:off x="1551043" y="1635468"/>
                <a:ext cx="607859" cy="261610"/>
              </a:xfrm>
              <a:prstGeom prst="rect">
                <a:avLst/>
              </a:prstGeom>
              <a:noFill/>
            </p:spPr>
            <p:txBody>
              <a:bodyPr wrap="none" rtlCol="0">
                <a:spAutoFit/>
              </a:bodyPr>
              <a:lstStyle/>
              <a:p>
                <a:r>
                  <a:rPr kumimoji="1" lang="ja-JP" altLang="en-US" sz="1100" b="1">
                    <a:solidFill>
                      <a:srgbClr val="0070C0"/>
                    </a:solidFill>
                  </a:rPr>
                  <a:t>期待値</a:t>
                </a:r>
              </a:p>
            </p:txBody>
          </p:sp>
          <p:sp>
            <p:nvSpPr>
              <p:cNvPr id="30" name="テキスト ボックス 29">
                <a:extLst>
                  <a:ext uri="{FF2B5EF4-FFF2-40B4-BE49-F238E27FC236}">
                    <a16:creationId xmlns:a16="http://schemas.microsoft.com/office/drawing/2014/main" id="{44F154F9-7B9E-4666-B957-795A3B861020}"/>
                  </a:ext>
                </a:extLst>
              </p:cNvPr>
              <p:cNvSpPr txBox="1"/>
              <p:nvPr/>
            </p:nvSpPr>
            <p:spPr>
              <a:xfrm>
                <a:off x="3081968" y="1641894"/>
                <a:ext cx="607859" cy="261610"/>
              </a:xfrm>
              <a:prstGeom prst="rect">
                <a:avLst/>
              </a:prstGeom>
              <a:noFill/>
            </p:spPr>
            <p:txBody>
              <a:bodyPr wrap="none" rtlCol="0">
                <a:spAutoFit/>
              </a:bodyPr>
              <a:lstStyle/>
              <a:p>
                <a:r>
                  <a:rPr kumimoji="1" lang="ja-JP" altLang="en-US" sz="1100" b="1">
                    <a:solidFill>
                      <a:srgbClr val="0070C0"/>
                    </a:solidFill>
                  </a:rPr>
                  <a:t>貢献度</a:t>
                </a:r>
              </a:p>
            </p:txBody>
          </p:sp>
        </p:grpSp>
      </p:grpSp>
      <p:grpSp>
        <p:nvGrpSpPr>
          <p:cNvPr id="83" name="グループ化 82">
            <a:extLst>
              <a:ext uri="{FF2B5EF4-FFF2-40B4-BE49-F238E27FC236}">
                <a16:creationId xmlns:a16="http://schemas.microsoft.com/office/drawing/2014/main" id="{C37C23BE-CB17-2664-71A7-7B3440F1F87B}"/>
              </a:ext>
            </a:extLst>
          </p:cNvPr>
          <p:cNvGrpSpPr/>
          <p:nvPr/>
        </p:nvGrpSpPr>
        <p:grpSpPr>
          <a:xfrm>
            <a:off x="529340" y="1614076"/>
            <a:ext cx="10607849" cy="1123962"/>
            <a:chOff x="453140" y="2071276"/>
            <a:chExt cx="10607849" cy="1123962"/>
          </a:xfrm>
        </p:grpSpPr>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169C1222-BF32-79EE-0F58-8B0E121761DE}"/>
                    </a:ext>
                  </a:extLst>
                </p:cNvPr>
                <p:cNvSpPr txBox="1"/>
                <p:nvPr/>
              </p:nvSpPr>
              <p:spPr>
                <a:xfrm>
                  <a:off x="453140" y="2071276"/>
                  <a:ext cx="3617383" cy="1123962"/>
                </a:xfrm>
                <a:prstGeom prst="rect">
                  <a:avLst/>
                </a:prstGeom>
                <a:noFill/>
              </p:spPr>
              <p:txBody>
                <a:bodyPr wrap="square">
                  <a:spAutoFit/>
                </a:bodyPr>
                <a:lstStyle/>
                <a:p>
                  <a:pPr>
                    <a:lnSpc>
                      <a:spcPct val="150000"/>
                    </a:lnSpc>
                  </a:pPr>
                  <a:r>
                    <a:rPr kumimoji="1" lang="ja-JP" altLang="en-US" sz="1400">
                      <a:solidFill>
                        <a:schemeClr val="tx1">
                          <a:lumMod val="85000"/>
                          <a:lumOff val="15000"/>
                        </a:schemeClr>
                      </a:solidFill>
                    </a:rPr>
                    <a:t>ここ</a:t>
                  </a:r>
                  <a:r>
                    <a:rPr lang="ja-JP" altLang="en-US" sz="1400">
                      <a:solidFill>
                        <a:schemeClr val="tx1">
                          <a:lumMod val="85000"/>
                          <a:lumOff val="15000"/>
                        </a:schemeClr>
                      </a:solidFill>
                    </a:rPr>
                    <a:t>で、</a:t>
                  </a:r>
                  <a:endParaRPr lang="en-US" altLang="ja-JP" sz="1400" b="1" dirty="0">
                    <a:solidFill>
                      <a:schemeClr val="tx1">
                        <a:lumMod val="85000"/>
                        <a:lumOff val="15000"/>
                      </a:schemeClr>
                    </a:solidFill>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altLang="ja-JP" i="1">
                                <a:solidFill>
                                  <a:schemeClr val="tx1">
                                    <a:lumMod val="85000"/>
                                    <a:lumOff val="15000"/>
                                  </a:schemeClr>
                                </a:solidFill>
                                <a:latin typeface="Cambria Math" panose="02040503050406030204" pitchFamily="18" charset="0"/>
                              </a:rPr>
                            </m:ctrlPr>
                          </m:sSubPr>
                          <m:e>
                            <m:r>
                              <a:rPr lang="en-US" altLang="ja-JP" i="1">
                                <a:solidFill>
                                  <a:schemeClr val="tx1">
                                    <a:lumMod val="85000"/>
                                    <a:lumOff val="15000"/>
                                  </a:schemeClr>
                                </a:solidFill>
                                <a:latin typeface="Cambria Math" panose="02040503050406030204" pitchFamily="18" charset="0"/>
                                <a:ea typeface="Cambria Math" panose="02040503050406030204" pitchFamily="18" charset="0"/>
                              </a:rPr>
                              <m:t>𝜑</m:t>
                            </m:r>
                          </m:e>
                          <m:sub>
                            <m:r>
                              <a:rPr lang="en-US" altLang="ja-JP" i="1">
                                <a:solidFill>
                                  <a:schemeClr val="tx1">
                                    <a:lumMod val="85000"/>
                                    <a:lumOff val="15000"/>
                                  </a:schemeClr>
                                </a:solidFill>
                                <a:latin typeface="Cambria Math" panose="02040503050406030204" pitchFamily="18" charset="0"/>
                              </a:rPr>
                              <m:t>0</m:t>
                            </m:r>
                          </m:sub>
                        </m:sSub>
                        <m:d>
                          <m:dPr>
                            <m:ctrlPr>
                              <a:rPr lang="en-US" altLang="ja-JP" i="1">
                                <a:solidFill>
                                  <a:schemeClr val="tx1">
                                    <a:lumMod val="85000"/>
                                    <a:lumOff val="15000"/>
                                  </a:schemeClr>
                                </a:solidFill>
                                <a:latin typeface="Cambria Math" panose="02040503050406030204" pitchFamily="18" charset="0"/>
                              </a:rPr>
                            </m:ctrlPr>
                          </m:dPr>
                          <m:e>
                            <m:r>
                              <a:rPr lang="en-US" altLang="ja-JP" i="1">
                                <a:solidFill>
                                  <a:schemeClr val="tx1">
                                    <a:lumMod val="85000"/>
                                    <a:lumOff val="15000"/>
                                  </a:schemeClr>
                                </a:solidFill>
                                <a:latin typeface="Cambria Math" panose="02040503050406030204" pitchFamily="18" charset="0"/>
                              </a:rPr>
                              <m:t>𝑓</m:t>
                            </m:r>
                          </m:e>
                        </m:d>
                        <m:r>
                          <a:rPr lang="en-US" altLang="ja-JP" b="0" i="1" smtClean="0">
                            <a:solidFill>
                              <a:schemeClr val="tx1">
                                <a:lumMod val="85000"/>
                                <a:lumOff val="15000"/>
                              </a:schemeClr>
                            </a:solidFill>
                            <a:latin typeface="Cambria Math" panose="02040503050406030204" pitchFamily="18" charset="0"/>
                          </a:rPr>
                          <m:t>=</m:t>
                        </m:r>
                        <m:r>
                          <a:rPr lang="en-US" altLang="ja-JP" i="1">
                            <a:solidFill>
                              <a:schemeClr val="tx1">
                                <a:lumMod val="85000"/>
                                <a:lumOff val="15000"/>
                              </a:schemeClr>
                            </a:solidFill>
                            <a:latin typeface="Cambria Math" panose="02040503050406030204" pitchFamily="18" charset="0"/>
                            <a:ea typeface="Cambria Math" panose="02040503050406030204" pitchFamily="18" charset="0"/>
                          </a:rPr>
                          <m:t>𝔼</m:t>
                        </m:r>
                        <m:d>
                          <m:dPr>
                            <m:begChr m:val="["/>
                            <m:endChr m:val="]"/>
                            <m:ctrlPr>
                              <a:rPr lang="en-US" altLang="ja-JP" i="1">
                                <a:solidFill>
                                  <a:schemeClr val="tx1">
                                    <a:lumMod val="85000"/>
                                    <a:lumOff val="15000"/>
                                  </a:schemeClr>
                                </a:solidFill>
                                <a:latin typeface="Cambria Math" panose="02040503050406030204" pitchFamily="18" charset="0"/>
                                <a:ea typeface="Cambria Math" panose="02040503050406030204" pitchFamily="18" charset="0"/>
                              </a:rPr>
                            </m:ctrlPr>
                          </m:dPr>
                          <m:e>
                            <m:r>
                              <a:rPr lang="en-US" altLang="ja-JP" i="1">
                                <a:solidFill>
                                  <a:schemeClr val="tx1">
                                    <a:lumMod val="85000"/>
                                    <a:lumOff val="15000"/>
                                  </a:schemeClr>
                                </a:solidFill>
                                <a:latin typeface="Cambria Math" panose="02040503050406030204" pitchFamily="18" charset="0"/>
                                <a:ea typeface="Cambria Math" panose="02040503050406030204" pitchFamily="18" charset="0"/>
                              </a:rPr>
                              <m:t>𝑓</m:t>
                            </m:r>
                            <m:d>
                              <m:dPr>
                                <m:ctrlPr>
                                  <a:rPr lang="en-US" altLang="ja-JP" i="1">
                                    <a:solidFill>
                                      <a:schemeClr val="tx1">
                                        <a:lumMod val="85000"/>
                                        <a:lumOff val="15000"/>
                                      </a:schemeClr>
                                    </a:solidFill>
                                    <a:latin typeface="Cambria Math" panose="02040503050406030204" pitchFamily="18" charset="0"/>
                                    <a:ea typeface="Cambria Math" panose="02040503050406030204" pitchFamily="18" charset="0"/>
                                  </a:rPr>
                                </m:ctrlPr>
                              </m:dPr>
                              <m:e>
                                <m:r>
                                  <a:rPr lang="en-US" altLang="ja-JP" i="1">
                                    <a:solidFill>
                                      <a:schemeClr val="tx1">
                                        <a:lumMod val="85000"/>
                                        <a:lumOff val="15000"/>
                                      </a:schemeClr>
                                    </a:solidFill>
                                    <a:latin typeface="Cambria Math" panose="02040503050406030204" pitchFamily="18" charset="0"/>
                                    <a:ea typeface="Cambria Math" panose="02040503050406030204" pitchFamily="18" charset="0"/>
                                  </a:rPr>
                                  <m:t>𝑧</m:t>
                                </m:r>
                              </m:e>
                            </m:d>
                          </m:e>
                        </m:d>
                        <m:r>
                          <a:rPr lang="en-US" altLang="ja-JP" b="0" i="1" smtClean="0">
                            <a:solidFill>
                              <a:schemeClr val="tx1">
                                <a:lumMod val="85000"/>
                                <a:lumOff val="15000"/>
                              </a:schemeClr>
                            </a:solidFill>
                            <a:latin typeface="Cambria Math" panose="02040503050406030204" pitchFamily="18" charset="0"/>
                            <a:ea typeface="Cambria Math" panose="02040503050406030204" pitchFamily="18" charset="0"/>
                          </a:rPr>
                          <m:t>=</m:t>
                        </m:r>
                        <m:sSub>
                          <m:sSubPr>
                            <m:ctrlPr>
                              <a:rPr lang="en-US" altLang="ja-JP" i="1">
                                <a:solidFill>
                                  <a:schemeClr val="tx1">
                                    <a:lumMod val="85000"/>
                                    <a:lumOff val="15000"/>
                                  </a:schemeClr>
                                </a:solidFill>
                                <a:latin typeface="Cambria Math" panose="02040503050406030204" pitchFamily="18" charset="0"/>
                                <a:ea typeface="Cambria Math" panose="02040503050406030204" pitchFamily="18" charset="0"/>
                              </a:rPr>
                            </m:ctrlPr>
                          </m:sSubPr>
                          <m:e>
                            <m:r>
                              <a:rPr lang="en-US" altLang="ja-JP" i="1">
                                <a:solidFill>
                                  <a:schemeClr val="tx1">
                                    <a:lumMod val="85000"/>
                                    <a:lumOff val="15000"/>
                                  </a:schemeClr>
                                </a:solidFill>
                                <a:latin typeface="Cambria Math" panose="02040503050406030204" pitchFamily="18" charset="0"/>
                                <a:ea typeface="Cambria Math" panose="02040503050406030204" pitchFamily="18" charset="0"/>
                              </a:rPr>
                              <m:t>𝑓</m:t>
                            </m:r>
                          </m:e>
                          <m:sub>
                            <m:r>
                              <a:rPr lang="en-US" altLang="ja-JP" i="1">
                                <a:solidFill>
                                  <a:schemeClr val="tx1">
                                    <a:lumMod val="85000"/>
                                    <a:lumOff val="15000"/>
                                  </a:schemeClr>
                                </a:solidFill>
                                <a:latin typeface="Cambria Math" panose="02040503050406030204" pitchFamily="18" charset="0"/>
                                <a:ea typeface="Cambria Math" panose="02040503050406030204" pitchFamily="18" charset="0"/>
                              </a:rPr>
                              <m:t>𝑥</m:t>
                            </m:r>
                          </m:sub>
                        </m:sSub>
                        <m:r>
                          <a:rPr lang="en-US" altLang="ja-JP" i="1">
                            <a:solidFill>
                              <a:schemeClr val="tx1">
                                <a:lumMod val="85000"/>
                                <a:lumOff val="15000"/>
                              </a:schemeClr>
                            </a:solidFill>
                            <a:latin typeface="Cambria Math" panose="02040503050406030204" pitchFamily="18" charset="0"/>
                            <a:ea typeface="Cambria Math" panose="02040503050406030204" pitchFamily="18" charset="0"/>
                          </a:rPr>
                          <m:t>(∅)</m:t>
                        </m:r>
                        <m:r>
                          <m:rPr>
                            <m:nor/>
                          </m:rPr>
                          <a:rPr lang="en-US" altLang="ja-JP" dirty="0">
                            <a:solidFill>
                              <a:schemeClr val="tx1">
                                <a:lumMod val="85000"/>
                                <a:lumOff val="15000"/>
                              </a:schemeClr>
                            </a:solidFill>
                          </a:rPr>
                          <m:t> </m:t>
                        </m:r>
                      </m:oMath>
                    </m:oMathPara>
                  </a14:m>
                  <a:br>
                    <a:rPr lang="en-US" altLang="ja-JP" sz="1400" dirty="0">
                      <a:solidFill>
                        <a:schemeClr val="tx1">
                          <a:lumMod val="85000"/>
                          <a:lumOff val="15000"/>
                        </a:schemeClr>
                      </a:solidFill>
                    </a:rPr>
                  </a:br>
                  <a:r>
                    <a:rPr lang="ja-JP" altLang="en-US" sz="1400">
                      <a:solidFill>
                        <a:schemeClr val="tx1">
                          <a:lumMod val="85000"/>
                          <a:lumOff val="15000"/>
                        </a:schemeClr>
                      </a:solidFill>
                    </a:rPr>
                    <a:t>とする。</a:t>
                  </a:r>
                </a:p>
              </p:txBody>
            </p:sp>
          </mc:Choice>
          <mc:Fallback xmlns="">
            <p:sp>
              <p:nvSpPr>
                <p:cNvPr id="35" name="テキスト ボックス 34">
                  <a:extLst>
                    <a:ext uri="{FF2B5EF4-FFF2-40B4-BE49-F238E27FC236}">
                      <a16:creationId xmlns:a16="http://schemas.microsoft.com/office/drawing/2014/main" id="{169C1222-BF32-79EE-0F58-8B0E121761DE}"/>
                    </a:ext>
                  </a:extLst>
                </p:cNvPr>
                <p:cNvSpPr txBox="1">
                  <a:spLocks noRot="1" noChangeAspect="1" noMove="1" noResize="1" noEditPoints="1" noAdjustHandles="1" noChangeArrowheads="1" noChangeShapeType="1" noTextEdit="1"/>
                </p:cNvSpPr>
                <p:nvPr/>
              </p:nvSpPr>
              <p:spPr>
                <a:xfrm>
                  <a:off x="453140" y="2071276"/>
                  <a:ext cx="3617383" cy="1123962"/>
                </a:xfrm>
                <a:prstGeom prst="rect">
                  <a:avLst/>
                </a:prstGeom>
                <a:blipFill>
                  <a:blip r:embed="rId5"/>
                  <a:stretch>
                    <a:fillRect l="-350" b="-56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609C9D4B-1477-13BA-1C52-F21BA24840F6}"/>
                    </a:ext>
                  </a:extLst>
                </p:cNvPr>
                <p:cNvSpPr txBox="1"/>
                <p:nvPr/>
              </p:nvSpPr>
              <p:spPr>
                <a:xfrm>
                  <a:off x="4151918" y="2368467"/>
                  <a:ext cx="6909071" cy="523220"/>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sSub>
                        <m:sSubPr>
                          <m:ctrlPr>
                            <a:rPr lang="en-US" altLang="ja-JP" sz="1400" i="1" smtClean="0">
                              <a:latin typeface="Cambria Math" panose="02040503050406030204" pitchFamily="18" charset="0"/>
                            </a:rPr>
                          </m:ctrlPr>
                        </m:sSubPr>
                        <m:e>
                          <m:r>
                            <a:rPr lang="en-US" altLang="ja-JP" sz="1400" i="1">
                              <a:latin typeface="Cambria Math" panose="02040503050406030204" pitchFamily="18" charset="0"/>
                              <a:ea typeface="Cambria Math" panose="02040503050406030204" pitchFamily="18" charset="0"/>
                            </a:rPr>
                            <m:t>𝜑</m:t>
                          </m:r>
                        </m:e>
                        <m:sub>
                          <m:r>
                            <a:rPr lang="en-US" altLang="ja-JP" sz="1400" i="1">
                              <a:latin typeface="Cambria Math" panose="02040503050406030204" pitchFamily="18" charset="0"/>
                            </a:rPr>
                            <m:t>0</m:t>
                          </m:r>
                        </m:sub>
                      </m:sSub>
                      <m:d>
                        <m:dPr>
                          <m:ctrlPr>
                            <a:rPr lang="en-US" altLang="ja-JP" sz="1400" i="1">
                              <a:latin typeface="Cambria Math" panose="02040503050406030204" pitchFamily="18" charset="0"/>
                            </a:rPr>
                          </m:ctrlPr>
                        </m:dPr>
                        <m:e>
                          <m:r>
                            <a:rPr lang="en-US" altLang="ja-JP" sz="1400" i="1">
                              <a:latin typeface="Cambria Math" panose="02040503050406030204" pitchFamily="18" charset="0"/>
                            </a:rPr>
                            <m:t>𝑓</m:t>
                          </m:r>
                        </m:e>
                      </m:d>
                    </m:oMath>
                  </a14:m>
                  <a:r>
                    <a:rPr lang="en-US" altLang="ja-JP" sz="1400" dirty="0"/>
                    <a:t>: </a:t>
                  </a:r>
                  <a:r>
                    <a:rPr lang="ja-JP" altLang="en-US" sz="1400"/>
                    <a:t>何も特徴量を与えない状態でのモデルの予測（</a:t>
                  </a:r>
                  <a:r>
                    <a:rPr lang="en-US" altLang="ja-JP" sz="1400" dirty="0"/>
                    <a:t>= </a:t>
                  </a:r>
                  <a:r>
                    <a:rPr lang="ja-JP" altLang="en-US" sz="1400"/>
                    <a:t>ただの予測値の期待値）</a:t>
                  </a:r>
                  <a:br>
                    <a:rPr lang="en-US" altLang="ja-JP" sz="1400" dirty="0"/>
                  </a:br>
                  <a14:m>
                    <m:oMath xmlns:m="http://schemas.openxmlformats.org/officeDocument/2006/math">
                      <m:r>
                        <a:rPr kumimoji="1" lang="en-US" altLang="ja-JP" sz="1400" b="0" i="0" smtClean="0">
                          <a:latin typeface="Cambria Math" panose="02040503050406030204" pitchFamily="18" charset="0"/>
                        </a:rPr>
                        <m:t>(</m:t>
                      </m:r>
                      <m:r>
                        <a:rPr kumimoji="1" lang="en-US" altLang="ja-JP" sz="1400" b="0" i="1" smtClean="0">
                          <a:latin typeface="Cambria Math" panose="02040503050406030204" pitchFamily="18" charset="0"/>
                        </a:rPr>
                        <m:t>𝑆</m:t>
                      </m:r>
                      <m:r>
                        <a:rPr kumimoji="1" lang="en-US" altLang="ja-JP" sz="1400" b="0" i="1" smtClean="0">
                          <a:latin typeface="Cambria Math" panose="02040503050406030204" pitchFamily="18" charset="0"/>
                        </a:rPr>
                        <m:t>= ∅</m:t>
                      </m:r>
                    </m:oMath>
                  </a14:m>
                  <a:r>
                    <a:rPr kumimoji="1" lang="en-US" altLang="ja-JP" sz="1400" dirty="0"/>
                    <a:t>(</a:t>
                  </a:r>
                  <a:r>
                    <a:rPr kumimoji="1" lang="ja-JP" altLang="en-US" sz="1400"/>
                    <a:t>空集合</a:t>
                  </a:r>
                  <a:r>
                    <a:rPr kumimoji="1" lang="en-US" altLang="ja-JP" sz="1400" dirty="0"/>
                    <a:t>)</a:t>
                  </a:r>
                  <a:r>
                    <a:rPr kumimoji="1" lang="ja-JP" altLang="en-US" sz="1400"/>
                    <a:t>ならどの特徴量情報も与えられないので</a:t>
                  </a:r>
                  <a14:m>
                    <m:oMath xmlns:m="http://schemas.openxmlformats.org/officeDocument/2006/math">
                      <m:r>
                        <a:rPr lang="en-US" altLang="ja-JP" sz="1400" i="1">
                          <a:latin typeface="Cambria Math" panose="02040503050406030204" pitchFamily="18" charset="0"/>
                        </a:rPr>
                        <m:t> </m:t>
                      </m:r>
                      <m:sSub>
                        <m:sSubPr>
                          <m:ctrlPr>
                            <a:rPr lang="en-US" altLang="ja-JP" sz="1400" i="1">
                              <a:latin typeface="Cambria Math" panose="02040503050406030204" pitchFamily="18" charset="0"/>
                              <a:ea typeface="Cambria Math" panose="02040503050406030204" pitchFamily="18" charset="0"/>
                            </a:rPr>
                          </m:ctrlPr>
                        </m:sSubPr>
                        <m:e>
                          <m:r>
                            <a:rPr lang="en-US" altLang="ja-JP" sz="1400" i="1">
                              <a:latin typeface="Cambria Math" panose="02040503050406030204" pitchFamily="18" charset="0"/>
                              <a:ea typeface="Cambria Math" panose="02040503050406030204" pitchFamily="18" charset="0"/>
                            </a:rPr>
                            <m:t>𝑓</m:t>
                          </m:r>
                        </m:e>
                        <m:sub>
                          <m:r>
                            <a:rPr lang="en-US" altLang="ja-JP" sz="1400" i="1">
                              <a:latin typeface="Cambria Math" panose="02040503050406030204" pitchFamily="18" charset="0"/>
                              <a:ea typeface="Cambria Math" panose="02040503050406030204" pitchFamily="18" charset="0"/>
                            </a:rPr>
                            <m:t>𝑥</m:t>
                          </m:r>
                        </m:sub>
                      </m:sSub>
                      <m:d>
                        <m:dPr>
                          <m:ctrlPr>
                            <a:rPr lang="en-US" altLang="ja-JP" sz="1400" i="1">
                              <a:latin typeface="Cambria Math" panose="02040503050406030204" pitchFamily="18" charset="0"/>
                              <a:ea typeface="Cambria Math" panose="02040503050406030204" pitchFamily="18" charset="0"/>
                            </a:rPr>
                          </m:ctrlPr>
                        </m:dPr>
                        <m:e>
                          <m:r>
                            <a:rPr lang="en-US" altLang="ja-JP" sz="1400" i="1" smtClean="0">
                              <a:latin typeface="Cambria Math" panose="02040503050406030204" pitchFamily="18" charset="0"/>
                              <a:ea typeface="Cambria Math" panose="02040503050406030204" pitchFamily="18" charset="0"/>
                            </a:rPr>
                            <m:t>∅</m:t>
                          </m:r>
                        </m:e>
                      </m:d>
                      <m:r>
                        <a:rPr lang="en-US" altLang="ja-JP" sz="1400" b="0" i="1" smtClean="0">
                          <a:latin typeface="Cambria Math" panose="02040503050406030204" pitchFamily="18" charset="0"/>
                          <a:ea typeface="Cambria Math" panose="02040503050406030204" pitchFamily="18" charset="0"/>
                        </a:rPr>
                        <m:t>=</m:t>
                      </m:r>
                      <m:sSub>
                        <m:sSubPr>
                          <m:ctrlPr>
                            <a:rPr lang="en-US" altLang="ja-JP" sz="1400" i="1">
                              <a:latin typeface="Cambria Math" panose="02040503050406030204" pitchFamily="18" charset="0"/>
                            </a:rPr>
                          </m:ctrlPr>
                        </m:sSubPr>
                        <m:e>
                          <m:r>
                            <a:rPr lang="en-US" altLang="ja-JP" sz="1400" i="1">
                              <a:latin typeface="Cambria Math" panose="02040503050406030204" pitchFamily="18" charset="0"/>
                              <a:ea typeface="Cambria Math" panose="02040503050406030204" pitchFamily="18" charset="0"/>
                            </a:rPr>
                            <m:t>𝜑</m:t>
                          </m:r>
                        </m:e>
                        <m:sub>
                          <m:r>
                            <a:rPr lang="en-US" altLang="ja-JP" sz="1400" i="1">
                              <a:latin typeface="Cambria Math" panose="02040503050406030204" pitchFamily="18" charset="0"/>
                            </a:rPr>
                            <m:t>0</m:t>
                          </m:r>
                        </m:sub>
                      </m:sSub>
                      <m:d>
                        <m:dPr>
                          <m:ctrlPr>
                            <a:rPr lang="en-US" altLang="ja-JP" sz="1400" i="1">
                              <a:latin typeface="Cambria Math" panose="02040503050406030204" pitchFamily="18" charset="0"/>
                            </a:rPr>
                          </m:ctrlPr>
                        </m:dPr>
                        <m:e>
                          <m:r>
                            <a:rPr lang="en-US" altLang="ja-JP" sz="1400" i="1">
                              <a:latin typeface="Cambria Math" panose="02040503050406030204" pitchFamily="18" charset="0"/>
                            </a:rPr>
                            <m:t>𝑓</m:t>
                          </m:r>
                        </m:e>
                      </m:d>
                    </m:oMath>
                  </a14:m>
                  <a:r>
                    <a:rPr kumimoji="1" lang="en-US" altLang="ja-JP" sz="1400" dirty="0"/>
                    <a:t>)</a:t>
                  </a:r>
                  <a:endParaRPr kumimoji="1" lang="ja-JP" altLang="en-US" sz="1400"/>
                </a:p>
              </p:txBody>
            </p:sp>
          </mc:Choice>
          <mc:Fallback xmlns="">
            <p:sp>
              <p:nvSpPr>
                <p:cNvPr id="36" name="テキスト ボックス 35">
                  <a:extLst>
                    <a:ext uri="{FF2B5EF4-FFF2-40B4-BE49-F238E27FC236}">
                      <a16:creationId xmlns:a16="http://schemas.microsoft.com/office/drawing/2014/main" id="{609C9D4B-1477-13BA-1C52-F21BA24840F6}"/>
                    </a:ext>
                  </a:extLst>
                </p:cNvPr>
                <p:cNvSpPr txBox="1">
                  <a:spLocks noRot="1" noChangeAspect="1" noMove="1" noResize="1" noEditPoints="1" noAdjustHandles="1" noChangeArrowheads="1" noChangeShapeType="1" noTextEdit="1"/>
                </p:cNvSpPr>
                <p:nvPr/>
              </p:nvSpPr>
              <p:spPr>
                <a:xfrm>
                  <a:off x="4151918" y="2368467"/>
                  <a:ext cx="6909071" cy="523220"/>
                </a:xfrm>
                <a:prstGeom prst="rect">
                  <a:avLst/>
                </a:prstGeom>
                <a:blipFill>
                  <a:blip r:embed="rId6"/>
                  <a:stretch>
                    <a:fillRect l="-368" t="-2381" r="-184" b="-11905"/>
                  </a:stretch>
                </a:blipFill>
              </p:spPr>
              <p:txBody>
                <a:bodyPr/>
                <a:lstStyle/>
                <a:p>
                  <a:r>
                    <a:rPr lang="ja-JP" altLang="en-US">
                      <a:noFill/>
                    </a:rPr>
                    <a:t> </a:t>
                  </a:r>
                </a:p>
              </p:txBody>
            </p:sp>
          </mc:Fallback>
        </mc:AlternateContent>
      </p:grpSp>
      <p:grpSp>
        <p:nvGrpSpPr>
          <p:cNvPr id="4" name="グループ化 3">
            <a:extLst>
              <a:ext uri="{FF2B5EF4-FFF2-40B4-BE49-F238E27FC236}">
                <a16:creationId xmlns:a16="http://schemas.microsoft.com/office/drawing/2014/main" id="{BF3FE806-284D-57CE-2AD6-2927A3CEDF00}"/>
              </a:ext>
            </a:extLst>
          </p:cNvPr>
          <p:cNvGrpSpPr/>
          <p:nvPr/>
        </p:nvGrpSpPr>
        <p:grpSpPr>
          <a:xfrm>
            <a:off x="222138" y="2798390"/>
            <a:ext cx="11747723" cy="4059610"/>
            <a:chOff x="288158" y="2899780"/>
            <a:chExt cx="11747723" cy="4059610"/>
          </a:xfrm>
        </p:grpSpPr>
        <p:sp>
          <p:nvSpPr>
            <p:cNvPr id="3" name="正方形/長方形 2">
              <a:extLst>
                <a:ext uri="{FF2B5EF4-FFF2-40B4-BE49-F238E27FC236}">
                  <a16:creationId xmlns:a16="http://schemas.microsoft.com/office/drawing/2014/main" id="{7BE6998D-DD08-2F04-64CE-99CEBC1AAD30}"/>
                </a:ext>
              </a:extLst>
            </p:cNvPr>
            <p:cNvSpPr/>
            <p:nvPr/>
          </p:nvSpPr>
          <p:spPr>
            <a:xfrm>
              <a:off x="288158" y="2899780"/>
              <a:ext cx="11747723" cy="3948627"/>
            </a:xfrm>
            <a:prstGeom prst="rect">
              <a:avLst/>
            </a:prstGeom>
            <a:solidFill>
              <a:schemeClr val="bg1"/>
            </a:solidFill>
            <a:ln>
              <a:solidFill>
                <a:schemeClr val="accent1">
                  <a:shade val="1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4" name="グループ化 83">
              <a:extLst>
                <a:ext uri="{FF2B5EF4-FFF2-40B4-BE49-F238E27FC236}">
                  <a16:creationId xmlns:a16="http://schemas.microsoft.com/office/drawing/2014/main" id="{1135D0A3-584E-1EA7-AE6E-4C40F7EC222E}"/>
                </a:ext>
              </a:extLst>
            </p:cNvPr>
            <p:cNvGrpSpPr/>
            <p:nvPr/>
          </p:nvGrpSpPr>
          <p:grpSpPr>
            <a:xfrm>
              <a:off x="540601" y="4138352"/>
              <a:ext cx="3522357" cy="1522507"/>
              <a:chOff x="485686" y="3716867"/>
              <a:chExt cx="3522357" cy="1522507"/>
            </a:xfrm>
          </p:grpSpPr>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1E97EF5-C09C-8852-CDB1-7C366DEBFE19}"/>
                      </a:ext>
                    </a:extLst>
                  </p:cNvPr>
                  <p:cNvSpPr txBox="1"/>
                  <p:nvPr/>
                </p:nvSpPr>
                <p:spPr>
                  <a:xfrm>
                    <a:off x="485686" y="3716867"/>
                    <a:ext cx="3101875" cy="778931"/>
                  </a:xfrm>
                  <a:prstGeom prst="rect">
                    <a:avLst/>
                  </a:prstGeom>
                  <a:solidFill>
                    <a:schemeClr val="bg1">
                      <a:lumMod val="85000"/>
                      <a:alpha val="42716"/>
                    </a:schemeClr>
                  </a:solidFill>
                </p:spPr>
                <p:txBody>
                  <a:bodyPr wrap="square" lIns="0" tIns="0" rIns="0" bIns="0" rtlCol="0" anchor="ctr">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𝜑</m:t>
                              </m:r>
                            </m:e>
                            <m:sub>
                              <m:r>
                                <a:rPr kumimoji="1" lang="en-US" altLang="ja-JP" b="0" i="1" smtClean="0">
                                  <a:latin typeface="Cambria Math" panose="02040503050406030204" pitchFamily="18" charset="0"/>
                                </a:rPr>
                                <m:t>0</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𝑓</m:t>
                              </m:r>
                            </m:e>
                          </m:d>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ea typeface="Cambria Math" panose="02040503050406030204" pitchFamily="18" charset="0"/>
                            </a:rPr>
                            <m:t>+</m:t>
                          </m:r>
                          <m:nary>
                            <m:naryPr>
                              <m:chr m:val="∑"/>
                              <m:ctrlPr>
                                <a:rPr lang="ja-JP" altLang="en-US" i="1">
                                  <a:latin typeface="Cambria Math" panose="02040503050406030204" pitchFamily="18" charset="0"/>
                                </a:rPr>
                              </m:ctrlPr>
                            </m:naryPr>
                            <m:sub>
                              <m:r>
                                <m:rPr>
                                  <m:brk m:alnAt="23"/>
                                </m:rPr>
                                <a:rPr lang="en-US" altLang="ja-JP" i="1">
                                  <a:latin typeface="Cambria Math" panose="02040503050406030204" pitchFamily="18" charset="0"/>
                                </a:rPr>
                                <m:t>𝑖</m:t>
                              </m:r>
                              <m:r>
                                <a:rPr lang="en-US" altLang="ja-JP" i="1">
                                  <a:latin typeface="Cambria Math" panose="02040503050406030204" pitchFamily="18" charset="0"/>
                                </a:rPr>
                                <m:t>=1</m:t>
                              </m:r>
                            </m:sub>
                            <m:sup>
                              <m:r>
                                <a:rPr lang="en-US" altLang="ja-JP" i="1">
                                  <a:latin typeface="Cambria Math" panose="02040503050406030204" pitchFamily="18" charset="0"/>
                                </a:rPr>
                                <m:t>𝑀</m:t>
                              </m:r>
                            </m:sup>
                            <m:e>
                              <m:sSub>
                                <m:sSubPr>
                                  <m:ctrlPr>
                                    <a:rPr lang="en-US" altLang="ja-JP" b="1" i="1" smtClean="0">
                                      <a:solidFill>
                                        <a:srgbClr val="FF0000"/>
                                      </a:solidFill>
                                      <a:latin typeface="Cambria Math" panose="02040503050406030204" pitchFamily="18" charset="0"/>
                                    </a:rPr>
                                  </m:ctrlPr>
                                </m:sSubPr>
                                <m:e>
                                  <m:r>
                                    <a:rPr lang="en-US" altLang="ja-JP" b="1" i="1">
                                      <a:solidFill>
                                        <a:srgbClr val="FF0000"/>
                                      </a:solidFill>
                                      <a:latin typeface="Cambria Math" panose="02040503050406030204" pitchFamily="18" charset="0"/>
                                      <a:ea typeface="Cambria Math" panose="02040503050406030204" pitchFamily="18" charset="0"/>
                                    </a:rPr>
                                    <m:t>𝝋</m:t>
                                  </m:r>
                                </m:e>
                                <m:sub>
                                  <m:r>
                                    <a:rPr lang="en-US" altLang="ja-JP" b="1" i="1">
                                      <a:solidFill>
                                        <a:srgbClr val="FF0000"/>
                                      </a:solidFill>
                                      <a:latin typeface="Cambria Math" panose="02040503050406030204" pitchFamily="18" charset="0"/>
                                      <a:ea typeface="Cambria Math" panose="02040503050406030204" pitchFamily="18" charset="0"/>
                                    </a:rPr>
                                    <m:t>𝒊</m:t>
                                  </m:r>
                                </m:sub>
                              </m:sSub>
                              <m:d>
                                <m:dPr>
                                  <m:ctrlPr>
                                    <a:rPr lang="en-US" altLang="ja-JP" b="1" i="1">
                                      <a:solidFill>
                                        <a:srgbClr val="FF0000"/>
                                      </a:solidFill>
                                      <a:latin typeface="Cambria Math" panose="02040503050406030204" pitchFamily="18" charset="0"/>
                                    </a:rPr>
                                  </m:ctrlPr>
                                </m:dPr>
                                <m:e>
                                  <m:r>
                                    <a:rPr lang="en-US" altLang="ja-JP" b="1" i="1">
                                      <a:solidFill>
                                        <a:srgbClr val="FF0000"/>
                                      </a:solidFill>
                                      <a:latin typeface="Cambria Math" panose="02040503050406030204" pitchFamily="18" charset="0"/>
                                    </a:rPr>
                                    <m:t>𝒇</m:t>
                                  </m:r>
                                  <m:r>
                                    <a:rPr lang="en-US" altLang="ja-JP" b="1" i="1">
                                      <a:solidFill>
                                        <a:srgbClr val="FF0000"/>
                                      </a:solidFill>
                                      <a:latin typeface="Cambria Math" panose="02040503050406030204" pitchFamily="18" charset="0"/>
                                    </a:rPr>
                                    <m:t>, </m:t>
                                  </m:r>
                                  <m:r>
                                    <a:rPr lang="en-US" altLang="ja-JP" b="1" i="1">
                                      <a:solidFill>
                                        <a:srgbClr val="FF0000"/>
                                      </a:solidFill>
                                      <a:latin typeface="Cambria Math" panose="02040503050406030204" pitchFamily="18" charset="0"/>
                                    </a:rPr>
                                    <m:t>𝒙</m:t>
                                  </m:r>
                                </m:e>
                              </m:d>
                            </m:e>
                          </m:nary>
                        </m:oMath>
                      </m:oMathPara>
                    </a14:m>
                    <a:endParaRPr lang="ja-JP" altLang="en-US"/>
                  </a:p>
                </p:txBody>
              </p:sp>
            </mc:Choice>
            <mc:Fallback xmlns="">
              <p:sp>
                <p:nvSpPr>
                  <p:cNvPr id="9" name="テキスト ボックス 8">
                    <a:extLst>
                      <a:ext uri="{FF2B5EF4-FFF2-40B4-BE49-F238E27FC236}">
                        <a16:creationId xmlns:a16="http://schemas.microsoft.com/office/drawing/2014/main" id="{C1E97EF5-C09C-8852-CDB1-7C366DEBFE19}"/>
                      </a:ext>
                    </a:extLst>
                  </p:cNvPr>
                  <p:cNvSpPr txBox="1">
                    <a:spLocks noRot="1" noChangeAspect="1" noMove="1" noResize="1" noEditPoints="1" noAdjustHandles="1" noChangeArrowheads="1" noChangeShapeType="1" noTextEdit="1"/>
                  </p:cNvSpPr>
                  <p:nvPr/>
                </p:nvSpPr>
                <p:spPr>
                  <a:xfrm>
                    <a:off x="485686" y="3716867"/>
                    <a:ext cx="3101875" cy="778931"/>
                  </a:xfrm>
                  <a:prstGeom prst="rect">
                    <a:avLst/>
                  </a:prstGeom>
                  <a:blipFill>
                    <a:blip r:embed="rId7"/>
                    <a:stretch>
                      <a:fillRect t="-107937" b="-171429"/>
                    </a:stretch>
                  </a:blipFill>
                </p:spPr>
                <p:txBody>
                  <a:bodyPr/>
                  <a:lstStyle/>
                  <a:p>
                    <a:r>
                      <a:rPr lang="ja-JP" altLang="en-US">
                        <a:noFill/>
                      </a:rPr>
                      <a:t> </a:t>
                    </a:r>
                  </a:p>
                </p:txBody>
              </p:sp>
            </mc:Fallback>
          </mc:AlternateContent>
          <p:cxnSp>
            <p:nvCxnSpPr>
              <p:cNvPr id="38" name="直線矢印コネクタ 37">
                <a:extLst>
                  <a:ext uri="{FF2B5EF4-FFF2-40B4-BE49-F238E27FC236}">
                    <a16:creationId xmlns:a16="http://schemas.microsoft.com/office/drawing/2014/main" id="{3E12E43D-288F-1A7C-324A-4F6C21FD5A4E}"/>
                  </a:ext>
                </a:extLst>
              </p:cNvPr>
              <p:cNvCxnSpPr>
                <a:cxnSpLocks/>
              </p:cNvCxnSpPr>
              <p:nvPr/>
            </p:nvCxnSpPr>
            <p:spPr>
              <a:xfrm flipV="1">
                <a:off x="1733303" y="4360334"/>
                <a:ext cx="0" cy="39793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1" name="テキスト ボックス 40">
                <a:extLst>
                  <a:ext uri="{FF2B5EF4-FFF2-40B4-BE49-F238E27FC236}">
                    <a16:creationId xmlns:a16="http://schemas.microsoft.com/office/drawing/2014/main" id="{5C339F3E-2605-5E6D-D7C4-50168FE7A6E4}"/>
                  </a:ext>
                </a:extLst>
              </p:cNvPr>
              <p:cNvSpPr txBox="1"/>
              <p:nvPr/>
            </p:nvSpPr>
            <p:spPr>
              <a:xfrm>
                <a:off x="1185329" y="4752309"/>
                <a:ext cx="1107996" cy="461665"/>
              </a:xfrm>
              <a:prstGeom prst="rect">
                <a:avLst/>
              </a:prstGeom>
              <a:noFill/>
            </p:spPr>
            <p:txBody>
              <a:bodyPr wrap="none" rtlCol="0">
                <a:spAutoFit/>
              </a:bodyPr>
              <a:lstStyle/>
              <a:p>
                <a:pPr algn="ctr"/>
                <a:r>
                  <a:rPr kumimoji="1" lang="ja-JP" altLang="en-US" sz="1200"/>
                  <a:t>ただの</a:t>
                </a:r>
                <a:br>
                  <a:rPr kumimoji="1" lang="en-US" altLang="ja-JP" sz="1200" dirty="0"/>
                </a:br>
                <a:r>
                  <a:rPr kumimoji="1" lang="ja-JP" altLang="en-US" sz="1200"/>
                  <a:t>ベースライン</a:t>
                </a:r>
              </a:p>
            </p:txBody>
          </p:sp>
          <p:sp>
            <p:nvSpPr>
              <p:cNvPr id="43" name="テキスト ボックス 42">
                <a:extLst>
                  <a:ext uri="{FF2B5EF4-FFF2-40B4-BE49-F238E27FC236}">
                    <a16:creationId xmlns:a16="http://schemas.microsoft.com/office/drawing/2014/main" id="{81F3512E-EA11-9A21-2A05-6161E9955EA8}"/>
                  </a:ext>
                </a:extLst>
              </p:cNvPr>
              <p:cNvSpPr txBox="1"/>
              <p:nvPr/>
            </p:nvSpPr>
            <p:spPr>
              <a:xfrm>
                <a:off x="2130606" y="4777709"/>
                <a:ext cx="1877437" cy="461665"/>
              </a:xfrm>
              <a:prstGeom prst="rect">
                <a:avLst/>
              </a:prstGeom>
              <a:noFill/>
            </p:spPr>
            <p:txBody>
              <a:bodyPr wrap="none" rtlCol="0">
                <a:spAutoFit/>
              </a:bodyPr>
              <a:lstStyle/>
              <a:p>
                <a:pPr algn="ctr"/>
                <a:r>
                  <a:rPr kumimoji="1" lang="ja-JP" altLang="en-US" sz="1200" b="1">
                    <a:solidFill>
                      <a:srgbClr val="FF0000"/>
                    </a:solidFill>
                  </a:rPr>
                  <a:t>興味があるのはこちらの</a:t>
                </a:r>
                <a:endParaRPr kumimoji="1" lang="en-US" altLang="ja-JP" sz="1200" b="1" dirty="0">
                  <a:solidFill>
                    <a:srgbClr val="FF0000"/>
                  </a:solidFill>
                </a:endParaRPr>
              </a:p>
              <a:p>
                <a:pPr algn="ctr"/>
                <a:r>
                  <a:rPr lang="ja-JP" altLang="en-US" sz="1200" b="1">
                    <a:solidFill>
                      <a:srgbClr val="FF0000"/>
                    </a:solidFill>
                  </a:rPr>
                  <a:t>貢献度</a:t>
                </a:r>
                <a:endParaRPr kumimoji="1" lang="ja-JP" altLang="en-US" sz="1200" b="1">
                  <a:solidFill>
                    <a:srgbClr val="FF0000"/>
                  </a:solidFill>
                </a:endParaRPr>
              </a:p>
            </p:txBody>
          </p:sp>
          <p:cxnSp>
            <p:nvCxnSpPr>
              <p:cNvPr id="44" name="直線矢印コネクタ 43">
                <a:extLst>
                  <a:ext uri="{FF2B5EF4-FFF2-40B4-BE49-F238E27FC236}">
                    <a16:creationId xmlns:a16="http://schemas.microsoft.com/office/drawing/2014/main" id="{68547411-EBB8-BA68-652C-7BAD2EAC25FB}"/>
                  </a:ext>
                </a:extLst>
              </p:cNvPr>
              <p:cNvCxnSpPr>
                <a:cxnSpLocks/>
              </p:cNvCxnSpPr>
              <p:nvPr/>
            </p:nvCxnSpPr>
            <p:spPr>
              <a:xfrm flipV="1">
                <a:off x="3058991" y="4379775"/>
                <a:ext cx="0" cy="39793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73" name="グループ化 72">
              <a:extLst>
                <a:ext uri="{FF2B5EF4-FFF2-40B4-BE49-F238E27FC236}">
                  <a16:creationId xmlns:a16="http://schemas.microsoft.com/office/drawing/2014/main" id="{10A62C95-6169-444E-BEFC-0D328055A521}"/>
                </a:ext>
              </a:extLst>
            </p:cNvPr>
            <p:cNvGrpSpPr/>
            <p:nvPr/>
          </p:nvGrpSpPr>
          <p:grpSpPr>
            <a:xfrm>
              <a:off x="4904383" y="4854490"/>
              <a:ext cx="6999458" cy="2104900"/>
              <a:chOff x="4186406" y="3916405"/>
              <a:chExt cx="6999458" cy="2104900"/>
            </a:xfrm>
          </p:grpSpPr>
          <p:grpSp>
            <p:nvGrpSpPr>
              <p:cNvPr id="69" name="グループ化 68">
                <a:extLst>
                  <a:ext uri="{FF2B5EF4-FFF2-40B4-BE49-F238E27FC236}">
                    <a16:creationId xmlns:a16="http://schemas.microsoft.com/office/drawing/2014/main" id="{60A67202-6FB5-EA31-CB7C-001227CB1F65}"/>
                  </a:ext>
                </a:extLst>
              </p:cNvPr>
              <p:cNvGrpSpPr/>
              <p:nvPr/>
            </p:nvGrpSpPr>
            <p:grpSpPr>
              <a:xfrm>
                <a:off x="4186406" y="3916405"/>
                <a:ext cx="6999458" cy="2104900"/>
                <a:chOff x="4518891" y="3784699"/>
                <a:chExt cx="6999458" cy="2104900"/>
              </a:xfrm>
            </p:grpSpPr>
            <p:cxnSp>
              <p:nvCxnSpPr>
                <p:cNvPr id="48" name="直線矢印コネクタ 47">
                  <a:extLst>
                    <a:ext uri="{FF2B5EF4-FFF2-40B4-BE49-F238E27FC236}">
                      <a16:creationId xmlns:a16="http://schemas.microsoft.com/office/drawing/2014/main" id="{7599E721-1A8A-C740-5D74-005556A56451}"/>
                    </a:ext>
                  </a:extLst>
                </p:cNvPr>
                <p:cNvCxnSpPr>
                  <a:cxnSpLocks/>
                </p:cNvCxnSpPr>
                <p:nvPr/>
              </p:nvCxnSpPr>
              <p:spPr>
                <a:xfrm>
                  <a:off x="4518891" y="3802705"/>
                  <a:ext cx="6999458" cy="144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直線コネクタ 49">
                  <a:extLst>
                    <a:ext uri="{FF2B5EF4-FFF2-40B4-BE49-F238E27FC236}">
                      <a16:creationId xmlns:a16="http://schemas.microsoft.com/office/drawing/2014/main" id="{4C6192F2-7B1E-B200-A4D5-CB09ECDA93A7}"/>
                    </a:ext>
                  </a:extLst>
                </p:cNvPr>
                <p:cNvCxnSpPr>
                  <a:cxnSpLocks/>
                </p:cNvCxnSpPr>
                <p:nvPr/>
              </p:nvCxnSpPr>
              <p:spPr>
                <a:xfrm>
                  <a:off x="4518891" y="3828069"/>
                  <a:ext cx="0" cy="2061530"/>
                </a:xfrm>
                <a:prstGeom prst="line">
                  <a:avLst/>
                </a:prstGeom>
                <a:ln>
                  <a:solidFill>
                    <a:schemeClr val="tx1">
                      <a:alpha val="12826"/>
                    </a:schemeClr>
                  </a:solidFill>
                  <a:prstDash val="dash"/>
                </a:ln>
              </p:spPr>
              <p:style>
                <a:lnRef idx="2">
                  <a:schemeClr val="accent1"/>
                </a:lnRef>
                <a:fillRef idx="0">
                  <a:schemeClr val="accent1"/>
                </a:fillRef>
                <a:effectRef idx="1">
                  <a:schemeClr val="accent1"/>
                </a:effectRef>
                <a:fontRef idx="minor">
                  <a:schemeClr val="tx1"/>
                </a:fontRef>
              </p:style>
            </p:cxnSp>
            <p:sp>
              <p:nvSpPr>
                <p:cNvPr id="52" name="右矢印 51">
                  <a:extLst>
                    <a:ext uri="{FF2B5EF4-FFF2-40B4-BE49-F238E27FC236}">
                      <a16:creationId xmlns:a16="http://schemas.microsoft.com/office/drawing/2014/main" id="{A9A73E8E-B947-343B-91EA-11DE3EDAB56F}"/>
                    </a:ext>
                  </a:extLst>
                </p:cNvPr>
                <p:cNvSpPr/>
                <p:nvPr/>
              </p:nvSpPr>
              <p:spPr>
                <a:xfrm>
                  <a:off x="4537643" y="4107030"/>
                  <a:ext cx="2033495" cy="317619"/>
                </a:xfrm>
                <a:prstGeom prst="rightArrow">
                  <a:avLst>
                    <a:gd name="adj1" fmla="val 50000"/>
                    <a:gd name="adj2" fmla="val 79322"/>
                  </a:avLst>
                </a:prstGeom>
                <a:solidFill>
                  <a:schemeClr val="tx1">
                    <a:lumMod val="65000"/>
                    <a:lumOff val="35000"/>
                    <a:alpha val="60834"/>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EE80B22C-A295-01A7-D205-47DB9A86FC41}"/>
                    </a:ext>
                  </a:extLst>
                </p:cNvPr>
                <p:cNvSpPr txBox="1"/>
                <p:nvPr/>
              </p:nvSpPr>
              <p:spPr>
                <a:xfrm>
                  <a:off x="4970012" y="4722216"/>
                  <a:ext cx="1172116" cy="430887"/>
                </a:xfrm>
                <a:prstGeom prst="rect">
                  <a:avLst/>
                </a:prstGeom>
                <a:noFill/>
              </p:spPr>
              <p:txBody>
                <a:bodyPr wrap="none" rtlCol="0">
                  <a:spAutoFit/>
                </a:bodyPr>
                <a:lstStyle/>
                <a:p>
                  <a:r>
                    <a:rPr kumimoji="1" lang="ja-JP" altLang="en-US" sz="1100" b="1">
                      <a:solidFill>
                        <a:schemeClr val="tx1">
                          <a:lumMod val="65000"/>
                          <a:lumOff val="35000"/>
                        </a:schemeClr>
                      </a:solidFill>
                    </a:rPr>
                    <a:t>平均的な予測値</a:t>
                  </a:r>
                  <a:br>
                    <a:rPr kumimoji="1" lang="en-US" altLang="ja-JP" sz="1100" b="1" dirty="0">
                      <a:solidFill>
                        <a:schemeClr val="tx1">
                          <a:lumMod val="65000"/>
                          <a:lumOff val="35000"/>
                        </a:schemeClr>
                      </a:solidFill>
                    </a:rPr>
                  </a:br>
                  <a:r>
                    <a:rPr kumimoji="1" lang="en-US" altLang="ja-JP" sz="1100" b="1" dirty="0">
                      <a:solidFill>
                        <a:schemeClr val="tx1">
                          <a:lumMod val="65000"/>
                          <a:lumOff val="35000"/>
                        </a:schemeClr>
                      </a:solidFill>
                    </a:rPr>
                    <a:t>(</a:t>
                  </a:r>
                  <a:r>
                    <a:rPr kumimoji="1" lang="ja-JP" altLang="en-US" sz="1100" b="1">
                      <a:solidFill>
                        <a:schemeClr val="tx1">
                          <a:lumMod val="65000"/>
                          <a:lumOff val="35000"/>
                        </a:schemeClr>
                      </a:solidFill>
                    </a:rPr>
                    <a:t>ベースライン</a:t>
                  </a:r>
                  <a:r>
                    <a:rPr kumimoji="1" lang="en-US" altLang="ja-JP" sz="1100" b="1" dirty="0">
                      <a:solidFill>
                        <a:schemeClr val="tx1">
                          <a:lumMod val="65000"/>
                          <a:lumOff val="35000"/>
                        </a:schemeClr>
                      </a:solidFill>
                    </a:rPr>
                    <a:t>)</a:t>
                  </a:r>
                  <a:endParaRPr kumimoji="1" lang="ja-JP" altLang="en-US" sz="1100" b="1">
                    <a:solidFill>
                      <a:schemeClr val="tx1">
                        <a:lumMod val="65000"/>
                        <a:lumOff val="35000"/>
                      </a:schemeClr>
                    </a:solidFill>
                  </a:endParaRPr>
                </a:p>
              </p:txBody>
            </p:sp>
            <p:sp>
              <p:nvSpPr>
                <p:cNvPr id="54" name="右矢印 53">
                  <a:extLst>
                    <a:ext uri="{FF2B5EF4-FFF2-40B4-BE49-F238E27FC236}">
                      <a16:creationId xmlns:a16="http://schemas.microsoft.com/office/drawing/2014/main" id="{C024B4F5-10B5-CA80-659E-F691B26C15FC}"/>
                    </a:ext>
                  </a:extLst>
                </p:cNvPr>
                <p:cNvSpPr/>
                <p:nvPr/>
              </p:nvSpPr>
              <p:spPr>
                <a:xfrm>
                  <a:off x="6571138" y="4394532"/>
                  <a:ext cx="1031923" cy="317619"/>
                </a:xfrm>
                <a:prstGeom prst="rightArrow">
                  <a:avLst>
                    <a:gd name="adj1" fmla="val 50000"/>
                    <a:gd name="adj2" fmla="val 79322"/>
                  </a:avLst>
                </a:prstGeom>
                <a:solidFill>
                  <a:srgbClr val="C00000">
                    <a:alpha val="6083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右矢印 54">
                  <a:extLst>
                    <a:ext uri="{FF2B5EF4-FFF2-40B4-BE49-F238E27FC236}">
                      <a16:creationId xmlns:a16="http://schemas.microsoft.com/office/drawing/2014/main" id="{1D04CC23-9347-F3F8-9B29-A9550A5EC987}"/>
                    </a:ext>
                  </a:extLst>
                </p:cNvPr>
                <p:cNvSpPr/>
                <p:nvPr/>
              </p:nvSpPr>
              <p:spPr>
                <a:xfrm>
                  <a:off x="7603060" y="4620041"/>
                  <a:ext cx="2612693" cy="317619"/>
                </a:xfrm>
                <a:prstGeom prst="rightArrow">
                  <a:avLst>
                    <a:gd name="adj1" fmla="val 50000"/>
                    <a:gd name="adj2" fmla="val 79322"/>
                  </a:avLst>
                </a:prstGeom>
                <a:solidFill>
                  <a:srgbClr val="C00000">
                    <a:alpha val="6083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 name="直線コネクタ 56">
                  <a:extLst>
                    <a:ext uri="{FF2B5EF4-FFF2-40B4-BE49-F238E27FC236}">
                      <a16:creationId xmlns:a16="http://schemas.microsoft.com/office/drawing/2014/main" id="{5FD4DB6E-8B91-8400-2404-1A1D6BE3F453}"/>
                    </a:ext>
                  </a:extLst>
                </p:cNvPr>
                <p:cNvCxnSpPr>
                  <a:cxnSpLocks/>
                </p:cNvCxnSpPr>
                <p:nvPr/>
              </p:nvCxnSpPr>
              <p:spPr>
                <a:xfrm flipH="1">
                  <a:off x="6560627" y="3821327"/>
                  <a:ext cx="12674" cy="2024904"/>
                </a:xfrm>
                <a:prstGeom prst="line">
                  <a:avLst/>
                </a:prstGeom>
                <a:ln>
                  <a:solidFill>
                    <a:schemeClr val="tx1">
                      <a:alpha val="12826"/>
                    </a:schemeClr>
                  </a:solidFill>
                  <a:prstDash val="dash"/>
                </a:ln>
              </p:spPr>
              <p:style>
                <a:lnRef idx="2">
                  <a:schemeClr val="accent1"/>
                </a:lnRef>
                <a:fillRef idx="0">
                  <a:schemeClr val="accent1"/>
                </a:fillRef>
                <a:effectRef idx="1">
                  <a:schemeClr val="accent1"/>
                </a:effectRef>
                <a:fontRef idx="minor">
                  <a:schemeClr val="tx1"/>
                </a:fontRef>
              </p:style>
            </p:cxnSp>
            <p:cxnSp>
              <p:nvCxnSpPr>
                <p:cNvPr id="58" name="直線コネクタ 57">
                  <a:extLst>
                    <a:ext uri="{FF2B5EF4-FFF2-40B4-BE49-F238E27FC236}">
                      <a16:creationId xmlns:a16="http://schemas.microsoft.com/office/drawing/2014/main" id="{F82F8D49-803B-6930-9F96-1957D3BA61C7}"/>
                    </a:ext>
                  </a:extLst>
                </p:cNvPr>
                <p:cNvCxnSpPr>
                  <a:cxnSpLocks/>
                </p:cNvCxnSpPr>
                <p:nvPr/>
              </p:nvCxnSpPr>
              <p:spPr>
                <a:xfrm>
                  <a:off x="7603061" y="3784700"/>
                  <a:ext cx="0" cy="2061530"/>
                </a:xfrm>
                <a:prstGeom prst="line">
                  <a:avLst/>
                </a:prstGeom>
                <a:ln>
                  <a:solidFill>
                    <a:schemeClr val="tx1">
                      <a:alpha val="12826"/>
                    </a:schemeClr>
                  </a:solidFill>
                  <a:prstDash val="dash"/>
                </a:ln>
              </p:spPr>
              <p:style>
                <a:lnRef idx="2">
                  <a:schemeClr val="accent1"/>
                </a:lnRef>
                <a:fillRef idx="0">
                  <a:schemeClr val="accent1"/>
                </a:fillRef>
                <a:effectRef idx="1">
                  <a:schemeClr val="accent1"/>
                </a:effectRef>
                <a:fontRef idx="minor">
                  <a:schemeClr val="tx1"/>
                </a:fontRef>
              </p:style>
            </p:cxnSp>
            <p:cxnSp>
              <p:nvCxnSpPr>
                <p:cNvPr id="59" name="直線コネクタ 58">
                  <a:extLst>
                    <a:ext uri="{FF2B5EF4-FFF2-40B4-BE49-F238E27FC236}">
                      <a16:creationId xmlns:a16="http://schemas.microsoft.com/office/drawing/2014/main" id="{3C7CD071-9400-7BB9-0921-D63EAA47E713}"/>
                    </a:ext>
                  </a:extLst>
                </p:cNvPr>
                <p:cNvCxnSpPr>
                  <a:cxnSpLocks/>
                </p:cNvCxnSpPr>
                <p:nvPr/>
              </p:nvCxnSpPr>
              <p:spPr>
                <a:xfrm>
                  <a:off x="10215767" y="3828069"/>
                  <a:ext cx="0" cy="2061530"/>
                </a:xfrm>
                <a:prstGeom prst="line">
                  <a:avLst/>
                </a:prstGeom>
                <a:ln>
                  <a:solidFill>
                    <a:schemeClr val="tx1">
                      <a:alpha val="12826"/>
                    </a:schemeClr>
                  </a:solidFill>
                  <a:prstDash val="dash"/>
                </a:ln>
              </p:spPr>
              <p:style>
                <a:lnRef idx="2">
                  <a:schemeClr val="accent1"/>
                </a:lnRef>
                <a:fillRef idx="0">
                  <a:schemeClr val="accent1"/>
                </a:fillRef>
                <a:effectRef idx="1">
                  <a:schemeClr val="accent1"/>
                </a:effectRef>
                <a:fontRef idx="minor">
                  <a:schemeClr val="tx1"/>
                </a:fontRef>
              </p:style>
            </p:cxnSp>
            <p:sp>
              <p:nvSpPr>
                <p:cNvPr id="60" name="右矢印 59">
                  <a:extLst>
                    <a:ext uri="{FF2B5EF4-FFF2-40B4-BE49-F238E27FC236}">
                      <a16:creationId xmlns:a16="http://schemas.microsoft.com/office/drawing/2014/main" id="{910215B8-2B38-4E6A-335B-33969014404A}"/>
                    </a:ext>
                  </a:extLst>
                </p:cNvPr>
                <p:cNvSpPr/>
                <p:nvPr/>
              </p:nvSpPr>
              <p:spPr>
                <a:xfrm rot="10800000">
                  <a:off x="8889996" y="5213971"/>
                  <a:ext cx="1325756" cy="317619"/>
                </a:xfrm>
                <a:prstGeom prst="rightArrow">
                  <a:avLst>
                    <a:gd name="adj1" fmla="val 50000"/>
                    <a:gd name="adj2" fmla="val 79322"/>
                  </a:avLst>
                </a:prstGeom>
                <a:solidFill>
                  <a:srgbClr val="C00000">
                    <a:alpha val="6083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コネクタ 60">
                  <a:extLst>
                    <a:ext uri="{FF2B5EF4-FFF2-40B4-BE49-F238E27FC236}">
                      <a16:creationId xmlns:a16="http://schemas.microsoft.com/office/drawing/2014/main" id="{7941B396-71F0-D414-73DE-655CA917ECB8}"/>
                    </a:ext>
                  </a:extLst>
                </p:cNvPr>
                <p:cNvCxnSpPr>
                  <a:cxnSpLocks/>
                </p:cNvCxnSpPr>
                <p:nvPr/>
              </p:nvCxnSpPr>
              <p:spPr>
                <a:xfrm>
                  <a:off x="8889998" y="3784699"/>
                  <a:ext cx="0" cy="2061530"/>
                </a:xfrm>
                <a:prstGeom prst="line">
                  <a:avLst/>
                </a:prstGeom>
                <a:ln>
                  <a:solidFill>
                    <a:schemeClr val="tx1">
                      <a:alpha val="12826"/>
                    </a:schemeClr>
                  </a:solidFill>
                  <a:prstDash val="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248ED9DE-9A7D-8661-A004-48EBE459B884}"/>
                        </a:ext>
                      </a:extLst>
                    </p:cNvPr>
                    <p:cNvSpPr txBox="1"/>
                    <p:nvPr/>
                  </p:nvSpPr>
                  <p:spPr>
                    <a:xfrm>
                      <a:off x="5138772" y="4299435"/>
                      <a:ext cx="772583"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400" b="1" i="1" smtClean="0">
                                    <a:solidFill>
                                      <a:schemeClr val="tx1">
                                        <a:lumMod val="50000"/>
                                        <a:lumOff val="50000"/>
                                      </a:schemeClr>
                                    </a:solidFill>
                                    <a:latin typeface="Cambria Math" panose="02040503050406030204" pitchFamily="18" charset="0"/>
                                  </a:rPr>
                                </m:ctrlPr>
                              </m:sSubPr>
                              <m:e>
                                <m:r>
                                  <a:rPr lang="en-US" altLang="ja-JP" sz="1400" b="1" i="1">
                                    <a:solidFill>
                                      <a:schemeClr val="tx1">
                                        <a:lumMod val="50000"/>
                                        <a:lumOff val="50000"/>
                                      </a:schemeClr>
                                    </a:solidFill>
                                    <a:latin typeface="Cambria Math" panose="02040503050406030204" pitchFamily="18" charset="0"/>
                                    <a:ea typeface="Cambria Math" panose="02040503050406030204" pitchFamily="18" charset="0"/>
                                  </a:rPr>
                                  <m:t>𝝋</m:t>
                                </m:r>
                              </m:e>
                              <m:sub>
                                <m:r>
                                  <a:rPr lang="en-US" altLang="ja-JP" sz="1400" b="1" i="1">
                                    <a:solidFill>
                                      <a:schemeClr val="tx1">
                                        <a:lumMod val="50000"/>
                                        <a:lumOff val="50000"/>
                                      </a:schemeClr>
                                    </a:solidFill>
                                    <a:latin typeface="Cambria Math" panose="02040503050406030204" pitchFamily="18" charset="0"/>
                                  </a:rPr>
                                  <m:t>𝟎</m:t>
                                </m:r>
                              </m:sub>
                            </m:sSub>
                            <m:d>
                              <m:dPr>
                                <m:ctrlPr>
                                  <a:rPr lang="en-US" altLang="ja-JP" sz="1400" b="1" i="1">
                                    <a:solidFill>
                                      <a:schemeClr val="tx1">
                                        <a:lumMod val="50000"/>
                                        <a:lumOff val="50000"/>
                                      </a:schemeClr>
                                    </a:solidFill>
                                    <a:latin typeface="Cambria Math" panose="02040503050406030204" pitchFamily="18" charset="0"/>
                                  </a:rPr>
                                </m:ctrlPr>
                              </m:dPr>
                              <m:e>
                                <m:r>
                                  <a:rPr lang="en-US" altLang="ja-JP" sz="1400" b="1" i="1">
                                    <a:solidFill>
                                      <a:schemeClr val="tx1">
                                        <a:lumMod val="50000"/>
                                        <a:lumOff val="50000"/>
                                      </a:schemeClr>
                                    </a:solidFill>
                                    <a:latin typeface="Cambria Math" panose="02040503050406030204" pitchFamily="18" charset="0"/>
                                  </a:rPr>
                                  <m:t>𝒇</m:t>
                                </m:r>
                              </m:e>
                            </m:d>
                          </m:oMath>
                        </m:oMathPara>
                      </a14:m>
                      <a:endParaRPr lang="ja-JP" altLang="en-US" sz="1400" b="1">
                        <a:solidFill>
                          <a:schemeClr val="tx1">
                            <a:lumMod val="50000"/>
                            <a:lumOff val="50000"/>
                          </a:schemeClr>
                        </a:solidFill>
                      </a:endParaRPr>
                    </a:p>
                  </p:txBody>
                </p:sp>
              </mc:Choice>
              <mc:Fallback xmlns="">
                <p:sp>
                  <p:nvSpPr>
                    <p:cNvPr id="63" name="テキスト ボックス 62">
                      <a:extLst>
                        <a:ext uri="{FF2B5EF4-FFF2-40B4-BE49-F238E27FC236}">
                          <a16:creationId xmlns:a16="http://schemas.microsoft.com/office/drawing/2014/main" id="{248ED9DE-9A7D-8661-A004-48EBE459B884}"/>
                        </a:ext>
                      </a:extLst>
                    </p:cNvPr>
                    <p:cNvSpPr txBox="1">
                      <a:spLocks noRot="1" noChangeAspect="1" noMove="1" noResize="1" noEditPoints="1" noAdjustHandles="1" noChangeArrowheads="1" noChangeShapeType="1" noTextEdit="1"/>
                    </p:cNvSpPr>
                    <p:nvPr/>
                  </p:nvSpPr>
                  <p:spPr>
                    <a:xfrm>
                      <a:off x="5138772" y="4299435"/>
                      <a:ext cx="772583" cy="307777"/>
                    </a:xfrm>
                    <a:prstGeom prst="rect">
                      <a:avLst/>
                    </a:prstGeom>
                    <a:blipFill>
                      <a:blip r:embed="rId8"/>
                      <a:stretch>
                        <a:fillRect b="-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B115CB74-9618-148C-0C4F-653C200A06E7}"/>
                        </a:ext>
                      </a:extLst>
                    </p:cNvPr>
                    <p:cNvSpPr txBox="1"/>
                    <p:nvPr/>
                  </p:nvSpPr>
                  <p:spPr>
                    <a:xfrm>
                      <a:off x="6633523" y="4602843"/>
                      <a:ext cx="772583"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400" b="1" i="1" smtClean="0">
                                    <a:solidFill>
                                      <a:srgbClr val="C00000"/>
                                    </a:solidFill>
                                    <a:latin typeface="Cambria Math" panose="02040503050406030204" pitchFamily="18" charset="0"/>
                                  </a:rPr>
                                </m:ctrlPr>
                              </m:sSubPr>
                              <m:e>
                                <m:r>
                                  <a:rPr lang="en-US" altLang="ja-JP" sz="1400" b="1" i="1">
                                    <a:solidFill>
                                      <a:srgbClr val="C00000"/>
                                    </a:solidFill>
                                    <a:latin typeface="Cambria Math" panose="02040503050406030204" pitchFamily="18" charset="0"/>
                                    <a:ea typeface="Cambria Math" panose="02040503050406030204" pitchFamily="18" charset="0"/>
                                  </a:rPr>
                                  <m:t>𝝋</m:t>
                                </m:r>
                              </m:e>
                              <m:sub>
                                <m:r>
                                  <a:rPr lang="en-US" altLang="ja-JP" sz="1400" b="1" i="1" smtClean="0">
                                    <a:solidFill>
                                      <a:srgbClr val="C00000"/>
                                    </a:solidFill>
                                    <a:latin typeface="Cambria Math" panose="02040503050406030204" pitchFamily="18" charset="0"/>
                                    <a:ea typeface="Cambria Math" panose="02040503050406030204" pitchFamily="18" charset="0"/>
                                  </a:rPr>
                                  <m:t>𝟏</m:t>
                                </m:r>
                              </m:sub>
                            </m:sSub>
                            <m:d>
                              <m:dPr>
                                <m:ctrlPr>
                                  <a:rPr lang="en-US" altLang="ja-JP" sz="1400" b="1" i="1">
                                    <a:solidFill>
                                      <a:srgbClr val="C00000"/>
                                    </a:solidFill>
                                    <a:latin typeface="Cambria Math" panose="02040503050406030204" pitchFamily="18" charset="0"/>
                                  </a:rPr>
                                </m:ctrlPr>
                              </m:dPr>
                              <m:e>
                                <m:r>
                                  <a:rPr lang="en-US" altLang="ja-JP" sz="1400" b="1" i="1">
                                    <a:solidFill>
                                      <a:srgbClr val="C00000"/>
                                    </a:solidFill>
                                    <a:latin typeface="Cambria Math" panose="02040503050406030204" pitchFamily="18" charset="0"/>
                                  </a:rPr>
                                  <m:t>𝒇</m:t>
                                </m:r>
                                <m:r>
                                  <a:rPr lang="en-US" altLang="ja-JP" sz="1400" b="1" i="1" smtClean="0">
                                    <a:solidFill>
                                      <a:srgbClr val="C00000"/>
                                    </a:solidFill>
                                    <a:latin typeface="Cambria Math" panose="02040503050406030204" pitchFamily="18" charset="0"/>
                                  </a:rPr>
                                  <m:t>, </m:t>
                                </m:r>
                                <m:r>
                                  <a:rPr lang="en-US" altLang="ja-JP" sz="1400" b="1" i="1" smtClean="0">
                                    <a:solidFill>
                                      <a:srgbClr val="C00000"/>
                                    </a:solidFill>
                                    <a:latin typeface="Cambria Math" panose="02040503050406030204" pitchFamily="18" charset="0"/>
                                  </a:rPr>
                                  <m:t>𝒙</m:t>
                                </m:r>
                              </m:e>
                            </m:d>
                          </m:oMath>
                        </m:oMathPara>
                      </a14:m>
                      <a:endParaRPr lang="ja-JP" altLang="en-US" sz="1400" b="1">
                        <a:solidFill>
                          <a:srgbClr val="C00000"/>
                        </a:solidFill>
                      </a:endParaRPr>
                    </a:p>
                  </p:txBody>
                </p:sp>
              </mc:Choice>
              <mc:Fallback xmlns="">
                <p:sp>
                  <p:nvSpPr>
                    <p:cNvPr id="64" name="テキスト ボックス 63">
                      <a:extLst>
                        <a:ext uri="{FF2B5EF4-FFF2-40B4-BE49-F238E27FC236}">
                          <a16:creationId xmlns:a16="http://schemas.microsoft.com/office/drawing/2014/main" id="{B115CB74-9618-148C-0C4F-653C200A06E7}"/>
                        </a:ext>
                      </a:extLst>
                    </p:cNvPr>
                    <p:cNvSpPr txBox="1">
                      <a:spLocks noRot="1" noChangeAspect="1" noMove="1" noResize="1" noEditPoints="1" noAdjustHandles="1" noChangeArrowheads="1" noChangeShapeType="1" noTextEdit="1"/>
                    </p:cNvSpPr>
                    <p:nvPr/>
                  </p:nvSpPr>
                  <p:spPr>
                    <a:xfrm>
                      <a:off x="6633523" y="4602843"/>
                      <a:ext cx="772583" cy="307777"/>
                    </a:xfrm>
                    <a:prstGeom prst="rect">
                      <a:avLst/>
                    </a:prstGeom>
                    <a:blipFill>
                      <a:blip r:embed="rId9"/>
                      <a:stretch>
                        <a:fillRect b="-1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C3074C6F-F8C8-1ABB-09A6-7DE8EBED8D0E}"/>
                        </a:ext>
                      </a:extLst>
                    </p:cNvPr>
                    <p:cNvSpPr txBox="1"/>
                    <p:nvPr/>
                  </p:nvSpPr>
                  <p:spPr>
                    <a:xfrm>
                      <a:off x="8259203" y="4813057"/>
                      <a:ext cx="772583"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400" b="1" i="1" smtClean="0">
                                    <a:solidFill>
                                      <a:srgbClr val="C00000"/>
                                    </a:solidFill>
                                    <a:latin typeface="Cambria Math" panose="02040503050406030204" pitchFamily="18" charset="0"/>
                                  </a:rPr>
                                </m:ctrlPr>
                              </m:sSubPr>
                              <m:e>
                                <m:r>
                                  <a:rPr lang="en-US" altLang="ja-JP" sz="1400" b="1" i="1">
                                    <a:solidFill>
                                      <a:srgbClr val="C00000"/>
                                    </a:solidFill>
                                    <a:latin typeface="Cambria Math" panose="02040503050406030204" pitchFamily="18" charset="0"/>
                                    <a:ea typeface="Cambria Math" panose="02040503050406030204" pitchFamily="18" charset="0"/>
                                  </a:rPr>
                                  <m:t>𝝋</m:t>
                                </m:r>
                              </m:e>
                              <m:sub>
                                <m:r>
                                  <a:rPr lang="en-US" altLang="ja-JP" sz="1400" b="1" i="1" smtClean="0">
                                    <a:solidFill>
                                      <a:srgbClr val="C00000"/>
                                    </a:solidFill>
                                    <a:latin typeface="Cambria Math" panose="02040503050406030204" pitchFamily="18" charset="0"/>
                                    <a:ea typeface="Cambria Math" panose="02040503050406030204" pitchFamily="18" charset="0"/>
                                  </a:rPr>
                                  <m:t>𝟐</m:t>
                                </m:r>
                              </m:sub>
                            </m:sSub>
                            <m:d>
                              <m:dPr>
                                <m:ctrlPr>
                                  <a:rPr lang="en-US" altLang="ja-JP" sz="1400" b="1" i="1">
                                    <a:solidFill>
                                      <a:srgbClr val="C00000"/>
                                    </a:solidFill>
                                    <a:latin typeface="Cambria Math" panose="02040503050406030204" pitchFamily="18" charset="0"/>
                                  </a:rPr>
                                </m:ctrlPr>
                              </m:dPr>
                              <m:e>
                                <m:r>
                                  <a:rPr lang="en-US" altLang="ja-JP" sz="1400" b="1" i="1">
                                    <a:solidFill>
                                      <a:srgbClr val="C00000"/>
                                    </a:solidFill>
                                    <a:latin typeface="Cambria Math" panose="02040503050406030204" pitchFamily="18" charset="0"/>
                                  </a:rPr>
                                  <m:t>𝒇</m:t>
                                </m:r>
                                <m:r>
                                  <a:rPr lang="en-US" altLang="ja-JP" sz="1400" b="1" i="1" smtClean="0">
                                    <a:solidFill>
                                      <a:srgbClr val="C00000"/>
                                    </a:solidFill>
                                    <a:latin typeface="Cambria Math" panose="02040503050406030204" pitchFamily="18" charset="0"/>
                                  </a:rPr>
                                  <m:t>, </m:t>
                                </m:r>
                                <m:r>
                                  <a:rPr lang="en-US" altLang="ja-JP" sz="1400" b="1" i="1" smtClean="0">
                                    <a:solidFill>
                                      <a:srgbClr val="C00000"/>
                                    </a:solidFill>
                                    <a:latin typeface="Cambria Math" panose="02040503050406030204" pitchFamily="18" charset="0"/>
                                  </a:rPr>
                                  <m:t>𝒙</m:t>
                                </m:r>
                              </m:e>
                            </m:d>
                          </m:oMath>
                        </m:oMathPara>
                      </a14:m>
                      <a:endParaRPr lang="ja-JP" altLang="en-US" sz="1400" b="1">
                        <a:solidFill>
                          <a:srgbClr val="C00000"/>
                        </a:solidFill>
                      </a:endParaRPr>
                    </a:p>
                  </p:txBody>
                </p:sp>
              </mc:Choice>
              <mc:Fallback xmlns="">
                <p:sp>
                  <p:nvSpPr>
                    <p:cNvPr id="65" name="テキスト ボックス 64">
                      <a:extLst>
                        <a:ext uri="{FF2B5EF4-FFF2-40B4-BE49-F238E27FC236}">
                          <a16:creationId xmlns:a16="http://schemas.microsoft.com/office/drawing/2014/main" id="{C3074C6F-F8C8-1ABB-09A6-7DE8EBED8D0E}"/>
                        </a:ext>
                      </a:extLst>
                    </p:cNvPr>
                    <p:cNvSpPr txBox="1">
                      <a:spLocks noRot="1" noChangeAspect="1" noMove="1" noResize="1" noEditPoints="1" noAdjustHandles="1" noChangeArrowheads="1" noChangeShapeType="1" noTextEdit="1"/>
                    </p:cNvSpPr>
                    <p:nvPr/>
                  </p:nvSpPr>
                  <p:spPr>
                    <a:xfrm>
                      <a:off x="8259203" y="4813057"/>
                      <a:ext cx="772583" cy="307777"/>
                    </a:xfrm>
                    <a:prstGeom prst="rect">
                      <a:avLst/>
                    </a:prstGeom>
                    <a:blipFill>
                      <a:blip r:embed="rId10"/>
                      <a:stretch>
                        <a:fillRect b="-8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FDFA4007-1C1F-472F-D418-66FA3903DE04}"/>
                        </a:ext>
                      </a:extLst>
                    </p:cNvPr>
                    <p:cNvSpPr txBox="1"/>
                    <p:nvPr/>
                  </p:nvSpPr>
                  <p:spPr>
                    <a:xfrm>
                      <a:off x="9154170" y="5470839"/>
                      <a:ext cx="772583"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400" b="1" i="1" smtClean="0">
                                    <a:solidFill>
                                      <a:srgbClr val="C00000"/>
                                    </a:solidFill>
                                    <a:latin typeface="Cambria Math" panose="02040503050406030204" pitchFamily="18" charset="0"/>
                                  </a:rPr>
                                </m:ctrlPr>
                              </m:sSubPr>
                              <m:e>
                                <m:r>
                                  <a:rPr lang="en-US" altLang="ja-JP" sz="1400" b="1" i="1">
                                    <a:solidFill>
                                      <a:srgbClr val="C00000"/>
                                    </a:solidFill>
                                    <a:latin typeface="Cambria Math" panose="02040503050406030204" pitchFamily="18" charset="0"/>
                                    <a:ea typeface="Cambria Math" panose="02040503050406030204" pitchFamily="18" charset="0"/>
                                  </a:rPr>
                                  <m:t>𝝋</m:t>
                                </m:r>
                              </m:e>
                              <m:sub>
                                <m:r>
                                  <a:rPr lang="en-US" altLang="ja-JP" sz="1400" b="1" i="1" smtClean="0">
                                    <a:solidFill>
                                      <a:srgbClr val="C00000"/>
                                    </a:solidFill>
                                    <a:latin typeface="Cambria Math" panose="02040503050406030204" pitchFamily="18" charset="0"/>
                                    <a:ea typeface="Cambria Math" panose="02040503050406030204" pitchFamily="18" charset="0"/>
                                  </a:rPr>
                                  <m:t>𝟑</m:t>
                                </m:r>
                              </m:sub>
                            </m:sSub>
                            <m:d>
                              <m:dPr>
                                <m:ctrlPr>
                                  <a:rPr lang="en-US" altLang="ja-JP" sz="1400" b="1" i="1">
                                    <a:solidFill>
                                      <a:srgbClr val="C00000"/>
                                    </a:solidFill>
                                    <a:latin typeface="Cambria Math" panose="02040503050406030204" pitchFamily="18" charset="0"/>
                                  </a:rPr>
                                </m:ctrlPr>
                              </m:dPr>
                              <m:e>
                                <m:r>
                                  <a:rPr lang="en-US" altLang="ja-JP" sz="1400" b="1" i="1">
                                    <a:solidFill>
                                      <a:srgbClr val="C00000"/>
                                    </a:solidFill>
                                    <a:latin typeface="Cambria Math" panose="02040503050406030204" pitchFamily="18" charset="0"/>
                                  </a:rPr>
                                  <m:t>𝒇</m:t>
                                </m:r>
                                <m:r>
                                  <a:rPr lang="en-US" altLang="ja-JP" sz="1400" b="1" i="1" smtClean="0">
                                    <a:solidFill>
                                      <a:srgbClr val="C00000"/>
                                    </a:solidFill>
                                    <a:latin typeface="Cambria Math" panose="02040503050406030204" pitchFamily="18" charset="0"/>
                                  </a:rPr>
                                  <m:t>, </m:t>
                                </m:r>
                                <m:r>
                                  <a:rPr lang="en-US" altLang="ja-JP" sz="1400" b="1" i="1" smtClean="0">
                                    <a:solidFill>
                                      <a:srgbClr val="C00000"/>
                                    </a:solidFill>
                                    <a:latin typeface="Cambria Math" panose="02040503050406030204" pitchFamily="18" charset="0"/>
                                  </a:rPr>
                                  <m:t>𝒙</m:t>
                                </m:r>
                              </m:e>
                            </m:d>
                          </m:oMath>
                        </m:oMathPara>
                      </a14:m>
                      <a:endParaRPr lang="ja-JP" altLang="en-US" sz="1400" b="1">
                        <a:solidFill>
                          <a:srgbClr val="C00000"/>
                        </a:solidFill>
                      </a:endParaRPr>
                    </a:p>
                  </p:txBody>
                </p:sp>
              </mc:Choice>
              <mc:Fallback xmlns="">
                <p:sp>
                  <p:nvSpPr>
                    <p:cNvPr id="66" name="テキスト ボックス 65">
                      <a:extLst>
                        <a:ext uri="{FF2B5EF4-FFF2-40B4-BE49-F238E27FC236}">
                          <a16:creationId xmlns:a16="http://schemas.microsoft.com/office/drawing/2014/main" id="{FDFA4007-1C1F-472F-D418-66FA3903DE04}"/>
                        </a:ext>
                      </a:extLst>
                    </p:cNvPr>
                    <p:cNvSpPr txBox="1">
                      <a:spLocks noRot="1" noChangeAspect="1" noMove="1" noResize="1" noEditPoints="1" noAdjustHandles="1" noChangeArrowheads="1" noChangeShapeType="1" noTextEdit="1"/>
                    </p:cNvSpPr>
                    <p:nvPr/>
                  </p:nvSpPr>
                  <p:spPr>
                    <a:xfrm>
                      <a:off x="9154170" y="5470839"/>
                      <a:ext cx="772583" cy="307777"/>
                    </a:xfrm>
                    <a:prstGeom prst="rect">
                      <a:avLst/>
                    </a:prstGeom>
                    <a:blipFill>
                      <a:blip r:embed="rId11"/>
                      <a:stretch>
                        <a:fillRect b="-7692"/>
                      </a:stretch>
                    </a:blipFill>
                  </p:spPr>
                  <p:txBody>
                    <a:bodyPr/>
                    <a:lstStyle/>
                    <a:p>
                      <a:r>
                        <a:rPr lang="ja-JP" altLang="en-US">
                          <a:noFill/>
                        </a:rPr>
                        <a:t> </a:t>
                      </a:r>
                    </a:p>
                  </p:txBody>
                </p:sp>
              </mc:Fallback>
            </mc:AlternateContent>
          </p:grpSp>
          <p:sp>
            <p:nvSpPr>
              <p:cNvPr id="71" name="テキスト ボックス 70">
                <a:extLst>
                  <a:ext uri="{FF2B5EF4-FFF2-40B4-BE49-F238E27FC236}">
                    <a16:creationId xmlns:a16="http://schemas.microsoft.com/office/drawing/2014/main" id="{DDEA4B5D-C773-9379-09FA-F72637D1D2FE}"/>
                  </a:ext>
                </a:extLst>
              </p:cNvPr>
              <p:cNvSpPr txBox="1"/>
              <p:nvPr/>
            </p:nvSpPr>
            <p:spPr>
              <a:xfrm>
                <a:off x="10077868" y="4924649"/>
                <a:ext cx="1107996" cy="369332"/>
              </a:xfrm>
              <a:prstGeom prst="rect">
                <a:avLst/>
              </a:prstGeom>
              <a:noFill/>
            </p:spPr>
            <p:txBody>
              <a:bodyPr wrap="none" rtlCol="0">
                <a:spAutoFit/>
              </a:bodyPr>
              <a:lstStyle/>
              <a:p>
                <a:r>
                  <a:rPr lang="ja-JP" altLang="en-US"/>
                  <a:t>・・・・</a:t>
                </a:r>
                <a:endParaRPr kumimoji="1" lang="en-US" altLang="ja-JP" dirty="0"/>
              </a:p>
            </p:txBody>
          </p:sp>
        </p:grpSp>
        <p:cxnSp>
          <p:nvCxnSpPr>
            <p:cNvPr id="75" name="直線矢印コネクタ 74">
              <a:extLst>
                <a:ext uri="{FF2B5EF4-FFF2-40B4-BE49-F238E27FC236}">
                  <a16:creationId xmlns:a16="http://schemas.microsoft.com/office/drawing/2014/main" id="{A5C5C0A2-096F-439C-D57A-5C3CF5980AE0}"/>
                </a:ext>
              </a:extLst>
            </p:cNvPr>
            <p:cNvCxnSpPr>
              <a:cxnSpLocks/>
            </p:cNvCxnSpPr>
            <p:nvPr/>
          </p:nvCxnSpPr>
          <p:spPr>
            <a:xfrm>
              <a:off x="4904383" y="4562194"/>
              <a:ext cx="0" cy="292296"/>
            </a:xfrm>
            <a:prstGeom prst="straightConnector1">
              <a:avLst/>
            </a:prstGeom>
            <a:ln>
              <a:solidFill>
                <a:schemeClr val="tx1">
                  <a:lumMod val="85000"/>
                  <a:lumOff val="1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76" name="テキスト ボックス 75">
              <a:extLst>
                <a:ext uri="{FF2B5EF4-FFF2-40B4-BE49-F238E27FC236}">
                  <a16:creationId xmlns:a16="http://schemas.microsoft.com/office/drawing/2014/main" id="{A4B560A1-7B94-DD3B-86CC-F4807B3D481D}"/>
                </a:ext>
              </a:extLst>
            </p:cNvPr>
            <p:cNvSpPr txBox="1"/>
            <p:nvPr/>
          </p:nvSpPr>
          <p:spPr>
            <a:xfrm>
              <a:off x="4747930" y="4264627"/>
              <a:ext cx="317716" cy="369332"/>
            </a:xfrm>
            <a:prstGeom prst="rect">
              <a:avLst/>
            </a:prstGeom>
            <a:noFill/>
          </p:spPr>
          <p:txBody>
            <a:bodyPr wrap="none" rtlCol="0">
              <a:spAutoFit/>
            </a:bodyPr>
            <a:lstStyle/>
            <a:p>
              <a:r>
                <a:rPr kumimoji="1" lang="en-US" altLang="ja-JP" b="1" dirty="0">
                  <a:solidFill>
                    <a:schemeClr val="tx1">
                      <a:lumMod val="75000"/>
                      <a:lumOff val="25000"/>
                    </a:schemeClr>
                  </a:solidFill>
                </a:rPr>
                <a:t>0</a:t>
              </a:r>
              <a:endParaRPr kumimoji="1" lang="ja-JP" altLang="en-US" b="1">
                <a:solidFill>
                  <a:schemeClr val="tx1">
                    <a:lumMod val="75000"/>
                    <a:lumOff val="25000"/>
                  </a:schemeClr>
                </a:solidFill>
              </a:endParaRPr>
            </a:p>
          </p:txBody>
        </p:sp>
        <p:cxnSp>
          <p:nvCxnSpPr>
            <p:cNvPr id="77" name="直線矢印コネクタ 76">
              <a:extLst>
                <a:ext uri="{FF2B5EF4-FFF2-40B4-BE49-F238E27FC236}">
                  <a16:creationId xmlns:a16="http://schemas.microsoft.com/office/drawing/2014/main" id="{A606FB7F-FB81-26FB-D42C-B5F87F1857D7}"/>
                </a:ext>
              </a:extLst>
            </p:cNvPr>
            <p:cNvCxnSpPr>
              <a:cxnSpLocks/>
            </p:cNvCxnSpPr>
            <p:nvPr/>
          </p:nvCxnSpPr>
          <p:spPr>
            <a:xfrm>
              <a:off x="6949083" y="4562194"/>
              <a:ext cx="0" cy="292296"/>
            </a:xfrm>
            <a:prstGeom prst="straightConnector1">
              <a:avLst/>
            </a:prstGeom>
            <a:ln>
              <a:solidFill>
                <a:schemeClr val="tx1">
                  <a:lumMod val="85000"/>
                  <a:lumOff val="15000"/>
                </a:schemeClr>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02091AD5-81CF-778D-2830-25D5A30314C2}"/>
                    </a:ext>
                  </a:extLst>
                </p:cNvPr>
                <p:cNvSpPr txBox="1"/>
                <p:nvPr/>
              </p:nvSpPr>
              <p:spPr>
                <a:xfrm>
                  <a:off x="6569689" y="4110410"/>
                  <a:ext cx="857093"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ja-JP" sz="1800" b="1" i="1" smtClean="0">
                                <a:solidFill>
                                  <a:schemeClr val="tx1">
                                    <a:lumMod val="50000"/>
                                    <a:lumOff val="50000"/>
                                  </a:schemeClr>
                                </a:solidFill>
                                <a:latin typeface="Cambria Math" panose="02040503050406030204" pitchFamily="18" charset="0"/>
                              </a:rPr>
                            </m:ctrlPr>
                          </m:sSubPr>
                          <m:e>
                            <m:r>
                              <a:rPr lang="en-US" altLang="ja-JP" sz="1800" b="1" i="1">
                                <a:solidFill>
                                  <a:schemeClr val="tx1">
                                    <a:lumMod val="50000"/>
                                    <a:lumOff val="50000"/>
                                  </a:schemeClr>
                                </a:solidFill>
                                <a:latin typeface="Cambria Math" panose="02040503050406030204" pitchFamily="18" charset="0"/>
                                <a:ea typeface="Cambria Math" panose="02040503050406030204" pitchFamily="18" charset="0"/>
                              </a:rPr>
                              <m:t>𝝋</m:t>
                            </m:r>
                          </m:e>
                          <m:sub>
                            <m:r>
                              <a:rPr lang="en-US" altLang="ja-JP" sz="1800" b="1" i="1">
                                <a:solidFill>
                                  <a:schemeClr val="tx1">
                                    <a:lumMod val="50000"/>
                                    <a:lumOff val="50000"/>
                                  </a:schemeClr>
                                </a:solidFill>
                                <a:latin typeface="Cambria Math" panose="02040503050406030204" pitchFamily="18" charset="0"/>
                              </a:rPr>
                              <m:t>𝟎</m:t>
                            </m:r>
                          </m:sub>
                        </m:sSub>
                        <m:d>
                          <m:dPr>
                            <m:ctrlPr>
                              <a:rPr lang="en-US" altLang="ja-JP" sz="1800" b="1" i="1">
                                <a:solidFill>
                                  <a:schemeClr val="tx1">
                                    <a:lumMod val="50000"/>
                                    <a:lumOff val="50000"/>
                                  </a:schemeClr>
                                </a:solidFill>
                                <a:latin typeface="Cambria Math" panose="02040503050406030204" pitchFamily="18" charset="0"/>
                              </a:rPr>
                            </m:ctrlPr>
                          </m:dPr>
                          <m:e>
                            <m:r>
                              <a:rPr lang="en-US" altLang="ja-JP" sz="1800" b="1" i="1">
                                <a:solidFill>
                                  <a:schemeClr val="tx1">
                                    <a:lumMod val="50000"/>
                                    <a:lumOff val="50000"/>
                                  </a:schemeClr>
                                </a:solidFill>
                                <a:latin typeface="Cambria Math" panose="02040503050406030204" pitchFamily="18" charset="0"/>
                              </a:rPr>
                              <m:t>𝒇</m:t>
                            </m:r>
                          </m:e>
                        </m:d>
                      </m:oMath>
                    </m:oMathPara>
                  </a14:m>
                  <a:endParaRPr lang="ja-JP" altLang="en-US" sz="1800" b="1">
                    <a:solidFill>
                      <a:schemeClr val="tx1">
                        <a:lumMod val="50000"/>
                        <a:lumOff val="50000"/>
                      </a:schemeClr>
                    </a:solidFill>
                  </a:endParaRPr>
                </a:p>
              </p:txBody>
            </p:sp>
          </mc:Choice>
          <mc:Fallback xmlns="">
            <p:sp>
              <p:nvSpPr>
                <p:cNvPr id="78" name="テキスト ボックス 77">
                  <a:extLst>
                    <a:ext uri="{FF2B5EF4-FFF2-40B4-BE49-F238E27FC236}">
                      <a16:creationId xmlns:a16="http://schemas.microsoft.com/office/drawing/2014/main" id="{02091AD5-81CF-778D-2830-25D5A30314C2}"/>
                    </a:ext>
                  </a:extLst>
                </p:cNvPr>
                <p:cNvSpPr txBox="1">
                  <a:spLocks noRot="1" noChangeAspect="1" noMove="1" noResize="1" noEditPoints="1" noAdjustHandles="1" noChangeArrowheads="1" noChangeShapeType="1" noTextEdit="1"/>
                </p:cNvSpPr>
                <p:nvPr/>
              </p:nvSpPr>
              <p:spPr>
                <a:xfrm>
                  <a:off x="6569689" y="4110410"/>
                  <a:ext cx="857093" cy="369332"/>
                </a:xfrm>
                <a:prstGeom prst="rect">
                  <a:avLst/>
                </a:prstGeom>
                <a:blipFill>
                  <a:blip r:embed="rId12"/>
                  <a:stretch>
                    <a:fillRect b="-13333"/>
                  </a:stretch>
                </a:blipFill>
              </p:spPr>
              <p:txBody>
                <a:bodyPr/>
                <a:lstStyle/>
                <a:p>
                  <a:r>
                    <a:rPr lang="ja-JP" altLang="en-US">
                      <a:noFill/>
                    </a:rPr>
                    <a:t> </a:t>
                  </a:r>
                </a:p>
              </p:txBody>
            </p:sp>
          </mc:Fallback>
        </mc:AlternateContent>
        <p:cxnSp>
          <p:nvCxnSpPr>
            <p:cNvPr id="81" name="直線矢印コネクタ 80">
              <a:extLst>
                <a:ext uri="{FF2B5EF4-FFF2-40B4-BE49-F238E27FC236}">
                  <a16:creationId xmlns:a16="http://schemas.microsoft.com/office/drawing/2014/main" id="{AE63E71D-F0DC-AFA8-40D5-0325F7445FDA}"/>
                </a:ext>
              </a:extLst>
            </p:cNvPr>
            <p:cNvCxnSpPr>
              <a:cxnSpLocks/>
            </p:cNvCxnSpPr>
            <p:nvPr/>
          </p:nvCxnSpPr>
          <p:spPr>
            <a:xfrm>
              <a:off x="7975535" y="4562194"/>
              <a:ext cx="0" cy="292296"/>
            </a:xfrm>
            <a:prstGeom prst="straightConnector1">
              <a:avLst/>
            </a:prstGeom>
            <a:ln>
              <a:solidFill>
                <a:schemeClr val="tx1">
                  <a:lumMod val="85000"/>
                  <a:lumOff val="15000"/>
                </a:schemeClr>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41C64E48-0DD2-BAAD-8BEE-6FCD1CDDD4C1}"/>
                    </a:ext>
                  </a:extLst>
                </p:cNvPr>
                <p:cNvSpPr txBox="1"/>
                <p:nvPr/>
              </p:nvSpPr>
              <p:spPr>
                <a:xfrm>
                  <a:off x="7472591" y="3771856"/>
                  <a:ext cx="1076705" cy="707886"/>
                </a:xfrm>
                <a:prstGeom prst="rect">
                  <a:avLst/>
                </a:prstGeom>
                <a:noFill/>
              </p:spPr>
              <p:txBody>
                <a:bodyPr wrap="none" rtlCol="0">
                  <a:spAutoFit/>
                </a:bodyPr>
                <a:lstStyle/>
                <a:p>
                  <a:pPr algn="ctr">
                    <a:lnSpc>
                      <a:spcPts val="1600"/>
                    </a:lnSpc>
                  </a:pPr>
                  <a14:m>
                    <m:oMathPara xmlns:m="http://schemas.openxmlformats.org/officeDocument/2006/math">
                      <m:oMathParaPr>
                        <m:jc m:val="center"/>
                      </m:oMathParaPr>
                      <m:oMath xmlns:m="http://schemas.openxmlformats.org/officeDocument/2006/math">
                        <m:sSub>
                          <m:sSubPr>
                            <m:ctrlPr>
                              <a:rPr lang="en-US" altLang="ja-JP" sz="1800" b="1" i="1" smtClean="0">
                                <a:solidFill>
                                  <a:schemeClr val="tx1">
                                    <a:lumMod val="50000"/>
                                    <a:lumOff val="50000"/>
                                  </a:schemeClr>
                                </a:solidFill>
                                <a:latin typeface="Cambria Math" panose="02040503050406030204" pitchFamily="18" charset="0"/>
                              </a:rPr>
                            </m:ctrlPr>
                          </m:sSubPr>
                          <m:e>
                            <m:r>
                              <a:rPr lang="en-US" altLang="ja-JP" sz="1800" b="1" i="1">
                                <a:solidFill>
                                  <a:schemeClr val="tx1">
                                    <a:lumMod val="50000"/>
                                    <a:lumOff val="50000"/>
                                  </a:schemeClr>
                                </a:solidFill>
                                <a:latin typeface="Cambria Math" panose="02040503050406030204" pitchFamily="18" charset="0"/>
                                <a:ea typeface="Cambria Math" panose="02040503050406030204" pitchFamily="18" charset="0"/>
                              </a:rPr>
                              <m:t>𝝋</m:t>
                            </m:r>
                          </m:e>
                          <m:sub>
                            <m:r>
                              <a:rPr lang="en-US" altLang="ja-JP" sz="1800" b="1" i="1">
                                <a:solidFill>
                                  <a:schemeClr val="tx1">
                                    <a:lumMod val="50000"/>
                                    <a:lumOff val="50000"/>
                                  </a:schemeClr>
                                </a:solidFill>
                                <a:latin typeface="Cambria Math" panose="02040503050406030204" pitchFamily="18" charset="0"/>
                              </a:rPr>
                              <m:t>𝟎</m:t>
                            </m:r>
                          </m:sub>
                        </m:sSub>
                        <m:d>
                          <m:dPr>
                            <m:ctrlPr>
                              <a:rPr lang="en-US" altLang="ja-JP" sz="1800" b="1" i="1">
                                <a:solidFill>
                                  <a:schemeClr val="tx1">
                                    <a:lumMod val="50000"/>
                                    <a:lumOff val="50000"/>
                                  </a:schemeClr>
                                </a:solidFill>
                                <a:latin typeface="Cambria Math" panose="02040503050406030204" pitchFamily="18" charset="0"/>
                              </a:rPr>
                            </m:ctrlPr>
                          </m:dPr>
                          <m:e>
                            <m:r>
                              <a:rPr lang="en-US" altLang="ja-JP" sz="1800" b="1" i="1">
                                <a:solidFill>
                                  <a:schemeClr val="tx1">
                                    <a:lumMod val="50000"/>
                                    <a:lumOff val="50000"/>
                                  </a:schemeClr>
                                </a:solidFill>
                                <a:latin typeface="Cambria Math" panose="02040503050406030204" pitchFamily="18" charset="0"/>
                              </a:rPr>
                              <m:t>𝒇</m:t>
                            </m:r>
                          </m:e>
                        </m:d>
                      </m:oMath>
                    </m:oMathPara>
                  </a14:m>
                  <a:endParaRPr lang="en-US" altLang="ja-JP" sz="1800" b="1" dirty="0">
                    <a:solidFill>
                      <a:schemeClr val="tx1">
                        <a:lumMod val="50000"/>
                        <a:lumOff val="50000"/>
                      </a:schemeClr>
                    </a:solidFill>
                  </a:endParaRPr>
                </a:p>
                <a:p>
                  <a:pPr algn="ctr">
                    <a:lnSpc>
                      <a:spcPts val="1600"/>
                    </a:lnSpc>
                  </a:pPr>
                  <a:r>
                    <a:rPr lang="en-US" altLang="ja-JP" b="1" dirty="0">
                      <a:solidFill>
                        <a:schemeClr val="tx1">
                          <a:lumMod val="50000"/>
                          <a:lumOff val="50000"/>
                        </a:schemeClr>
                      </a:solidFill>
                    </a:rPr>
                    <a:t>+</a:t>
                  </a:r>
                </a:p>
                <a:p>
                  <a:pPr algn="ctr">
                    <a:lnSpc>
                      <a:spcPts val="1600"/>
                    </a:lnSpc>
                  </a:pPr>
                  <a14:m>
                    <m:oMathPara xmlns:m="http://schemas.openxmlformats.org/officeDocument/2006/math">
                      <m:oMathParaPr>
                        <m:jc m:val="center"/>
                      </m:oMathParaPr>
                      <m:oMath xmlns:m="http://schemas.openxmlformats.org/officeDocument/2006/math">
                        <m:sSub>
                          <m:sSubPr>
                            <m:ctrlPr>
                              <a:rPr lang="en-US" altLang="ja-JP" sz="1800" b="1" i="1" smtClean="0">
                                <a:solidFill>
                                  <a:srgbClr val="C00000"/>
                                </a:solidFill>
                                <a:latin typeface="Cambria Math" panose="02040503050406030204" pitchFamily="18" charset="0"/>
                              </a:rPr>
                            </m:ctrlPr>
                          </m:sSubPr>
                          <m:e>
                            <m:r>
                              <a:rPr lang="en-US" altLang="ja-JP" sz="1800" b="1" i="1">
                                <a:solidFill>
                                  <a:srgbClr val="C00000"/>
                                </a:solidFill>
                                <a:latin typeface="Cambria Math" panose="02040503050406030204" pitchFamily="18" charset="0"/>
                                <a:ea typeface="Cambria Math" panose="02040503050406030204" pitchFamily="18" charset="0"/>
                              </a:rPr>
                              <m:t>𝝋</m:t>
                            </m:r>
                          </m:e>
                          <m:sub>
                            <m:r>
                              <a:rPr lang="en-US" altLang="ja-JP" sz="1800" b="1" i="1" smtClean="0">
                                <a:solidFill>
                                  <a:srgbClr val="C00000"/>
                                </a:solidFill>
                                <a:latin typeface="Cambria Math" panose="02040503050406030204" pitchFamily="18" charset="0"/>
                                <a:ea typeface="Cambria Math" panose="02040503050406030204" pitchFamily="18" charset="0"/>
                              </a:rPr>
                              <m:t>𝟏</m:t>
                            </m:r>
                          </m:sub>
                        </m:sSub>
                        <m:d>
                          <m:dPr>
                            <m:ctrlPr>
                              <a:rPr lang="en-US" altLang="ja-JP" sz="1800" b="1" i="1">
                                <a:solidFill>
                                  <a:srgbClr val="C00000"/>
                                </a:solidFill>
                                <a:latin typeface="Cambria Math" panose="02040503050406030204" pitchFamily="18" charset="0"/>
                              </a:rPr>
                            </m:ctrlPr>
                          </m:dPr>
                          <m:e>
                            <m:r>
                              <a:rPr lang="en-US" altLang="ja-JP" sz="1800" b="1" i="1">
                                <a:solidFill>
                                  <a:srgbClr val="C00000"/>
                                </a:solidFill>
                                <a:latin typeface="Cambria Math" panose="02040503050406030204" pitchFamily="18" charset="0"/>
                              </a:rPr>
                              <m:t>𝒇</m:t>
                            </m:r>
                            <m:r>
                              <a:rPr lang="en-US" altLang="ja-JP" sz="1800" b="1" i="1" smtClean="0">
                                <a:solidFill>
                                  <a:srgbClr val="C00000"/>
                                </a:solidFill>
                                <a:latin typeface="Cambria Math" panose="02040503050406030204" pitchFamily="18" charset="0"/>
                              </a:rPr>
                              <m:t>, </m:t>
                            </m:r>
                            <m:r>
                              <a:rPr lang="en-US" altLang="ja-JP" sz="1800" b="1" i="1" smtClean="0">
                                <a:solidFill>
                                  <a:srgbClr val="C00000"/>
                                </a:solidFill>
                                <a:latin typeface="Cambria Math" panose="02040503050406030204" pitchFamily="18" charset="0"/>
                              </a:rPr>
                              <m:t>𝒙</m:t>
                            </m:r>
                          </m:e>
                        </m:d>
                      </m:oMath>
                    </m:oMathPara>
                  </a14:m>
                  <a:endParaRPr lang="ja-JP" altLang="en-US" sz="1800" b="1">
                    <a:solidFill>
                      <a:srgbClr val="C00000"/>
                    </a:solidFill>
                  </a:endParaRPr>
                </a:p>
              </p:txBody>
            </p:sp>
          </mc:Choice>
          <mc:Fallback xmlns="">
            <p:sp>
              <p:nvSpPr>
                <p:cNvPr id="82" name="テキスト ボックス 81">
                  <a:extLst>
                    <a:ext uri="{FF2B5EF4-FFF2-40B4-BE49-F238E27FC236}">
                      <a16:creationId xmlns:a16="http://schemas.microsoft.com/office/drawing/2014/main" id="{41C64E48-0DD2-BAAD-8BEE-6FCD1CDDD4C1}"/>
                    </a:ext>
                  </a:extLst>
                </p:cNvPr>
                <p:cNvSpPr txBox="1">
                  <a:spLocks noRot="1" noChangeAspect="1" noMove="1" noResize="1" noEditPoints="1" noAdjustHandles="1" noChangeArrowheads="1" noChangeShapeType="1" noTextEdit="1"/>
                </p:cNvSpPr>
                <p:nvPr/>
              </p:nvSpPr>
              <p:spPr>
                <a:xfrm>
                  <a:off x="7472591" y="3771856"/>
                  <a:ext cx="1076705" cy="707886"/>
                </a:xfrm>
                <a:prstGeom prst="rect">
                  <a:avLst/>
                </a:prstGeom>
                <a:blipFill>
                  <a:blip r:embed="rId13"/>
                  <a:stretch>
                    <a:fillRect t="-1754" b="-877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56060D94-6AAA-B9B0-9174-5739422037B6}"/>
                    </a:ext>
                  </a:extLst>
                </p:cNvPr>
                <p:cNvSpPr txBox="1"/>
                <p:nvPr/>
              </p:nvSpPr>
              <p:spPr>
                <a:xfrm>
                  <a:off x="10062907" y="3361487"/>
                  <a:ext cx="1076705" cy="1118255"/>
                </a:xfrm>
                <a:prstGeom prst="rect">
                  <a:avLst/>
                </a:prstGeom>
                <a:noFill/>
              </p:spPr>
              <p:txBody>
                <a:bodyPr wrap="none" rtlCol="0">
                  <a:spAutoFit/>
                </a:bodyPr>
                <a:lstStyle/>
                <a:p>
                  <a:pPr algn="ctr">
                    <a:lnSpc>
                      <a:spcPts val="1600"/>
                    </a:lnSpc>
                  </a:pPr>
                  <a14:m>
                    <m:oMathPara xmlns:m="http://schemas.openxmlformats.org/officeDocument/2006/math">
                      <m:oMathParaPr>
                        <m:jc m:val="center"/>
                      </m:oMathParaPr>
                      <m:oMath xmlns:m="http://schemas.openxmlformats.org/officeDocument/2006/math">
                        <m:sSub>
                          <m:sSubPr>
                            <m:ctrlPr>
                              <a:rPr lang="en-US" altLang="ja-JP" sz="1800" b="1" i="1" smtClean="0">
                                <a:solidFill>
                                  <a:schemeClr val="tx1">
                                    <a:lumMod val="50000"/>
                                    <a:lumOff val="50000"/>
                                  </a:schemeClr>
                                </a:solidFill>
                                <a:latin typeface="Cambria Math" panose="02040503050406030204" pitchFamily="18" charset="0"/>
                              </a:rPr>
                            </m:ctrlPr>
                          </m:sSubPr>
                          <m:e>
                            <m:r>
                              <a:rPr lang="en-US" altLang="ja-JP" sz="1800" b="1" i="1">
                                <a:solidFill>
                                  <a:schemeClr val="tx1">
                                    <a:lumMod val="50000"/>
                                    <a:lumOff val="50000"/>
                                  </a:schemeClr>
                                </a:solidFill>
                                <a:latin typeface="Cambria Math" panose="02040503050406030204" pitchFamily="18" charset="0"/>
                                <a:ea typeface="Cambria Math" panose="02040503050406030204" pitchFamily="18" charset="0"/>
                              </a:rPr>
                              <m:t>𝝋</m:t>
                            </m:r>
                          </m:e>
                          <m:sub>
                            <m:r>
                              <a:rPr lang="en-US" altLang="ja-JP" sz="1800" b="1" i="1">
                                <a:solidFill>
                                  <a:schemeClr val="tx1">
                                    <a:lumMod val="50000"/>
                                    <a:lumOff val="50000"/>
                                  </a:schemeClr>
                                </a:solidFill>
                                <a:latin typeface="Cambria Math" panose="02040503050406030204" pitchFamily="18" charset="0"/>
                              </a:rPr>
                              <m:t>𝟎</m:t>
                            </m:r>
                          </m:sub>
                        </m:sSub>
                        <m:d>
                          <m:dPr>
                            <m:ctrlPr>
                              <a:rPr lang="en-US" altLang="ja-JP" sz="1800" b="1" i="1">
                                <a:solidFill>
                                  <a:schemeClr val="tx1">
                                    <a:lumMod val="50000"/>
                                    <a:lumOff val="50000"/>
                                  </a:schemeClr>
                                </a:solidFill>
                                <a:latin typeface="Cambria Math" panose="02040503050406030204" pitchFamily="18" charset="0"/>
                              </a:rPr>
                            </m:ctrlPr>
                          </m:dPr>
                          <m:e>
                            <m:r>
                              <a:rPr lang="en-US" altLang="ja-JP" sz="1800" b="1" i="1">
                                <a:solidFill>
                                  <a:schemeClr val="tx1">
                                    <a:lumMod val="50000"/>
                                    <a:lumOff val="50000"/>
                                  </a:schemeClr>
                                </a:solidFill>
                                <a:latin typeface="Cambria Math" panose="02040503050406030204" pitchFamily="18" charset="0"/>
                              </a:rPr>
                              <m:t>𝒇</m:t>
                            </m:r>
                          </m:e>
                        </m:d>
                      </m:oMath>
                    </m:oMathPara>
                  </a14:m>
                  <a:endParaRPr lang="en-US" altLang="ja-JP" sz="1800" b="1" dirty="0">
                    <a:solidFill>
                      <a:schemeClr val="tx1">
                        <a:lumMod val="50000"/>
                        <a:lumOff val="50000"/>
                      </a:schemeClr>
                    </a:solidFill>
                  </a:endParaRPr>
                </a:p>
                <a:p>
                  <a:pPr algn="ctr">
                    <a:lnSpc>
                      <a:spcPts val="1600"/>
                    </a:lnSpc>
                  </a:pPr>
                  <a:r>
                    <a:rPr lang="en-US" altLang="ja-JP" b="1" dirty="0">
                      <a:solidFill>
                        <a:schemeClr val="tx1">
                          <a:lumMod val="50000"/>
                          <a:lumOff val="50000"/>
                        </a:schemeClr>
                      </a:solidFill>
                    </a:rPr>
                    <a:t>+</a:t>
                  </a:r>
                </a:p>
                <a:p>
                  <a:pPr algn="ctr">
                    <a:lnSpc>
                      <a:spcPts val="1600"/>
                    </a:lnSpc>
                  </a:pPr>
                  <a14:m>
                    <m:oMathPara xmlns:m="http://schemas.openxmlformats.org/officeDocument/2006/math">
                      <m:oMathParaPr>
                        <m:jc m:val="center"/>
                      </m:oMathParaPr>
                      <m:oMath xmlns:m="http://schemas.openxmlformats.org/officeDocument/2006/math">
                        <m:sSub>
                          <m:sSubPr>
                            <m:ctrlPr>
                              <a:rPr lang="en-US" altLang="ja-JP" sz="1800" b="1" i="1" smtClean="0">
                                <a:solidFill>
                                  <a:srgbClr val="C00000"/>
                                </a:solidFill>
                                <a:latin typeface="Cambria Math" panose="02040503050406030204" pitchFamily="18" charset="0"/>
                              </a:rPr>
                            </m:ctrlPr>
                          </m:sSubPr>
                          <m:e>
                            <m:r>
                              <a:rPr lang="en-US" altLang="ja-JP" sz="1800" b="1" i="1">
                                <a:solidFill>
                                  <a:srgbClr val="C00000"/>
                                </a:solidFill>
                                <a:latin typeface="Cambria Math" panose="02040503050406030204" pitchFamily="18" charset="0"/>
                                <a:ea typeface="Cambria Math" panose="02040503050406030204" pitchFamily="18" charset="0"/>
                              </a:rPr>
                              <m:t>𝝋</m:t>
                            </m:r>
                          </m:e>
                          <m:sub>
                            <m:r>
                              <a:rPr lang="en-US" altLang="ja-JP" sz="1800" b="1" i="1" smtClean="0">
                                <a:solidFill>
                                  <a:srgbClr val="C00000"/>
                                </a:solidFill>
                                <a:latin typeface="Cambria Math" panose="02040503050406030204" pitchFamily="18" charset="0"/>
                                <a:ea typeface="Cambria Math" panose="02040503050406030204" pitchFamily="18" charset="0"/>
                              </a:rPr>
                              <m:t>𝟏</m:t>
                            </m:r>
                          </m:sub>
                        </m:sSub>
                        <m:d>
                          <m:dPr>
                            <m:ctrlPr>
                              <a:rPr lang="en-US" altLang="ja-JP" sz="1800" b="1" i="1">
                                <a:solidFill>
                                  <a:srgbClr val="C00000"/>
                                </a:solidFill>
                                <a:latin typeface="Cambria Math" panose="02040503050406030204" pitchFamily="18" charset="0"/>
                              </a:rPr>
                            </m:ctrlPr>
                          </m:dPr>
                          <m:e>
                            <m:r>
                              <a:rPr lang="en-US" altLang="ja-JP" sz="1800" b="1" i="1">
                                <a:solidFill>
                                  <a:srgbClr val="C00000"/>
                                </a:solidFill>
                                <a:latin typeface="Cambria Math" panose="02040503050406030204" pitchFamily="18" charset="0"/>
                              </a:rPr>
                              <m:t>𝒇</m:t>
                            </m:r>
                            <m:r>
                              <a:rPr lang="en-US" altLang="ja-JP" sz="1800" b="1" i="1" smtClean="0">
                                <a:solidFill>
                                  <a:srgbClr val="C00000"/>
                                </a:solidFill>
                                <a:latin typeface="Cambria Math" panose="02040503050406030204" pitchFamily="18" charset="0"/>
                              </a:rPr>
                              <m:t>, </m:t>
                            </m:r>
                            <m:r>
                              <a:rPr lang="en-US" altLang="ja-JP" sz="1800" b="1" i="1" smtClean="0">
                                <a:solidFill>
                                  <a:srgbClr val="C00000"/>
                                </a:solidFill>
                                <a:latin typeface="Cambria Math" panose="02040503050406030204" pitchFamily="18" charset="0"/>
                              </a:rPr>
                              <m:t>𝒙</m:t>
                            </m:r>
                          </m:e>
                        </m:d>
                      </m:oMath>
                    </m:oMathPara>
                  </a14:m>
                  <a:endParaRPr lang="en-US" altLang="ja-JP" sz="1800" b="1" dirty="0">
                    <a:solidFill>
                      <a:srgbClr val="C00000"/>
                    </a:solidFill>
                  </a:endParaRPr>
                </a:p>
                <a:p>
                  <a:pPr algn="ctr">
                    <a:lnSpc>
                      <a:spcPts val="1600"/>
                    </a:lnSpc>
                  </a:pPr>
                  <a:r>
                    <a:rPr lang="en-US" altLang="ja-JP" b="1" dirty="0">
                      <a:solidFill>
                        <a:schemeClr val="tx1">
                          <a:lumMod val="50000"/>
                          <a:lumOff val="50000"/>
                        </a:schemeClr>
                      </a:solidFill>
                    </a:rPr>
                    <a:t>+</a:t>
                  </a:r>
                </a:p>
                <a:p>
                  <a:pPr algn="ctr">
                    <a:lnSpc>
                      <a:spcPts val="1600"/>
                    </a:lnSpc>
                  </a:pPr>
                  <a14:m>
                    <m:oMathPara xmlns:m="http://schemas.openxmlformats.org/officeDocument/2006/math">
                      <m:oMathParaPr>
                        <m:jc m:val="center"/>
                      </m:oMathParaPr>
                      <m:oMath xmlns:m="http://schemas.openxmlformats.org/officeDocument/2006/math">
                        <m:sSub>
                          <m:sSubPr>
                            <m:ctrlPr>
                              <a:rPr lang="en-US" altLang="ja-JP" sz="1800" b="1" i="1" smtClean="0">
                                <a:solidFill>
                                  <a:srgbClr val="C00000"/>
                                </a:solidFill>
                                <a:latin typeface="Cambria Math" panose="02040503050406030204" pitchFamily="18" charset="0"/>
                              </a:rPr>
                            </m:ctrlPr>
                          </m:sSubPr>
                          <m:e>
                            <m:r>
                              <a:rPr lang="en-US" altLang="ja-JP" sz="1800" b="1" i="1">
                                <a:solidFill>
                                  <a:srgbClr val="C00000"/>
                                </a:solidFill>
                                <a:latin typeface="Cambria Math" panose="02040503050406030204" pitchFamily="18" charset="0"/>
                                <a:ea typeface="Cambria Math" panose="02040503050406030204" pitchFamily="18" charset="0"/>
                              </a:rPr>
                              <m:t>𝝋</m:t>
                            </m:r>
                          </m:e>
                          <m:sub>
                            <m:r>
                              <a:rPr lang="en-US" altLang="ja-JP" sz="1800" b="1" i="1" smtClean="0">
                                <a:solidFill>
                                  <a:srgbClr val="C00000"/>
                                </a:solidFill>
                                <a:latin typeface="Cambria Math" panose="02040503050406030204" pitchFamily="18" charset="0"/>
                                <a:ea typeface="Cambria Math" panose="02040503050406030204" pitchFamily="18" charset="0"/>
                              </a:rPr>
                              <m:t>𝟐</m:t>
                            </m:r>
                          </m:sub>
                        </m:sSub>
                        <m:d>
                          <m:dPr>
                            <m:ctrlPr>
                              <a:rPr lang="en-US" altLang="ja-JP" sz="1800" b="1" i="1">
                                <a:solidFill>
                                  <a:srgbClr val="C00000"/>
                                </a:solidFill>
                                <a:latin typeface="Cambria Math" panose="02040503050406030204" pitchFamily="18" charset="0"/>
                              </a:rPr>
                            </m:ctrlPr>
                          </m:dPr>
                          <m:e>
                            <m:r>
                              <a:rPr lang="en-US" altLang="ja-JP" sz="1800" b="1" i="1">
                                <a:solidFill>
                                  <a:srgbClr val="C00000"/>
                                </a:solidFill>
                                <a:latin typeface="Cambria Math" panose="02040503050406030204" pitchFamily="18" charset="0"/>
                              </a:rPr>
                              <m:t>𝒇</m:t>
                            </m:r>
                            <m:r>
                              <a:rPr lang="en-US" altLang="ja-JP" sz="1800" b="1" i="1" smtClean="0">
                                <a:solidFill>
                                  <a:srgbClr val="C00000"/>
                                </a:solidFill>
                                <a:latin typeface="Cambria Math" panose="02040503050406030204" pitchFamily="18" charset="0"/>
                              </a:rPr>
                              <m:t>, </m:t>
                            </m:r>
                            <m:r>
                              <a:rPr lang="en-US" altLang="ja-JP" sz="1800" b="1" i="1" smtClean="0">
                                <a:solidFill>
                                  <a:srgbClr val="C00000"/>
                                </a:solidFill>
                                <a:latin typeface="Cambria Math" panose="02040503050406030204" pitchFamily="18" charset="0"/>
                              </a:rPr>
                              <m:t>𝒙</m:t>
                            </m:r>
                          </m:e>
                        </m:d>
                      </m:oMath>
                    </m:oMathPara>
                  </a14:m>
                  <a:endParaRPr lang="ja-JP" altLang="en-US" sz="1800" b="1">
                    <a:solidFill>
                      <a:srgbClr val="C00000"/>
                    </a:solidFill>
                  </a:endParaRPr>
                </a:p>
              </p:txBody>
            </p:sp>
          </mc:Choice>
          <mc:Fallback xmlns="">
            <p:sp>
              <p:nvSpPr>
                <p:cNvPr id="87" name="テキスト ボックス 86">
                  <a:extLst>
                    <a:ext uri="{FF2B5EF4-FFF2-40B4-BE49-F238E27FC236}">
                      <a16:creationId xmlns:a16="http://schemas.microsoft.com/office/drawing/2014/main" id="{56060D94-6AAA-B9B0-9174-5739422037B6}"/>
                    </a:ext>
                  </a:extLst>
                </p:cNvPr>
                <p:cNvSpPr txBox="1">
                  <a:spLocks noRot="1" noChangeAspect="1" noMove="1" noResize="1" noEditPoints="1" noAdjustHandles="1" noChangeArrowheads="1" noChangeShapeType="1" noTextEdit="1"/>
                </p:cNvSpPr>
                <p:nvPr/>
              </p:nvSpPr>
              <p:spPr>
                <a:xfrm>
                  <a:off x="10062907" y="3361487"/>
                  <a:ext cx="1076705" cy="1118255"/>
                </a:xfrm>
                <a:prstGeom prst="rect">
                  <a:avLst/>
                </a:prstGeom>
                <a:blipFill>
                  <a:blip r:embed="rId14"/>
                  <a:stretch>
                    <a:fillRect t="-2247" b="-44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98AC56C4-A176-2B57-8355-8A7BC779DDC5}"/>
                    </a:ext>
                  </a:extLst>
                </p:cNvPr>
                <p:cNvSpPr txBox="1"/>
                <p:nvPr/>
              </p:nvSpPr>
              <p:spPr>
                <a:xfrm>
                  <a:off x="8756545" y="2951118"/>
                  <a:ext cx="1076705" cy="1528624"/>
                </a:xfrm>
                <a:prstGeom prst="rect">
                  <a:avLst/>
                </a:prstGeom>
                <a:noFill/>
              </p:spPr>
              <p:txBody>
                <a:bodyPr wrap="none" rtlCol="0">
                  <a:spAutoFit/>
                </a:bodyPr>
                <a:lstStyle/>
                <a:p>
                  <a:pPr algn="ctr">
                    <a:lnSpc>
                      <a:spcPts val="1600"/>
                    </a:lnSpc>
                  </a:pPr>
                  <a14:m>
                    <m:oMathPara xmlns:m="http://schemas.openxmlformats.org/officeDocument/2006/math">
                      <m:oMathParaPr>
                        <m:jc m:val="center"/>
                      </m:oMathParaPr>
                      <m:oMath xmlns:m="http://schemas.openxmlformats.org/officeDocument/2006/math">
                        <m:sSub>
                          <m:sSubPr>
                            <m:ctrlPr>
                              <a:rPr lang="en-US" altLang="ja-JP" b="1" i="1">
                                <a:solidFill>
                                  <a:schemeClr val="tx1">
                                    <a:lumMod val="50000"/>
                                    <a:lumOff val="50000"/>
                                  </a:schemeClr>
                                </a:solidFill>
                                <a:latin typeface="Cambria Math" panose="02040503050406030204" pitchFamily="18" charset="0"/>
                              </a:rPr>
                            </m:ctrlPr>
                          </m:sSubPr>
                          <m:e>
                            <m:r>
                              <a:rPr lang="en-US" altLang="ja-JP" b="1" i="1">
                                <a:solidFill>
                                  <a:schemeClr val="tx1">
                                    <a:lumMod val="50000"/>
                                    <a:lumOff val="50000"/>
                                  </a:schemeClr>
                                </a:solidFill>
                                <a:latin typeface="Cambria Math" panose="02040503050406030204" pitchFamily="18" charset="0"/>
                                <a:ea typeface="Cambria Math" panose="02040503050406030204" pitchFamily="18" charset="0"/>
                              </a:rPr>
                              <m:t>𝝋</m:t>
                            </m:r>
                          </m:e>
                          <m:sub>
                            <m:r>
                              <a:rPr lang="en-US" altLang="ja-JP" b="1" i="1">
                                <a:solidFill>
                                  <a:schemeClr val="tx1">
                                    <a:lumMod val="50000"/>
                                    <a:lumOff val="50000"/>
                                  </a:schemeClr>
                                </a:solidFill>
                                <a:latin typeface="Cambria Math" panose="02040503050406030204" pitchFamily="18" charset="0"/>
                              </a:rPr>
                              <m:t>𝟎</m:t>
                            </m:r>
                          </m:sub>
                        </m:sSub>
                        <m:d>
                          <m:dPr>
                            <m:ctrlPr>
                              <a:rPr lang="en-US" altLang="ja-JP" b="1" i="1">
                                <a:solidFill>
                                  <a:schemeClr val="tx1">
                                    <a:lumMod val="50000"/>
                                    <a:lumOff val="50000"/>
                                  </a:schemeClr>
                                </a:solidFill>
                                <a:latin typeface="Cambria Math" panose="02040503050406030204" pitchFamily="18" charset="0"/>
                              </a:rPr>
                            </m:ctrlPr>
                          </m:dPr>
                          <m:e>
                            <m:r>
                              <a:rPr lang="en-US" altLang="ja-JP" b="1" i="1">
                                <a:solidFill>
                                  <a:schemeClr val="tx1">
                                    <a:lumMod val="50000"/>
                                    <a:lumOff val="50000"/>
                                  </a:schemeClr>
                                </a:solidFill>
                                <a:latin typeface="Cambria Math" panose="02040503050406030204" pitchFamily="18" charset="0"/>
                              </a:rPr>
                              <m:t>𝒇</m:t>
                            </m:r>
                          </m:e>
                        </m:d>
                      </m:oMath>
                    </m:oMathPara>
                  </a14:m>
                  <a:endParaRPr lang="en-US" altLang="ja-JP" sz="1800" b="1" dirty="0">
                    <a:solidFill>
                      <a:schemeClr val="tx1">
                        <a:lumMod val="50000"/>
                        <a:lumOff val="50000"/>
                      </a:schemeClr>
                    </a:solidFill>
                  </a:endParaRPr>
                </a:p>
                <a:p>
                  <a:pPr algn="ctr">
                    <a:lnSpc>
                      <a:spcPts val="1600"/>
                    </a:lnSpc>
                  </a:pPr>
                  <a:r>
                    <a:rPr lang="en-US" altLang="ja-JP" b="1" dirty="0">
                      <a:solidFill>
                        <a:schemeClr val="tx1">
                          <a:lumMod val="50000"/>
                          <a:lumOff val="50000"/>
                        </a:schemeClr>
                      </a:solidFill>
                    </a:rPr>
                    <a:t>+</a:t>
                  </a:r>
                </a:p>
                <a:p>
                  <a:pPr algn="ctr">
                    <a:lnSpc>
                      <a:spcPts val="1600"/>
                    </a:lnSpc>
                  </a:pPr>
                  <a14:m>
                    <m:oMathPara xmlns:m="http://schemas.openxmlformats.org/officeDocument/2006/math">
                      <m:oMathParaPr>
                        <m:jc m:val="center"/>
                      </m:oMathParaPr>
                      <m:oMath xmlns:m="http://schemas.openxmlformats.org/officeDocument/2006/math">
                        <m:sSub>
                          <m:sSubPr>
                            <m:ctrlPr>
                              <a:rPr lang="en-US" altLang="ja-JP" sz="1800" b="1" i="1" smtClean="0">
                                <a:solidFill>
                                  <a:srgbClr val="C00000"/>
                                </a:solidFill>
                                <a:latin typeface="Cambria Math" panose="02040503050406030204" pitchFamily="18" charset="0"/>
                              </a:rPr>
                            </m:ctrlPr>
                          </m:sSubPr>
                          <m:e>
                            <m:r>
                              <a:rPr lang="en-US" altLang="ja-JP" sz="1800" b="1" i="1">
                                <a:solidFill>
                                  <a:srgbClr val="C00000"/>
                                </a:solidFill>
                                <a:latin typeface="Cambria Math" panose="02040503050406030204" pitchFamily="18" charset="0"/>
                                <a:ea typeface="Cambria Math" panose="02040503050406030204" pitchFamily="18" charset="0"/>
                              </a:rPr>
                              <m:t>𝝋</m:t>
                            </m:r>
                          </m:e>
                          <m:sub>
                            <m:r>
                              <a:rPr lang="en-US" altLang="ja-JP" sz="1800" b="1" i="1" smtClean="0">
                                <a:solidFill>
                                  <a:srgbClr val="C00000"/>
                                </a:solidFill>
                                <a:latin typeface="Cambria Math" panose="02040503050406030204" pitchFamily="18" charset="0"/>
                                <a:ea typeface="Cambria Math" panose="02040503050406030204" pitchFamily="18" charset="0"/>
                              </a:rPr>
                              <m:t>𝟏</m:t>
                            </m:r>
                          </m:sub>
                        </m:sSub>
                        <m:d>
                          <m:dPr>
                            <m:ctrlPr>
                              <a:rPr lang="en-US" altLang="ja-JP" sz="1800" b="1" i="1">
                                <a:solidFill>
                                  <a:srgbClr val="C00000"/>
                                </a:solidFill>
                                <a:latin typeface="Cambria Math" panose="02040503050406030204" pitchFamily="18" charset="0"/>
                              </a:rPr>
                            </m:ctrlPr>
                          </m:dPr>
                          <m:e>
                            <m:r>
                              <a:rPr lang="en-US" altLang="ja-JP" sz="1800" b="1" i="1">
                                <a:solidFill>
                                  <a:srgbClr val="C00000"/>
                                </a:solidFill>
                                <a:latin typeface="Cambria Math" panose="02040503050406030204" pitchFamily="18" charset="0"/>
                              </a:rPr>
                              <m:t>𝒇</m:t>
                            </m:r>
                            <m:r>
                              <a:rPr lang="en-US" altLang="ja-JP" sz="1800" b="1" i="1" smtClean="0">
                                <a:solidFill>
                                  <a:srgbClr val="C00000"/>
                                </a:solidFill>
                                <a:latin typeface="Cambria Math" panose="02040503050406030204" pitchFamily="18" charset="0"/>
                              </a:rPr>
                              <m:t>, </m:t>
                            </m:r>
                            <m:r>
                              <a:rPr lang="en-US" altLang="ja-JP" sz="1800" b="1" i="1" smtClean="0">
                                <a:solidFill>
                                  <a:srgbClr val="C00000"/>
                                </a:solidFill>
                                <a:latin typeface="Cambria Math" panose="02040503050406030204" pitchFamily="18" charset="0"/>
                              </a:rPr>
                              <m:t>𝒙</m:t>
                            </m:r>
                          </m:e>
                        </m:d>
                      </m:oMath>
                    </m:oMathPara>
                  </a14:m>
                  <a:endParaRPr lang="en-US" altLang="ja-JP" sz="1800" b="1" dirty="0">
                    <a:solidFill>
                      <a:srgbClr val="C00000"/>
                    </a:solidFill>
                  </a:endParaRPr>
                </a:p>
                <a:p>
                  <a:pPr algn="ctr">
                    <a:lnSpc>
                      <a:spcPts val="1600"/>
                    </a:lnSpc>
                  </a:pPr>
                  <a:r>
                    <a:rPr lang="en-US" altLang="ja-JP" b="1" dirty="0">
                      <a:solidFill>
                        <a:schemeClr val="tx1">
                          <a:lumMod val="50000"/>
                          <a:lumOff val="50000"/>
                        </a:schemeClr>
                      </a:solidFill>
                    </a:rPr>
                    <a:t>+</a:t>
                  </a:r>
                </a:p>
                <a:p>
                  <a:pPr algn="ctr">
                    <a:lnSpc>
                      <a:spcPts val="1600"/>
                    </a:lnSpc>
                  </a:pPr>
                  <a14:m>
                    <m:oMathPara xmlns:m="http://schemas.openxmlformats.org/officeDocument/2006/math">
                      <m:oMathParaPr>
                        <m:jc m:val="center"/>
                      </m:oMathParaPr>
                      <m:oMath xmlns:m="http://schemas.openxmlformats.org/officeDocument/2006/math">
                        <m:sSub>
                          <m:sSubPr>
                            <m:ctrlPr>
                              <a:rPr lang="en-US" altLang="ja-JP" sz="1800" b="1" i="1" smtClean="0">
                                <a:solidFill>
                                  <a:srgbClr val="C00000"/>
                                </a:solidFill>
                                <a:latin typeface="Cambria Math" panose="02040503050406030204" pitchFamily="18" charset="0"/>
                              </a:rPr>
                            </m:ctrlPr>
                          </m:sSubPr>
                          <m:e>
                            <m:r>
                              <a:rPr lang="en-US" altLang="ja-JP" sz="1800" b="1" i="1">
                                <a:solidFill>
                                  <a:srgbClr val="C00000"/>
                                </a:solidFill>
                                <a:latin typeface="Cambria Math" panose="02040503050406030204" pitchFamily="18" charset="0"/>
                                <a:ea typeface="Cambria Math" panose="02040503050406030204" pitchFamily="18" charset="0"/>
                              </a:rPr>
                              <m:t>𝝋</m:t>
                            </m:r>
                          </m:e>
                          <m:sub>
                            <m:r>
                              <a:rPr lang="en-US" altLang="ja-JP" sz="1800" b="1" i="1" smtClean="0">
                                <a:solidFill>
                                  <a:srgbClr val="C00000"/>
                                </a:solidFill>
                                <a:latin typeface="Cambria Math" panose="02040503050406030204" pitchFamily="18" charset="0"/>
                                <a:ea typeface="Cambria Math" panose="02040503050406030204" pitchFamily="18" charset="0"/>
                              </a:rPr>
                              <m:t>𝟐</m:t>
                            </m:r>
                          </m:sub>
                        </m:sSub>
                        <m:d>
                          <m:dPr>
                            <m:ctrlPr>
                              <a:rPr lang="en-US" altLang="ja-JP" sz="1800" b="1" i="1">
                                <a:solidFill>
                                  <a:srgbClr val="C00000"/>
                                </a:solidFill>
                                <a:latin typeface="Cambria Math" panose="02040503050406030204" pitchFamily="18" charset="0"/>
                              </a:rPr>
                            </m:ctrlPr>
                          </m:dPr>
                          <m:e>
                            <m:r>
                              <a:rPr lang="en-US" altLang="ja-JP" sz="1800" b="1" i="1">
                                <a:solidFill>
                                  <a:srgbClr val="C00000"/>
                                </a:solidFill>
                                <a:latin typeface="Cambria Math" panose="02040503050406030204" pitchFamily="18" charset="0"/>
                              </a:rPr>
                              <m:t>𝒇</m:t>
                            </m:r>
                            <m:r>
                              <a:rPr lang="en-US" altLang="ja-JP" sz="1800" b="1" i="1" smtClean="0">
                                <a:solidFill>
                                  <a:srgbClr val="C00000"/>
                                </a:solidFill>
                                <a:latin typeface="Cambria Math" panose="02040503050406030204" pitchFamily="18" charset="0"/>
                              </a:rPr>
                              <m:t>, </m:t>
                            </m:r>
                            <m:r>
                              <a:rPr lang="en-US" altLang="ja-JP" sz="1800" b="1" i="1" smtClean="0">
                                <a:solidFill>
                                  <a:srgbClr val="C00000"/>
                                </a:solidFill>
                                <a:latin typeface="Cambria Math" panose="02040503050406030204" pitchFamily="18" charset="0"/>
                              </a:rPr>
                              <m:t>𝒙</m:t>
                            </m:r>
                          </m:e>
                        </m:d>
                      </m:oMath>
                    </m:oMathPara>
                  </a14:m>
                  <a:endParaRPr lang="en-US" altLang="ja-JP" sz="1800" b="1" dirty="0">
                    <a:solidFill>
                      <a:srgbClr val="C00000"/>
                    </a:solidFill>
                  </a:endParaRPr>
                </a:p>
                <a:p>
                  <a:pPr algn="ctr">
                    <a:lnSpc>
                      <a:spcPts val="1600"/>
                    </a:lnSpc>
                  </a:pPr>
                  <a:r>
                    <a:rPr lang="en-US" altLang="ja-JP" b="1" dirty="0">
                      <a:solidFill>
                        <a:schemeClr val="tx1">
                          <a:lumMod val="50000"/>
                          <a:lumOff val="50000"/>
                        </a:schemeClr>
                      </a:solidFill>
                    </a:rPr>
                    <a:t>+</a:t>
                  </a:r>
                </a:p>
                <a:p>
                  <a:pPr algn="ctr">
                    <a:lnSpc>
                      <a:spcPts val="1600"/>
                    </a:lnSpc>
                  </a:pPr>
                  <a14:m>
                    <m:oMathPara xmlns:m="http://schemas.openxmlformats.org/officeDocument/2006/math">
                      <m:oMathParaPr>
                        <m:jc m:val="center"/>
                      </m:oMathParaPr>
                      <m:oMath xmlns:m="http://schemas.openxmlformats.org/officeDocument/2006/math">
                        <m:sSub>
                          <m:sSubPr>
                            <m:ctrlPr>
                              <a:rPr lang="en-US" altLang="ja-JP" sz="1800" b="1" i="1" smtClean="0">
                                <a:solidFill>
                                  <a:srgbClr val="C00000"/>
                                </a:solidFill>
                                <a:latin typeface="Cambria Math" panose="02040503050406030204" pitchFamily="18" charset="0"/>
                              </a:rPr>
                            </m:ctrlPr>
                          </m:sSubPr>
                          <m:e>
                            <m:r>
                              <a:rPr lang="en-US" altLang="ja-JP" sz="1800" b="1" i="1">
                                <a:solidFill>
                                  <a:srgbClr val="C00000"/>
                                </a:solidFill>
                                <a:latin typeface="Cambria Math" panose="02040503050406030204" pitchFamily="18" charset="0"/>
                                <a:ea typeface="Cambria Math" panose="02040503050406030204" pitchFamily="18" charset="0"/>
                              </a:rPr>
                              <m:t>𝝋</m:t>
                            </m:r>
                          </m:e>
                          <m:sub>
                            <m:r>
                              <a:rPr lang="en-US" altLang="ja-JP" sz="1800" b="1" i="1" smtClean="0">
                                <a:solidFill>
                                  <a:srgbClr val="C00000"/>
                                </a:solidFill>
                                <a:latin typeface="Cambria Math" panose="02040503050406030204" pitchFamily="18" charset="0"/>
                                <a:ea typeface="Cambria Math" panose="02040503050406030204" pitchFamily="18" charset="0"/>
                              </a:rPr>
                              <m:t>𝟑</m:t>
                            </m:r>
                          </m:sub>
                        </m:sSub>
                        <m:d>
                          <m:dPr>
                            <m:ctrlPr>
                              <a:rPr lang="en-US" altLang="ja-JP" sz="1800" b="1" i="1">
                                <a:solidFill>
                                  <a:srgbClr val="C00000"/>
                                </a:solidFill>
                                <a:latin typeface="Cambria Math" panose="02040503050406030204" pitchFamily="18" charset="0"/>
                              </a:rPr>
                            </m:ctrlPr>
                          </m:dPr>
                          <m:e>
                            <m:r>
                              <a:rPr lang="en-US" altLang="ja-JP" sz="1800" b="1" i="1">
                                <a:solidFill>
                                  <a:srgbClr val="C00000"/>
                                </a:solidFill>
                                <a:latin typeface="Cambria Math" panose="02040503050406030204" pitchFamily="18" charset="0"/>
                              </a:rPr>
                              <m:t>𝒇</m:t>
                            </m:r>
                            <m:r>
                              <a:rPr lang="en-US" altLang="ja-JP" sz="1800" b="1" i="1" smtClean="0">
                                <a:solidFill>
                                  <a:srgbClr val="C00000"/>
                                </a:solidFill>
                                <a:latin typeface="Cambria Math" panose="02040503050406030204" pitchFamily="18" charset="0"/>
                              </a:rPr>
                              <m:t>, </m:t>
                            </m:r>
                            <m:r>
                              <a:rPr lang="en-US" altLang="ja-JP" sz="1800" b="1" i="1" smtClean="0">
                                <a:solidFill>
                                  <a:srgbClr val="C00000"/>
                                </a:solidFill>
                                <a:latin typeface="Cambria Math" panose="02040503050406030204" pitchFamily="18" charset="0"/>
                              </a:rPr>
                              <m:t>𝒙</m:t>
                            </m:r>
                          </m:e>
                        </m:d>
                      </m:oMath>
                    </m:oMathPara>
                  </a14:m>
                  <a:endParaRPr lang="ja-JP" altLang="en-US" sz="1800" b="1">
                    <a:solidFill>
                      <a:srgbClr val="C00000"/>
                    </a:solidFill>
                  </a:endParaRPr>
                </a:p>
              </p:txBody>
            </p:sp>
          </mc:Choice>
          <mc:Fallback xmlns="">
            <p:sp>
              <p:nvSpPr>
                <p:cNvPr id="89" name="テキスト ボックス 88">
                  <a:extLst>
                    <a:ext uri="{FF2B5EF4-FFF2-40B4-BE49-F238E27FC236}">
                      <a16:creationId xmlns:a16="http://schemas.microsoft.com/office/drawing/2014/main" id="{98AC56C4-A176-2B57-8355-8A7BC779DDC5}"/>
                    </a:ext>
                  </a:extLst>
                </p:cNvPr>
                <p:cNvSpPr txBox="1">
                  <a:spLocks noRot="1" noChangeAspect="1" noMove="1" noResize="1" noEditPoints="1" noAdjustHandles="1" noChangeArrowheads="1" noChangeShapeType="1" noTextEdit="1"/>
                </p:cNvSpPr>
                <p:nvPr/>
              </p:nvSpPr>
              <p:spPr>
                <a:xfrm>
                  <a:off x="8756545" y="2951118"/>
                  <a:ext cx="1076705" cy="1528624"/>
                </a:xfrm>
                <a:prstGeom prst="rect">
                  <a:avLst/>
                </a:prstGeom>
                <a:blipFill>
                  <a:blip r:embed="rId15"/>
                  <a:stretch>
                    <a:fillRect t="-1653" b="-3306"/>
                  </a:stretch>
                </a:blipFill>
              </p:spPr>
              <p:txBody>
                <a:bodyPr/>
                <a:lstStyle/>
                <a:p>
                  <a:r>
                    <a:rPr lang="ja-JP" altLang="en-US">
                      <a:noFill/>
                    </a:rPr>
                    <a:t> </a:t>
                  </a:r>
                </a:p>
              </p:txBody>
            </p:sp>
          </mc:Fallback>
        </mc:AlternateContent>
        <p:cxnSp>
          <p:nvCxnSpPr>
            <p:cNvPr id="91" name="直線矢印コネクタ 90">
              <a:extLst>
                <a:ext uri="{FF2B5EF4-FFF2-40B4-BE49-F238E27FC236}">
                  <a16:creationId xmlns:a16="http://schemas.microsoft.com/office/drawing/2014/main" id="{3CDF637C-543C-485C-81E2-4237137B567F}"/>
                </a:ext>
              </a:extLst>
            </p:cNvPr>
            <p:cNvCxnSpPr>
              <a:cxnSpLocks/>
            </p:cNvCxnSpPr>
            <p:nvPr/>
          </p:nvCxnSpPr>
          <p:spPr>
            <a:xfrm>
              <a:off x="9275488" y="4562194"/>
              <a:ext cx="0" cy="292296"/>
            </a:xfrm>
            <a:prstGeom prst="straightConnector1">
              <a:avLst/>
            </a:prstGeom>
            <a:ln>
              <a:solidFill>
                <a:schemeClr val="tx1">
                  <a:lumMod val="85000"/>
                  <a:lumOff val="1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92" name="直線矢印コネクタ 91">
              <a:extLst>
                <a:ext uri="{FF2B5EF4-FFF2-40B4-BE49-F238E27FC236}">
                  <a16:creationId xmlns:a16="http://schemas.microsoft.com/office/drawing/2014/main" id="{95F1D3B8-0B81-731D-3889-86040BDE9611}"/>
                </a:ext>
              </a:extLst>
            </p:cNvPr>
            <p:cNvCxnSpPr>
              <a:cxnSpLocks/>
            </p:cNvCxnSpPr>
            <p:nvPr/>
          </p:nvCxnSpPr>
          <p:spPr>
            <a:xfrm>
              <a:off x="10601244" y="4562194"/>
              <a:ext cx="0" cy="292296"/>
            </a:xfrm>
            <a:prstGeom prst="straightConnector1">
              <a:avLst/>
            </a:prstGeom>
            <a:ln>
              <a:solidFill>
                <a:schemeClr val="tx1">
                  <a:lumMod val="85000"/>
                  <a:lumOff val="15000"/>
                </a:schemeClr>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66505994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7401</TotalTime>
  <Words>1666</Words>
  <Application>Microsoft Macintosh PowerPoint</Application>
  <PresentationFormat>ワイド画面</PresentationFormat>
  <Paragraphs>165</Paragraphs>
  <Slides>6</Slides>
  <Notes>6</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游ゴシック</vt:lpstr>
      <vt:lpstr>游ゴシック Light</vt:lpstr>
      <vt:lpstr>Arial</vt:lpstr>
      <vt:lpstr>Cambria Math</vt:lpstr>
      <vt:lpstr>Wingdings</vt:lpstr>
      <vt:lpstr>Office テーマ</vt:lpstr>
      <vt:lpstr>北山 機械学習 20250508</vt:lpstr>
      <vt:lpstr>PowerPoint プレゼンテーション</vt:lpstr>
      <vt:lpstr>PowerPoint プレゼンテーション</vt:lpstr>
      <vt:lpstr>PowerPoint プレゼンテーション</vt:lpstr>
      <vt:lpstr> Additive Feature Attribution Method</vt:lpstr>
      <vt:lpstr>Shapley Additive exPlannations (SHAP)のアイデア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KITAYAMA Daisuke</dc:creator>
  <cp:lastModifiedBy>KITAYAMA Daisuke</cp:lastModifiedBy>
  <cp:revision>14</cp:revision>
  <cp:lastPrinted>2025-05-05T17:27:02Z</cp:lastPrinted>
  <dcterms:created xsi:type="dcterms:W3CDTF">2025-05-02T03:44:25Z</dcterms:created>
  <dcterms:modified xsi:type="dcterms:W3CDTF">2025-05-08T03:01:09Z</dcterms:modified>
</cp:coreProperties>
</file>