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60590-3FA3-4BE8-ADD4-75E400678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4FC766-2A87-428C-8084-D0C89E870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71952-17ED-4753-B664-4A872468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5CBA-74E4-405C-833C-4741348A89C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CC058-01B2-4948-88BC-3402C408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99DE4-2F92-4A17-AF47-4578447A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9C9E-168C-4C26-8294-4970E64B4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75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9AECE-18D5-4D22-A708-B02E848B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1C93A1-9AEA-42C0-BD38-2974F59DB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7D34F-E55F-4724-8065-4857DAE9D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5CBA-74E4-405C-833C-4741348A89C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3B268-F77D-4E82-A987-B011D5BE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97F95-4925-4F52-BEDD-8E049EF5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9C9E-168C-4C26-8294-4970E64B4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55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387A15-941D-4670-B695-A22003F2A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1A2FD1-E7B4-47D6-AC1C-EB03AA86E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5E89A-C743-4F0E-B753-944BBD0D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5CBA-74E4-405C-833C-4741348A89C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2C013-FD96-457F-A538-637C99A8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79599-4069-41D8-AC71-A9665E28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9C9E-168C-4C26-8294-4970E64B4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16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B6F9B-C661-46A1-9C65-F9E4BB4C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353C7-8AE9-4878-B491-99073CE2E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9102F1-C072-4958-AB47-B15E6579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5CBA-74E4-405C-833C-4741348A89C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D3DE54-127F-4380-A4E3-D2AFBD5C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E8ACC-9C23-47A9-9904-B43225D5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9C9E-168C-4C26-8294-4970E64B4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8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BF940-9441-497E-9586-D619A9770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A61F2-C110-464B-9BF2-DD60D933C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F4F42-DB4E-4DAC-B50D-7E6A9516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5CBA-74E4-405C-833C-4741348A89C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0C839-049F-4AAF-9FBC-534FB928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E3070-93D6-499D-8692-E5B97D46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9C9E-168C-4C26-8294-4970E64B4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99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D64CA-E75D-4199-BCEB-EB87F0AC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51B13-DB16-449A-9DA6-7A9DDF1F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F6D4F2-CE87-4D27-BA3E-C803F0C6C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B9C678-5C31-42B7-9AEE-FACD6C9F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5CBA-74E4-405C-833C-4741348A89C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23CC3B-D4D7-46FC-B7F6-64B6A704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2982B3-06BC-4166-BAE4-E337B13C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9C9E-168C-4C26-8294-4970E64B4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ED1EE-3409-4055-B561-06C5FE72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22EF2B-5AC7-49A4-9C58-E844EDAC0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7FDBF7-28AF-4B34-BD17-603177C32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4B0D1A-13F8-4EBC-AAF1-D2CD6A54F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11E593-8E58-499A-87A4-A86758A5A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C9652F-CD0A-405A-B9AD-EA696F60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5CBA-74E4-405C-833C-4741348A89C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1FF362-A02D-4D1C-AFD7-61EB2B65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2CC2E8-9981-4C76-9E5D-739D0279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9C9E-168C-4C26-8294-4970E64B4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73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CDAA7-1BA7-4BAD-AC6C-F509AE73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A8A8E5-6CE3-473C-8D58-E37FEE68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5CBA-74E4-405C-833C-4741348A89C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B0F857-327F-4CC4-AE0A-34BD0FD0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518909-D239-4321-9CE2-F21D6466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9C9E-168C-4C26-8294-4970E64B4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76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EB1CF4-796E-4459-9EE3-3994BEF5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5CBA-74E4-405C-833C-4741348A89C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7DA099-A0CD-4241-843B-29C259C5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AD70AE-BBEB-4686-A728-521D1B3C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9C9E-168C-4C26-8294-4970E64B4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64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38E9D-1B82-47AF-ACA8-57898DF1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52406-2EDE-4325-A555-550397D54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DA1C02-B640-4C26-9554-21B413053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2569AE-AC5B-43DC-A9C5-0D9E6D97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5CBA-74E4-405C-833C-4741348A89C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725660-E6C6-44CA-933F-B739DB05A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DA8C88-1263-43F6-91B9-2BDD3CA4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9C9E-168C-4C26-8294-4970E64B4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7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33462-E477-4728-807C-CDC2B676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F40B25-2213-4A06-8F7E-EC60F2838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EE777F-97C7-4A0A-9C55-BFDAE0A29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895FCF-7122-4C40-8745-8BE32428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5CBA-74E4-405C-833C-4741348A89C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AA919E-0F10-4EAC-AF67-8442263C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B4FF25-E9A2-4DE8-8C60-6A5131CE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9C9E-168C-4C26-8294-4970E64B4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ABD705-3D2C-4106-8C6F-A29B7643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C1807D-684B-429E-B518-AD82793DA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3F32A-56FC-45A0-B85A-8E377E532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75CBA-74E4-405C-833C-4741348A89C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F4B9D-AEB4-495D-BA33-6E71F84BF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75DCE-613C-4642-B2CB-528B78761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19C9E-168C-4C26-8294-4970E64B4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7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63CF1E2-01EB-4F82-A9B7-FF1BCC59F5CD}"/>
              </a:ext>
            </a:extLst>
          </p:cNvPr>
          <p:cNvSpPr/>
          <p:nvPr/>
        </p:nvSpPr>
        <p:spPr>
          <a:xfrm>
            <a:off x="291830" y="164154"/>
            <a:ext cx="11608340" cy="65296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7481C7-F200-4D88-B452-0E872DB65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9812" y="2232339"/>
            <a:ext cx="5982511" cy="1655762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The</a:t>
            </a:r>
            <a:b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</a:br>
            <a: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Page</a:t>
            </a:r>
            <a:b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</a:br>
            <a: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Breaker</a:t>
            </a:r>
            <a:endParaRPr lang="ko-KR" altLang="en-US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0C59C9-8199-4CA3-B34E-B186B0890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2421" y="4829476"/>
            <a:ext cx="3476368" cy="1655762"/>
          </a:xfrm>
          <a:solidFill>
            <a:schemeClr val="tx1"/>
          </a:solidFill>
        </p:spPr>
        <p:txBody>
          <a:bodyPr/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    	18011650 </a:t>
            </a:r>
            <a:r>
              <a:rPr lang="ko-KR" altLang="en-US" dirty="0" err="1">
                <a:solidFill>
                  <a:schemeClr val="bg1"/>
                </a:solidFill>
                <a:latin typeface="Product Sans" panose="020B0403030502040203" pitchFamily="34" charset="0"/>
              </a:rPr>
              <a:t>권혁재</a:t>
            </a:r>
            <a:endParaRPr lang="en-US" altLang="ko-KR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18011668 </a:t>
            </a:r>
            <a:r>
              <a:rPr lang="ko-KR" alt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변성현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6AA48-358A-4CC8-8999-C73B60FA047C}"/>
              </a:ext>
            </a:extLst>
          </p:cNvPr>
          <p:cNvSpPr txBox="1"/>
          <p:nvPr/>
        </p:nvSpPr>
        <p:spPr>
          <a:xfrm>
            <a:off x="6107044" y="4066401"/>
            <a:ext cx="5478163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Product Sans" panose="020B0403030502040203" pitchFamily="34" charset="0"/>
              </a:rPr>
              <a:t>2019 </a:t>
            </a:r>
            <a:r>
              <a:rPr lang="ko-KR" altLang="en-US" sz="3200" dirty="0">
                <a:solidFill>
                  <a:schemeClr val="bg1"/>
                </a:solidFill>
                <a:latin typeface="Product Sans" panose="020B0403030502040203" pitchFamily="34" charset="0"/>
              </a:rPr>
              <a:t>소프트웨어 설계 기초</a:t>
            </a:r>
            <a:endParaRPr lang="ko-KR" altLang="ko-KR" sz="32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5C5C8E-3216-4C65-894F-C144EEED7D01}"/>
              </a:ext>
            </a:extLst>
          </p:cNvPr>
          <p:cNvSpPr/>
          <p:nvPr/>
        </p:nvSpPr>
        <p:spPr>
          <a:xfrm>
            <a:off x="428017" y="234547"/>
            <a:ext cx="11358054" cy="6388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2E0B26-F958-4914-A2CA-45C3A128EE36}"/>
              </a:ext>
            </a:extLst>
          </p:cNvPr>
          <p:cNvSpPr/>
          <p:nvPr/>
        </p:nvSpPr>
        <p:spPr>
          <a:xfrm>
            <a:off x="873211" y="491181"/>
            <a:ext cx="10445578" cy="5875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08D2F6-9CB9-44B9-A214-FAFF84E169D1}"/>
              </a:ext>
            </a:extLst>
          </p:cNvPr>
          <p:cNvSpPr/>
          <p:nvPr/>
        </p:nvSpPr>
        <p:spPr>
          <a:xfrm>
            <a:off x="1040860" y="579271"/>
            <a:ext cx="10132368" cy="56994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DE9379CE-658A-43D4-B5FF-F72424AB0962}"/>
              </a:ext>
            </a:extLst>
          </p:cNvPr>
          <p:cNvSpPr txBox="1">
            <a:spLocks/>
          </p:cNvSpPr>
          <p:nvPr/>
        </p:nvSpPr>
        <p:spPr>
          <a:xfrm>
            <a:off x="7605718" y="4981876"/>
            <a:ext cx="3476368" cy="118546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    	18011650 </a:t>
            </a:r>
            <a:r>
              <a:rPr lang="ko-KR" alt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권혁재</a:t>
            </a:r>
            <a:endParaRPr lang="en-US" altLang="ko-KR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18011668 </a:t>
            </a:r>
            <a:r>
              <a:rPr lang="ko-KR" alt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변성현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59A06E-926D-448A-BB76-8DC09B94587C}"/>
              </a:ext>
            </a:extLst>
          </p:cNvPr>
          <p:cNvSpPr txBox="1"/>
          <p:nvPr/>
        </p:nvSpPr>
        <p:spPr>
          <a:xfrm>
            <a:off x="5585432" y="4218801"/>
            <a:ext cx="5478163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/>
                </a:solidFill>
                <a:latin typeface="Product Sans" panose="020B0403030502040203" pitchFamily="34" charset="0"/>
              </a:rPr>
              <a:t>2019 Software</a:t>
            </a:r>
            <a:r>
              <a:rPr lang="ko-KR" altLang="en-US" sz="3200" dirty="0">
                <a:solidFill>
                  <a:schemeClr val="bg1"/>
                </a:solidFill>
                <a:latin typeface="Product Sans" panose="020B0403030502040203" pitchFamily="34" charset="0"/>
              </a:rPr>
              <a:t> 설계 기초</a:t>
            </a:r>
            <a:endParaRPr lang="ko-KR" altLang="ko-KR" sz="32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FA8F7F-328B-41DB-B922-509F7B769256}"/>
              </a:ext>
            </a:extLst>
          </p:cNvPr>
          <p:cNvSpPr/>
          <p:nvPr/>
        </p:nvSpPr>
        <p:spPr>
          <a:xfrm rot="2700000">
            <a:off x="2272139" y="2145698"/>
            <a:ext cx="2088522" cy="2088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6A9BB66-A324-4363-8417-706E82A4E5D8}"/>
              </a:ext>
            </a:extLst>
          </p:cNvPr>
          <p:cNvSpPr txBox="1">
            <a:spLocks/>
          </p:cNvSpPr>
          <p:nvPr/>
        </p:nvSpPr>
        <p:spPr>
          <a:xfrm>
            <a:off x="2302212" y="2384739"/>
            <a:ext cx="5982511" cy="165576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>
                <a:ln>
                  <a:solidFill>
                    <a:schemeClr val="tx1"/>
                  </a:solidFill>
                </a:ln>
                <a:latin typeface="Product Sans" panose="020B0403030502040203" pitchFamily="34" charset="0"/>
              </a:rPr>
              <a:t>The</a:t>
            </a:r>
            <a:br>
              <a:rPr lang="en-US" altLang="ko-KR" dirty="0">
                <a:ln>
                  <a:solidFill>
                    <a:schemeClr val="tx1"/>
                  </a:solidFill>
                </a:ln>
                <a:latin typeface="Product Sans" panose="020B0403030502040203" pitchFamily="34" charset="0"/>
              </a:rPr>
            </a:br>
            <a:r>
              <a:rPr lang="en-US" altLang="ko-KR" dirty="0">
                <a:ln>
                  <a:solidFill>
                    <a:schemeClr val="tx1"/>
                  </a:solidFill>
                </a:ln>
                <a:latin typeface="Product Sans" panose="020B0403030502040203" pitchFamily="34" charset="0"/>
              </a:rPr>
              <a:t>Page</a:t>
            </a:r>
            <a:br>
              <a:rPr lang="en-US" altLang="ko-KR" dirty="0">
                <a:ln>
                  <a:solidFill>
                    <a:schemeClr val="tx1"/>
                  </a:solidFill>
                </a:ln>
                <a:latin typeface="Product Sans" panose="020B0403030502040203" pitchFamily="34" charset="0"/>
              </a:rPr>
            </a:br>
            <a:r>
              <a:rPr lang="en-US" altLang="ko-KR" dirty="0">
                <a:ln>
                  <a:solidFill>
                    <a:schemeClr val="tx1"/>
                  </a:solidFill>
                </a:ln>
                <a:latin typeface="Product Sans" panose="020B0403030502040203" pitchFamily="34" charset="0"/>
              </a:rPr>
              <a:t>Breaker</a:t>
            </a:r>
            <a:endParaRPr lang="ko-KR" altLang="en-US" dirty="0">
              <a:ln>
                <a:solidFill>
                  <a:schemeClr val="tx1"/>
                </a:solidFill>
              </a:ln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433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2F229-68C4-4DD9-A077-D0D7A93C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1C585-A2E9-49D5-BC66-0C46BE1A8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2951E5-F250-451D-92BA-0E3B454D51D9}"/>
              </a:ext>
            </a:extLst>
          </p:cNvPr>
          <p:cNvSpPr/>
          <p:nvPr/>
        </p:nvSpPr>
        <p:spPr>
          <a:xfrm>
            <a:off x="291830" y="164154"/>
            <a:ext cx="11608340" cy="65296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D41B23-F5CC-44EC-9A3E-E250FCB36F6C}"/>
              </a:ext>
            </a:extLst>
          </p:cNvPr>
          <p:cNvSpPr/>
          <p:nvPr/>
        </p:nvSpPr>
        <p:spPr>
          <a:xfrm>
            <a:off x="428017" y="234547"/>
            <a:ext cx="11358054" cy="6388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DC0C7E-2E35-4FCF-85BD-0250C0932823}"/>
              </a:ext>
            </a:extLst>
          </p:cNvPr>
          <p:cNvSpPr/>
          <p:nvPr/>
        </p:nvSpPr>
        <p:spPr>
          <a:xfrm>
            <a:off x="873211" y="491181"/>
            <a:ext cx="10445578" cy="5875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E5EC69-4CA2-4442-9541-8962E28B6EB4}"/>
              </a:ext>
            </a:extLst>
          </p:cNvPr>
          <p:cNvSpPr/>
          <p:nvPr/>
        </p:nvSpPr>
        <p:spPr>
          <a:xfrm>
            <a:off x="1040860" y="579271"/>
            <a:ext cx="10132368" cy="56994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17066D9-9C2C-4301-A69B-5EFDA139389C}"/>
              </a:ext>
            </a:extLst>
          </p:cNvPr>
          <p:cNvSpPr txBox="1">
            <a:spLocks/>
          </p:cNvSpPr>
          <p:nvPr/>
        </p:nvSpPr>
        <p:spPr>
          <a:xfrm>
            <a:off x="1060622" y="1201845"/>
            <a:ext cx="10112606" cy="1263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Motivation</a:t>
            </a:r>
            <a:endParaRPr lang="ko-KR" altLang="en-US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8C68E66-E4D6-49DF-B9E9-A52932EDB39A}"/>
              </a:ext>
            </a:extLst>
          </p:cNvPr>
          <p:cNvSpPr txBox="1">
            <a:spLocks/>
          </p:cNvSpPr>
          <p:nvPr/>
        </p:nvSpPr>
        <p:spPr>
          <a:xfrm>
            <a:off x="1060622" y="2832470"/>
            <a:ext cx="10112606" cy="409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수업 시간 때</a:t>
            </a:r>
            <a: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 html, DOM,</a:t>
            </a:r>
            <a:r>
              <a:rPr lang="ko-KR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 자바스크립트</a:t>
            </a:r>
            <a: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, </a:t>
            </a:r>
            <a:r>
              <a:rPr lang="ko-KR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캔버스 등을 배우면서 평소엔 웹 서핑이나 유튜브 시청으로만 쓰던 웹 페이지가 마치 게임의 한 스테이지처럼 느껴져서</a:t>
            </a:r>
            <a: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, </a:t>
            </a:r>
            <a:r>
              <a:rPr lang="ko-KR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웹</a:t>
            </a:r>
            <a:r>
              <a:rPr lang="ko-KR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페이지</a:t>
            </a:r>
            <a: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하나</a:t>
            </a:r>
            <a:r>
              <a:rPr lang="ko-KR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를 스테이지로 활용</a:t>
            </a:r>
            <a:r>
              <a:rPr lang="ko-KR" alt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하는 식으로</a:t>
            </a:r>
            <a:r>
              <a:rPr lang="ko-KR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 게임을 만들고 싶어서 이런 식의 게임을 기획하게 되었습니다</a:t>
            </a:r>
            <a: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  <a:endParaRPr lang="ko-KR" altLang="ko-KR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endParaRPr lang="ko-KR" altLang="en-US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084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2F229-68C4-4DD9-A077-D0D7A93C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1C585-A2E9-49D5-BC66-0C46BE1A8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2951E5-F250-451D-92BA-0E3B454D51D9}"/>
              </a:ext>
            </a:extLst>
          </p:cNvPr>
          <p:cNvSpPr/>
          <p:nvPr/>
        </p:nvSpPr>
        <p:spPr>
          <a:xfrm>
            <a:off x="291830" y="164154"/>
            <a:ext cx="11608340" cy="65296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D41B23-F5CC-44EC-9A3E-E250FCB36F6C}"/>
              </a:ext>
            </a:extLst>
          </p:cNvPr>
          <p:cNvSpPr/>
          <p:nvPr/>
        </p:nvSpPr>
        <p:spPr>
          <a:xfrm>
            <a:off x="428017" y="234547"/>
            <a:ext cx="11358054" cy="6388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DC0C7E-2E35-4FCF-85BD-0250C0932823}"/>
              </a:ext>
            </a:extLst>
          </p:cNvPr>
          <p:cNvSpPr/>
          <p:nvPr/>
        </p:nvSpPr>
        <p:spPr>
          <a:xfrm>
            <a:off x="873211" y="491181"/>
            <a:ext cx="10445578" cy="5875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E5EC69-4CA2-4442-9541-8962E28B6EB4}"/>
              </a:ext>
            </a:extLst>
          </p:cNvPr>
          <p:cNvSpPr/>
          <p:nvPr/>
        </p:nvSpPr>
        <p:spPr>
          <a:xfrm>
            <a:off x="1040860" y="579271"/>
            <a:ext cx="10132368" cy="56994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17066D9-9C2C-4301-A69B-5EFDA139389C}"/>
              </a:ext>
            </a:extLst>
          </p:cNvPr>
          <p:cNvSpPr txBox="1">
            <a:spLocks/>
          </p:cNvSpPr>
          <p:nvPr/>
        </p:nvSpPr>
        <p:spPr>
          <a:xfrm>
            <a:off x="1060622" y="1201845"/>
            <a:ext cx="10112606" cy="1263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Game</a:t>
            </a:r>
            <a:endParaRPr lang="ko-KR" altLang="en-US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8C68E66-E4D6-49DF-B9E9-A52932EDB39A}"/>
              </a:ext>
            </a:extLst>
          </p:cNvPr>
          <p:cNvSpPr txBox="1">
            <a:spLocks/>
          </p:cNvSpPr>
          <p:nvPr/>
        </p:nvSpPr>
        <p:spPr>
          <a:xfrm>
            <a:off x="1062000" y="2833202"/>
            <a:ext cx="10112606" cy="409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Page </a:t>
            </a:r>
            <a:r>
              <a:rPr lang="ko-KR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속의 작은 원 하나가</a:t>
            </a:r>
            <a: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 Page</a:t>
            </a:r>
            <a:r>
              <a:rPr lang="ko-KR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를 탈출하기</a:t>
            </a:r>
            <a: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ko-KR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위해 </a:t>
            </a:r>
            <a:r>
              <a:rPr lang="ko-KR" alt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여러 </a:t>
            </a:r>
            <a: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Window</a:t>
            </a:r>
            <a:r>
              <a:rPr lang="ko-KR" alt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와 </a:t>
            </a:r>
            <a: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Tap</a:t>
            </a:r>
            <a:r>
              <a:rPr lang="ko-KR" alt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을 넘나들며 </a:t>
            </a:r>
            <a:r>
              <a:rPr lang="ko-KR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고군분투하는 </a:t>
            </a:r>
            <a: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2D </a:t>
            </a:r>
            <a:r>
              <a:rPr lang="ko-KR" altLang="ko-KR" dirty="0" err="1">
                <a:solidFill>
                  <a:schemeClr val="bg1"/>
                </a:solidFill>
                <a:latin typeface="Product Sans" panose="020B0403030502040203" pitchFamily="34" charset="0"/>
              </a:rPr>
              <a:t>탑뷰</a:t>
            </a:r>
            <a:r>
              <a:rPr lang="ko-KR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ko-KR" altLang="ko-KR" dirty="0" err="1">
                <a:solidFill>
                  <a:schemeClr val="bg1"/>
                </a:solidFill>
                <a:latin typeface="Product Sans" panose="020B0403030502040203" pitchFamily="34" charset="0"/>
              </a:rPr>
              <a:t>로그라이트</a:t>
            </a:r>
            <a:r>
              <a:rPr lang="ko-KR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 탄막</a:t>
            </a:r>
            <a: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ko-KR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액션 게임입니다</a:t>
            </a:r>
            <a: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  <a:endParaRPr lang="ko-KR" altLang="en-US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58E752C-64F8-4345-8B89-2EEA90166E5A}"/>
              </a:ext>
            </a:extLst>
          </p:cNvPr>
          <p:cNvSpPr txBox="1">
            <a:spLocks/>
          </p:cNvSpPr>
          <p:nvPr/>
        </p:nvSpPr>
        <p:spPr>
          <a:xfrm>
            <a:off x="1062000" y="2833200"/>
            <a:ext cx="10112606" cy="409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게임 컨셉에 맞게</a:t>
            </a:r>
            <a: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ko-KR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주인공</a:t>
            </a:r>
            <a:r>
              <a:rPr lang="ko-KR" alt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은</a:t>
            </a:r>
            <a:r>
              <a:rPr lang="ko-KR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 평범한 작은 원이고</a:t>
            </a:r>
            <a: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, </a:t>
            </a:r>
            <a:r>
              <a:rPr lang="ko-KR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다른 적이나 </a:t>
            </a:r>
            <a:r>
              <a:rPr lang="ko-KR" altLang="ko-KR" dirty="0" err="1">
                <a:solidFill>
                  <a:schemeClr val="bg1"/>
                </a:solidFill>
                <a:latin typeface="Product Sans" panose="020B0403030502040203" pitchFamily="34" charset="0"/>
              </a:rPr>
              <a:t>맵도</a:t>
            </a:r>
            <a:r>
              <a:rPr lang="ko-KR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 간단한 </a:t>
            </a:r>
            <a:r>
              <a:rPr lang="ko-KR" alt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네모나 마름모 등의 </a:t>
            </a:r>
            <a:r>
              <a:rPr lang="ko-KR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도형의 집합으로 제작</a:t>
            </a:r>
            <a:r>
              <a:rPr lang="ko-KR" alt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하였습니다</a:t>
            </a:r>
            <a: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  <a:endParaRPr lang="ko-KR" altLang="en-US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4EA0EBF-5152-48DA-AA7C-EE537E71EC30}"/>
              </a:ext>
            </a:extLst>
          </p:cNvPr>
          <p:cNvSpPr txBox="1">
            <a:spLocks/>
          </p:cNvSpPr>
          <p:nvPr/>
        </p:nvSpPr>
        <p:spPr>
          <a:xfrm>
            <a:off x="1062000" y="2833204"/>
            <a:ext cx="10112606" cy="409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WASD</a:t>
            </a:r>
            <a:r>
              <a:rPr lang="ko-KR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를 이용하여 이동</a:t>
            </a:r>
            <a: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Product Sans" panose="020B0403030502040203" pitchFamily="34" charset="0"/>
              </a:rPr>
              <a:t>LShift</a:t>
            </a:r>
            <a:r>
              <a:rPr lang="ko-KR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로 저속 이동</a:t>
            </a:r>
            <a: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, </a:t>
            </a:r>
            <a:r>
              <a:rPr lang="ko-KR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마우스로 조준</a:t>
            </a:r>
            <a: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, V</a:t>
            </a:r>
            <a:r>
              <a:rPr lang="ko-KR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로 폭탄</a:t>
            </a:r>
            <a: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, </a:t>
            </a:r>
            <a:r>
              <a:rPr lang="ko-KR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스페이스바</a:t>
            </a:r>
            <a:r>
              <a:rPr lang="en-US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or</a:t>
            </a:r>
            <a:r>
              <a:rPr lang="ko-KR" altLang="ko-KR" dirty="0">
                <a:solidFill>
                  <a:schemeClr val="bg1"/>
                </a:solidFill>
                <a:latin typeface="Product Sans" panose="020B0403030502040203" pitchFamily="34" charset="0"/>
              </a:rPr>
              <a:t>마우스 좌클릭으로 공격을 발사할 수 있습니다</a:t>
            </a:r>
            <a:endParaRPr lang="ko-KR" altLang="en-US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endParaRPr lang="ko-KR" altLang="en-US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86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2F229-68C4-4DD9-A077-D0D7A93C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2951E5-F250-451D-92BA-0E3B454D51D9}"/>
              </a:ext>
            </a:extLst>
          </p:cNvPr>
          <p:cNvSpPr/>
          <p:nvPr/>
        </p:nvSpPr>
        <p:spPr>
          <a:xfrm>
            <a:off x="291830" y="164154"/>
            <a:ext cx="11608340" cy="65296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D41B23-F5CC-44EC-9A3E-E250FCB36F6C}"/>
              </a:ext>
            </a:extLst>
          </p:cNvPr>
          <p:cNvSpPr/>
          <p:nvPr/>
        </p:nvSpPr>
        <p:spPr>
          <a:xfrm>
            <a:off x="428017" y="234547"/>
            <a:ext cx="11358054" cy="6388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DC0C7E-2E35-4FCF-85BD-0250C0932823}"/>
              </a:ext>
            </a:extLst>
          </p:cNvPr>
          <p:cNvSpPr/>
          <p:nvPr/>
        </p:nvSpPr>
        <p:spPr>
          <a:xfrm>
            <a:off x="873211" y="491181"/>
            <a:ext cx="10445578" cy="5875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E5EC69-4CA2-4442-9541-8962E28B6EB4}"/>
              </a:ext>
            </a:extLst>
          </p:cNvPr>
          <p:cNvSpPr/>
          <p:nvPr/>
        </p:nvSpPr>
        <p:spPr>
          <a:xfrm>
            <a:off x="1040860" y="579271"/>
            <a:ext cx="10132368" cy="56994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17066D9-9C2C-4301-A69B-5EFDA139389C}"/>
              </a:ext>
            </a:extLst>
          </p:cNvPr>
          <p:cNvSpPr txBox="1">
            <a:spLocks/>
          </p:cNvSpPr>
          <p:nvPr/>
        </p:nvSpPr>
        <p:spPr>
          <a:xfrm>
            <a:off x="1255176" y="803010"/>
            <a:ext cx="10112606" cy="1263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bg1"/>
                </a:solidFill>
                <a:latin typeface="Product Sans" panose="020B0403030502040203" pitchFamily="34" charset="0"/>
              </a:rPr>
              <a:t> &lt; Role</a:t>
            </a:r>
            <a:r>
              <a:rPr lang="ko-KR" altLang="en-US" sz="28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Product Sans" panose="020B0403030502040203" pitchFamily="34" charset="0"/>
              </a:rPr>
              <a:t>1</a:t>
            </a:r>
            <a:r>
              <a:rPr lang="ko-KR" altLang="en-US" sz="28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Product Sans" panose="020B0403030502040203" pitchFamily="34" charset="0"/>
              </a:rPr>
              <a:t>_</a:t>
            </a:r>
            <a:r>
              <a:rPr lang="ko-KR" altLang="en-US" sz="2800" dirty="0">
                <a:solidFill>
                  <a:schemeClr val="bg1"/>
                </a:solidFill>
                <a:latin typeface="Product Sans" panose="020B0403030502040203" pitchFamily="34" charset="0"/>
              </a:rPr>
              <a:t> 권혁재 </a:t>
            </a:r>
            <a:r>
              <a:rPr lang="en-US" altLang="ko-KR" sz="2800" dirty="0">
                <a:solidFill>
                  <a:schemeClr val="bg1"/>
                </a:solidFill>
                <a:latin typeface="Product Sans" panose="020B0403030502040203" pitchFamily="34" charset="0"/>
              </a:rPr>
              <a:t>&gt;</a:t>
            </a:r>
            <a:endParaRPr lang="ko-KR" altLang="en-US" sz="28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8C68E66-E4D6-49DF-B9E9-A52932EDB39A}"/>
              </a:ext>
            </a:extLst>
          </p:cNvPr>
          <p:cNvSpPr txBox="1">
            <a:spLocks/>
          </p:cNvSpPr>
          <p:nvPr/>
        </p:nvSpPr>
        <p:spPr>
          <a:xfrm>
            <a:off x="1060622" y="2170991"/>
            <a:ext cx="10112606" cy="409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  <a:latin typeface="Product Sans" panose="020B0403030502040203" pitchFamily="34" charset="0"/>
              </a:rPr>
              <a:t>PM, </a:t>
            </a:r>
            <a:r>
              <a:rPr lang="ko-KR" altLang="en-US" sz="2400" dirty="0">
                <a:solidFill>
                  <a:schemeClr val="bg1"/>
                </a:solidFill>
                <a:latin typeface="Product Sans" panose="020B0403030502040203" pitchFamily="34" charset="0"/>
              </a:rPr>
              <a:t>코드 합병 및 </a:t>
            </a:r>
            <a:r>
              <a:rPr lang="ko-KR" altLang="en-US" sz="2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리펙토링</a:t>
            </a:r>
            <a:endParaRPr lang="en-US" altLang="ko-KR" sz="24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Product Sans" panose="020B0403030502040203" pitchFamily="34" charset="0"/>
              </a:rPr>
              <a:t>기획</a:t>
            </a:r>
            <a:endParaRPr lang="en-US" altLang="ko-KR" sz="24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Product Sans" panose="020B0403030502040203" pitchFamily="34" charset="0"/>
              </a:rPr>
              <a:t>전체적인 시스템 구현</a:t>
            </a:r>
            <a:endParaRPr lang="en-US" altLang="ko-KR" sz="24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Product Sans" panose="020B0403030502040203" pitchFamily="34" charset="0"/>
              </a:rPr>
              <a:t>플레이어 조작 입력 구현</a:t>
            </a:r>
            <a:endParaRPr lang="en-US" altLang="ko-KR" sz="24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Product Sans" panose="020B0403030502040203" pitchFamily="34" charset="0"/>
              </a:rPr>
              <a:t>플레이어 구현</a:t>
            </a:r>
            <a:endParaRPr lang="en-US" altLang="ko-KR" sz="24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Product Sans" panose="020B0403030502040203" pitchFamily="34" charset="0"/>
              </a:rPr>
              <a:t>맵 생성 알고리즘 구현</a:t>
            </a:r>
            <a:endParaRPr lang="en-US" altLang="ko-KR" sz="24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Product Sans" panose="020B0403030502040203" pitchFamily="34" charset="0"/>
              </a:rPr>
              <a:t>메인 메뉴</a:t>
            </a:r>
            <a:r>
              <a:rPr lang="en-US" altLang="ko-KR" sz="2400" dirty="0">
                <a:solidFill>
                  <a:schemeClr val="bg1"/>
                </a:solidFill>
                <a:latin typeface="Product Sans" panose="020B0403030502040203" pitchFamily="34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Product Sans" panose="020B0403030502040203" pitchFamily="34" charset="0"/>
              </a:rPr>
              <a:t>게임 오버 화면 구현</a:t>
            </a:r>
            <a:endParaRPr lang="en-US" altLang="ko-KR" sz="24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Product Sans" panose="020B0403030502040203" pitchFamily="34" charset="0"/>
              </a:rPr>
              <a:t>보스 구현</a:t>
            </a:r>
            <a:endParaRPr lang="en-US" altLang="ko-KR" sz="24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Product Sans" panose="020B0403030502040203" pitchFamily="34" charset="0"/>
              </a:rPr>
              <a:t>그 외 자잘한 오브젝트</a:t>
            </a:r>
            <a:r>
              <a:rPr lang="en-US" altLang="ko-KR" sz="24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Product Sans" panose="020B0403030502040203" pitchFamily="34" charset="0"/>
              </a:rPr>
              <a:t>및 이펙트 구현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017BA1F-9FD7-4B54-8642-163271208109}"/>
              </a:ext>
            </a:extLst>
          </p:cNvPr>
          <p:cNvSpPr/>
          <p:nvPr/>
        </p:nvSpPr>
        <p:spPr>
          <a:xfrm>
            <a:off x="7633232" y="757500"/>
            <a:ext cx="667442" cy="66744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9DFFBFAB-9877-416A-AAEE-1FB1AF35AB33}"/>
              </a:ext>
            </a:extLst>
          </p:cNvPr>
          <p:cNvSpPr/>
          <p:nvPr/>
        </p:nvSpPr>
        <p:spPr>
          <a:xfrm rot="8604887">
            <a:off x="8148623" y="1383000"/>
            <a:ext cx="304102" cy="29220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B22625B-40E3-4EAA-9E91-7CA27ECC6D07}"/>
              </a:ext>
            </a:extLst>
          </p:cNvPr>
          <p:cNvSpPr/>
          <p:nvPr/>
        </p:nvSpPr>
        <p:spPr>
          <a:xfrm>
            <a:off x="8580521" y="192644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1D37BFA-FFAB-4055-88CE-25ED1A008C63}"/>
              </a:ext>
            </a:extLst>
          </p:cNvPr>
          <p:cNvSpPr/>
          <p:nvPr/>
        </p:nvSpPr>
        <p:spPr>
          <a:xfrm>
            <a:off x="8732921" y="2166391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F79A384-1DFE-483C-ACC8-F1E4619BDD1E}"/>
              </a:ext>
            </a:extLst>
          </p:cNvPr>
          <p:cNvSpPr/>
          <p:nvPr/>
        </p:nvSpPr>
        <p:spPr>
          <a:xfrm>
            <a:off x="8856137" y="2386887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D5204A2-1ADF-47E8-8BE1-592B3AED812F}"/>
              </a:ext>
            </a:extLst>
          </p:cNvPr>
          <p:cNvSpPr/>
          <p:nvPr/>
        </p:nvSpPr>
        <p:spPr>
          <a:xfrm>
            <a:off x="9008537" y="250037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0B0BA41-176A-4C5B-95B6-E4B73106A3CC}"/>
              </a:ext>
            </a:extLst>
          </p:cNvPr>
          <p:cNvSpPr/>
          <p:nvPr/>
        </p:nvSpPr>
        <p:spPr>
          <a:xfrm>
            <a:off x="9190121" y="2555495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7972555-10EC-499E-8A2F-C40F38280C81}"/>
              </a:ext>
            </a:extLst>
          </p:cNvPr>
          <p:cNvSpPr/>
          <p:nvPr/>
        </p:nvSpPr>
        <p:spPr>
          <a:xfrm>
            <a:off x="9352249" y="263007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F4CFDC0-4E16-4D77-8512-5A81051A3ED0}"/>
              </a:ext>
            </a:extLst>
          </p:cNvPr>
          <p:cNvSpPr/>
          <p:nvPr/>
        </p:nvSpPr>
        <p:spPr>
          <a:xfrm>
            <a:off x="9504649" y="278247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9C89AC4-9E55-403A-B05A-B355E406EB20}"/>
              </a:ext>
            </a:extLst>
          </p:cNvPr>
          <p:cNvSpPr/>
          <p:nvPr/>
        </p:nvSpPr>
        <p:spPr>
          <a:xfrm>
            <a:off x="9657049" y="285704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BD89A39-EAC2-4131-8C6A-3FCA53FDBC2A}"/>
              </a:ext>
            </a:extLst>
          </p:cNvPr>
          <p:cNvSpPr/>
          <p:nvPr/>
        </p:nvSpPr>
        <p:spPr>
          <a:xfrm>
            <a:off x="9809449" y="300944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8A696EE-D3ED-46B4-95EC-F734026ADACC}"/>
              </a:ext>
            </a:extLst>
          </p:cNvPr>
          <p:cNvSpPr/>
          <p:nvPr/>
        </p:nvSpPr>
        <p:spPr>
          <a:xfrm>
            <a:off x="9961849" y="316184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B6DC02C-A0F7-4885-88D5-992C7E4F91A4}"/>
              </a:ext>
            </a:extLst>
          </p:cNvPr>
          <p:cNvSpPr/>
          <p:nvPr/>
        </p:nvSpPr>
        <p:spPr>
          <a:xfrm>
            <a:off x="10114249" y="316833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33B12D4-9B61-4019-BFE7-E36D1C1BC59D}"/>
              </a:ext>
            </a:extLst>
          </p:cNvPr>
          <p:cNvSpPr/>
          <p:nvPr/>
        </p:nvSpPr>
        <p:spPr>
          <a:xfrm>
            <a:off x="10266649" y="3242906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65DAFCF-01B7-47B2-860C-12493B6B0A3C}"/>
              </a:ext>
            </a:extLst>
          </p:cNvPr>
          <p:cNvSpPr/>
          <p:nvPr/>
        </p:nvSpPr>
        <p:spPr>
          <a:xfrm>
            <a:off x="10419049" y="317156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709D2E4-CDB7-4140-8A0B-E198BCFA982E}"/>
              </a:ext>
            </a:extLst>
          </p:cNvPr>
          <p:cNvSpPr/>
          <p:nvPr/>
        </p:nvSpPr>
        <p:spPr>
          <a:xfrm>
            <a:off x="10571449" y="306132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6424F7E-DC7F-426E-AA81-17E5DD48DE3C}"/>
              </a:ext>
            </a:extLst>
          </p:cNvPr>
          <p:cNvSpPr/>
          <p:nvPr/>
        </p:nvSpPr>
        <p:spPr>
          <a:xfrm>
            <a:off x="10723849" y="302888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648008B-0563-4157-9FB8-F034BA0F3F56}"/>
              </a:ext>
            </a:extLst>
          </p:cNvPr>
          <p:cNvSpPr/>
          <p:nvPr/>
        </p:nvSpPr>
        <p:spPr>
          <a:xfrm>
            <a:off x="10876249" y="3181288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8A3EDB6-FBCE-41FA-8BEC-945B069D5302}"/>
              </a:ext>
            </a:extLst>
          </p:cNvPr>
          <p:cNvSpPr/>
          <p:nvPr/>
        </p:nvSpPr>
        <p:spPr>
          <a:xfrm>
            <a:off x="11009194" y="3401802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68F498-48D5-4A77-8E89-DF9F67CBB6F9}"/>
              </a:ext>
            </a:extLst>
          </p:cNvPr>
          <p:cNvSpPr/>
          <p:nvPr/>
        </p:nvSpPr>
        <p:spPr>
          <a:xfrm>
            <a:off x="8480001" y="1728640"/>
            <a:ext cx="36000" cy="3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6F2903B-336C-42D8-B285-EDDB9C92C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207" y="2175815"/>
            <a:ext cx="2723080" cy="2008066"/>
          </a:xfrm>
          <a:prstGeom prst="rect">
            <a:avLst/>
          </a:prstGeom>
        </p:spPr>
      </p:pic>
      <p:pic>
        <p:nvPicPr>
          <p:cNvPr id="38" name="내용 개체 틀 37">
            <a:extLst>
              <a:ext uri="{FF2B5EF4-FFF2-40B4-BE49-F238E27FC236}">
                <a16:creationId xmlns:a16="http://schemas.microsoft.com/office/drawing/2014/main" id="{256E26AC-CB43-45A6-94CE-12788CF58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372" y="4500444"/>
            <a:ext cx="1047042" cy="1047042"/>
          </a:xfr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878CEF4B-D36C-42CA-BDD3-C30608572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125" y="4494816"/>
            <a:ext cx="1047042" cy="105267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F2D78AE-59D5-4BD6-A301-721792107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878" y="4494816"/>
            <a:ext cx="1058302" cy="105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63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2F229-68C4-4DD9-A077-D0D7A93C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2951E5-F250-451D-92BA-0E3B454D51D9}"/>
              </a:ext>
            </a:extLst>
          </p:cNvPr>
          <p:cNvSpPr/>
          <p:nvPr/>
        </p:nvSpPr>
        <p:spPr>
          <a:xfrm>
            <a:off x="291830" y="164154"/>
            <a:ext cx="11608340" cy="65296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D41B23-F5CC-44EC-9A3E-E250FCB36F6C}"/>
              </a:ext>
            </a:extLst>
          </p:cNvPr>
          <p:cNvSpPr/>
          <p:nvPr/>
        </p:nvSpPr>
        <p:spPr>
          <a:xfrm>
            <a:off x="428017" y="234547"/>
            <a:ext cx="11358054" cy="6388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DC0C7E-2E35-4FCF-85BD-0250C0932823}"/>
              </a:ext>
            </a:extLst>
          </p:cNvPr>
          <p:cNvSpPr/>
          <p:nvPr/>
        </p:nvSpPr>
        <p:spPr>
          <a:xfrm>
            <a:off x="873211" y="491181"/>
            <a:ext cx="10445578" cy="5875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E5EC69-4CA2-4442-9541-8962E28B6EB4}"/>
              </a:ext>
            </a:extLst>
          </p:cNvPr>
          <p:cNvSpPr/>
          <p:nvPr/>
        </p:nvSpPr>
        <p:spPr>
          <a:xfrm>
            <a:off x="1040860" y="579271"/>
            <a:ext cx="10132368" cy="56994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17066D9-9C2C-4301-A69B-5EFDA139389C}"/>
              </a:ext>
            </a:extLst>
          </p:cNvPr>
          <p:cNvSpPr txBox="1">
            <a:spLocks/>
          </p:cNvSpPr>
          <p:nvPr/>
        </p:nvSpPr>
        <p:spPr>
          <a:xfrm>
            <a:off x="1255176" y="803010"/>
            <a:ext cx="10112606" cy="1263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bg1"/>
                </a:solidFill>
                <a:latin typeface="Product Sans" panose="020B0403030502040203" pitchFamily="34" charset="0"/>
              </a:rPr>
              <a:t> &lt; Role</a:t>
            </a:r>
            <a:r>
              <a:rPr lang="ko-KR" altLang="en-US" sz="28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Product Sans" panose="020B0403030502040203" pitchFamily="34" charset="0"/>
              </a:rPr>
              <a:t>2</a:t>
            </a:r>
            <a:r>
              <a:rPr lang="ko-KR" altLang="en-US" sz="28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Product Sans" panose="020B0403030502040203" pitchFamily="34" charset="0"/>
              </a:rPr>
              <a:t>_</a:t>
            </a:r>
            <a:r>
              <a:rPr lang="ko-KR" altLang="en-US" sz="2800" dirty="0">
                <a:solidFill>
                  <a:schemeClr val="bg1"/>
                </a:solidFill>
                <a:latin typeface="Product Sans" panose="020B0403030502040203" pitchFamily="34" charset="0"/>
              </a:rPr>
              <a:t> 변성현 </a:t>
            </a:r>
            <a:r>
              <a:rPr lang="en-US" altLang="ko-KR" sz="2800" dirty="0">
                <a:solidFill>
                  <a:schemeClr val="bg1"/>
                </a:solidFill>
                <a:latin typeface="Product Sans" panose="020B0403030502040203" pitchFamily="34" charset="0"/>
              </a:rPr>
              <a:t>&gt;</a:t>
            </a:r>
            <a:endParaRPr lang="ko-KR" altLang="en-US" sz="28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8C68E66-E4D6-49DF-B9E9-A52932EDB39A}"/>
              </a:ext>
            </a:extLst>
          </p:cNvPr>
          <p:cNvSpPr txBox="1">
            <a:spLocks/>
          </p:cNvSpPr>
          <p:nvPr/>
        </p:nvSpPr>
        <p:spPr>
          <a:xfrm>
            <a:off x="1060622" y="2170991"/>
            <a:ext cx="10112606" cy="409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solidFill>
                  <a:schemeClr val="bg1"/>
                </a:solidFill>
                <a:latin typeface="Product Sans" panose="020B0403030502040203" pitchFamily="34" charset="0"/>
              </a:rPr>
              <a:t>기획</a:t>
            </a:r>
            <a:endParaRPr lang="en-US" altLang="ko-KR" sz="24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Product Sans" panose="020B0403030502040203" pitchFamily="34" charset="0"/>
              </a:rPr>
              <a:t>총알 생성 기능 구현</a:t>
            </a:r>
            <a:endParaRPr lang="en-US" altLang="ko-KR" sz="24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Product Sans" panose="020B0403030502040203" pitchFamily="34" charset="0"/>
              </a:rPr>
              <a:t>충돌 판정</a:t>
            </a:r>
            <a:r>
              <a:rPr lang="en-US" altLang="ko-KR" sz="2400" dirty="0">
                <a:solidFill>
                  <a:schemeClr val="bg1"/>
                </a:solidFill>
                <a:latin typeface="Product Sans" panose="020B0403030502040203" pitchFamily="34" charset="0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Product Sans" panose="020B0403030502040203" pitchFamily="34" charset="0"/>
              </a:rPr>
              <a:t>원</a:t>
            </a:r>
            <a:r>
              <a:rPr lang="en-US" altLang="ko-KR" sz="2400" dirty="0">
                <a:solidFill>
                  <a:schemeClr val="bg1"/>
                </a:solidFill>
                <a:latin typeface="Product Sans" panose="020B0403030502040203" pitchFamily="34" charset="0"/>
              </a:rPr>
              <a:t>-</a:t>
            </a:r>
            <a:r>
              <a:rPr lang="ko-KR" altLang="en-US" sz="2400" dirty="0">
                <a:solidFill>
                  <a:schemeClr val="bg1"/>
                </a:solidFill>
                <a:latin typeface="Product Sans" panose="020B0403030502040203" pitchFamily="34" charset="0"/>
              </a:rPr>
              <a:t>원</a:t>
            </a:r>
            <a:r>
              <a:rPr lang="en-US" altLang="ko-KR" sz="2400" dirty="0">
                <a:solidFill>
                  <a:schemeClr val="bg1"/>
                </a:solidFill>
                <a:latin typeface="Product Sans" panose="020B0403030502040203" pitchFamily="34" charset="0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Product Sans" panose="020B0403030502040203" pitchFamily="34" charset="0"/>
              </a:rPr>
              <a:t>원</a:t>
            </a:r>
            <a:r>
              <a:rPr lang="en-US" altLang="ko-KR" sz="2400" dirty="0">
                <a:solidFill>
                  <a:schemeClr val="bg1"/>
                </a:solidFill>
                <a:latin typeface="Product Sans" panose="020B0403030502040203" pitchFamily="34" charset="0"/>
              </a:rPr>
              <a:t>-</a:t>
            </a:r>
            <a:r>
              <a:rPr lang="ko-KR" altLang="en-US" sz="2400" dirty="0">
                <a:solidFill>
                  <a:schemeClr val="bg1"/>
                </a:solidFill>
                <a:latin typeface="Product Sans" panose="020B0403030502040203" pitchFamily="34" charset="0"/>
              </a:rPr>
              <a:t>사각형</a:t>
            </a:r>
            <a:r>
              <a:rPr lang="en-US" altLang="ko-KR" sz="2400" dirty="0">
                <a:solidFill>
                  <a:schemeClr val="bg1"/>
                </a:solidFill>
                <a:latin typeface="Product Sans" panose="020B0403030502040203" pitchFamily="34" charset="0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Product Sans" panose="020B0403030502040203" pitchFamily="34" charset="0"/>
              </a:rPr>
              <a:t> 알고리즘 구현</a:t>
            </a:r>
            <a:endParaRPr lang="en-US" altLang="ko-KR" sz="24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Product Sans" panose="020B0403030502040203" pitchFamily="34" charset="0"/>
              </a:rPr>
              <a:t>적 생성 기능 구현</a:t>
            </a:r>
            <a:endParaRPr lang="en-US" altLang="ko-KR" sz="24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Product Sans" panose="020B0403030502040203" pitchFamily="34" charset="0"/>
              </a:rPr>
              <a:t>적 패턴 시스템 및</a:t>
            </a:r>
            <a:r>
              <a:rPr lang="en-US" altLang="ko-KR" sz="2400" dirty="0">
                <a:solidFill>
                  <a:schemeClr val="bg1"/>
                </a:solidFill>
                <a:latin typeface="Product Sans" panose="020B0403030502040203" pitchFamily="34" charset="0"/>
              </a:rPr>
              <a:t> AI </a:t>
            </a:r>
            <a:r>
              <a:rPr lang="ko-KR" altLang="en-US" sz="2400" dirty="0">
                <a:solidFill>
                  <a:schemeClr val="bg1"/>
                </a:solidFill>
                <a:latin typeface="Product Sans" panose="020B0403030502040203" pitchFamily="34" charset="0"/>
              </a:rPr>
              <a:t>구현</a:t>
            </a:r>
            <a:endParaRPr lang="en-US" altLang="ko-KR" sz="24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Product Sans" panose="020B0403030502040203" pitchFamily="34" charset="0"/>
              </a:rPr>
              <a:t>특수한 적 그리기 관련 함수 추가</a:t>
            </a:r>
            <a:endParaRPr lang="en-US" altLang="ko-KR" sz="24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endParaRPr lang="ko-KR" altLang="en-US" sz="24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4417C7-D6BA-45CF-9637-23925B41FF86}"/>
              </a:ext>
            </a:extLst>
          </p:cNvPr>
          <p:cNvSpPr/>
          <p:nvPr/>
        </p:nvSpPr>
        <p:spPr>
          <a:xfrm>
            <a:off x="6729722" y="1182149"/>
            <a:ext cx="291830" cy="291830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A9272F-D0E1-4C2C-A930-8F5C7253FBB9}"/>
              </a:ext>
            </a:extLst>
          </p:cNvPr>
          <p:cNvSpPr/>
          <p:nvPr/>
        </p:nvSpPr>
        <p:spPr>
          <a:xfrm rot="2700000">
            <a:off x="3678481" y="5454728"/>
            <a:ext cx="291830" cy="291830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BDF8DB-DA04-4628-9A64-A063FD0B2652}"/>
              </a:ext>
            </a:extLst>
          </p:cNvPr>
          <p:cNvSpPr/>
          <p:nvPr/>
        </p:nvSpPr>
        <p:spPr>
          <a:xfrm>
            <a:off x="8936302" y="852272"/>
            <a:ext cx="1796374" cy="1796374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DD4E0F-5FCC-4799-A9F0-78BC50E4A425}"/>
              </a:ext>
            </a:extLst>
          </p:cNvPr>
          <p:cNvSpPr/>
          <p:nvPr/>
        </p:nvSpPr>
        <p:spPr>
          <a:xfrm rot="2700000">
            <a:off x="5794693" y="4862123"/>
            <a:ext cx="811414" cy="811414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D7935C4-8F79-4AB6-90C5-CA31801A6FB0}"/>
              </a:ext>
            </a:extLst>
          </p:cNvPr>
          <p:cNvGrpSpPr/>
          <p:nvPr/>
        </p:nvGrpSpPr>
        <p:grpSpPr>
          <a:xfrm>
            <a:off x="4523682" y="1145653"/>
            <a:ext cx="1572318" cy="1575673"/>
            <a:chOff x="4620486" y="732617"/>
            <a:chExt cx="1572318" cy="1575673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E8A8979-77B1-4505-8966-40E8646F3D11}"/>
                </a:ext>
              </a:extLst>
            </p:cNvPr>
            <p:cNvGrpSpPr/>
            <p:nvPr/>
          </p:nvGrpSpPr>
          <p:grpSpPr>
            <a:xfrm>
              <a:off x="4866425" y="732617"/>
              <a:ext cx="1092738" cy="239668"/>
              <a:chOff x="4866425" y="732617"/>
              <a:chExt cx="1092738" cy="239668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4AE71243-F195-4139-B0F1-B5BF3775CF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66425" y="732617"/>
                <a:ext cx="136186" cy="2348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0E4EBAD1-8C82-4E74-8F7D-4CDE087DDB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02107" y="732617"/>
                <a:ext cx="136186" cy="2348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975C25F8-6E0F-4F51-B179-D528DD25B3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40926" y="732617"/>
                <a:ext cx="136186" cy="2348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66D8A203-E712-42A5-9A1D-A1BC77D04A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76608" y="732617"/>
                <a:ext cx="136186" cy="2348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170156E9-43D1-490B-8ADE-E396A8DE00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2794" y="737481"/>
                <a:ext cx="136186" cy="2348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9D11804D-A20E-4003-A36A-1EF4D88A02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48476" y="737481"/>
                <a:ext cx="136186" cy="2348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35BEC2D7-24BA-48FE-A51B-95E3849B38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7295" y="732617"/>
                <a:ext cx="136186" cy="2348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04371C38-0BF8-43CE-8032-033F0610AF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22977" y="732617"/>
                <a:ext cx="136186" cy="2348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E98BD77-53F8-40F9-9C0E-51F590893EA2}"/>
                </a:ext>
              </a:extLst>
            </p:cNvPr>
            <p:cNvGrpSpPr/>
            <p:nvPr/>
          </p:nvGrpSpPr>
          <p:grpSpPr>
            <a:xfrm rot="5400000">
              <a:off x="5526601" y="1400624"/>
              <a:ext cx="1092738" cy="239668"/>
              <a:chOff x="5720330" y="1504335"/>
              <a:chExt cx="1092738" cy="239668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A82FF23C-76D1-4AC7-8FA6-272A799AFE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0330" y="1504335"/>
                <a:ext cx="136186" cy="2348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E448B0CD-B1B2-49B5-93C1-986B090745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56012" y="1504335"/>
                <a:ext cx="136186" cy="2348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8175F701-28FB-4E77-AC2A-1CCC5797D8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4831" y="1504335"/>
                <a:ext cx="136186" cy="2348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693F2940-2195-4B08-8742-86F79141A8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30513" y="1504335"/>
                <a:ext cx="136186" cy="2348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452372E0-852D-4264-927F-670A4FF7DE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6699" y="1509199"/>
                <a:ext cx="136186" cy="2348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709EBBCF-7523-4667-BB2D-4038A3A04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02381" y="1509199"/>
                <a:ext cx="136186" cy="2348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BC62C378-E1B5-4329-A8B0-B2E9BB9C6C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1200" y="1504335"/>
                <a:ext cx="136186" cy="2348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8110D2EF-B88C-46A7-80A5-D21D1A40F5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76882" y="1504335"/>
                <a:ext cx="136186" cy="2348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97C10A12-E9DA-4F80-A89A-660D41C59723}"/>
                </a:ext>
              </a:extLst>
            </p:cNvPr>
            <p:cNvGrpSpPr/>
            <p:nvPr/>
          </p:nvGrpSpPr>
          <p:grpSpPr>
            <a:xfrm rot="10800000">
              <a:off x="4866425" y="2068622"/>
              <a:ext cx="1092738" cy="239668"/>
              <a:chOff x="5720330" y="1504335"/>
              <a:chExt cx="1092738" cy="239668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A874BA1E-FD1C-4AE2-A5DA-E9E9F4945D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0330" y="1504335"/>
                <a:ext cx="136186" cy="2348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EDC24A4A-5CA3-4FBC-ADDC-8F784921AA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56012" y="1504335"/>
                <a:ext cx="136186" cy="2348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7DA5904C-74D8-4EB1-BBD4-B23DFAAC53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4831" y="1504335"/>
                <a:ext cx="136186" cy="2348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8FB9B62F-D6EE-4474-AF2D-3B804651B9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30513" y="1504335"/>
                <a:ext cx="136186" cy="2348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5F9A9AF5-8192-4EE1-96F4-A9A2B6E715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6699" y="1509199"/>
                <a:ext cx="136186" cy="2348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FA78F09A-D5C2-46DE-A599-4884EC16A9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02381" y="1509199"/>
                <a:ext cx="136186" cy="2348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84FC727D-5447-461C-A849-EB1D1BDF8F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1200" y="1504335"/>
                <a:ext cx="136186" cy="2348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40072C46-B7EF-4555-93DF-DD45AE33D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76882" y="1504335"/>
                <a:ext cx="136186" cy="2348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29498C4-D80B-43F5-81D1-0EC76D8D1AE7}"/>
                </a:ext>
              </a:extLst>
            </p:cNvPr>
            <p:cNvGrpSpPr/>
            <p:nvPr/>
          </p:nvGrpSpPr>
          <p:grpSpPr>
            <a:xfrm rot="16200000">
              <a:off x="4193951" y="1405918"/>
              <a:ext cx="1092738" cy="239668"/>
              <a:chOff x="5720330" y="1504335"/>
              <a:chExt cx="1092738" cy="239668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DC1D8718-3842-44A0-A744-5013DC3336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0330" y="1504335"/>
                <a:ext cx="136186" cy="2348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D3FCEFCF-0AED-4E12-AAD4-A6CD634A7C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56012" y="1504335"/>
                <a:ext cx="136186" cy="2348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99BE36B7-8508-4B22-9A46-8B22CB6AC6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94831" y="1504335"/>
                <a:ext cx="136186" cy="2348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5B62CFF2-D06B-4DF2-8FB5-9A6D0C731A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30513" y="1504335"/>
                <a:ext cx="136186" cy="2348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6F3001A3-E512-4C08-BD75-813E1A4F6D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6699" y="1509199"/>
                <a:ext cx="136186" cy="2348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A37B4655-E55D-4BCE-A1F6-A9E2313F20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02381" y="1509199"/>
                <a:ext cx="136186" cy="2348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FA94E81D-9A54-448B-9662-9941D7B7D9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1200" y="1504335"/>
                <a:ext cx="136186" cy="2348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47E3DFD-E649-49D8-A8A1-42326BF666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76882" y="1504335"/>
                <a:ext cx="136186" cy="23480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E59B68-7013-46C7-897B-E3E7A58B2BC7}"/>
              </a:ext>
            </a:extLst>
          </p:cNvPr>
          <p:cNvSpPr/>
          <p:nvPr/>
        </p:nvSpPr>
        <p:spPr>
          <a:xfrm>
            <a:off x="10440846" y="5600643"/>
            <a:ext cx="291830" cy="291830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8FF8323-6501-48B5-9351-FA588519D516}"/>
              </a:ext>
            </a:extLst>
          </p:cNvPr>
          <p:cNvSpPr/>
          <p:nvPr/>
        </p:nvSpPr>
        <p:spPr>
          <a:xfrm rot="2700000">
            <a:off x="7506884" y="2249880"/>
            <a:ext cx="291830" cy="291830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내용 개체 틀 72">
            <a:extLst>
              <a:ext uri="{FF2B5EF4-FFF2-40B4-BE49-F238E27FC236}">
                <a16:creationId xmlns:a16="http://schemas.microsoft.com/office/drawing/2014/main" id="{AA84AA2D-4118-4A1E-AA98-B96926FCE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513" y="3069151"/>
            <a:ext cx="2885726" cy="2175838"/>
          </a:xfr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C3CF2790-82E3-4A5E-844D-0878B04B3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792" y="3076208"/>
            <a:ext cx="2907896" cy="217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675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2F229-68C4-4DD9-A077-D0D7A93C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1C585-A2E9-49D5-BC66-0C46BE1A8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2951E5-F250-451D-92BA-0E3B454D51D9}"/>
              </a:ext>
            </a:extLst>
          </p:cNvPr>
          <p:cNvSpPr/>
          <p:nvPr/>
        </p:nvSpPr>
        <p:spPr>
          <a:xfrm>
            <a:off x="291830" y="164154"/>
            <a:ext cx="11608340" cy="65296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D41B23-F5CC-44EC-9A3E-E250FCB36F6C}"/>
              </a:ext>
            </a:extLst>
          </p:cNvPr>
          <p:cNvSpPr/>
          <p:nvPr/>
        </p:nvSpPr>
        <p:spPr>
          <a:xfrm>
            <a:off x="428017" y="234547"/>
            <a:ext cx="11358054" cy="6388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DC0C7E-2E35-4FCF-85BD-0250C0932823}"/>
              </a:ext>
            </a:extLst>
          </p:cNvPr>
          <p:cNvSpPr/>
          <p:nvPr/>
        </p:nvSpPr>
        <p:spPr>
          <a:xfrm>
            <a:off x="873211" y="491181"/>
            <a:ext cx="10445578" cy="5875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E5EC69-4CA2-4442-9541-8962E28B6EB4}"/>
              </a:ext>
            </a:extLst>
          </p:cNvPr>
          <p:cNvSpPr/>
          <p:nvPr/>
        </p:nvSpPr>
        <p:spPr>
          <a:xfrm>
            <a:off x="1040860" y="579271"/>
            <a:ext cx="10132368" cy="56994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EB6A237-5825-49FD-B052-2FA0E203B2B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8000">
                <a:solidFill>
                  <a:schemeClr val="bg1"/>
                </a:solidFill>
                <a:latin typeface="Product Sans" panose="020B0403030502040203" pitchFamily="34" charset="0"/>
              </a:rPr>
              <a:t>시연</a:t>
            </a:r>
            <a:endParaRPr lang="ko-KR" altLang="en-US" sz="80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722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2F229-68C4-4DD9-A077-D0D7A93C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1C585-A2E9-49D5-BC66-0C46BE1A8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2951E5-F250-451D-92BA-0E3B454D51D9}"/>
              </a:ext>
            </a:extLst>
          </p:cNvPr>
          <p:cNvSpPr/>
          <p:nvPr/>
        </p:nvSpPr>
        <p:spPr>
          <a:xfrm>
            <a:off x="291830" y="164154"/>
            <a:ext cx="11608340" cy="65296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D41B23-F5CC-44EC-9A3E-E250FCB36F6C}"/>
              </a:ext>
            </a:extLst>
          </p:cNvPr>
          <p:cNvSpPr/>
          <p:nvPr/>
        </p:nvSpPr>
        <p:spPr>
          <a:xfrm>
            <a:off x="428017" y="234547"/>
            <a:ext cx="11358054" cy="6388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DC0C7E-2E35-4FCF-85BD-0250C0932823}"/>
              </a:ext>
            </a:extLst>
          </p:cNvPr>
          <p:cNvSpPr/>
          <p:nvPr/>
        </p:nvSpPr>
        <p:spPr>
          <a:xfrm>
            <a:off x="873211" y="491181"/>
            <a:ext cx="10445578" cy="5875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E5EC69-4CA2-4442-9541-8962E28B6EB4}"/>
              </a:ext>
            </a:extLst>
          </p:cNvPr>
          <p:cNvSpPr/>
          <p:nvPr/>
        </p:nvSpPr>
        <p:spPr>
          <a:xfrm>
            <a:off x="1040860" y="579271"/>
            <a:ext cx="10132368" cy="56994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9CF2E19-33CB-45E8-8C33-598C8D8E3AC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8000">
                <a:solidFill>
                  <a:schemeClr val="bg1"/>
                </a:solidFill>
                <a:latin typeface="Product Sans" panose="020B0403030502040203" pitchFamily="34" charset="0"/>
              </a:rPr>
              <a:t>QnA</a:t>
            </a:r>
            <a:endParaRPr lang="ko-KR" altLang="en-US" sz="80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305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2F229-68C4-4DD9-A077-D0D7A93C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1C585-A2E9-49D5-BC66-0C46BE1A8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2951E5-F250-451D-92BA-0E3B454D51D9}"/>
              </a:ext>
            </a:extLst>
          </p:cNvPr>
          <p:cNvSpPr/>
          <p:nvPr/>
        </p:nvSpPr>
        <p:spPr>
          <a:xfrm>
            <a:off x="291830" y="164154"/>
            <a:ext cx="11608340" cy="652969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D41B23-F5CC-44EC-9A3E-E250FCB36F6C}"/>
              </a:ext>
            </a:extLst>
          </p:cNvPr>
          <p:cNvSpPr/>
          <p:nvPr/>
        </p:nvSpPr>
        <p:spPr>
          <a:xfrm>
            <a:off x="428017" y="234547"/>
            <a:ext cx="11358054" cy="6388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DC0C7E-2E35-4FCF-85BD-0250C0932823}"/>
              </a:ext>
            </a:extLst>
          </p:cNvPr>
          <p:cNvSpPr/>
          <p:nvPr/>
        </p:nvSpPr>
        <p:spPr>
          <a:xfrm>
            <a:off x="873211" y="491181"/>
            <a:ext cx="10445578" cy="5875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E5EC69-4CA2-4442-9541-8962E28B6EB4}"/>
              </a:ext>
            </a:extLst>
          </p:cNvPr>
          <p:cNvSpPr/>
          <p:nvPr/>
        </p:nvSpPr>
        <p:spPr>
          <a:xfrm>
            <a:off x="1040860" y="579271"/>
            <a:ext cx="10132368" cy="569945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492A71D-7CE6-442C-8D74-6391C61529C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8000">
                <a:solidFill>
                  <a:schemeClr val="bg1"/>
                </a:solidFill>
                <a:latin typeface="Product Sans" panose="020B0403030502040203" pitchFamily="34" charset="0"/>
              </a:rPr>
              <a:t>Thank you!</a:t>
            </a:r>
            <a:endParaRPr lang="ko-KR" altLang="en-US" sz="80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116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210</Words>
  <Application>Microsoft Office PowerPoint</Application>
  <PresentationFormat>와이드스크린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Product Sans</vt:lpstr>
      <vt:lpstr>Office 테마</vt:lpstr>
      <vt:lpstr>The Page Breaker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2019소프트웨어 설계 기초  </dc:title>
  <dc:creator>sunghyun byun</dc:creator>
  <cp:lastModifiedBy>권 혁재</cp:lastModifiedBy>
  <cp:revision>20</cp:revision>
  <dcterms:created xsi:type="dcterms:W3CDTF">2019-12-16T12:23:02Z</dcterms:created>
  <dcterms:modified xsi:type="dcterms:W3CDTF">2019-12-16T20:55:31Z</dcterms:modified>
</cp:coreProperties>
</file>