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xml" ContentType="application/vnd.openxmlformats-officedocument.presentationml.tags+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69" r:id="rId2"/>
    <p:sldId id="268" r:id="rId3"/>
    <p:sldId id="270" r:id="rId4"/>
    <p:sldId id="271" r:id="rId5"/>
    <p:sldId id="272" r:id="rId6"/>
    <p:sldId id="273" r:id="rId7"/>
    <p:sldId id="274" r:id="rId8"/>
    <p:sldId id="275" r:id="rId9"/>
    <p:sldId id="261" r:id="rId10"/>
    <p:sldId id="278"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g Tao" initials="MT" lastIdx="1" clrIdx="0">
    <p:extLst>
      <p:ext uri="{19B8F6BF-5375-455C-9EA6-DF929625EA0E}">
        <p15:presenceInfo xmlns:p15="http://schemas.microsoft.com/office/powerpoint/2012/main" userId="0472aeabb2c04d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79505" autoAdjust="0"/>
  </p:normalViewPr>
  <p:slideViewPr>
    <p:cSldViewPr snapToGrid="0">
      <p:cViewPr varScale="1">
        <p:scale>
          <a:sx n="90" d="100"/>
          <a:sy n="90" d="100"/>
        </p:scale>
        <p:origin x="1164"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Comparison:</a:t>
            </a:r>
            <a:r>
              <a:rPr lang="en-US" altLang="zh-CN" baseline="0" dirty="0"/>
              <a:t> Gazetteer Integration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Baseline</c:v>
                </c:pt>
              </c:strCache>
            </c:strRef>
          </c:tx>
          <c:spPr>
            <a:solidFill>
              <a:schemeClr val="accent1"/>
            </a:solidFill>
            <a:ln>
              <a:noFill/>
            </a:ln>
            <a:effectLst/>
          </c:spPr>
          <c:invertIfNegative val="0"/>
          <c:cat>
            <c:strRef>
              <c:f>Sheet1!$A$2:$A$4</c:f>
              <c:strCache>
                <c:ptCount val="3"/>
                <c:pt idx="0">
                  <c:v>LOWNER</c:v>
                </c:pt>
                <c:pt idx="1">
                  <c:v>MSQ-NER</c:v>
                </c:pt>
                <c:pt idx="2">
                  <c:v>ORCAS-NER</c:v>
                </c:pt>
              </c:strCache>
            </c:strRef>
          </c:cat>
          <c:val>
            <c:numRef>
              <c:f>Sheet1!$B$2:$B$4</c:f>
              <c:numCache>
                <c:formatCode>General</c:formatCode>
                <c:ptCount val="3"/>
                <c:pt idx="0">
                  <c:v>87</c:v>
                </c:pt>
                <c:pt idx="1">
                  <c:v>57.3</c:v>
                </c:pt>
                <c:pt idx="2">
                  <c:v>37.200000000000003</c:v>
                </c:pt>
              </c:numCache>
            </c:numRef>
          </c:val>
          <c:extLst>
            <c:ext xmlns:c16="http://schemas.microsoft.com/office/drawing/2014/chart" uri="{C3380CC4-5D6E-409C-BE32-E72D297353CC}">
              <c16:uniqueId val="{00000000-7223-488F-B072-F1ECFA18502A}"/>
            </c:ext>
          </c:extLst>
        </c:ser>
        <c:ser>
          <c:idx val="1"/>
          <c:order val="1"/>
          <c:tx>
            <c:strRef>
              <c:f>Sheet1!$C$1</c:f>
              <c:strCache>
                <c:ptCount val="1"/>
                <c:pt idx="0">
                  <c:v>Liu et al. 2019</c:v>
                </c:pt>
              </c:strCache>
            </c:strRef>
          </c:tx>
          <c:spPr>
            <a:solidFill>
              <a:schemeClr val="accent2"/>
            </a:solidFill>
            <a:ln>
              <a:noFill/>
            </a:ln>
            <a:effectLst/>
          </c:spPr>
          <c:invertIfNegative val="0"/>
          <c:cat>
            <c:strRef>
              <c:f>Sheet1!$A$2:$A$4</c:f>
              <c:strCache>
                <c:ptCount val="3"/>
                <c:pt idx="0">
                  <c:v>LOWNER</c:v>
                </c:pt>
                <c:pt idx="1">
                  <c:v>MSQ-NER</c:v>
                </c:pt>
                <c:pt idx="2">
                  <c:v>ORCAS-NER</c:v>
                </c:pt>
              </c:strCache>
            </c:strRef>
          </c:cat>
          <c:val>
            <c:numRef>
              <c:f>Sheet1!$C$2:$C$4</c:f>
              <c:numCache>
                <c:formatCode>General</c:formatCode>
                <c:ptCount val="3"/>
                <c:pt idx="0">
                  <c:v>86.3</c:v>
                </c:pt>
                <c:pt idx="1">
                  <c:v>53.7</c:v>
                </c:pt>
                <c:pt idx="2">
                  <c:v>32.5</c:v>
                </c:pt>
              </c:numCache>
            </c:numRef>
          </c:val>
          <c:extLst>
            <c:ext xmlns:c16="http://schemas.microsoft.com/office/drawing/2014/chart" uri="{C3380CC4-5D6E-409C-BE32-E72D297353CC}">
              <c16:uniqueId val="{00000001-7223-488F-B072-F1ECFA18502A}"/>
            </c:ext>
          </c:extLst>
        </c:ser>
        <c:ser>
          <c:idx val="2"/>
          <c:order val="2"/>
          <c:tx>
            <c:strRef>
              <c:f>Sheet1!$D$1</c:f>
              <c:strCache>
                <c:ptCount val="1"/>
                <c:pt idx="0">
                  <c:v>CGR(GEMNET)</c:v>
                </c:pt>
              </c:strCache>
            </c:strRef>
          </c:tx>
          <c:spPr>
            <a:solidFill>
              <a:schemeClr val="accent3"/>
            </a:solidFill>
            <a:ln>
              <a:noFill/>
            </a:ln>
            <a:effectLst/>
          </c:spPr>
          <c:invertIfNegative val="0"/>
          <c:cat>
            <c:strRef>
              <c:f>Sheet1!$A$2:$A$4</c:f>
              <c:strCache>
                <c:ptCount val="3"/>
                <c:pt idx="0">
                  <c:v>LOWNER</c:v>
                </c:pt>
                <c:pt idx="1">
                  <c:v>MSQ-NER</c:v>
                </c:pt>
                <c:pt idx="2">
                  <c:v>ORCAS-NER</c:v>
                </c:pt>
              </c:strCache>
            </c:strRef>
          </c:cat>
          <c:val>
            <c:numRef>
              <c:f>Sheet1!$D$2:$D$4</c:f>
              <c:numCache>
                <c:formatCode>General</c:formatCode>
                <c:ptCount val="3"/>
                <c:pt idx="0">
                  <c:v>91.7</c:v>
                </c:pt>
                <c:pt idx="1">
                  <c:v>81.900000000000006</c:v>
                </c:pt>
                <c:pt idx="2">
                  <c:v>70.2</c:v>
                </c:pt>
              </c:numCache>
            </c:numRef>
          </c:val>
          <c:extLst>
            <c:ext xmlns:c16="http://schemas.microsoft.com/office/drawing/2014/chart" uri="{C3380CC4-5D6E-409C-BE32-E72D297353CC}">
              <c16:uniqueId val="{00000002-7223-488F-B072-F1ECFA18502A}"/>
            </c:ext>
          </c:extLst>
        </c:ser>
        <c:dLbls>
          <c:showLegendKey val="0"/>
          <c:showVal val="0"/>
          <c:showCatName val="0"/>
          <c:showSerName val="0"/>
          <c:showPercent val="0"/>
          <c:showBubbleSize val="0"/>
        </c:dLbls>
        <c:gapWidth val="219"/>
        <c:overlap val="-27"/>
        <c:axId val="116318960"/>
        <c:axId val="116319376"/>
      </c:barChart>
      <c:catAx>
        <c:axId val="11631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6319376"/>
        <c:crosses val="autoZero"/>
        <c:auto val="1"/>
        <c:lblAlgn val="ctr"/>
        <c:lblOffset val="100"/>
        <c:noMultiLvlLbl val="0"/>
      </c:catAx>
      <c:valAx>
        <c:axId val="11631937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6318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Comparison: Combination</a:t>
            </a:r>
            <a:r>
              <a:rPr lang="en-US" altLang="zh-CN" baseline="0" dirty="0"/>
              <a:t> methods</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Concat + OneStage</c:v>
                </c:pt>
              </c:strCache>
            </c:strRef>
          </c:tx>
          <c:spPr>
            <a:solidFill>
              <a:schemeClr val="accent1"/>
            </a:solidFill>
            <a:ln>
              <a:noFill/>
            </a:ln>
            <a:effectLst/>
          </c:spPr>
          <c:invertIfNegative val="0"/>
          <c:cat>
            <c:strRef>
              <c:f>Sheet1!$A$2:$A$4</c:f>
              <c:strCache>
                <c:ptCount val="3"/>
                <c:pt idx="0">
                  <c:v>LOWNER</c:v>
                </c:pt>
                <c:pt idx="1">
                  <c:v>MSQ-NER</c:v>
                </c:pt>
                <c:pt idx="2">
                  <c:v>ORCAS-NER</c:v>
                </c:pt>
              </c:strCache>
            </c:strRef>
          </c:cat>
          <c:val>
            <c:numRef>
              <c:f>Sheet1!$B$2:$B$4</c:f>
              <c:numCache>
                <c:formatCode>General</c:formatCode>
                <c:ptCount val="3"/>
                <c:pt idx="0">
                  <c:v>87.4</c:v>
                </c:pt>
                <c:pt idx="1">
                  <c:v>52.7</c:v>
                </c:pt>
                <c:pt idx="2">
                  <c:v>35.700000000000003</c:v>
                </c:pt>
              </c:numCache>
            </c:numRef>
          </c:val>
          <c:extLst>
            <c:ext xmlns:c16="http://schemas.microsoft.com/office/drawing/2014/chart" uri="{C3380CC4-5D6E-409C-BE32-E72D297353CC}">
              <c16:uniqueId val="{00000000-063E-4711-A3F7-0B68D70916A2}"/>
            </c:ext>
          </c:extLst>
        </c:ser>
        <c:ser>
          <c:idx val="1"/>
          <c:order val="1"/>
          <c:tx>
            <c:strRef>
              <c:f>Sheet1!$C$1</c:f>
              <c:strCache>
                <c:ptCount val="1"/>
                <c:pt idx="0">
                  <c:v>Concat + TwoStage</c:v>
                </c:pt>
              </c:strCache>
            </c:strRef>
          </c:tx>
          <c:spPr>
            <a:solidFill>
              <a:schemeClr val="accent2"/>
            </a:solidFill>
            <a:ln>
              <a:noFill/>
            </a:ln>
            <a:effectLst/>
          </c:spPr>
          <c:invertIfNegative val="0"/>
          <c:cat>
            <c:strRef>
              <c:f>Sheet1!$A$2:$A$4</c:f>
              <c:strCache>
                <c:ptCount val="3"/>
                <c:pt idx="0">
                  <c:v>LOWNER</c:v>
                </c:pt>
                <c:pt idx="1">
                  <c:v>MSQ-NER</c:v>
                </c:pt>
                <c:pt idx="2">
                  <c:v>ORCAS-NER</c:v>
                </c:pt>
              </c:strCache>
            </c:strRef>
          </c:cat>
          <c:val>
            <c:numRef>
              <c:f>Sheet1!$C$2:$C$4</c:f>
              <c:numCache>
                <c:formatCode>General</c:formatCode>
                <c:ptCount val="3"/>
                <c:pt idx="0">
                  <c:v>91.4</c:v>
                </c:pt>
                <c:pt idx="1">
                  <c:v>76.099999999999994</c:v>
                </c:pt>
                <c:pt idx="2">
                  <c:v>59</c:v>
                </c:pt>
              </c:numCache>
            </c:numRef>
          </c:val>
          <c:extLst>
            <c:ext xmlns:c16="http://schemas.microsoft.com/office/drawing/2014/chart" uri="{C3380CC4-5D6E-409C-BE32-E72D297353CC}">
              <c16:uniqueId val="{00000001-063E-4711-A3F7-0B68D70916A2}"/>
            </c:ext>
          </c:extLst>
        </c:ser>
        <c:ser>
          <c:idx val="2"/>
          <c:order val="2"/>
          <c:tx>
            <c:strRef>
              <c:f>Sheet1!$D$1</c:f>
              <c:strCache>
                <c:ptCount val="1"/>
                <c:pt idx="0">
                  <c:v>MoE+OneStage</c:v>
                </c:pt>
              </c:strCache>
            </c:strRef>
          </c:tx>
          <c:spPr>
            <a:solidFill>
              <a:srgbClr val="FFC000"/>
            </a:solidFill>
            <a:ln>
              <a:noFill/>
            </a:ln>
            <a:effectLst/>
          </c:spPr>
          <c:invertIfNegative val="0"/>
          <c:cat>
            <c:strRef>
              <c:f>Sheet1!$A$2:$A$4</c:f>
              <c:strCache>
                <c:ptCount val="3"/>
                <c:pt idx="0">
                  <c:v>LOWNER</c:v>
                </c:pt>
                <c:pt idx="1">
                  <c:v>MSQ-NER</c:v>
                </c:pt>
                <c:pt idx="2">
                  <c:v>ORCAS-NER</c:v>
                </c:pt>
              </c:strCache>
            </c:strRef>
          </c:cat>
          <c:val>
            <c:numRef>
              <c:f>Sheet1!$D$2:$D$4</c:f>
              <c:numCache>
                <c:formatCode>General</c:formatCode>
                <c:ptCount val="3"/>
                <c:pt idx="0">
                  <c:v>86.6</c:v>
                </c:pt>
                <c:pt idx="1">
                  <c:v>56.1</c:v>
                </c:pt>
                <c:pt idx="2">
                  <c:v>37.200000000000003</c:v>
                </c:pt>
              </c:numCache>
            </c:numRef>
          </c:val>
          <c:extLst>
            <c:ext xmlns:c16="http://schemas.microsoft.com/office/drawing/2014/chart" uri="{C3380CC4-5D6E-409C-BE32-E72D297353CC}">
              <c16:uniqueId val="{00000002-063E-4711-A3F7-0B68D70916A2}"/>
            </c:ext>
          </c:extLst>
        </c:ser>
        <c:ser>
          <c:idx val="3"/>
          <c:order val="3"/>
          <c:tx>
            <c:strRef>
              <c:f>Sheet1!$E$1</c:f>
              <c:strCache>
                <c:ptCount val="1"/>
                <c:pt idx="0">
                  <c:v>MoE+TwoStage(GEMNET)</c:v>
                </c:pt>
              </c:strCache>
            </c:strRef>
          </c:tx>
          <c:spPr>
            <a:solidFill>
              <a:schemeClr val="bg2">
                <a:lumMod val="75000"/>
              </a:schemeClr>
            </a:solidFill>
            <a:ln>
              <a:noFill/>
            </a:ln>
            <a:effectLst/>
          </c:spPr>
          <c:invertIfNegative val="0"/>
          <c:cat>
            <c:strRef>
              <c:f>Sheet1!$A$2:$A$4</c:f>
              <c:strCache>
                <c:ptCount val="3"/>
                <c:pt idx="0">
                  <c:v>LOWNER</c:v>
                </c:pt>
                <c:pt idx="1">
                  <c:v>MSQ-NER</c:v>
                </c:pt>
                <c:pt idx="2">
                  <c:v>ORCAS-NER</c:v>
                </c:pt>
              </c:strCache>
            </c:strRef>
          </c:cat>
          <c:val>
            <c:numRef>
              <c:f>Sheet1!$E$2:$E$4</c:f>
              <c:numCache>
                <c:formatCode>General</c:formatCode>
                <c:ptCount val="3"/>
                <c:pt idx="0">
                  <c:v>91.7</c:v>
                </c:pt>
                <c:pt idx="1">
                  <c:v>81.900000000000006</c:v>
                </c:pt>
                <c:pt idx="2">
                  <c:v>70.2</c:v>
                </c:pt>
              </c:numCache>
            </c:numRef>
          </c:val>
          <c:extLst>
            <c:ext xmlns:c16="http://schemas.microsoft.com/office/drawing/2014/chart" uri="{C3380CC4-5D6E-409C-BE32-E72D297353CC}">
              <c16:uniqueId val="{00000004-063E-4711-A3F7-0B68D70916A2}"/>
            </c:ext>
          </c:extLst>
        </c:ser>
        <c:dLbls>
          <c:showLegendKey val="0"/>
          <c:showVal val="0"/>
          <c:showCatName val="0"/>
          <c:showSerName val="0"/>
          <c:showPercent val="0"/>
          <c:showBubbleSize val="0"/>
        </c:dLbls>
        <c:gapWidth val="219"/>
        <c:overlap val="-27"/>
        <c:axId val="116318960"/>
        <c:axId val="116319376"/>
      </c:barChart>
      <c:catAx>
        <c:axId val="11631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6319376"/>
        <c:crosses val="autoZero"/>
        <c:auto val="1"/>
        <c:lblAlgn val="ctr"/>
        <c:lblOffset val="100"/>
        <c:noMultiLvlLbl val="0"/>
      </c:catAx>
      <c:valAx>
        <c:axId val="11631937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6318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Per Class Improvements</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PER</c:v>
                </c:pt>
              </c:strCache>
            </c:strRef>
          </c:tx>
          <c:spPr>
            <a:solidFill>
              <a:schemeClr val="accent1"/>
            </a:solidFill>
            <a:ln>
              <a:noFill/>
            </a:ln>
            <a:effectLst/>
          </c:spPr>
          <c:invertIfNegative val="0"/>
          <c:cat>
            <c:strRef>
              <c:f>Sheet1!$A$2:$A$4</c:f>
              <c:strCache>
                <c:ptCount val="3"/>
                <c:pt idx="0">
                  <c:v>LOWNER</c:v>
                </c:pt>
                <c:pt idx="1">
                  <c:v>MSQ-NER</c:v>
                </c:pt>
                <c:pt idx="2">
                  <c:v>ORCAS-NER</c:v>
                </c:pt>
              </c:strCache>
            </c:strRef>
          </c:cat>
          <c:val>
            <c:numRef>
              <c:f>Sheet1!$B$2:$B$4</c:f>
              <c:numCache>
                <c:formatCode>General</c:formatCode>
                <c:ptCount val="3"/>
                <c:pt idx="0">
                  <c:v>1.9</c:v>
                </c:pt>
                <c:pt idx="1">
                  <c:v>21.8</c:v>
                </c:pt>
                <c:pt idx="2">
                  <c:v>40.1</c:v>
                </c:pt>
              </c:numCache>
            </c:numRef>
          </c:val>
          <c:extLst>
            <c:ext xmlns:c16="http://schemas.microsoft.com/office/drawing/2014/chart" uri="{C3380CC4-5D6E-409C-BE32-E72D297353CC}">
              <c16:uniqueId val="{00000000-6F50-42C9-B87B-30B10DF5EF39}"/>
            </c:ext>
          </c:extLst>
        </c:ser>
        <c:ser>
          <c:idx val="1"/>
          <c:order val="1"/>
          <c:tx>
            <c:strRef>
              <c:f>Sheet1!$C$1</c:f>
              <c:strCache>
                <c:ptCount val="1"/>
                <c:pt idx="0">
                  <c:v>LOC</c:v>
                </c:pt>
              </c:strCache>
            </c:strRef>
          </c:tx>
          <c:spPr>
            <a:solidFill>
              <a:schemeClr val="accent2"/>
            </a:solidFill>
            <a:ln>
              <a:noFill/>
            </a:ln>
            <a:effectLst/>
          </c:spPr>
          <c:invertIfNegative val="0"/>
          <c:cat>
            <c:strRef>
              <c:f>Sheet1!$A$2:$A$4</c:f>
              <c:strCache>
                <c:ptCount val="3"/>
                <c:pt idx="0">
                  <c:v>LOWNER</c:v>
                </c:pt>
                <c:pt idx="1">
                  <c:v>MSQ-NER</c:v>
                </c:pt>
                <c:pt idx="2">
                  <c:v>ORCAS-NER</c:v>
                </c:pt>
              </c:strCache>
            </c:strRef>
          </c:cat>
          <c:val>
            <c:numRef>
              <c:f>Sheet1!$C$2:$C$4</c:f>
              <c:numCache>
                <c:formatCode>General</c:formatCode>
                <c:ptCount val="3"/>
                <c:pt idx="0">
                  <c:v>2.2000000000000002</c:v>
                </c:pt>
                <c:pt idx="1">
                  <c:v>37.5</c:v>
                </c:pt>
                <c:pt idx="2">
                  <c:v>46.5</c:v>
                </c:pt>
              </c:numCache>
            </c:numRef>
          </c:val>
          <c:extLst>
            <c:ext xmlns:c16="http://schemas.microsoft.com/office/drawing/2014/chart" uri="{C3380CC4-5D6E-409C-BE32-E72D297353CC}">
              <c16:uniqueId val="{00000001-6F50-42C9-B87B-30B10DF5EF39}"/>
            </c:ext>
          </c:extLst>
        </c:ser>
        <c:ser>
          <c:idx val="2"/>
          <c:order val="2"/>
          <c:tx>
            <c:strRef>
              <c:f>Sheet1!$D$1</c:f>
              <c:strCache>
                <c:ptCount val="1"/>
                <c:pt idx="0">
                  <c:v>GRP</c:v>
                </c:pt>
              </c:strCache>
            </c:strRef>
          </c:tx>
          <c:spPr>
            <a:solidFill>
              <a:schemeClr val="accent3"/>
            </a:solidFill>
            <a:ln>
              <a:noFill/>
            </a:ln>
            <a:effectLst/>
          </c:spPr>
          <c:invertIfNegative val="0"/>
          <c:cat>
            <c:strRef>
              <c:f>Sheet1!$A$2:$A$4</c:f>
              <c:strCache>
                <c:ptCount val="3"/>
                <c:pt idx="0">
                  <c:v>LOWNER</c:v>
                </c:pt>
                <c:pt idx="1">
                  <c:v>MSQ-NER</c:v>
                </c:pt>
                <c:pt idx="2">
                  <c:v>ORCAS-NER</c:v>
                </c:pt>
              </c:strCache>
            </c:strRef>
          </c:cat>
          <c:val>
            <c:numRef>
              <c:f>Sheet1!$D$2:$D$4</c:f>
              <c:numCache>
                <c:formatCode>General</c:formatCode>
                <c:ptCount val="3"/>
                <c:pt idx="0">
                  <c:v>8.5</c:v>
                </c:pt>
                <c:pt idx="1">
                  <c:v>57.3</c:v>
                </c:pt>
                <c:pt idx="2">
                  <c:v>57.2</c:v>
                </c:pt>
              </c:numCache>
            </c:numRef>
          </c:val>
          <c:extLst>
            <c:ext xmlns:c16="http://schemas.microsoft.com/office/drawing/2014/chart" uri="{C3380CC4-5D6E-409C-BE32-E72D297353CC}">
              <c16:uniqueId val="{00000002-6F50-42C9-B87B-30B10DF5EF39}"/>
            </c:ext>
          </c:extLst>
        </c:ser>
        <c:ser>
          <c:idx val="3"/>
          <c:order val="3"/>
          <c:tx>
            <c:strRef>
              <c:f>Sheet1!$E$1</c:f>
              <c:strCache>
                <c:ptCount val="1"/>
                <c:pt idx="0">
                  <c:v>CORP</c:v>
                </c:pt>
              </c:strCache>
            </c:strRef>
          </c:tx>
          <c:spPr>
            <a:solidFill>
              <a:schemeClr val="accent4"/>
            </a:solidFill>
            <a:ln>
              <a:noFill/>
            </a:ln>
            <a:effectLst/>
          </c:spPr>
          <c:invertIfNegative val="0"/>
          <c:cat>
            <c:strRef>
              <c:f>Sheet1!$A$2:$A$4</c:f>
              <c:strCache>
                <c:ptCount val="3"/>
                <c:pt idx="0">
                  <c:v>LOWNER</c:v>
                </c:pt>
                <c:pt idx="1">
                  <c:v>MSQ-NER</c:v>
                </c:pt>
                <c:pt idx="2">
                  <c:v>ORCAS-NER</c:v>
                </c:pt>
              </c:strCache>
            </c:strRef>
          </c:cat>
          <c:val>
            <c:numRef>
              <c:f>Sheet1!$E$2:$E$4</c:f>
              <c:numCache>
                <c:formatCode>General</c:formatCode>
                <c:ptCount val="3"/>
                <c:pt idx="0">
                  <c:v>12.7</c:v>
                </c:pt>
                <c:pt idx="1">
                  <c:v>57.7</c:v>
                </c:pt>
                <c:pt idx="2">
                  <c:v>56.5</c:v>
                </c:pt>
              </c:numCache>
            </c:numRef>
          </c:val>
          <c:extLst>
            <c:ext xmlns:c16="http://schemas.microsoft.com/office/drawing/2014/chart" uri="{C3380CC4-5D6E-409C-BE32-E72D297353CC}">
              <c16:uniqueId val="{00000004-6F50-42C9-B87B-30B10DF5EF39}"/>
            </c:ext>
          </c:extLst>
        </c:ser>
        <c:ser>
          <c:idx val="4"/>
          <c:order val="4"/>
          <c:tx>
            <c:strRef>
              <c:f>Sheet1!$F$1</c:f>
              <c:strCache>
                <c:ptCount val="1"/>
                <c:pt idx="0">
                  <c:v>CW</c:v>
                </c:pt>
              </c:strCache>
            </c:strRef>
          </c:tx>
          <c:spPr>
            <a:solidFill>
              <a:schemeClr val="accent5"/>
            </a:solidFill>
            <a:ln>
              <a:noFill/>
            </a:ln>
            <a:effectLst/>
          </c:spPr>
          <c:invertIfNegative val="0"/>
          <c:cat>
            <c:strRef>
              <c:f>Sheet1!$A$2:$A$4</c:f>
              <c:strCache>
                <c:ptCount val="3"/>
                <c:pt idx="0">
                  <c:v>LOWNER</c:v>
                </c:pt>
                <c:pt idx="1">
                  <c:v>MSQ-NER</c:v>
                </c:pt>
                <c:pt idx="2">
                  <c:v>ORCAS-NER</c:v>
                </c:pt>
              </c:strCache>
            </c:strRef>
          </c:cat>
          <c:val>
            <c:numRef>
              <c:f>Sheet1!$F$2:$F$4</c:f>
              <c:numCache>
                <c:formatCode>General</c:formatCode>
                <c:ptCount val="3"/>
                <c:pt idx="0">
                  <c:v>10.199999999999999</c:v>
                </c:pt>
                <c:pt idx="1">
                  <c:v>58.8</c:v>
                </c:pt>
                <c:pt idx="2">
                  <c:v>61.4</c:v>
                </c:pt>
              </c:numCache>
            </c:numRef>
          </c:val>
          <c:extLst>
            <c:ext xmlns:c16="http://schemas.microsoft.com/office/drawing/2014/chart" uri="{C3380CC4-5D6E-409C-BE32-E72D297353CC}">
              <c16:uniqueId val="{00000005-6F50-42C9-B87B-30B10DF5EF39}"/>
            </c:ext>
          </c:extLst>
        </c:ser>
        <c:ser>
          <c:idx val="5"/>
          <c:order val="5"/>
          <c:tx>
            <c:strRef>
              <c:f>Sheet1!$G$1</c:f>
              <c:strCache>
                <c:ptCount val="1"/>
                <c:pt idx="0">
                  <c:v>PROD</c:v>
                </c:pt>
              </c:strCache>
            </c:strRef>
          </c:tx>
          <c:spPr>
            <a:solidFill>
              <a:schemeClr val="accent6"/>
            </a:solidFill>
            <a:ln>
              <a:noFill/>
            </a:ln>
            <a:effectLst/>
          </c:spPr>
          <c:invertIfNegative val="0"/>
          <c:cat>
            <c:strRef>
              <c:f>Sheet1!$A$2:$A$4</c:f>
              <c:strCache>
                <c:ptCount val="3"/>
                <c:pt idx="0">
                  <c:v>LOWNER</c:v>
                </c:pt>
                <c:pt idx="1">
                  <c:v>MSQ-NER</c:v>
                </c:pt>
                <c:pt idx="2">
                  <c:v>ORCAS-NER</c:v>
                </c:pt>
              </c:strCache>
            </c:strRef>
          </c:cat>
          <c:val>
            <c:numRef>
              <c:f>Sheet1!$G$2:$G$4</c:f>
              <c:numCache>
                <c:formatCode>General</c:formatCode>
                <c:ptCount val="3"/>
                <c:pt idx="0">
                  <c:v>10.7</c:v>
                </c:pt>
                <c:pt idx="1">
                  <c:v>64.2</c:v>
                </c:pt>
                <c:pt idx="2">
                  <c:v>62</c:v>
                </c:pt>
              </c:numCache>
            </c:numRef>
          </c:val>
          <c:extLst>
            <c:ext xmlns:c16="http://schemas.microsoft.com/office/drawing/2014/chart" uri="{C3380CC4-5D6E-409C-BE32-E72D297353CC}">
              <c16:uniqueId val="{00000006-6F50-42C9-B87B-30B10DF5EF39}"/>
            </c:ext>
          </c:extLst>
        </c:ser>
        <c:dLbls>
          <c:showLegendKey val="0"/>
          <c:showVal val="0"/>
          <c:showCatName val="0"/>
          <c:showSerName val="0"/>
          <c:showPercent val="0"/>
          <c:showBubbleSize val="0"/>
        </c:dLbls>
        <c:gapWidth val="219"/>
        <c:overlap val="-27"/>
        <c:axId val="58619840"/>
        <c:axId val="58620672"/>
      </c:barChart>
      <c:catAx>
        <c:axId val="586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8620672"/>
        <c:crosses val="autoZero"/>
        <c:auto val="1"/>
        <c:lblAlgn val="ctr"/>
        <c:lblOffset val="100"/>
        <c:noMultiLvlLbl val="0"/>
      </c:catAx>
      <c:valAx>
        <c:axId val="5862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86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5-10T18:45:40.992"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109EE-7A05-41A7-B251-79FC6B8BAF6B}"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89261-F160-4642-B5C6-FAC06BBFEB74}" type="slidenum">
              <a:rPr lang="zh-CN" altLang="en-US" smtClean="0"/>
              <a:t>‹#›</a:t>
            </a:fld>
            <a:endParaRPr lang="zh-CN" altLang="en-US"/>
          </a:p>
        </p:txBody>
      </p:sp>
    </p:spTree>
    <p:extLst>
      <p:ext uri="{BB962C8B-B14F-4D97-AF65-F5344CB8AC3E}">
        <p14:creationId xmlns:p14="http://schemas.microsoft.com/office/powerpoint/2010/main" val="318328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This is Tao Meng from UCLA. Today I'd like to share our work: [GEMNET: Effective gated gazetteer representations for recognizing complex entities in low-context input​]. This is a joint work in Amazon with </a:t>
            </a:r>
            <a:r>
              <a:rPr lang="en-US" altLang="zh-CN" dirty="0" err="1"/>
              <a:t>Anjie</a:t>
            </a:r>
            <a:r>
              <a:rPr lang="en-US" altLang="zh-CN" dirty="0"/>
              <a:t>, Oleg and Shervin.</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1</a:t>
            </a:fld>
            <a:endParaRPr lang="zh-CN" altLang="en-US"/>
          </a:p>
        </p:txBody>
      </p:sp>
    </p:spTree>
    <p:extLst>
      <p:ext uri="{BB962C8B-B14F-4D97-AF65-F5344CB8AC3E}">
        <p14:creationId xmlns:p14="http://schemas.microsoft.com/office/powerpoint/2010/main" val="296450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check the per class F1 score and GEMNET is always better than the baseline. Here we show the per class improvements. We find that in the hard classes our improvements are pretty large. This meets our goal that we want the model to leverage gazetteer knowledge to do better on those entities.</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10</a:t>
            </a:fld>
            <a:endParaRPr lang="zh-CN" altLang="en-US"/>
          </a:p>
        </p:txBody>
      </p:sp>
    </p:spTree>
    <p:extLst>
      <p:ext uri="{BB962C8B-B14F-4D97-AF65-F5344CB8AC3E}">
        <p14:creationId xmlns:p14="http://schemas.microsoft.com/office/powerpoint/2010/main" val="1387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then do two ablation study. First we do a study about the effect of gazetteer coverage, which could be quite helpful for training in practice. We control the gazetteer coverage in training set and in test set, and the pattern is shown here. </a:t>
            </a:r>
            <a:r>
              <a:rPr lang="zh-CN" altLang="zh-CN" sz="1200" dirty="0">
                <a:ea typeface="+mn-lt"/>
                <a:cs typeface="+mn-lt"/>
              </a:rPr>
              <a:t>X-axis is the testing coverage and Y-axis is the training coverage</a:t>
            </a:r>
            <a:r>
              <a:rPr lang="en-US" altLang="zh-CN" sz="1200" dirty="0">
                <a:ea typeface="+mn-lt"/>
                <a:cs typeface="+mn-lt"/>
              </a:rPr>
              <a:t>, and the baseline performance is 87. </a:t>
            </a:r>
            <a:r>
              <a:rPr lang="en-US" altLang="zh-CN" dirty="0"/>
              <a:t>We observe that if we take a look at each row, where the training coverage is fixed, the higher test coverage is, the higher F1 score we get. For each column, where the test coverage is fixed, we should set the training coverage as close to the test coverage as possible. We also find that in all test coverage proportion, GEMNET can improve the baseline with a proper training coverage setting.</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11</a:t>
            </a:fld>
            <a:endParaRPr lang="zh-CN" altLang="en-US"/>
          </a:p>
        </p:txBody>
      </p:sp>
    </p:spTree>
    <p:extLst>
      <p:ext uri="{BB962C8B-B14F-4D97-AF65-F5344CB8AC3E}">
        <p14:creationId xmlns:p14="http://schemas.microsoft.com/office/powerpoint/2010/main" val="395566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then analyze the low-resource setting. We sub-sample 5%, 10%, 20% of the training data and check the performance. The results is shown in the table. We find that our approach, GEMNET, is always better than the baseline model. Specifically, in low-resource setting, our approach improves much faster. Also, we observe that GEMNET can achieve close to maximum performance with only 20% of the training data, which demonstrate the efficiency of our model.</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12</a:t>
            </a:fld>
            <a:endParaRPr lang="zh-CN" altLang="en-US"/>
          </a:p>
        </p:txBody>
      </p:sp>
    </p:spTree>
    <p:extLst>
      <p:ext uri="{BB962C8B-B14F-4D97-AF65-F5344CB8AC3E}">
        <p14:creationId xmlns:p14="http://schemas.microsoft.com/office/powerpoint/2010/main" val="545309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develop new datasets to represent the current challenges in NER, and the link is in our paper and poster. To leverage gazetteer knowledge, we proposed GEMNET, which is a flexible architecture supporting external gazetteers. We also analyze the effect of gazetteer integration method, training method, gazetteer coverage and training data size. If you are interested in the details, welcome to our poster session or check our paper. Thanks for your attention.</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13</a:t>
            </a:fld>
            <a:endParaRPr lang="zh-CN" altLang="en-US"/>
          </a:p>
        </p:txBody>
      </p:sp>
    </p:spTree>
    <p:extLst>
      <p:ext uri="{BB962C8B-B14F-4D97-AF65-F5344CB8AC3E}">
        <p14:creationId xmlns:p14="http://schemas.microsoft.com/office/powerpoint/2010/main" val="395897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Identifying entities is a core NLP task. Advances in neural NER have produced high scores on benchmark datasets, However, a number of challenges remain. </a:t>
            </a:r>
          </a:p>
          <a:p>
            <a:r>
              <a:rPr lang="en-US" altLang="zh-CN" dirty="0"/>
              <a:t>Let‘s take a look at these two examples. Without knowing “linear technology” and “analog devices” are two corporations, and without knowing “life is beautiful” is a name of a movie, the two cases could be hard. </a:t>
            </a:r>
          </a:p>
          <a:p>
            <a:r>
              <a:rPr lang="en-US" altLang="zh-CN" dirty="0"/>
              <a:t>In the first case we don’t know [linear technology and analog devices] is a whole entity or two separate entities; the second case is linguistically ambiguous. </a:t>
            </a:r>
          </a:p>
          <a:p>
            <a:r>
              <a:rPr lang="en-US" altLang="zh-CN" dirty="0"/>
              <a:t>This is similar for neural models. This case relies on the external knowledge, and the existing systems make mistakes on them. </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2</a:t>
            </a:fld>
            <a:endParaRPr lang="zh-CN" altLang="en-US"/>
          </a:p>
        </p:txBody>
      </p:sp>
    </p:spTree>
    <p:extLst>
      <p:ext uri="{BB962C8B-B14F-4D97-AF65-F5344CB8AC3E}">
        <p14:creationId xmlns:p14="http://schemas.microsoft.com/office/powerpoint/2010/main" val="283049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Thus, we summarize current challenges in NER. </a:t>
            </a:r>
          </a:p>
          <a:p>
            <a:r>
              <a:rPr lang="en-US" altLang="zh-CN" dirty="0"/>
              <a:t>The first is short text. In some scenario, for example, voice or search, there is less clue in context to help model predict the entities and their types. </a:t>
            </a:r>
          </a:p>
          <a:p>
            <a:r>
              <a:rPr lang="en-US" altLang="zh-CN" dirty="0"/>
              <a:t>Second, long-tail entities. Existing models cannot perform well on some unseen or infrequent entities. This kind of entities often occur in domains with many entities since the distribution of occurrence is long-tail.</a:t>
            </a:r>
          </a:p>
          <a:p>
            <a:r>
              <a:rPr lang="en-US" altLang="zh-CN" dirty="0"/>
              <a:t>Third, emerging entities. In some domain the new entities come out every day. They are all unseen entities for the models that cannot be updated. </a:t>
            </a:r>
          </a:p>
          <a:p>
            <a:r>
              <a:rPr lang="en-US" altLang="zh-CN" dirty="0"/>
              <a:t>Last, complex entities. Some entities are linguistically complex and even not proper names. For example, the top system in WNUT17 achieved only 8% recall for creative work entities which are usually in this category.</a:t>
            </a:r>
          </a:p>
          <a:p>
            <a:r>
              <a:rPr lang="en-US" altLang="zh-CN" dirty="0"/>
              <a:t>However, the benchmark datasets, like </a:t>
            </a:r>
            <a:r>
              <a:rPr lang="en-US" altLang="zh-CN" dirty="0" err="1"/>
              <a:t>CoNLL</a:t>
            </a:r>
            <a:r>
              <a:rPr lang="en-US" altLang="zh-CN" dirty="0"/>
              <a:t> 2003, WNUT 2017, </a:t>
            </a:r>
            <a:r>
              <a:rPr lang="en-US" altLang="zh-CN" dirty="0" err="1"/>
              <a:t>Ontonotes</a:t>
            </a:r>
            <a:r>
              <a:rPr lang="en-US" altLang="zh-CN" dirty="0"/>
              <a:t>, focus more on some easy domains like person's name, location and organization, with some surface features like casing. </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3</a:t>
            </a:fld>
            <a:endParaRPr lang="zh-CN" altLang="en-US"/>
          </a:p>
        </p:txBody>
      </p:sp>
    </p:spTree>
    <p:extLst>
      <p:ext uri="{BB962C8B-B14F-4D97-AF65-F5344CB8AC3E}">
        <p14:creationId xmlns:p14="http://schemas.microsoft.com/office/powerpoint/2010/main" val="5253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we purpose new datasets to simulate those challenges. </a:t>
            </a:r>
          </a:p>
          <a:p>
            <a:r>
              <a:rPr lang="en-US" altLang="zh-CN" dirty="0"/>
              <a:t>We first decide our NER Taxonomy following WNUT17, and (click) emphasize more on hard classes like creative-work and product. All the data are uncased. </a:t>
            </a:r>
          </a:p>
          <a:p>
            <a:r>
              <a:rPr lang="en-US" altLang="zh-CN" dirty="0"/>
              <a:t>The first dataset is called LOWNER, simulating the low-context and hard entities scenario sourced from Wikipedia, with the same training and dev size as </a:t>
            </a:r>
            <a:r>
              <a:rPr lang="en-US" altLang="zh-CN" dirty="0" err="1"/>
              <a:t>CoNLL</a:t>
            </a:r>
            <a:r>
              <a:rPr lang="en-US" altLang="zh-CN" dirty="0"/>
              <a:t> 2003. When we sample the sentences, we minimize the context around the entities.</a:t>
            </a:r>
          </a:p>
          <a:p>
            <a:r>
              <a:rPr lang="en-US" altLang="zh-CN" dirty="0"/>
              <a:t>MSQ-NER is created based on MS-MARCO </a:t>
            </a:r>
            <a:r>
              <a:rPr lang="en-US" altLang="zh-CN" dirty="0" err="1"/>
              <a:t>QnA</a:t>
            </a:r>
            <a:r>
              <a:rPr lang="en-US" altLang="zh-CN" dirty="0"/>
              <a:t> corpus, and ORCAS-NER is based on ORCAS dataset. They templatize the questions and user queries, respectively. Both of the template datasets are used only for testing the models’ ability in extreme poor context scenarios. (click) We can find the average sentence length is quite short.</a:t>
            </a:r>
          </a:p>
          <a:p>
            <a:r>
              <a:rPr lang="en-US" altLang="zh-CN" dirty="0"/>
              <a:t>(click) We make all three test sets very large in order to better represent the long-tail distribution. We have released the datasets in our paper and poster.</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4</a:t>
            </a:fld>
            <a:endParaRPr lang="zh-CN" altLang="en-US"/>
          </a:p>
        </p:txBody>
      </p:sp>
    </p:spTree>
    <p:extLst>
      <p:ext uri="{BB962C8B-B14F-4D97-AF65-F5344CB8AC3E}">
        <p14:creationId xmlns:p14="http://schemas.microsoft.com/office/powerpoint/2010/main" val="349092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then verify that the new datasets are challenging for existing systems. We test the model trained on benchmark datasets. Here we show the CoNLL03 system and use the mention detection F1 metric since their taxonomy are different. Though WNUT17 has same taxonomy, due to its small training set, the performance are even worse. </a:t>
            </a:r>
          </a:p>
          <a:p>
            <a:r>
              <a:rPr lang="en-US" altLang="zh-CN" dirty="0"/>
              <a:t>The performance demonstrate our datasets are quite challenging. Compared to LOWNER, MSQ-NER and ORCAS-NER have worse performance because of the poor context in user queries and questions.</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5</a:t>
            </a:fld>
            <a:endParaRPr lang="zh-CN" altLang="en-US"/>
          </a:p>
        </p:txBody>
      </p:sp>
    </p:spTree>
    <p:extLst>
      <p:ext uri="{BB962C8B-B14F-4D97-AF65-F5344CB8AC3E}">
        <p14:creationId xmlns:p14="http://schemas.microsoft.com/office/powerpoint/2010/main" val="16584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handle the hard entities and low context challenge, we leverage gazetteer knowledge to help. </a:t>
            </a:r>
          </a:p>
          <a:p>
            <a:r>
              <a:rPr lang="en-US" altLang="zh-CN" dirty="0"/>
              <a:t>(click) We collect 1.67 millions entities from English </a:t>
            </a:r>
            <a:r>
              <a:rPr lang="en-US" altLang="zh-CN" dirty="0" err="1"/>
              <a:t>Wikidata</a:t>
            </a:r>
            <a:r>
              <a:rPr lang="en-US" altLang="zh-CN" dirty="0"/>
              <a:t> KB as our gazetteers.</a:t>
            </a:r>
          </a:p>
          <a:p>
            <a:r>
              <a:rPr lang="en-US" altLang="zh-CN" dirty="0"/>
              <a:t>Let's take a look at the examples again. After we know [linear technology] and [analog devices] are corporations, (click) and [life is beautiful] is a movie name, they are not so hard. Sometimes gazetteers may introduce noise, for example, in entity “Apple </a:t>
            </a:r>
            <a:r>
              <a:rPr lang="en-US" altLang="zh-CN" dirty="0" err="1"/>
              <a:t>Iphone</a:t>
            </a:r>
            <a:r>
              <a:rPr lang="en-US" altLang="zh-CN" dirty="0"/>
              <a:t> 12”, “Apple”, “</a:t>
            </a:r>
            <a:r>
              <a:rPr lang="en-US" altLang="zh-CN" dirty="0" err="1"/>
              <a:t>Iphone</a:t>
            </a:r>
            <a:r>
              <a:rPr lang="en-US" altLang="zh-CN" dirty="0"/>
              <a:t> 12”, “</a:t>
            </a:r>
            <a:r>
              <a:rPr lang="en-US" altLang="zh-CN" dirty="0" err="1"/>
              <a:t>Iphone</a:t>
            </a:r>
            <a:r>
              <a:rPr lang="en-US" altLang="zh-CN" dirty="0"/>
              <a:t>” are all entities, and this may make model get confused. So we need a proper way to integrate the gazetteer knowledge to neural models.</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6</a:t>
            </a:fld>
            <a:endParaRPr lang="zh-CN" altLang="en-US"/>
          </a:p>
        </p:txBody>
      </p:sp>
    </p:spTree>
    <p:extLst>
      <p:ext uri="{BB962C8B-B14F-4D97-AF65-F5344CB8AC3E}">
        <p14:creationId xmlns:p14="http://schemas.microsoft.com/office/powerpoint/2010/main" val="172369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purpose GEMNET to incorporate the gazetteer knowledge. We use BERT as the word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gazetteer, we purpose contextualized gazetteer representation. Given a sentence, we firstly to full string matching. For example, we find the sentence “How much is Apple iPhone 12” can match Corporation “Apple”, Product “iPhone 12” and Product “Apple iPhone 12”. We summarize all the possible matching results into a binary matrix, and then embed it into dense representation. The </a:t>
            </a:r>
            <a:r>
              <a:rPr lang="en-US" altLang="zh-CN" dirty="0" err="1"/>
              <a:t>BiLSTM</a:t>
            </a:r>
            <a:r>
              <a:rPr lang="en-US" altLang="zh-CN" dirty="0"/>
              <a:t> layer makes it a contextualized representation.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matching based approach guarantee that it is easy to update the gazetteer without retraining the model, which is a good solution to the emerging entities.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experiments, we compare this architecture with no gazetteer integration and neural model trained on gazetteer as the gazetteer integration.</a:t>
            </a:r>
          </a:p>
        </p:txBody>
      </p:sp>
      <p:sp>
        <p:nvSpPr>
          <p:cNvPr id="4" name="灯片编号占位符 3"/>
          <p:cNvSpPr>
            <a:spLocks noGrp="1"/>
          </p:cNvSpPr>
          <p:nvPr>
            <p:ph type="sldNum" sz="quarter" idx="5"/>
          </p:nvPr>
        </p:nvSpPr>
        <p:spPr/>
        <p:txBody>
          <a:bodyPr/>
          <a:lstStyle/>
          <a:p>
            <a:fld id="{91589261-F160-4642-B5C6-FAC06BBFEB74}" type="slidenum">
              <a:rPr lang="zh-CN" altLang="en-US" smtClean="0"/>
              <a:t>7</a:t>
            </a:fld>
            <a:endParaRPr lang="zh-CN" altLang="en-US"/>
          </a:p>
        </p:txBody>
      </p:sp>
    </p:spTree>
    <p:extLst>
      <p:ext uri="{BB962C8B-B14F-4D97-AF65-F5344CB8AC3E}">
        <p14:creationId xmlns:p14="http://schemas.microsoft.com/office/powerpoint/2010/main" val="1355880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combine the two representations, we use the idea of Mixture of Experts. It is a gated architecture shown on top-right of the figure, to conditionally compute the combination of multiple experts. </a:t>
            </a:r>
          </a:p>
          <a:p>
            <a:r>
              <a:rPr lang="en-US" altLang="zh-CN" dirty="0"/>
              <a:t>In our case, the word representation and the CGR can be regarded as two experts. We use the </a:t>
            </a:r>
            <a:r>
              <a:rPr lang="en-US" altLang="zh-CN" dirty="0" err="1"/>
              <a:t>MoE</a:t>
            </a:r>
            <a:r>
              <a:rPr lang="en-US" altLang="zh-CN" dirty="0"/>
              <a:t> to combine them and feed the final representation to the CRF layer and make predictions. </a:t>
            </a:r>
          </a:p>
          <a:p>
            <a:r>
              <a:rPr lang="en-US" altLang="zh-CN" dirty="0"/>
              <a:t>In training, since the word expert is pre-trained but the gazetteer expert is trained from scratch, the model will fail to leverage the gazetteer knowledge and sorely make predictions based on BERT. </a:t>
            </a:r>
          </a:p>
          <a:p>
            <a:r>
              <a:rPr lang="en-US" altLang="zh-CN" dirty="0"/>
              <a:t>To solve this, we adopt two-stage training approach: we firstly freeze the BERT and let the model learn to leverage the gazetteer knowledge, and then do the joint training to let the model learn the conditional combination of the two experts. This can significantly improve the performance.</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8</a:t>
            </a:fld>
            <a:endParaRPr lang="zh-CN" altLang="en-US"/>
          </a:p>
        </p:txBody>
      </p:sp>
    </p:spTree>
    <p:extLst>
      <p:ext uri="{BB962C8B-B14F-4D97-AF65-F5344CB8AC3E}">
        <p14:creationId xmlns:p14="http://schemas.microsoft.com/office/powerpoint/2010/main" val="31569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test the GEMNET on both benchmark datasets and our new datasets. On benchmark datasets our approach on average improves the baseline model by 2% F1 score, and achieve the new SOTA on uncased WNUT17 dataset, which demonstrate our approach is generally effective. </a:t>
            </a:r>
          </a:p>
          <a:p>
            <a:r>
              <a:rPr lang="en-US" altLang="zh-CN" dirty="0"/>
              <a:t>On our new datasets where in the same NER taxonomy as our gazetteer, our improvements are pretty large compared to the baselines. We compare different approaches to integrate the gazetteer and the results are shown on the left figure. The left baseline is no gazetteer, and the middle one trains an independent neural model on our gazetteers. Our approach improves </a:t>
            </a:r>
            <a:r>
              <a:rPr lang="en-US" altLang="zh-CN" b="0" i="0" dirty="0">
                <a:solidFill>
                  <a:srgbClr val="212F3E"/>
                </a:solidFill>
                <a:effectLst/>
                <a:latin typeface="Ember"/>
              </a:rPr>
              <a:t>the baseline remarkably. On the right figure we compare different methods to combine the gazetteer representation and word representation, and with and without two stage training. It demonstrates that the effect of the two stage training is significant in our case, and </a:t>
            </a:r>
            <a:r>
              <a:rPr lang="en-US" altLang="zh-CN" b="0" i="0" dirty="0" err="1">
                <a:solidFill>
                  <a:srgbClr val="212F3E"/>
                </a:solidFill>
                <a:effectLst/>
                <a:latin typeface="Ember"/>
              </a:rPr>
              <a:t>MoE</a:t>
            </a:r>
            <a:r>
              <a:rPr lang="en-US" altLang="zh-CN" b="0" i="0" dirty="0">
                <a:solidFill>
                  <a:srgbClr val="212F3E"/>
                </a:solidFill>
                <a:effectLst/>
                <a:latin typeface="Ember"/>
              </a:rPr>
              <a:t> is a better architecture compared to concatenation. In the paper we also do experiments on LSTM based models and the performance are similar, which shows that GEMNET architecture also works well in LSTM.</a:t>
            </a:r>
            <a:endParaRPr lang="zh-CN" altLang="en-US" dirty="0"/>
          </a:p>
        </p:txBody>
      </p:sp>
      <p:sp>
        <p:nvSpPr>
          <p:cNvPr id="4" name="灯片编号占位符 3"/>
          <p:cNvSpPr>
            <a:spLocks noGrp="1"/>
          </p:cNvSpPr>
          <p:nvPr>
            <p:ph type="sldNum" sz="quarter" idx="5"/>
          </p:nvPr>
        </p:nvSpPr>
        <p:spPr/>
        <p:txBody>
          <a:bodyPr/>
          <a:lstStyle/>
          <a:p>
            <a:fld id="{91589261-F160-4642-B5C6-FAC06BBFEB74}" type="slidenum">
              <a:rPr lang="zh-CN" altLang="en-US" smtClean="0"/>
              <a:t>9</a:t>
            </a:fld>
            <a:endParaRPr lang="zh-CN" altLang="en-US"/>
          </a:p>
        </p:txBody>
      </p:sp>
    </p:spTree>
    <p:extLst>
      <p:ext uri="{BB962C8B-B14F-4D97-AF65-F5344CB8AC3E}">
        <p14:creationId xmlns:p14="http://schemas.microsoft.com/office/powerpoint/2010/main" val="48270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078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827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672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302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921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526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63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453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496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034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37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2178299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chart" Target="../charts/chart3.xml"/><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6.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0D439836-7E86-442E-B6BC-95F5C488593C}"/>
              </a:ext>
            </a:extLst>
          </p:cNvPr>
          <p:cNvSpPr txBox="1">
            <a:spLocks/>
          </p:cNvSpPr>
          <p:nvPr/>
        </p:nvSpPr>
        <p:spPr>
          <a:xfrm>
            <a:off x="1524000" y="607219"/>
            <a:ext cx="9144000" cy="23876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sz="3200" b="1" dirty="0">
                <a:latin typeface="Times New Roman" panose="02020603050405020304" pitchFamily="18" charset="0"/>
                <a:ea typeface="等线 Light"/>
                <a:cs typeface="Times New Roman" panose="02020603050405020304" pitchFamily="18" charset="0"/>
              </a:rPr>
              <a:t>GEMNET: Effective gated gazetteer representations for recognizing complex entities in low-context input</a:t>
            </a:r>
          </a:p>
        </p:txBody>
      </p:sp>
      <p:sp>
        <p:nvSpPr>
          <p:cNvPr id="3" name="副标题 2">
            <a:extLst>
              <a:ext uri="{FF2B5EF4-FFF2-40B4-BE49-F238E27FC236}">
                <a16:creationId xmlns:a16="http://schemas.microsoft.com/office/drawing/2014/main" id="{DE39B1DF-3E56-4BD2-B9EA-103F61133F41}"/>
              </a:ext>
            </a:extLst>
          </p:cNvPr>
          <p:cNvSpPr txBox="1">
            <a:spLocks/>
          </p:cNvSpPr>
          <p:nvPr/>
        </p:nvSpPr>
        <p:spPr>
          <a:xfrm>
            <a:off x="1524000" y="3602038"/>
            <a:ext cx="9591675" cy="16557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latin typeface="Times New Roman" panose="02020603050405020304" pitchFamily="18" charset="0"/>
                <a:ea typeface="等线"/>
                <a:cs typeface="Times New Roman" panose="02020603050405020304" pitchFamily="18" charset="0"/>
              </a:rPr>
              <a:t>Tao Meng</a:t>
            </a:r>
            <a:r>
              <a:rPr lang="zh-CN" altLang="en-US" baseline="30000" dirty="0">
                <a:latin typeface="Times New Roman" panose="02020603050405020304" pitchFamily="18" charset="0"/>
                <a:ea typeface="等线"/>
                <a:cs typeface="Times New Roman" panose="02020603050405020304" pitchFamily="18" charset="0"/>
              </a:rPr>
              <a:t>1,2</a:t>
            </a:r>
            <a:r>
              <a:rPr lang="zh-CN" altLang="en-US" dirty="0">
                <a:latin typeface="Times New Roman" panose="02020603050405020304" pitchFamily="18" charset="0"/>
                <a:ea typeface="等线"/>
                <a:cs typeface="Times New Roman" panose="02020603050405020304" pitchFamily="18" charset="0"/>
              </a:rPr>
              <a:t>, </a:t>
            </a:r>
            <a:r>
              <a:rPr lang="zh-CN" dirty="0">
                <a:latin typeface="Times New Roman" panose="02020603050405020304" pitchFamily="18" charset="0"/>
                <a:ea typeface="+mn-lt"/>
                <a:cs typeface="Times New Roman" panose="02020603050405020304" pitchFamily="18" charset="0"/>
              </a:rPr>
              <a:t>Anjie Fang</a:t>
            </a:r>
            <a:r>
              <a:rPr lang="en-US" altLang="zh-CN" baseline="30000" dirty="0">
                <a:latin typeface="Times New Roman" panose="02020603050405020304" pitchFamily="18" charset="0"/>
                <a:ea typeface="+mn-lt"/>
                <a:cs typeface="Times New Roman" panose="02020603050405020304" pitchFamily="18" charset="0"/>
              </a:rPr>
              <a:t>2</a:t>
            </a:r>
            <a:r>
              <a:rPr lang="zh-CN" dirty="0">
                <a:latin typeface="Times New Roman" panose="02020603050405020304" pitchFamily="18" charset="0"/>
                <a:ea typeface="+mn-lt"/>
                <a:cs typeface="Times New Roman" panose="02020603050405020304" pitchFamily="18" charset="0"/>
              </a:rPr>
              <a:t>, Oleg Rokhlenko</a:t>
            </a:r>
            <a:r>
              <a:rPr lang="en-US" altLang="zh-CN" baseline="30000" dirty="0">
                <a:latin typeface="Times New Roman" panose="02020603050405020304" pitchFamily="18" charset="0"/>
                <a:ea typeface="+mn-lt"/>
                <a:cs typeface="Times New Roman" panose="02020603050405020304" pitchFamily="18" charset="0"/>
              </a:rPr>
              <a:t>2</a:t>
            </a:r>
            <a:r>
              <a:rPr lang="zh-CN" dirty="0">
                <a:latin typeface="Times New Roman" panose="02020603050405020304" pitchFamily="18" charset="0"/>
                <a:ea typeface="+mn-lt"/>
                <a:cs typeface="Times New Roman" panose="02020603050405020304" pitchFamily="18" charset="0"/>
              </a:rPr>
              <a:t>, Shervin Malmasi</a:t>
            </a:r>
            <a:r>
              <a:rPr lang="en-US" altLang="zh-CN" baseline="30000" dirty="0">
                <a:latin typeface="Times New Roman" panose="02020603050405020304" pitchFamily="18" charset="0"/>
                <a:ea typeface="+mn-lt"/>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p>
            <a:pPr marL="0" indent="0" algn="ctr">
              <a:buNone/>
            </a:pPr>
            <a:r>
              <a:rPr lang="en-US" altLang="zh-CN" baseline="30000" dirty="0">
                <a:latin typeface="Times New Roman" panose="02020603050405020304" pitchFamily="18" charset="0"/>
                <a:ea typeface="等线"/>
                <a:cs typeface="Times New Roman" panose="02020603050405020304" pitchFamily="18" charset="0"/>
              </a:rPr>
              <a:t>1</a:t>
            </a:r>
            <a:r>
              <a:rPr lang="en-US" altLang="zh-CN" dirty="0">
                <a:latin typeface="Times New Roman" panose="02020603050405020304" pitchFamily="18" charset="0"/>
                <a:ea typeface="等线"/>
                <a:cs typeface="Times New Roman" panose="02020603050405020304" pitchFamily="18" charset="0"/>
              </a:rPr>
              <a:t>University of California, Los Angeles</a:t>
            </a:r>
          </a:p>
          <a:p>
            <a:pPr marL="0" indent="0" algn="ctr">
              <a:buNone/>
            </a:pPr>
            <a:r>
              <a:rPr lang="en-US" baseline="30000" dirty="0">
                <a:latin typeface="Times New Roman" panose="02020603050405020304" pitchFamily="18" charset="0"/>
                <a:ea typeface="+mn-lt"/>
                <a:cs typeface="Times New Roman" panose="02020603050405020304" pitchFamily="18" charset="0"/>
              </a:rPr>
              <a:t>2</a:t>
            </a:r>
            <a:r>
              <a:rPr lang="en-US" dirty="0">
                <a:latin typeface="Times New Roman" panose="02020603050405020304" pitchFamily="18" charset="0"/>
                <a:ea typeface="+mn-lt"/>
                <a:cs typeface="Times New Roman" panose="02020603050405020304" pitchFamily="18" charset="0"/>
              </a:rPr>
              <a:t>Amazon.com, Inc.</a:t>
            </a:r>
            <a:endParaRPr lang="en-US" dirty="0">
              <a:latin typeface="Times New Roman" panose="02020603050405020304" pitchFamily="18" charset="0"/>
              <a:cs typeface="Times New Roman" panose="02020603050405020304" pitchFamily="18" charset="0"/>
            </a:endParaRPr>
          </a:p>
        </p:txBody>
      </p:sp>
      <p:pic>
        <p:nvPicPr>
          <p:cNvPr id="4" name="图片 4" descr="徽标&#10;&#10;已自动生成说明">
            <a:extLst>
              <a:ext uri="{FF2B5EF4-FFF2-40B4-BE49-F238E27FC236}">
                <a16:creationId xmlns:a16="http://schemas.microsoft.com/office/drawing/2014/main" id="{77A6E6E7-D621-4E54-8F90-7FBCB891E9AF}"/>
              </a:ext>
            </a:extLst>
          </p:cNvPr>
          <p:cNvPicPr>
            <a:picLocks noChangeAspect="1"/>
          </p:cNvPicPr>
          <p:nvPr/>
        </p:nvPicPr>
        <p:blipFill>
          <a:blip r:embed="rId3"/>
          <a:stretch>
            <a:fillRect/>
          </a:stretch>
        </p:blipFill>
        <p:spPr>
          <a:xfrm>
            <a:off x="945298" y="4950213"/>
            <a:ext cx="1905000" cy="1905000"/>
          </a:xfrm>
          <a:prstGeom prst="rect">
            <a:avLst/>
          </a:prstGeom>
        </p:spPr>
      </p:pic>
      <p:pic>
        <p:nvPicPr>
          <p:cNvPr id="5" name="图片 5" descr="徽标, 公司名称&#10;&#10;已自动生成说明">
            <a:extLst>
              <a:ext uri="{FF2B5EF4-FFF2-40B4-BE49-F238E27FC236}">
                <a16:creationId xmlns:a16="http://schemas.microsoft.com/office/drawing/2014/main" id="{E999DB84-B938-4A54-A9D7-6BBEE3C6267D}"/>
              </a:ext>
            </a:extLst>
          </p:cNvPr>
          <p:cNvPicPr>
            <a:picLocks noChangeAspect="1"/>
          </p:cNvPicPr>
          <p:nvPr/>
        </p:nvPicPr>
        <p:blipFill>
          <a:blip r:embed="rId4"/>
          <a:stretch>
            <a:fillRect/>
          </a:stretch>
        </p:blipFill>
        <p:spPr>
          <a:xfrm>
            <a:off x="9041549" y="4742350"/>
            <a:ext cx="1905000" cy="1905000"/>
          </a:xfrm>
          <a:prstGeom prst="rect">
            <a:avLst/>
          </a:prstGeom>
        </p:spPr>
      </p:pic>
    </p:spTree>
    <p:extLst>
      <p:ext uri="{BB962C8B-B14F-4D97-AF65-F5344CB8AC3E}">
        <p14:creationId xmlns:p14="http://schemas.microsoft.com/office/powerpoint/2010/main" val="1774811070"/>
      </p:ext>
    </p:extLst>
  </p:cSld>
  <p:clrMapOvr>
    <a:masterClrMapping/>
  </p:clrMapOvr>
  <mc:AlternateContent xmlns:mc="http://schemas.openxmlformats.org/markup-compatibility/2006" xmlns:p14="http://schemas.microsoft.com/office/powerpoint/2010/main">
    <mc:Choice Requires="p14">
      <p:transition spd="slow" p14:dur="2000" advTm="19094"/>
    </mc:Choice>
    <mc:Fallback xmlns="">
      <p:transition spd="slow" advTm="190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标题 1">
            <a:extLst>
              <a:ext uri="{FF2B5EF4-FFF2-40B4-BE49-F238E27FC236}">
                <a16:creationId xmlns:a16="http://schemas.microsoft.com/office/drawing/2014/main" id="{15CC7097-66D3-489B-ABD5-4291F5E04637}"/>
              </a:ext>
            </a:extLst>
          </p:cNvPr>
          <p:cNvSpPr>
            <a:spLocks noGrp="1"/>
          </p:cNvSpPr>
          <p:nvPr>
            <p:ph type="title"/>
          </p:nvPr>
        </p:nvSpPr>
        <p:spPr>
          <a:xfrm>
            <a:off x="643467" y="321734"/>
            <a:ext cx="10905066" cy="1135737"/>
          </a:xfrm>
        </p:spPr>
        <p:txBody>
          <a:bodyPr>
            <a:normAutofit/>
          </a:bodyPr>
          <a:lstStyle/>
          <a:p>
            <a:r>
              <a:rPr lang="zh-CN" altLang="en-US" sz="3600" dirty="0">
                <a:latin typeface="Times New Roman" panose="02020603050405020304" pitchFamily="18" charset="0"/>
                <a:ea typeface="等线 Light"/>
                <a:cs typeface="Times New Roman" panose="02020603050405020304" pitchFamily="18" charset="0"/>
              </a:rPr>
              <a:t>GEMNET Performance</a:t>
            </a:r>
            <a:endParaRPr lang="zh-CN" sz="3600" dirty="0">
              <a:latin typeface="Times New Roman" panose="02020603050405020304" pitchFamily="18" charset="0"/>
              <a:cs typeface="Times New Roman" panose="02020603050405020304" pitchFamily="18" charset="0"/>
            </a:endParaRPr>
          </a:p>
        </p:txBody>
      </p:sp>
      <p:sp>
        <p:nvSpPr>
          <p:cNvPr id="6" name="内容占位符 2">
            <a:extLst>
              <a:ext uri="{FF2B5EF4-FFF2-40B4-BE49-F238E27FC236}">
                <a16:creationId xmlns:a16="http://schemas.microsoft.com/office/drawing/2014/main" id="{0DCF2150-EED9-4178-9A24-2A5C720C1EED}"/>
              </a:ext>
            </a:extLst>
          </p:cNvPr>
          <p:cNvSpPr>
            <a:spLocks noGrp="1"/>
          </p:cNvSpPr>
          <p:nvPr>
            <p:ph idx="1"/>
          </p:nvPr>
        </p:nvSpPr>
        <p:spPr>
          <a:xfrm>
            <a:off x="643469" y="1782981"/>
            <a:ext cx="5204438" cy="4393982"/>
          </a:xfrm>
        </p:spPr>
        <p:txBody>
          <a:bodyPr vert="horz" lIns="91440" tIns="45720" rIns="91440" bIns="45720" rtlCol="0">
            <a:normAutofit/>
          </a:bodyPr>
          <a:lstStyle/>
          <a:p>
            <a:r>
              <a:rPr lang="en-US" altLang="zh-CN" sz="2400" dirty="0">
                <a:latin typeface="Times New Roman" panose="02020603050405020304" pitchFamily="18" charset="0"/>
                <a:ea typeface="等线"/>
                <a:cs typeface="Times New Roman" panose="02020603050405020304" pitchFamily="18" charset="0"/>
              </a:rPr>
              <a:t>Per class improvements</a:t>
            </a:r>
          </a:p>
          <a:p>
            <a:pPr lvl="1"/>
            <a:r>
              <a:rPr lang="en-US" altLang="zh-CN" sz="1800" dirty="0">
                <a:latin typeface="Times New Roman" panose="02020603050405020304" pitchFamily="18" charset="0"/>
                <a:ea typeface="等线"/>
                <a:cs typeface="Times New Roman" panose="02020603050405020304" pitchFamily="18" charset="0"/>
              </a:rPr>
              <a:t>Baseline: No gazetteer</a:t>
            </a:r>
          </a:p>
          <a:p>
            <a:pPr lvl="1"/>
            <a:r>
              <a:rPr lang="en-US" altLang="zh-CN" sz="1800" dirty="0">
                <a:latin typeface="Times New Roman" panose="02020603050405020304" pitchFamily="18" charset="0"/>
                <a:ea typeface="等线"/>
                <a:cs typeface="Times New Roman" panose="02020603050405020304" pitchFamily="18" charset="0"/>
              </a:rPr>
              <a:t>Improvements are larger in hard classes</a:t>
            </a:r>
          </a:p>
          <a:p>
            <a:pPr lvl="1"/>
            <a:endParaRPr lang="en-US" altLang="zh-CN" sz="1800" dirty="0">
              <a:latin typeface="Times New Roman" panose="02020603050405020304" pitchFamily="18" charset="0"/>
              <a:ea typeface="等线"/>
              <a:cs typeface="Times New Roman" panose="02020603050405020304" pitchFamily="18" charset="0"/>
            </a:endParaRPr>
          </a:p>
          <a:p>
            <a:pPr lvl="1"/>
            <a:endParaRPr lang="en-US" altLang="zh-CN" sz="1800" dirty="0">
              <a:latin typeface="Times New Roman" panose="02020603050405020304" pitchFamily="18" charset="0"/>
              <a:ea typeface="等线"/>
              <a:cs typeface="Times New Roman" panose="02020603050405020304" pitchFamily="18" charset="0"/>
            </a:endParaRPr>
          </a:p>
          <a:p>
            <a:pPr lvl="1"/>
            <a:endParaRPr lang="en-US" altLang="zh-CN" sz="1800" dirty="0">
              <a:latin typeface="Times New Roman" panose="02020603050405020304" pitchFamily="18" charset="0"/>
              <a:ea typeface="等线"/>
              <a:cs typeface="Times New Roman" panose="02020603050405020304" pitchFamily="18" charset="0"/>
            </a:endParaRPr>
          </a:p>
        </p:txBody>
      </p:sp>
      <p:grpSp>
        <p:nvGrpSpPr>
          <p:cNvPr id="11"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图片 5" descr="徽标, 公司名称&#10;&#10;已自动生成说明">
            <a:extLst>
              <a:ext uri="{FF2B5EF4-FFF2-40B4-BE49-F238E27FC236}">
                <a16:creationId xmlns:a16="http://schemas.microsoft.com/office/drawing/2014/main" id="{3E21C52C-B098-4CFF-BEBB-88446D029803}"/>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15" name="图片 4" descr="徽标&#10;&#10;已自动生成说明">
            <a:extLst>
              <a:ext uri="{FF2B5EF4-FFF2-40B4-BE49-F238E27FC236}">
                <a16:creationId xmlns:a16="http://schemas.microsoft.com/office/drawing/2014/main" id="{A226A260-0186-43F5-A28D-E9BBEF5B9B4F}"/>
              </a:ext>
            </a:extLst>
          </p:cNvPr>
          <p:cNvPicPr>
            <a:picLocks noChangeAspect="1"/>
          </p:cNvPicPr>
          <p:nvPr/>
        </p:nvPicPr>
        <p:blipFill>
          <a:blip r:embed="rId5"/>
          <a:stretch>
            <a:fillRect/>
          </a:stretch>
        </p:blipFill>
        <p:spPr>
          <a:xfrm>
            <a:off x="0" y="-3991"/>
            <a:ext cx="692670" cy="692670"/>
          </a:xfrm>
          <a:prstGeom prst="rect">
            <a:avLst/>
          </a:prstGeom>
        </p:spPr>
      </p:pic>
      <p:graphicFrame>
        <p:nvGraphicFramePr>
          <p:cNvPr id="5" name="图表 4">
            <a:extLst>
              <a:ext uri="{FF2B5EF4-FFF2-40B4-BE49-F238E27FC236}">
                <a16:creationId xmlns:a16="http://schemas.microsoft.com/office/drawing/2014/main" id="{C2E280F6-861A-4CB5-ADC8-E1A085DF22E0}"/>
              </a:ext>
            </a:extLst>
          </p:cNvPr>
          <p:cNvGraphicFramePr/>
          <p:nvPr>
            <p:extLst>
              <p:ext uri="{D42A27DB-BD31-4B8C-83A1-F6EECF244321}">
                <p14:modId xmlns:p14="http://schemas.microsoft.com/office/powerpoint/2010/main" val="1733655792"/>
              </p:ext>
            </p:extLst>
          </p:nvPr>
        </p:nvGraphicFramePr>
        <p:xfrm>
          <a:off x="1970568" y="2778684"/>
          <a:ext cx="8250864" cy="4148261"/>
        </p:xfrm>
        <a:graphic>
          <a:graphicData uri="http://schemas.openxmlformats.org/drawingml/2006/chart">
            <c:chart xmlns:c="http://schemas.openxmlformats.org/drawingml/2006/chart" xmlns:r="http://schemas.openxmlformats.org/officeDocument/2006/relationships" r:id="rId6"/>
          </a:graphicData>
        </a:graphic>
      </p:graphicFrame>
      <p:grpSp>
        <p:nvGrpSpPr>
          <p:cNvPr id="34" name="组合 33">
            <a:extLst>
              <a:ext uri="{FF2B5EF4-FFF2-40B4-BE49-F238E27FC236}">
                <a16:creationId xmlns:a16="http://schemas.microsoft.com/office/drawing/2014/main" id="{2683A4CB-BCC5-498C-8221-37FB5F89EC67}"/>
              </a:ext>
            </a:extLst>
          </p:cNvPr>
          <p:cNvGrpSpPr/>
          <p:nvPr/>
        </p:nvGrpSpPr>
        <p:grpSpPr>
          <a:xfrm>
            <a:off x="3264195" y="2778682"/>
            <a:ext cx="6573680" cy="3467227"/>
            <a:chOff x="3264195" y="2778682"/>
            <a:chExt cx="6573680" cy="3467227"/>
          </a:xfrm>
        </p:grpSpPr>
        <p:sp>
          <p:nvSpPr>
            <p:cNvPr id="24" name="矩形: 圆角 23">
              <a:extLst>
                <a:ext uri="{FF2B5EF4-FFF2-40B4-BE49-F238E27FC236}">
                  <a16:creationId xmlns:a16="http://schemas.microsoft.com/office/drawing/2014/main" id="{8CD684E1-2993-41C1-830E-DEC00C4928C1}"/>
                </a:ext>
              </a:extLst>
            </p:cNvPr>
            <p:cNvSpPr/>
            <p:nvPr/>
          </p:nvSpPr>
          <p:spPr>
            <a:xfrm>
              <a:off x="3264195" y="5559195"/>
              <a:ext cx="1406256" cy="686713"/>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9A5D3862-5B89-4A81-ADE3-8819CAD1699D}"/>
                </a:ext>
              </a:extLst>
            </p:cNvPr>
            <p:cNvSpPr/>
            <p:nvPr/>
          </p:nvSpPr>
          <p:spPr>
            <a:xfrm>
              <a:off x="5847907" y="3429001"/>
              <a:ext cx="1406256" cy="2816908"/>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角 25">
              <a:extLst>
                <a:ext uri="{FF2B5EF4-FFF2-40B4-BE49-F238E27FC236}">
                  <a16:creationId xmlns:a16="http://schemas.microsoft.com/office/drawing/2014/main" id="{809C0550-76C4-49F1-A0F1-BAA8704FF066}"/>
                </a:ext>
              </a:extLst>
            </p:cNvPr>
            <p:cNvSpPr/>
            <p:nvPr/>
          </p:nvSpPr>
          <p:spPr>
            <a:xfrm>
              <a:off x="8431619" y="3530009"/>
              <a:ext cx="1406256" cy="2715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AFFC6275-C6A3-448B-946E-20AE24AAE920}"/>
                </a:ext>
              </a:extLst>
            </p:cNvPr>
            <p:cNvGrpSpPr/>
            <p:nvPr/>
          </p:nvGrpSpPr>
          <p:grpSpPr>
            <a:xfrm>
              <a:off x="3604437" y="2778682"/>
              <a:ext cx="4901610" cy="2780513"/>
              <a:chOff x="3604437" y="2778682"/>
              <a:chExt cx="4901610" cy="2780513"/>
            </a:xfrm>
          </p:grpSpPr>
          <p:cxnSp>
            <p:nvCxnSpPr>
              <p:cNvPr id="9" name="直接箭头连接符 8">
                <a:extLst>
                  <a:ext uri="{FF2B5EF4-FFF2-40B4-BE49-F238E27FC236}">
                    <a16:creationId xmlns:a16="http://schemas.microsoft.com/office/drawing/2014/main" id="{9D3F41F5-B9AC-4E8B-BA0D-6E6A7B1ADFBD}"/>
                  </a:ext>
                </a:extLst>
              </p:cNvPr>
              <p:cNvCxnSpPr/>
              <p:nvPr/>
            </p:nvCxnSpPr>
            <p:spPr>
              <a:xfrm>
                <a:off x="3604437" y="2778684"/>
                <a:ext cx="361507" cy="27805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6AC75E1-B6A4-4022-A193-F4E51CAD282F}"/>
                  </a:ext>
                </a:extLst>
              </p:cNvPr>
              <p:cNvCxnSpPr>
                <a:cxnSpLocks/>
              </p:cNvCxnSpPr>
              <p:nvPr/>
            </p:nvCxnSpPr>
            <p:spPr>
              <a:xfrm>
                <a:off x="3604437" y="2778683"/>
                <a:ext cx="2243470" cy="7513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88D4CD5-900A-40D7-9E29-FFE94DB948E0}"/>
                  </a:ext>
                </a:extLst>
              </p:cNvPr>
              <p:cNvCxnSpPr>
                <a:cxnSpLocks/>
              </p:cNvCxnSpPr>
              <p:nvPr/>
            </p:nvCxnSpPr>
            <p:spPr>
              <a:xfrm>
                <a:off x="3604437" y="2778682"/>
                <a:ext cx="4901610" cy="7513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439662337"/>
      </p:ext>
    </p:extLst>
  </p:cSld>
  <p:clrMapOvr>
    <a:masterClrMapping/>
  </p:clrMapOvr>
  <mc:AlternateContent xmlns:mc="http://schemas.openxmlformats.org/markup-compatibility/2006" xmlns:p14="http://schemas.microsoft.com/office/powerpoint/2010/main">
    <mc:Choice Requires="p14">
      <p:transition spd="slow" p14:dur="2000" advTm="24042"/>
    </mc:Choice>
    <mc:Fallback xmlns="">
      <p:transition spd="slow" advTm="240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7E668086-6033-493D-9645-FDC06833F1C6}"/>
              </a:ext>
            </a:extLst>
          </p:cNvPr>
          <p:cNvSpPr>
            <a:spLocks noGrp="1"/>
          </p:cNvSpPr>
          <p:nvPr>
            <p:ph type="title"/>
          </p:nvPr>
        </p:nvSpPr>
        <p:spPr>
          <a:xfrm>
            <a:off x="643467" y="321734"/>
            <a:ext cx="10905066" cy="1135737"/>
          </a:xfrm>
        </p:spPr>
        <p:txBody>
          <a:bodyPr>
            <a:normAutofit/>
          </a:bodyPr>
          <a:lstStyle/>
          <a:p>
            <a:r>
              <a:rPr lang="zh-CN" altLang="en-US" sz="3600" dirty="0">
                <a:latin typeface="Times New Roman" panose="02020603050405020304" pitchFamily="18" charset="0"/>
                <a:ea typeface="等线 Light"/>
                <a:cs typeface="Times New Roman" panose="02020603050405020304" pitchFamily="18" charset="0"/>
              </a:rPr>
              <a:t>Ablation study.</a:t>
            </a:r>
            <a:r>
              <a:rPr lang="en-US" sz="3600" dirty="0">
                <a:latin typeface="Times New Roman" panose="02020603050405020304" pitchFamily="18" charset="0"/>
                <a:ea typeface="+mj-lt"/>
                <a:cs typeface="Times New Roman" panose="02020603050405020304" pitchFamily="18" charset="0"/>
              </a:rPr>
              <a:t>gazetteer coverage</a:t>
            </a:r>
            <a:endParaRPr lang="zh-CN" sz="3600" dirty="0">
              <a:latin typeface="Times New Roman" panose="02020603050405020304" pitchFamily="18" charset="0"/>
              <a:ea typeface="+mj-lt"/>
              <a:cs typeface="Times New Roman" panose="02020603050405020304" pitchFamily="18" charset="0"/>
            </a:endParaRPr>
          </a:p>
        </p:txBody>
      </p:sp>
      <p:sp>
        <p:nvSpPr>
          <p:cNvPr id="8" name="Content Placeholder 7">
            <a:extLst>
              <a:ext uri="{FF2B5EF4-FFF2-40B4-BE49-F238E27FC236}">
                <a16:creationId xmlns:a16="http://schemas.microsoft.com/office/drawing/2014/main" id="{BC84B13B-11C4-407A-A107-1E60BFDA809E}"/>
              </a:ext>
            </a:extLst>
          </p:cNvPr>
          <p:cNvSpPr>
            <a:spLocks noGrp="1"/>
          </p:cNvSpPr>
          <p:nvPr>
            <p:ph idx="1"/>
          </p:nvPr>
        </p:nvSpPr>
        <p:spPr>
          <a:xfrm>
            <a:off x="643469" y="1782981"/>
            <a:ext cx="4456059" cy="4393982"/>
          </a:xfrm>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When the training coverage is fixed:</a:t>
            </a:r>
          </a:p>
          <a:p>
            <a:pPr lvl="1"/>
            <a:r>
              <a:rPr lang="en-US" sz="1800" dirty="0">
                <a:latin typeface="Times New Roman" panose="02020603050405020304" pitchFamily="18" charset="0"/>
                <a:cs typeface="Times New Roman" panose="02020603050405020304" pitchFamily="18" charset="0"/>
              </a:rPr>
              <a:t>Higher testing coverage -&gt; Higher performance</a:t>
            </a:r>
            <a:endParaRPr lang="en-US" sz="16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the testing coverage is fixed:</a:t>
            </a:r>
          </a:p>
          <a:p>
            <a:pPr lvl="1"/>
            <a:r>
              <a:rPr lang="en-US" sz="1800" dirty="0">
                <a:latin typeface="Times New Roman" panose="02020603050405020304" pitchFamily="18" charset="0"/>
                <a:cs typeface="Times New Roman" panose="02020603050405020304" pitchFamily="18" charset="0"/>
              </a:rPr>
              <a:t>Closer coverage between training and testing -&gt; Higher performance</a:t>
            </a:r>
          </a:p>
          <a:p>
            <a:pPr lvl="1"/>
            <a:r>
              <a:rPr lang="en-US" sz="1800" dirty="0">
                <a:latin typeface="Times New Roman" panose="02020603050405020304" pitchFamily="18" charset="0"/>
                <a:cs typeface="Times New Roman" panose="02020603050405020304" pitchFamily="18" charset="0"/>
              </a:rPr>
              <a:t>With proper training coverage setting, performance is always better than baseline.</a:t>
            </a:r>
          </a:p>
          <a:p>
            <a:pPr lvl="1"/>
            <a:endParaRPr lang="en-US" sz="1600"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图片 4" descr="图片包含 日历&#10;&#10;已自动生成说明">
            <a:extLst>
              <a:ext uri="{FF2B5EF4-FFF2-40B4-BE49-F238E27FC236}">
                <a16:creationId xmlns:a16="http://schemas.microsoft.com/office/drawing/2014/main" id="{BF534490-20F4-4003-B494-4A211517B840}"/>
              </a:ext>
            </a:extLst>
          </p:cNvPr>
          <p:cNvPicPr>
            <a:picLocks noChangeAspect="1"/>
          </p:cNvPicPr>
          <p:nvPr/>
        </p:nvPicPr>
        <p:blipFill>
          <a:blip r:embed="rId3"/>
          <a:stretch>
            <a:fillRect/>
          </a:stretch>
        </p:blipFill>
        <p:spPr>
          <a:xfrm>
            <a:off x="5295320" y="2169846"/>
            <a:ext cx="6253212" cy="2845211"/>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文本框 4">
            <a:extLst>
              <a:ext uri="{FF2B5EF4-FFF2-40B4-BE49-F238E27FC236}">
                <a16:creationId xmlns:a16="http://schemas.microsoft.com/office/drawing/2014/main" id="{E792E937-F899-45A5-B60F-615A0A22DBBF}"/>
              </a:ext>
            </a:extLst>
          </p:cNvPr>
          <p:cNvSpPr txBox="1"/>
          <p:nvPr/>
        </p:nvSpPr>
        <p:spPr>
          <a:xfrm>
            <a:off x="5486400" y="5019675"/>
            <a:ext cx="58007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600" dirty="0">
                <a:ea typeface="+mn-lt"/>
                <a:cs typeface="+mn-lt"/>
              </a:rPr>
              <a:t>Coverage analysis</a:t>
            </a:r>
            <a:r>
              <a:rPr lang="zh-CN" altLang="en-US" sz="1600" dirty="0">
                <a:ea typeface="+mn-lt"/>
                <a:cs typeface="+mn-lt"/>
              </a:rPr>
              <a:t> </a:t>
            </a:r>
            <a:r>
              <a:rPr lang="en-US" altLang="zh-CN" sz="1600" dirty="0">
                <a:ea typeface="+mn-lt"/>
                <a:cs typeface="+mn-lt"/>
              </a:rPr>
              <a:t>on</a:t>
            </a:r>
            <a:r>
              <a:rPr lang="zh-CN" altLang="en-US" sz="1600" dirty="0">
                <a:ea typeface="+mn-lt"/>
                <a:cs typeface="+mn-lt"/>
              </a:rPr>
              <a:t> </a:t>
            </a:r>
            <a:r>
              <a:rPr lang="en-US" altLang="zh-CN" sz="1600" dirty="0">
                <a:ea typeface="+mn-lt"/>
                <a:cs typeface="+mn-lt"/>
              </a:rPr>
              <a:t>LOWNER test set</a:t>
            </a:r>
            <a:r>
              <a:rPr lang="zh-CN" sz="1600" dirty="0">
                <a:ea typeface="+mn-lt"/>
                <a:cs typeface="+mn-lt"/>
              </a:rPr>
              <a:t>. X-axis is the testing coverage and Y-axis is the training coverage</a:t>
            </a:r>
            <a:r>
              <a:rPr lang="en-US" altLang="zh-CN" sz="1600" dirty="0">
                <a:ea typeface="+mn-lt"/>
                <a:cs typeface="+mn-lt"/>
              </a:rPr>
              <a:t>.  Baseline (no gazetteer): 87.0</a:t>
            </a:r>
            <a:endParaRPr lang="zh-CN" sz="1600" dirty="0">
              <a:ea typeface="+mn-lt"/>
              <a:cs typeface="+mn-lt"/>
            </a:endParaRPr>
          </a:p>
        </p:txBody>
      </p:sp>
      <p:pic>
        <p:nvPicPr>
          <p:cNvPr id="16" name="图片 5" descr="徽标, 公司名称&#10;&#10;已自动生成说明">
            <a:extLst>
              <a:ext uri="{FF2B5EF4-FFF2-40B4-BE49-F238E27FC236}">
                <a16:creationId xmlns:a16="http://schemas.microsoft.com/office/drawing/2014/main" id="{C4C7C6D3-CB96-4669-9463-0D2FDE064C60}"/>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20" name="图片 4" descr="徽标&#10;&#10;已自动生成说明">
            <a:extLst>
              <a:ext uri="{FF2B5EF4-FFF2-40B4-BE49-F238E27FC236}">
                <a16:creationId xmlns:a16="http://schemas.microsoft.com/office/drawing/2014/main" id="{F76F13AD-7FF0-4BCA-8F8F-6C04D6EBEBF3}"/>
              </a:ext>
            </a:extLst>
          </p:cNvPr>
          <p:cNvPicPr>
            <a:picLocks noChangeAspect="1"/>
          </p:cNvPicPr>
          <p:nvPr/>
        </p:nvPicPr>
        <p:blipFill>
          <a:blip r:embed="rId5"/>
          <a:stretch>
            <a:fillRect/>
          </a:stretch>
        </p:blipFill>
        <p:spPr>
          <a:xfrm>
            <a:off x="0" y="-3991"/>
            <a:ext cx="692670" cy="692670"/>
          </a:xfrm>
          <a:prstGeom prst="rect">
            <a:avLst/>
          </a:prstGeom>
        </p:spPr>
      </p:pic>
    </p:spTree>
    <p:extLst>
      <p:ext uri="{BB962C8B-B14F-4D97-AF65-F5344CB8AC3E}">
        <p14:creationId xmlns:p14="http://schemas.microsoft.com/office/powerpoint/2010/main" val="4127614021"/>
      </p:ext>
    </p:extLst>
  </p:cSld>
  <p:clrMapOvr>
    <a:masterClrMapping/>
  </p:clrMapOvr>
  <mc:AlternateContent xmlns:mc="http://schemas.openxmlformats.org/markup-compatibility/2006" xmlns:p14="http://schemas.microsoft.com/office/powerpoint/2010/main">
    <mc:Choice Requires="p14">
      <p:transition spd="slow" p14:dur="2000" advTm="51607"/>
    </mc:Choice>
    <mc:Fallback xmlns="">
      <p:transition spd="slow" advTm="5160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标题 1">
            <a:extLst>
              <a:ext uri="{FF2B5EF4-FFF2-40B4-BE49-F238E27FC236}">
                <a16:creationId xmlns:a16="http://schemas.microsoft.com/office/drawing/2014/main" id="{D0C8B473-BA3D-4F53-AECC-63DC571FF714}"/>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CN" sz="3600" kern="1200" dirty="0">
                <a:latin typeface="Times New Roman" panose="02020603050405020304" pitchFamily="18" charset="0"/>
                <a:ea typeface="等线 Light"/>
                <a:cs typeface="Times New Roman" panose="02020603050405020304" pitchFamily="18" charset="0"/>
              </a:rPr>
              <a:t>Ablation </a:t>
            </a:r>
            <a:r>
              <a:rPr lang="en-US" altLang="zh-CN" sz="3600" kern="1200" dirty="0" err="1">
                <a:latin typeface="Times New Roman" panose="02020603050405020304" pitchFamily="18" charset="0"/>
                <a:ea typeface="等线 Light"/>
                <a:cs typeface="Times New Roman" panose="02020603050405020304" pitchFamily="18" charset="0"/>
              </a:rPr>
              <a:t>study.</a:t>
            </a:r>
            <a:r>
              <a:rPr lang="en-US" altLang="zh-CN" sz="3600" dirty="0" err="1">
                <a:latin typeface="Times New Roman" panose="02020603050405020304" pitchFamily="18" charset="0"/>
                <a:ea typeface="等线 Light"/>
                <a:cs typeface="Times New Roman" panose="02020603050405020304" pitchFamily="18" charset="0"/>
              </a:rPr>
              <a:t>low</a:t>
            </a:r>
            <a:r>
              <a:rPr lang="en-US" altLang="zh-CN" sz="3600" dirty="0">
                <a:latin typeface="Times New Roman" panose="02020603050405020304" pitchFamily="18" charset="0"/>
                <a:ea typeface="等线 Light"/>
                <a:cs typeface="Times New Roman" panose="02020603050405020304" pitchFamily="18" charset="0"/>
              </a:rPr>
              <a:t>-resource setting</a:t>
            </a:r>
            <a:endParaRPr lang="en-US" altLang="zh-CN" sz="3600" kern="1200"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FCEB1AAC-3992-460C-8B61-AFC33C8D7945}"/>
              </a:ext>
            </a:extLst>
          </p:cNvPr>
          <p:cNvSpPr>
            <a:spLocks noGrp="1"/>
          </p:cNvSpPr>
          <p:nvPr>
            <p:ph idx="1"/>
          </p:nvPr>
        </p:nvSpPr>
        <p:spPr>
          <a:xfrm>
            <a:off x="643469" y="1782981"/>
            <a:ext cx="4008384" cy="4393982"/>
          </a:xfrm>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GEMNET are always more efficient than the baseline model.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Specifically, GEMNET improves much faster with less data.</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GEMNET achieves close to maximum with only 20% data.</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图片 6" descr="表格&#10;&#10;已自动生成说明">
            <a:extLst>
              <a:ext uri="{FF2B5EF4-FFF2-40B4-BE49-F238E27FC236}">
                <a16:creationId xmlns:a16="http://schemas.microsoft.com/office/drawing/2014/main" id="{8E8DCF3A-061E-4011-BCFA-B23DBAA72654}"/>
              </a:ext>
            </a:extLst>
          </p:cNvPr>
          <p:cNvPicPr>
            <a:picLocks noChangeAspect="1"/>
          </p:cNvPicPr>
          <p:nvPr/>
        </p:nvPicPr>
        <p:blipFill>
          <a:blip r:embed="rId3"/>
          <a:stretch>
            <a:fillRect/>
          </a:stretch>
        </p:blipFill>
        <p:spPr>
          <a:xfrm>
            <a:off x="5295320" y="2631020"/>
            <a:ext cx="6253212" cy="1922863"/>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文本框 6">
            <a:extLst>
              <a:ext uri="{FF2B5EF4-FFF2-40B4-BE49-F238E27FC236}">
                <a16:creationId xmlns:a16="http://schemas.microsoft.com/office/drawing/2014/main" id="{D826CC24-27D1-4D0B-B0A7-79FFDA9224DD}"/>
              </a:ext>
            </a:extLst>
          </p:cNvPr>
          <p:cNvSpPr txBox="1"/>
          <p:nvPr/>
        </p:nvSpPr>
        <p:spPr>
          <a:xfrm>
            <a:off x="5343525" y="4600575"/>
            <a:ext cx="62007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600">
                <a:ea typeface="+mn-lt"/>
                <a:cs typeface="+mn-lt"/>
              </a:rPr>
              <a:t>NER results </a:t>
            </a:r>
            <a:r>
              <a:rPr lang="en-US" sz="1600">
                <a:ea typeface="+mn-lt"/>
                <a:cs typeface="+mn-lt"/>
              </a:rPr>
              <a:t>on</a:t>
            </a:r>
            <a:r>
              <a:rPr lang="en-US" altLang="zh-CN" sz="1600" dirty="0">
                <a:ea typeface="+mn-lt"/>
                <a:cs typeface="+mn-lt"/>
              </a:rPr>
              <a:t> </a:t>
            </a:r>
            <a:r>
              <a:rPr lang="en-US" sz="1600">
                <a:ea typeface="+mn-lt"/>
                <a:cs typeface="+mn-lt"/>
              </a:rPr>
              <a:t>the full test set</a:t>
            </a:r>
            <a:r>
              <a:rPr lang="en-US" altLang="zh-CN" sz="1600">
                <a:ea typeface="+mn-lt"/>
                <a:cs typeface="+mn-lt"/>
              </a:rPr>
              <a:t> (F1) for comparing a baseline model </a:t>
            </a:r>
            <a:r>
              <a:rPr lang="en-US" sz="1600">
                <a:ea typeface="+mn-lt"/>
                <a:cs typeface="+mn-lt"/>
              </a:rPr>
              <a:t> and GEMNET in low-resource settings using small subsets of the training data</a:t>
            </a:r>
            <a:endParaRPr lang="zh-CN"/>
          </a:p>
        </p:txBody>
      </p:sp>
      <p:pic>
        <p:nvPicPr>
          <p:cNvPr id="14" name="图片 5" descr="徽标, 公司名称&#10;&#10;已自动生成说明">
            <a:extLst>
              <a:ext uri="{FF2B5EF4-FFF2-40B4-BE49-F238E27FC236}">
                <a16:creationId xmlns:a16="http://schemas.microsoft.com/office/drawing/2014/main" id="{0C1E8E43-FFCB-4518-90CD-A9095FA7A5F0}"/>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18" name="图片 4" descr="徽标&#10;&#10;已自动生成说明">
            <a:extLst>
              <a:ext uri="{FF2B5EF4-FFF2-40B4-BE49-F238E27FC236}">
                <a16:creationId xmlns:a16="http://schemas.microsoft.com/office/drawing/2014/main" id="{5F731AB7-5A00-4F60-8EBD-ED7C1F9CCF52}"/>
              </a:ext>
            </a:extLst>
          </p:cNvPr>
          <p:cNvPicPr>
            <a:picLocks noChangeAspect="1"/>
          </p:cNvPicPr>
          <p:nvPr/>
        </p:nvPicPr>
        <p:blipFill>
          <a:blip r:embed="rId5"/>
          <a:stretch>
            <a:fillRect/>
          </a:stretch>
        </p:blipFill>
        <p:spPr>
          <a:xfrm>
            <a:off x="0" y="-3991"/>
            <a:ext cx="692670" cy="692670"/>
          </a:xfrm>
          <a:prstGeom prst="rect">
            <a:avLst/>
          </a:prstGeom>
        </p:spPr>
      </p:pic>
    </p:spTree>
    <p:extLst>
      <p:ext uri="{BB962C8B-B14F-4D97-AF65-F5344CB8AC3E}">
        <p14:creationId xmlns:p14="http://schemas.microsoft.com/office/powerpoint/2010/main" val="754818115"/>
      </p:ext>
    </p:extLst>
  </p:cSld>
  <p:clrMapOvr>
    <a:masterClrMapping/>
  </p:clrMapOvr>
  <mc:AlternateContent xmlns:mc="http://schemas.openxmlformats.org/markup-compatibility/2006" xmlns:p14="http://schemas.microsoft.com/office/powerpoint/2010/main">
    <mc:Choice Requires="p14">
      <p:transition spd="slow" p14:dur="2000" advTm="37361"/>
    </mc:Choice>
    <mc:Fallback xmlns="">
      <p:transition spd="slow" advTm="373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7E668086-6033-493D-9645-FDC06833F1C6}"/>
              </a:ext>
            </a:extLst>
          </p:cNvPr>
          <p:cNvSpPr>
            <a:spLocks noGrp="1"/>
          </p:cNvSpPr>
          <p:nvPr>
            <p:ph type="title"/>
          </p:nvPr>
        </p:nvSpPr>
        <p:spPr>
          <a:xfrm>
            <a:off x="643467" y="321734"/>
            <a:ext cx="10905066" cy="1135737"/>
          </a:xfrm>
        </p:spPr>
        <p:txBody>
          <a:bodyPr>
            <a:normAutofit/>
          </a:bodyPr>
          <a:lstStyle/>
          <a:p>
            <a:r>
              <a:rPr lang="zh-CN" altLang="en-US" sz="3600" dirty="0">
                <a:latin typeface="Times New Roman" panose="02020603050405020304" pitchFamily="18" charset="0"/>
                <a:ea typeface="等线 Light"/>
                <a:cs typeface="Times New Roman" panose="02020603050405020304" pitchFamily="18" charset="0"/>
              </a:rPr>
              <a:t>Summary</a:t>
            </a:r>
          </a:p>
        </p:txBody>
      </p:sp>
      <p:sp>
        <p:nvSpPr>
          <p:cNvPr id="3" name="内容占位符 2">
            <a:extLst>
              <a:ext uri="{FF2B5EF4-FFF2-40B4-BE49-F238E27FC236}">
                <a16:creationId xmlns:a16="http://schemas.microsoft.com/office/drawing/2014/main" id="{4D905304-57F2-4151-84AF-58A214ECFAF9}"/>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zh-CN" altLang="en-US" dirty="0">
                <a:latin typeface="Times New Roman" panose="02020603050405020304" pitchFamily="18" charset="0"/>
                <a:ea typeface="等线"/>
                <a:cs typeface="Times New Roman" panose="02020603050405020304" pitchFamily="18" charset="0"/>
              </a:rPr>
              <a:t>Our contribution</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a:p>
            <a:pPr lvl="1"/>
            <a:r>
              <a:rPr lang="en-US" altLang="zh-CN" sz="2000" dirty="0">
                <a:latin typeface="Times New Roman" panose="02020603050405020304" pitchFamily="18" charset="0"/>
                <a:ea typeface="+mn-lt"/>
                <a:cs typeface="Times New Roman" panose="02020603050405020304" pitchFamily="18" charset="0"/>
              </a:rPr>
              <a:t>We</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developed</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new</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datasets</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to</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represent</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the</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current</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challenges</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in</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NER.</a:t>
            </a:r>
            <a:endParaRPr lang="zh-CN" sz="2000" dirty="0">
              <a:latin typeface="Times New Roman" panose="02020603050405020304" pitchFamily="18" charset="0"/>
              <a:ea typeface="等线"/>
              <a:cs typeface="Times New Roman" panose="02020603050405020304" pitchFamily="18" charset="0"/>
            </a:endParaRPr>
          </a:p>
          <a:p>
            <a:pPr lvl="1"/>
            <a:endParaRPr lang="en-US" altLang="zh-CN" sz="2000" dirty="0">
              <a:latin typeface="Times New Roman" panose="02020603050405020304" pitchFamily="18" charset="0"/>
              <a:ea typeface="等线"/>
              <a:cs typeface="Times New Roman" panose="02020603050405020304" pitchFamily="18" charset="0"/>
            </a:endParaRPr>
          </a:p>
          <a:p>
            <a:pPr lvl="1"/>
            <a:r>
              <a:rPr lang="en-US" altLang="zh-CN" sz="2000" dirty="0">
                <a:latin typeface="Times New Roman" panose="02020603050405020304" pitchFamily="18" charset="0"/>
                <a:ea typeface="等线"/>
                <a:cs typeface="Times New Roman" panose="02020603050405020304" pitchFamily="18" charset="0"/>
              </a:rPr>
              <a:t>We</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proposed</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GEMNET,</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a</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flexible</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architecture</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support</a:t>
            </a:r>
            <a:r>
              <a:rPr lang="en-US" sz="2000" dirty="0">
                <a:latin typeface="Times New Roman" panose="02020603050405020304" pitchFamily="18" charset="0"/>
                <a:ea typeface="等线"/>
                <a:cs typeface="Times New Roman" panose="02020603050405020304" pitchFamily="18" charset="0"/>
              </a:rPr>
              <a:t>ing</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external</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gazetteers</a:t>
            </a:r>
            <a:r>
              <a:rPr lang="en-US" sz="2000" dirty="0">
                <a:latin typeface="Times New Roman" panose="02020603050405020304" pitchFamily="18" charset="0"/>
                <a:ea typeface="等线"/>
                <a:cs typeface="Times New Roman" panose="02020603050405020304" pitchFamily="18" charset="0"/>
              </a:rPr>
              <a:t>.</a:t>
            </a:r>
            <a:endParaRPr lang="en-US" altLang="zh-CN" sz="2000" dirty="0">
              <a:latin typeface="Times New Roman" panose="02020603050405020304" pitchFamily="18" charset="0"/>
              <a:ea typeface="等线"/>
              <a:cs typeface="Times New Roman" panose="02020603050405020304" pitchFamily="18" charset="0"/>
            </a:endParaRPr>
          </a:p>
          <a:p>
            <a:pPr lvl="1"/>
            <a:endParaRPr lang="en-US" sz="2000" dirty="0">
              <a:latin typeface="Times New Roman" panose="02020603050405020304" pitchFamily="18" charset="0"/>
              <a:ea typeface="等线"/>
              <a:cs typeface="Times New Roman" panose="02020603050405020304" pitchFamily="18" charset="0"/>
            </a:endParaRPr>
          </a:p>
          <a:p>
            <a:pPr lvl="1"/>
            <a:r>
              <a:rPr lang="en-US" sz="2000" dirty="0">
                <a:latin typeface="Times New Roman" panose="02020603050405020304" pitchFamily="18" charset="0"/>
                <a:ea typeface="等线"/>
                <a:cs typeface="Times New Roman" panose="02020603050405020304" pitchFamily="18" charset="0"/>
              </a:rPr>
              <a:t>We analyzed the effects of gazetteer </a:t>
            </a:r>
            <a:r>
              <a:rPr lang="en-US" sz="2000" dirty="0">
                <a:latin typeface="Times New Roman" panose="02020603050405020304" pitchFamily="18" charset="0"/>
                <a:ea typeface="+mn-lt"/>
                <a:cs typeface="Times New Roman" panose="02020603050405020304" pitchFamily="18" charset="0"/>
              </a:rPr>
              <a:t>integration method, training method, gazetteer coverage and training data size </a:t>
            </a:r>
            <a:endParaRPr lang="en-US" sz="2000" dirty="0">
              <a:latin typeface="Times New Roman" panose="02020603050405020304" pitchFamily="18" charset="0"/>
              <a:ea typeface="等线"/>
              <a:cs typeface="Times New Roman" panose="02020603050405020304" pitchFamily="18" charset="0"/>
            </a:endParaRPr>
          </a:p>
          <a:p>
            <a:pPr lvl="1"/>
            <a:endParaRPr lang="en-US" altLang="zh-CN" sz="2000" dirty="0">
              <a:latin typeface="Times New Roman" panose="02020603050405020304" pitchFamily="18" charset="0"/>
              <a:ea typeface="等线"/>
              <a:cs typeface="Times New Roman" panose="02020603050405020304" pitchFamily="18" charset="0"/>
            </a:endParaRPr>
          </a:p>
          <a:p>
            <a:pPr lvl="1"/>
            <a:endParaRPr lang="zh-CN" altLang="en-US" sz="2000" dirty="0">
              <a:latin typeface="Times New Roman" panose="02020603050405020304" pitchFamily="18" charset="0"/>
              <a:ea typeface="等线"/>
              <a:cs typeface="Times New Roman" panose="02020603050405020304" pitchFamily="18" charset="0"/>
            </a:endParaRPr>
          </a:p>
          <a:p>
            <a:pPr lvl="1"/>
            <a:endParaRPr lang="zh-CN" altLang="en-US" sz="2800" dirty="0">
              <a:latin typeface="Times New Roman" panose="02020603050405020304" pitchFamily="18" charset="0"/>
              <a:ea typeface="等线"/>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图片 5" descr="徽标, 公司名称&#10;&#10;已自动生成说明">
            <a:extLst>
              <a:ext uri="{FF2B5EF4-FFF2-40B4-BE49-F238E27FC236}">
                <a16:creationId xmlns:a16="http://schemas.microsoft.com/office/drawing/2014/main" id="{6D30AF4B-925B-4E76-93E0-4FB644C013E4}"/>
              </a:ext>
            </a:extLst>
          </p:cNvPr>
          <p:cNvPicPr>
            <a:picLocks noChangeAspect="1"/>
          </p:cNvPicPr>
          <p:nvPr/>
        </p:nvPicPr>
        <p:blipFill>
          <a:blip r:embed="rId3"/>
          <a:stretch>
            <a:fillRect/>
          </a:stretch>
        </p:blipFill>
        <p:spPr>
          <a:xfrm>
            <a:off x="11499331" y="20457"/>
            <a:ext cx="692670" cy="692670"/>
          </a:xfrm>
          <a:prstGeom prst="rect">
            <a:avLst/>
          </a:prstGeom>
        </p:spPr>
      </p:pic>
      <p:pic>
        <p:nvPicPr>
          <p:cNvPr id="11" name="图片 4" descr="徽标&#10;&#10;已自动生成说明">
            <a:extLst>
              <a:ext uri="{FF2B5EF4-FFF2-40B4-BE49-F238E27FC236}">
                <a16:creationId xmlns:a16="http://schemas.microsoft.com/office/drawing/2014/main" id="{C2A165E9-C3AA-45C8-8FFC-7A68302ED946}"/>
              </a:ext>
            </a:extLst>
          </p:cNvPr>
          <p:cNvPicPr>
            <a:picLocks noChangeAspect="1"/>
          </p:cNvPicPr>
          <p:nvPr/>
        </p:nvPicPr>
        <p:blipFill>
          <a:blip r:embed="rId4"/>
          <a:stretch>
            <a:fillRect/>
          </a:stretch>
        </p:blipFill>
        <p:spPr>
          <a:xfrm>
            <a:off x="0" y="-3991"/>
            <a:ext cx="692670" cy="692670"/>
          </a:xfrm>
          <a:prstGeom prst="rect">
            <a:avLst/>
          </a:prstGeom>
        </p:spPr>
      </p:pic>
    </p:spTree>
    <p:extLst>
      <p:ext uri="{BB962C8B-B14F-4D97-AF65-F5344CB8AC3E}">
        <p14:creationId xmlns:p14="http://schemas.microsoft.com/office/powerpoint/2010/main" val="442669745"/>
      </p:ext>
    </p:extLst>
  </p:cSld>
  <p:clrMapOvr>
    <a:masterClrMapping/>
  </p:clrMapOvr>
  <mc:AlternateContent xmlns:mc="http://schemas.openxmlformats.org/markup-compatibility/2006" xmlns:p14="http://schemas.microsoft.com/office/powerpoint/2010/main">
    <mc:Choice Requires="p14">
      <p:transition spd="slow" p14:dur="2000" advTm="34820"/>
    </mc:Choice>
    <mc:Fallback xmlns="">
      <p:transition spd="slow" advTm="348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标题 1">
            <a:extLst>
              <a:ext uri="{FF2B5EF4-FFF2-40B4-BE49-F238E27FC236}">
                <a16:creationId xmlns:a16="http://schemas.microsoft.com/office/drawing/2014/main" id="{CEBCA132-0AC5-469F-88A9-6AC666C9E04A}"/>
              </a:ext>
            </a:extLst>
          </p:cNvPr>
          <p:cNvSpPr>
            <a:spLocks noGrp="1"/>
          </p:cNvSpPr>
          <p:nvPr>
            <p:ph type="title"/>
          </p:nvPr>
        </p:nvSpPr>
        <p:spPr>
          <a:xfrm>
            <a:off x="838200" y="365125"/>
            <a:ext cx="10515600" cy="1325563"/>
          </a:xfrm>
        </p:spPr>
        <p:txBody>
          <a:bodyPr>
            <a:normAutofit/>
          </a:bodyPr>
          <a:lstStyle/>
          <a:p>
            <a:pPr algn="ctr"/>
            <a:r>
              <a:rPr lang="zh-CN" sz="3600" dirty="0">
                <a:latin typeface="Times New Roman" panose="02020603050405020304" pitchFamily="18" charset="0"/>
                <a:ea typeface="+mj-lt"/>
                <a:cs typeface="Times New Roman" panose="02020603050405020304" pitchFamily="18" charset="0"/>
              </a:rPr>
              <a:t>Named Entity Recognition (NER) remains difficult in real-world settings</a:t>
            </a:r>
            <a:endParaRPr lang="zh-CN" sz="3600" dirty="0">
              <a:latin typeface="Times New Roman" panose="02020603050405020304" pitchFamily="18" charset="0"/>
              <a:ea typeface="等线 Light"/>
              <a:cs typeface="Times New Roman" panose="02020603050405020304" pitchFamily="18" charset="0"/>
            </a:endParaRPr>
          </a:p>
        </p:txBody>
      </p:sp>
      <p:grpSp>
        <p:nvGrpSpPr>
          <p:cNvPr id="3" name="组合 2">
            <a:extLst>
              <a:ext uri="{FF2B5EF4-FFF2-40B4-BE49-F238E27FC236}">
                <a16:creationId xmlns:a16="http://schemas.microsoft.com/office/drawing/2014/main" id="{7F151BB2-EAA0-4420-BF6A-57127A1592E0}"/>
              </a:ext>
            </a:extLst>
          </p:cNvPr>
          <p:cNvGrpSpPr/>
          <p:nvPr/>
        </p:nvGrpSpPr>
        <p:grpSpPr>
          <a:xfrm>
            <a:off x="7414783" y="1986363"/>
            <a:ext cx="3184812" cy="4393190"/>
            <a:chOff x="1117889" y="1975139"/>
            <a:chExt cx="3184812" cy="4393190"/>
          </a:xfrm>
        </p:grpSpPr>
        <p:pic>
          <p:nvPicPr>
            <p:cNvPr id="26" name="图片 4" descr="骑自行车的人在街道上&#10;&#10;已自动生成说明">
              <a:extLst>
                <a:ext uri="{FF2B5EF4-FFF2-40B4-BE49-F238E27FC236}">
                  <a16:creationId xmlns:a16="http://schemas.microsoft.com/office/drawing/2014/main" id="{82017623-9CEC-49A8-9232-FAF15BC01A4D}"/>
                </a:ext>
              </a:extLst>
            </p:cNvPr>
            <p:cNvPicPr>
              <a:picLocks noChangeAspect="1"/>
            </p:cNvPicPr>
            <p:nvPr/>
          </p:nvPicPr>
          <p:blipFill>
            <a:blip r:embed="rId3"/>
            <a:stretch>
              <a:fillRect/>
            </a:stretch>
          </p:blipFill>
          <p:spPr>
            <a:xfrm>
              <a:off x="1384588" y="2758354"/>
              <a:ext cx="2495550" cy="3609975"/>
            </a:xfrm>
            <a:prstGeom prst="rect">
              <a:avLst/>
            </a:prstGeom>
          </p:spPr>
        </p:pic>
        <p:sp>
          <p:nvSpPr>
            <p:cNvPr id="28" name="文本框 27">
              <a:extLst>
                <a:ext uri="{FF2B5EF4-FFF2-40B4-BE49-F238E27FC236}">
                  <a16:creationId xmlns:a16="http://schemas.microsoft.com/office/drawing/2014/main" id="{4D5FB79B-BD6A-4B05-A3BA-136BD16B52B8}"/>
                </a:ext>
              </a:extLst>
            </p:cNvPr>
            <p:cNvSpPr txBox="1"/>
            <p:nvPr/>
          </p:nvSpPr>
          <p:spPr>
            <a:xfrm>
              <a:off x="1117889" y="1975139"/>
              <a:ext cx="31848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latin typeface="Garamond" panose="02020404030301010803" pitchFamily="18" charset="0"/>
                  <a:ea typeface="等线"/>
                  <a:cs typeface="Times New Roman" panose="02020603050405020304" pitchFamily="18" charset="0"/>
                </a:rPr>
                <a:t>What is </a:t>
              </a:r>
              <a:r>
                <a:rPr lang="zh-CN" altLang="en-US" sz="2400" i="1" u="sng" dirty="0">
                  <a:latin typeface="Garamond" panose="02020404030301010803" pitchFamily="18" charset="0"/>
                  <a:ea typeface="等线"/>
                  <a:cs typeface="Times New Roman" panose="02020603050405020304" pitchFamily="18" charset="0"/>
                </a:rPr>
                <a:t>life is beautiful</a:t>
              </a:r>
              <a:r>
                <a:rPr lang="zh-CN" altLang="en-US" sz="2400" dirty="0">
                  <a:latin typeface="Garamond" panose="02020404030301010803" pitchFamily="18" charset="0"/>
                  <a:ea typeface="等线"/>
                  <a:cs typeface="Times New Roman" panose="02020603050405020304" pitchFamily="18" charset="0"/>
                </a:rPr>
                <a:t>?</a:t>
              </a:r>
            </a:p>
          </p:txBody>
        </p:sp>
      </p:grpSp>
      <p:pic>
        <p:nvPicPr>
          <p:cNvPr id="15" name="图片 5" descr="徽标, 公司名称&#10;&#10;已自动生成说明">
            <a:extLst>
              <a:ext uri="{FF2B5EF4-FFF2-40B4-BE49-F238E27FC236}">
                <a16:creationId xmlns:a16="http://schemas.microsoft.com/office/drawing/2014/main" id="{3F67A5D5-603D-41EE-B0C9-D9C4AA8AB931}"/>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17" name="图片 4" descr="徽标&#10;&#10;已自动生成说明">
            <a:extLst>
              <a:ext uri="{FF2B5EF4-FFF2-40B4-BE49-F238E27FC236}">
                <a16:creationId xmlns:a16="http://schemas.microsoft.com/office/drawing/2014/main" id="{95396655-CCE8-415C-9646-8A0920D91B9F}"/>
              </a:ext>
            </a:extLst>
          </p:cNvPr>
          <p:cNvPicPr>
            <a:picLocks noChangeAspect="1"/>
          </p:cNvPicPr>
          <p:nvPr/>
        </p:nvPicPr>
        <p:blipFill>
          <a:blip r:embed="rId5"/>
          <a:stretch>
            <a:fillRect/>
          </a:stretch>
        </p:blipFill>
        <p:spPr>
          <a:xfrm>
            <a:off x="0" y="-3991"/>
            <a:ext cx="692670" cy="692670"/>
          </a:xfrm>
          <a:prstGeom prst="rect">
            <a:avLst/>
          </a:prstGeom>
        </p:spPr>
      </p:pic>
      <p:grpSp>
        <p:nvGrpSpPr>
          <p:cNvPr id="2" name="组合 1">
            <a:extLst>
              <a:ext uri="{FF2B5EF4-FFF2-40B4-BE49-F238E27FC236}">
                <a16:creationId xmlns:a16="http://schemas.microsoft.com/office/drawing/2014/main" id="{CC642CF9-4453-45A7-B4DE-94DE3A6CD83D}"/>
              </a:ext>
            </a:extLst>
          </p:cNvPr>
          <p:cNvGrpSpPr/>
          <p:nvPr/>
        </p:nvGrpSpPr>
        <p:grpSpPr>
          <a:xfrm>
            <a:off x="691611" y="1966260"/>
            <a:ext cx="5630132" cy="3424867"/>
            <a:chOff x="692670" y="1986363"/>
            <a:chExt cx="5630132" cy="3424867"/>
          </a:xfrm>
        </p:grpSpPr>
        <p:sp>
          <p:nvSpPr>
            <p:cNvPr id="30" name="文本框 29">
              <a:extLst>
                <a:ext uri="{FF2B5EF4-FFF2-40B4-BE49-F238E27FC236}">
                  <a16:creationId xmlns:a16="http://schemas.microsoft.com/office/drawing/2014/main" id="{F2146935-21DE-4325-A8EC-D404CA541AD0}"/>
                </a:ext>
              </a:extLst>
            </p:cNvPr>
            <p:cNvSpPr txBox="1"/>
            <p:nvPr/>
          </p:nvSpPr>
          <p:spPr>
            <a:xfrm>
              <a:off x="692670" y="1986363"/>
              <a:ext cx="56301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latin typeface="Garamond" panose="02020404030301010803" pitchFamily="18" charset="0"/>
                  <a:ea typeface="等线"/>
                  <a:cs typeface="Times New Roman" panose="02020603050405020304" pitchFamily="18" charset="0"/>
                </a:rPr>
                <a:t>He worked for </a:t>
              </a:r>
              <a:r>
                <a:rPr lang="en-US" altLang="zh-CN" sz="2400" i="1" u="sng" dirty="0">
                  <a:latin typeface="Garamond" panose="02020404030301010803" pitchFamily="18" charset="0"/>
                  <a:ea typeface="等线"/>
                  <a:cs typeface="Times New Roman" panose="02020603050405020304" pitchFamily="18" charset="0"/>
                </a:rPr>
                <a:t>linear technology</a:t>
              </a:r>
              <a:r>
                <a:rPr lang="en-US" altLang="zh-CN" sz="2400" dirty="0">
                  <a:latin typeface="Garamond" panose="02020404030301010803" pitchFamily="18" charset="0"/>
                  <a:ea typeface="等线"/>
                  <a:cs typeface="Times New Roman" panose="02020603050405020304" pitchFamily="18" charset="0"/>
                </a:rPr>
                <a:t> and </a:t>
              </a:r>
              <a:r>
                <a:rPr lang="en-US" altLang="zh-CN" sz="2400" i="1" u="sng" dirty="0">
                  <a:latin typeface="Garamond" panose="02020404030301010803" pitchFamily="18" charset="0"/>
                  <a:ea typeface="等线"/>
                  <a:cs typeface="Times New Roman" panose="02020603050405020304" pitchFamily="18" charset="0"/>
                </a:rPr>
                <a:t>analog devices</a:t>
              </a:r>
              <a:r>
                <a:rPr lang="en-US" altLang="zh-CN" sz="2400" i="1" dirty="0">
                  <a:latin typeface="Garamond" panose="02020404030301010803" pitchFamily="18" charset="0"/>
                  <a:ea typeface="等线"/>
                  <a:cs typeface="Times New Roman" panose="02020603050405020304" pitchFamily="18" charset="0"/>
                </a:rPr>
                <a:t>.</a:t>
              </a:r>
              <a:endParaRPr lang="zh-CN" altLang="en-US" sz="2400" i="1" dirty="0">
                <a:latin typeface="Garamond" panose="02020404030301010803" pitchFamily="18" charset="0"/>
                <a:ea typeface="等线"/>
                <a:cs typeface="Times New Roman" panose="02020603050405020304" pitchFamily="18" charset="0"/>
              </a:endParaRPr>
            </a:p>
          </p:txBody>
        </p:sp>
        <p:pic>
          <p:nvPicPr>
            <p:cNvPr id="1026" name="Picture 2" descr="Linear Technology | Analog Integrated Circuits | Micross">
              <a:extLst>
                <a:ext uri="{FF2B5EF4-FFF2-40B4-BE49-F238E27FC236}">
                  <a16:creationId xmlns:a16="http://schemas.microsoft.com/office/drawing/2014/main" id="{91964DF2-0A7A-4908-B3F6-50CDE74D4D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5119" y="3251065"/>
              <a:ext cx="2160165" cy="21601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bout Analog Devices">
              <a:extLst>
                <a:ext uri="{FF2B5EF4-FFF2-40B4-BE49-F238E27FC236}">
                  <a16:creationId xmlns:a16="http://schemas.microsoft.com/office/drawing/2014/main" id="{2D59E8A6-9F29-401A-B492-E3F81FA67F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4657" y="3374146"/>
              <a:ext cx="2552001" cy="19140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80331120"/>
      </p:ext>
    </p:extLst>
  </p:cSld>
  <p:clrMapOvr>
    <a:masterClrMapping/>
  </p:clrMapOvr>
  <mc:AlternateContent xmlns:mc="http://schemas.openxmlformats.org/markup-compatibility/2006" xmlns:p14="http://schemas.microsoft.com/office/powerpoint/2010/main">
    <mc:Choice Requires="p14">
      <p:transition spd="slow" p14:dur="2000" advTm="53813"/>
    </mc:Choice>
    <mc:Fallback xmlns="">
      <p:transition spd="slow" advTm="538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046137C3-3BF0-44BC-AB48-665F98559D17}"/>
              </a:ext>
            </a:extLst>
          </p:cNvPr>
          <p:cNvSpPr>
            <a:spLocks noGrp="1"/>
          </p:cNvSpPr>
          <p:nvPr>
            <p:ph type="title"/>
          </p:nvPr>
        </p:nvSpPr>
        <p:spPr>
          <a:xfrm>
            <a:off x="838200" y="365125"/>
            <a:ext cx="10515600" cy="1325563"/>
          </a:xfrm>
        </p:spPr>
        <p:txBody>
          <a:bodyPr/>
          <a:lstStyle/>
          <a:p>
            <a:pPr algn="ctr"/>
            <a:r>
              <a:rPr lang="zh-CN" altLang="en-US" sz="3600" dirty="0">
                <a:latin typeface="Times New Roman" panose="02020603050405020304" pitchFamily="18" charset="0"/>
                <a:ea typeface="等线 Light"/>
                <a:cs typeface="Times New Roman" panose="02020603050405020304" pitchFamily="18" charset="0"/>
              </a:rPr>
              <a:t>Current NER challenges</a:t>
            </a:r>
          </a:p>
        </p:txBody>
      </p:sp>
      <p:sp>
        <p:nvSpPr>
          <p:cNvPr id="3" name="内容占位符 2">
            <a:extLst>
              <a:ext uri="{FF2B5EF4-FFF2-40B4-BE49-F238E27FC236}">
                <a16:creationId xmlns:a16="http://schemas.microsoft.com/office/drawing/2014/main" id="{99588AA2-773B-4A26-ADF9-08C84AD0E33B}"/>
              </a:ext>
            </a:extLst>
          </p:cNvPr>
          <p:cNvSpPr>
            <a:spLocks noGrp="1"/>
          </p:cNvSpPr>
          <p:nvPr>
            <p:ph idx="1"/>
          </p:nvPr>
        </p:nvSpPr>
        <p:spPr>
          <a:xfrm>
            <a:off x="838200" y="1825625"/>
            <a:ext cx="5134761" cy="2696774"/>
          </a:xfrm>
        </p:spPr>
        <p:txBody>
          <a:bodyPr vert="horz" lIns="91440" tIns="45720" rIns="91440" bIns="45720" rtlCol="0" anchor="t">
            <a:normAutofit/>
          </a:bodyPr>
          <a:lstStyle/>
          <a:p>
            <a:r>
              <a:rPr lang="zh-CN" altLang="en-US" sz="2400" dirty="0">
                <a:latin typeface="Times New Roman" panose="02020603050405020304" pitchFamily="18" charset="0"/>
                <a:ea typeface="等线"/>
                <a:cs typeface="Times New Roman" panose="02020603050405020304" pitchFamily="18" charset="0"/>
              </a:rPr>
              <a:t>Short text</a:t>
            </a:r>
          </a:p>
          <a:p>
            <a:pPr lvl="1"/>
            <a:r>
              <a:rPr lang="zh-CN" altLang="en-US" sz="2000" dirty="0">
                <a:latin typeface="Times New Roman" panose="02020603050405020304" pitchFamily="18" charset="0"/>
                <a:ea typeface="等线"/>
                <a:cs typeface="Times New Roman" panose="02020603050405020304" pitchFamily="18" charset="0"/>
              </a:rPr>
              <a:t>In voice, search, …</a:t>
            </a:r>
          </a:p>
          <a:p>
            <a:pPr lvl="1"/>
            <a:r>
              <a:rPr lang="zh-CN" altLang="en-US" sz="2000" dirty="0">
                <a:latin typeface="Times New Roman" panose="02020603050405020304" pitchFamily="18" charset="0"/>
                <a:ea typeface="等线"/>
                <a:cs typeface="Times New Roman" panose="02020603050405020304" pitchFamily="18" charset="0"/>
              </a:rPr>
              <a:t>e.g., search query “[</a:t>
            </a:r>
            <a:r>
              <a:rPr lang="en-US" altLang="zh-CN" sz="2000" dirty="0">
                <a:latin typeface="Times New Roman" panose="02020603050405020304" pitchFamily="18" charset="0"/>
                <a:ea typeface="等线"/>
                <a:cs typeface="Times New Roman" panose="02020603050405020304" pitchFamily="18" charset="0"/>
              </a:rPr>
              <a:t>PROD</a:t>
            </a:r>
            <a:r>
              <a:rPr lang="zh-CN" altLang="en-US" sz="2000" dirty="0">
                <a:latin typeface="Times New Roman" panose="02020603050405020304" pitchFamily="18" charset="0"/>
                <a:ea typeface="等线"/>
                <a:cs typeface="Times New Roman" panose="02020603050405020304" pitchFamily="18" charset="0"/>
              </a:rPr>
              <a:t>] </a:t>
            </a:r>
            <a:r>
              <a:rPr lang="en-US" altLang="zh-CN" sz="2000" dirty="0">
                <a:latin typeface="Times New Roman" panose="02020603050405020304" pitchFamily="18" charset="0"/>
                <a:ea typeface="等线"/>
                <a:cs typeface="Times New Roman" panose="02020603050405020304" pitchFamily="18" charset="0"/>
              </a:rPr>
              <a:t>reviews</a:t>
            </a:r>
            <a:r>
              <a:rPr lang="zh-CN" altLang="en-US" sz="2000" dirty="0">
                <a:latin typeface="Times New Roman" panose="02020603050405020304" pitchFamily="18" charset="0"/>
                <a:ea typeface="等线"/>
                <a:cs typeface="Times New Roman" panose="02020603050405020304" pitchFamily="18" charset="0"/>
              </a:rPr>
              <a:t>"</a:t>
            </a:r>
          </a:p>
          <a:p>
            <a:r>
              <a:rPr lang="zh-CN" altLang="en-US" sz="2400" dirty="0">
                <a:latin typeface="Times New Roman" panose="02020603050405020304" pitchFamily="18" charset="0"/>
                <a:ea typeface="等线"/>
                <a:cs typeface="Times New Roman" panose="02020603050405020304" pitchFamily="18" charset="0"/>
              </a:rPr>
              <a:t>Long-tail entities</a:t>
            </a:r>
          </a:p>
          <a:p>
            <a:pPr lvl="1"/>
            <a:r>
              <a:rPr lang="en-US" altLang="zh-CN" sz="2000" dirty="0">
                <a:latin typeface="Times New Roman" panose="02020603050405020304" pitchFamily="18" charset="0"/>
                <a:ea typeface="等线"/>
                <a:cs typeface="Times New Roman" panose="02020603050405020304" pitchFamily="18" charset="0"/>
              </a:rPr>
              <a:t>In d</a:t>
            </a:r>
            <a:r>
              <a:rPr lang="zh-CN" altLang="en-US" sz="2000" dirty="0">
                <a:latin typeface="Times New Roman" panose="02020603050405020304" pitchFamily="18" charset="0"/>
                <a:ea typeface="等线"/>
                <a:cs typeface="Times New Roman" panose="02020603050405020304" pitchFamily="18" charset="0"/>
              </a:rPr>
              <a:t>omains with many entities</a:t>
            </a:r>
          </a:p>
          <a:p>
            <a:pPr lvl="1"/>
            <a:r>
              <a:rPr lang="zh-CN" altLang="en-US" sz="2000" dirty="0">
                <a:latin typeface="Times New Roman" panose="02020603050405020304" pitchFamily="18" charset="0"/>
                <a:ea typeface="等线"/>
                <a:cs typeface="Times New Roman" panose="02020603050405020304" pitchFamily="18" charset="0"/>
              </a:rPr>
              <a:t>e.g., </a:t>
            </a:r>
            <a:r>
              <a:rPr lang="en-US" altLang="zh-CN" sz="2000" dirty="0">
                <a:latin typeface="Times New Roman" panose="02020603050405020304" pitchFamily="18" charset="0"/>
                <a:ea typeface="+mn-lt"/>
                <a:cs typeface="Times New Roman" panose="02020603050405020304" pitchFamily="18" charset="0"/>
              </a:rPr>
              <a:t>a version for the [</a:t>
            </a:r>
            <a:r>
              <a:rPr lang="en-US" altLang="zh-CN" sz="2000" dirty="0" err="1">
                <a:latin typeface="Times New Roman" panose="02020603050405020304" pitchFamily="18" charset="0"/>
                <a:ea typeface="+mn-lt"/>
                <a:cs typeface="Times New Roman" panose="02020603050405020304" pitchFamily="18" charset="0"/>
              </a:rPr>
              <a:t>sega</a:t>
            </a:r>
            <a:r>
              <a:rPr lang="en-US" altLang="zh-CN" sz="2000" dirty="0">
                <a:latin typeface="Times New Roman" panose="02020603050405020304" pitchFamily="18" charset="0"/>
                <a:ea typeface="+mn-lt"/>
                <a:cs typeface="Times New Roman" panose="02020603050405020304" pitchFamily="18" charset="0"/>
              </a:rPr>
              <a:t> cd] was also announced</a:t>
            </a:r>
            <a:endParaRPr lang="zh-CN" altLang="en-US" sz="2000" dirty="0">
              <a:latin typeface="Times New Roman" panose="02020603050405020304" pitchFamily="18" charset="0"/>
              <a:ea typeface="等线"/>
              <a:cs typeface="Times New Roman" panose="02020603050405020304" pitchFamily="18" charset="0"/>
            </a:endParaRPr>
          </a:p>
        </p:txBody>
      </p:sp>
      <p:pic>
        <p:nvPicPr>
          <p:cNvPr id="9" name="图片 5" descr="徽标, 公司名称&#10;&#10;已自动生成说明">
            <a:extLst>
              <a:ext uri="{FF2B5EF4-FFF2-40B4-BE49-F238E27FC236}">
                <a16:creationId xmlns:a16="http://schemas.microsoft.com/office/drawing/2014/main" id="{11F2C048-4C5B-4EAD-A353-BF42330A736D}"/>
              </a:ext>
            </a:extLst>
          </p:cNvPr>
          <p:cNvPicPr>
            <a:picLocks noChangeAspect="1"/>
          </p:cNvPicPr>
          <p:nvPr/>
        </p:nvPicPr>
        <p:blipFill>
          <a:blip r:embed="rId3"/>
          <a:stretch>
            <a:fillRect/>
          </a:stretch>
        </p:blipFill>
        <p:spPr>
          <a:xfrm>
            <a:off x="11499331" y="20457"/>
            <a:ext cx="692670" cy="692670"/>
          </a:xfrm>
          <a:prstGeom prst="rect">
            <a:avLst/>
          </a:prstGeom>
        </p:spPr>
      </p:pic>
      <p:pic>
        <p:nvPicPr>
          <p:cNvPr id="11" name="图片 4" descr="徽标&#10;&#10;已自动生成说明">
            <a:extLst>
              <a:ext uri="{FF2B5EF4-FFF2-40B4-BE49-F238E27FC236}">
                <a16:creationId xmlns:a16="http://schemas.microsoft.com/office/drawing/2014/main" id="{FFB559FF-C92B-4F9D-A239-E58EA607101D}"/>
              </a:ext>
            </a:extLst>
          </p:cNvPr>
          <p:cNvPicPr>
            <a:picLocks noChangeAspect="1"/>
          </p:cNvPicPr>
          <p:nvPr/>
        </p:nvPicPr>
        <p:blipFill>
          <a:blip r:embed="rId4"/>
          <a:stretch>
            <a:fillRect/>
          </a:stretch>
        </p:blipFill>
        <p:spPr>
          <a:xfrm>
            <a:off x="0" y="-3991"/>
            <a:ext cx="692670" cy="692670"/>
          </a:xfrm>
          <a:prstGeom prst="rect">
            <a:avLst/>
          </a:prstGeom>
        </p:spPr>
      </p:pic>
      <p:sp>
        <p:nvSpPr>
          <p:cNvPr id="13" name="内容占位符 2">
            <a:extLst>
              <a:ext uri="{FF2B5EF4-FFF2-40B4-BE49-F238E27FC236}">
                <a16:creationId xmlns:a16="http://schemas.microsoft.com/office/drawing/2014/main" id="{6C32200F-D9C8-4664-91DF-CB30FD4319FC}"/>
              </a:ext>
            </a:extLst>
          </p:cNvPr>
          <p:cNvSpPr txBox="1">
            <a:spLocks/>
          </p:cNvSpPr>
          <p:nvPr/>
        </p:nvSpPr>
        <p:spPr>
          <a:xfrm>
            <a:off x="5972961" y="1815408"/>
            <a:ext cx="5134761" cy="45678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等线"/>
                <a:cs typeface="Times New Roman" panose="02020603050405020304" pitchFamily="18" charset="0"/>
              </a:rPr>
              <a:t>Emerging entities</a:t>
            </a:r>
          </a:p>
          <a:p>
            <a:pPr lvl="1"/>
            <a:r>
              <a:rPr lang="en-US" altLang="zh-CN" sz="2000" dirty="0">
                <a:latin typeface="Times New Roman" panose="02020603050405020304" pitchFamily="18" charset="0"/>
                <a:ea typeface="等线"/>
                <a:cs typeface="Times New Roman" panose="02020603050405020304" pitchFamily="18" charset="0"/>
              </a:rPr>
              <a:t>In d</a:t>
            </a:r>
            <a:r>
              <a:rPr lang="zh-CN" altLang="en-US" sz="2000" dirty="0">
                <a:latin typeface="Times New Roman" panose="02020603050405020304" pitchFamily="18" charset="0"/>
                <a:ea typeface="等线"/>
                <a:cs typeface="Times New Roman" panose="02020603050405020304" pitchFamily="18" charset="0"/>
              </a:rPr>
              <a:t>omains with growing entities</a:t>
            </a:r>
            <a:endParaRPr lang="en-US" altLang="zh-CN" sz="2000" dirty="0">
              <a:latin typeface="Times New Roman" panose="02020603050405020304" pitchFamily="18" charset="0"/>
              <a:ea typeface="等线"/>
              <a:cs typeface="Times New Roman" panose="02020603050405020304" pitchFamily="18" charset="0"/>
            </a:endParaRPr>
          </a:p>
          <a:p>
            <a:pPr lvl="1"/>
            <a:r>
              <a:rPr lang="en-US" altLang="zh-CN" sz="2000" dirty="0">
                <a:latin typeface="Times New Roman" panose="02020603050405020304" pitchFamily="18" charset="0"/>
                <a:ea typeface="等线"/>
                <a:cs typeface="Times New Roman" panose="02020603050405020304" pitchFamily="18" charset="0"/>
              </a:rPr>
              <a:t>e.g. new products, new books, …</a:t>
            </a:r>
            <a:endParaRPr lang="zh-CN" altLang="en-US" sz="2000" dirty="0">
              <a:latin typeface="Times New Roman" panose="02020603050405020304" pitchFamily="18" charset="0"/>
              <a:ea typeface="等线"/>
              <a:cs typeface="Times New Roman" panose="02020603050405020304" pitchFamily="18" charset="0"/>
            </a:endParaRPr>
          </a:p>
          <a:p>
            <a:r>
              <a:rPr lang="zh-CN" altLang="en-US" sz="2400" dirty="0">
                <a:latin typeface="Times New Roman" panose="02020603050405020304" pitchFamily="18" charset="0"/>
                <a:ea typeface="等线"/>
                <a:cs typeface="Times New Roman" panose="02020603050405020304" pitchFamily="18" charset="0"/>
              </a:rPr>
              <a:t>Complex entities</a:t>
            </a:r>
            <a:endParaRPr lang="en-US" altLang="zh-CN" sz="2400" dirty="0">
              <a:latin typeface="Times New Roman" panose="02020603050405020304" pitchFamily="18" charset="0"/>
              <a:ea typeface="等线"/>
              <a:cs typeface="Times New Roman" panose="02020603050405020304" pitchFamily="18" charset="0"/>
            </a:endParaRPr>
          </a:p>
          <a:p>
            <a:pPr lvl="1"/>
            <a:r>
              <a:rPr lang="en-US" altLang="zh-CN" sz="2000" dirty="0">
                <a:latin typeface="Times New Roman" panose="02020603050405020304" pitchFamily="18" charset="0"/>
                <a:ea typeface="等线"/>
                <a:cs typeface="Times New Roman" panose="02020603050405020304" pitchFamily="18" charset="0"/>
              </a:rPr>
              <a:t>linguistically complex and even not proper names</a:t>
            </a:r>
            <a:endParaRPr lang="zh-CN" altLang="en-US" sz="2000" dirty="0">
              <a:latin typeface="Times New Roman" panose="02020603050405020304" pitchFamily="18" charset="0"/>
              <a:ea typeface="等线"/>
              <a:cs typeface="Times New Roman" panose="02020603050405020304" pitchFamily="18" charset="0"/>
            </a:endParaRPr>
          </a:p>
          <a:p>
            <a:pPr lvl="1"/>
            <a:r>
              <a:rPr lang="zh-CN" altLang="en-US" sz="2000" dirty="0">
                <a:latin typeface="Times New Roman" panose="02020603050405020304" pitchFamily="18" charset="0"/>
                <a:ea typeface="等线"/>
                <a:cs typeface="Times New Roman" panose="02020603050405020304" pitchFamily="18" charset="0"/>
              </a:rPr>
              <a:t>e.g.,  </a:t>
            </a:r>
            <a:r>
              <a:rPr lang="en-US" altLang="zh-CN" sz="2000" dirty="0">
                <a:latin typeface="Times New Roman" panose="02020603050405020304" pitchFamily="18" charset="0"/>
                <a:ea typeface="等线"/>
                <a:cs typeface="Times New Roman" panose="02020603050405020304" pitchFamily="18" charset="0"/>
              </a:rPr>
              <a:t>how about [</a:t>
            </a:r>
            <a:r>
              <a:rPr lang="en-US" altLang="zh-CN" sz="2000" dirty="0">
                <a:latin typeface="Times New Roman" panose="02020603050405020304" pitchFamily="18" charset="0"/>
                <a:ea typeface="+mn-lt"/>
                <a:cs typeface="Times New Roman" panose="02020603050405020304" pitchFamily="18" charset="0"/>
              </a:rPr>
              <a:t>t</a:t>
            </a:r>
            <a:r>
              <a:rPr lang="zh-CN" sz="2000" dirty="0">
                <a:latin typeface="Times New Roman" panose="02020603050405020304" pitchFamily="18" charset="0"/>
                <a:ea typeface="+mn-lt"/>
                <a:cs typeface="Times New Roman" panose="02020603050405020304" pitchFamily="18" charset="0"/>
              </a:rPr>
              <a:t>o </a:t>
            </a:r>
            <a:r>
              <a:rPr lang="en-US" altLang="zh-CN" sz="2000" dirty="0">
                <a:latin typeface="Times New Roman" panose="02020603050405020304" pitchFamily="18" charset="0"/>
                <a:ea typeface="+mn-lt"/>
                <a:cs typeface="Times New Roman" panose="02020603050405020304" pitchFamily="18" charset="0"/>
              </a:rPr>
              <a:t>k</a:t>
            </a:r>
            <a:r>
              <a:rPr lang="zh-CN" sz="2000" dirty="0">
                <a:latin typeface="Times New Roman" panose="02020603050405020304" pitchFamily="18" charset="0"/>
                <a:ea typeface="+mn-lt"/>
                <a:cs typeface="Times New Roman" panose="02020603050405020304" pitchFamily="18" charset="0"/>
              </a:rPr>
              <a:t>ill a </a:t>
            </a:r>
            <a:r>
              <a:rPr lang="en-US" altLang="zh-CN" sz="2000" dirty="0">
                <a:latin typeface="Times New Roman" panose="02020603050405020304" pitchFamily="18" charset="0"/>
                <a:ea typeface="+mn-lt"/>
                <a:cs typeface="Times New Roman" panose="02020603050405020304" pitchFamily="18" charset="0"/>
              </a:rPr>
              <a:t>m</a:t>
            </a:r>
            <a:r>
              <a:rPr lang="zh-CN" sz="2000" dirty="0">
                <a:latin typeface="Times New Roman" panose="02020603050405020304" pitchFamily="18" charset="0"/>
                <a:ea typeface="+mn-lt"/>
                <a:cs typeface="Times New Roman" panose="02020603050405020304" pitchFamily="18" charset="0"/>
              </a:rPr>
              <a:t>ockingbird</a:t>
            </a:r>
            <a:r>
              <a:rPr lang="en-US" altLang="zh-CN" sz="2000" dirty="0">
                <a:latin typeface="Times New Roman" panose="02020603050405020304" pitchFamily="18" charset="0"/>
                <a:ea typeface="+mn-lt"/>
                <a:cs typeface="Times New Roman" panose="02020603050405020304" pitchFamily="18" charset="0"/>
              </a:rPr>
              <a:t>]</a:t>
            </a:r>
            <a:endParaRPr lang="zh-CN" altLang="en-US" sz="2000" dirty="0">
              <a:latin typeface="Times New Roman" panose="02020603050405020304" pitchFamily="18" charset="0"/>
              <a:ea typeface="等线"/>
              <a:cs typeface="Times New Roman" panose="02020603050405020304" pitchFamily="18" charset="0"/>
            </a:endParaRPr>
          </a:p>
        </p:txBody>
      </p:sp>
      <p:sp>
        <p:nvSpPr>
          <p:cNvPr id="4" name="矩形 3">
            <a:extLst>
              <a:ext uri="{FF2B5EF4-FFF2-40B4-BE49-F238E27FC236}">
                <a16:creationId xmlns:a16="http://schemas.microsoft.com/office/drawing/2014/main" id="{3917B100-EDE4-4F8A-89FB-CB143D78798C}"/>
              </a:ext>
            </a:extLst>
          </p:cNvPr>
          <p:cNvSpPr/>
          <p:nvPr/>
        </p:nvSpPr>
        <p:spPr>
          <a:xfrm>
            <a:off x="838200" y="4726120"/>
            <a:ext cx="996682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2">
            <a:extLst>
              <a:ext uri="{FF2B5EF4-FFF2-40B4-BE49-F238E27FC236}">
                <a16:creationId xmlns:a16="http://schemas.microsoft.com/office/drawing/2014/main" id="{33276C5C-2FDB-4EEB-832F-42B1AB743915}"/>
              </a:ext>
            </a:extLst>
          </p:cNvPr>
          <p:cNvSpPr txBox="1">
            <a:spLocks/>
          </p:cNvSpPr>
          <p:nvPr/>
        </p:nvSpPr>
        <p:spPr>
          <a:xfrm>
            <a:off x="3581440" y="4896462"/>
            <a:ext cx="5134761" cy="23356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ea typeface="等线"/>
                <a:cs typeface="Times New Roman" panose="02020603050405020304" pitchFamily="18" charset="0"/>
              </a:rPr>
              <a:t>Current benchmark?</a:t>
            </a:r>
          </a:p>
          <a:p>
            <a:pPr lvl="1"/>
            <a:r>
              <a:rPr lang="en-US" altLang="zh-CN" sz="2000" dirty="0">
                <a:latin typeface="Times New Roman" panose="02020603050405020304" pitchFamily="18" charset="0"/>
                <a:ea typeface="等线"/>
                <a:cs typeface="Times New Roman" panose="02020603050405020304" pitchFamily="18" charset="0"/>
              </a:rPr>
              <a:t>CoNLL03, WNUT17, </a:t>
            </a:r>
            <a:r>
              <a:rPr lang="en-US" altLang="zh-CN" sz="2000" dirty="0" err="1">
                <a:latin typeface="Times New Roman" panose="02020603050405020304" pitchFamily="18" charset="0"/>
                <a:ea typeface="等线"/>
                <a:cs typeface="Times New Roman" panose="02020603050405020304" pitchFamily="18" charset="0"/>
              </a:rPr>
              <a:t>Ontonotes</a:t>
            </a:r>
            <a:r>
              <a:rPr lang="en-US" altLang="zh-CN" sz="2000" dirty="0">
                <a:latin typeface="Times New Roman" panose="02020603050405020304" pitchFamily="18" charset="0"/>
                <a:ea typeface="等线"/>
                <a:cs typeface="Times New Roman" panose="02020603050405020304" pitchFamily="18" charset="0"/>
              </a:rPr>
              <a:t> v5.0,…</a:t>
            </a:r>
          </a:p>
          <a:p>
            <a:pPr lvl="1"/>
            <a:r>
              <a:rPr lang="en-US" altLang="zh-CN" sz="1600" dirty="0">
                <a:latin typeface="Times New Roman" panose="02020603050405020304" pitchFamily="18" charset="0"/>
                <a:ea typeface="等线"/>
                <a:cs typeface="Times New Roman" panose="02020603050405020304" pitchFamily="18" charset="0"/>
              </a:rPr>
              <a:t>Large proportion of easy entities in PER, LOC, </a:t>
            </a:r>
            <a:r>
              <a:rPr lang="en-US" altLang="zh-CN" sz="1600" dirty="0" err="1">
                <a:latin typeface="Times New Roman" panose="02020603050405020304" pitchFamily="18" charset="0"/>
                <a:ea typeface="等线"/>
                <a:cs typeface="Times New Roman" panose="02020603050405020304" pitchFamily="18" charset="0"/>
              </a:rPr>
              <a:t>etc</a:t>
            </a:r>
            <a:endParaRPr lang="en-US" altLang="zh-CN" sz="1600" dirty="0">
              <a:latin typeface="Times New Roman" panose="02020603050405020304" pitchFamily="18" charset="0"/>
              <a:ea typeface="等线"/>
              <a:cs typeface="Times New Roman" panose="02020603050405020304" pitchFamily="18" charset="0"/>
            </a:endParaRPr>
          </a:p>
          <a:p>
            <a:pPr lvl="1"/>
            <a:r>
              <a:rPr lang="en-US" altLang="zh-CN" sz="1600" dirty="0">
                <a:latin typeface="Times New Roman" panose="02020603050405020304" pitchFamily="18" charset="0"/>
                <a:ea typeface="等线"/>
                <a:cs typeface="Times New Roman" panose="02020603050405020304" pitchFamily="18" charset="0"/>
              </a:rPr>
              <a:t>Rich context</a:t>
            </a:r>
            <a:endParaRPr lang="zh-CN" altLang="en-US" sz="1600" dirty="0">
              <a:latin typeface="Times New Roman" panose="02020603050405020304" pitchFamily="18" charset="0"/>
              <a:ea typeface="等线"/>
              <a:cs typeface="Times New Roman" panose="02020603050405020304" pitchFamily="18" charset="0"/>
            </a:endParaRPr>
          </a:p>
        </p:txBody>
      </p:sp>
    </p:spTree>
    <p:extLst>
      <p:ext uri="{BB962C8B-B14F-4D97-AF65-F5344CB8AC3E}">
        <p14:creationId xmlns:p14="http://schemas.microsoft.com/office/powerpoint/2010/main" val="3032843517"/>
      </p:ext>
    </p:extLst>
  </p:cSld>
  <p:clrMapOvr>
    <a:masterClrMapping/>
  </p:clrMapOvr>
  <mc:AlternateContent xmlns:mc="http://schemas.openxmlformats.org/markup-compatibility/2006" xmlns:p14="http://schemas.microsoft.com/office/powerpoint/2010/main">
    <mc:Choice Requires="p14">
      <p:transition spd="slow" p14:dur="2000" advTm="91101"/>
    </mc:Choice>
    <mc:Fallback xmlns="">
      <p:transition spd="slow" advTm="91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2FC45DE2-EBC3-4F3D-8514-1F541AACF00D}"/>
              </a:ext>
            </a:extLst>
          </p:cNvPr>
          <p:cNvSpPr>
            <a:spLocks noGrp="1"/>
          </p:cNvSpPr>
          <p:nvPr>
            <p:ph type="title"/>
          </p:nvPr>
        </p:nvSpPr>
        <p:spPr>
          <a:xfrm>
            <a:off x="838200" y="365125"/>
            <a:ext cx="10515600" cy="1325563"/>
          </a:xfrm>
        </p:spPr>
        <p:txBody>
          <a:bodyPr>
            <a:normAutofit/>
          </a:bodyPr>
          <a:lstStyle/>
          <a:p>
            <a:pPr algn="ctr"/>
            <a:r>
              <a:rPr lang="zh-CN" altLang="en-US" sz="3600" dirty="0">
                <a:latin typeface="Times New Roman" panose="02020603050405020304" pitchFamily="18" charset="0"/>
                <a:ea typeface="等线 Light"/>
                <a:cs typeface="Times New Roman" panose="02020603050405020304" pitchFamily="18" charset="0"/>
              </a:rPr>
              <a:t>Data Collection</a:t>
            </a:r>
            <a:endParaRPr lang="zh-CN"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DB6206F-320A-43AB-A5B9-8186C19F6BE2}"/>
              </a:ext>
            </a:extLst>
          </p:cNvPr>
          <p:cNvSpPr>
            <a:spLocks noGrp="1"/>
          </p:cNvSpPr>
          <p:nvPr>
            <p:ph idx="1"/>
          </p:nvPr>
        </p:nvSpPr>
        <p:spPr>
          <a:xfrm>
            <a:off x="838200" y="1751396"/>
            <a:ext cx="5394820" cy="2496248"/>
          </a:xfrm>
        </p:spPr>
        <p:txBody>
          <a:bodyPr vert="horz" lIns="91440" tIns="45720" rIns="91440" bIns="45720" rtlCol="0" anchor="t">
            <a:normAutofit lnSpcReduction="10000"/>
          </a:bodyPr>
          <a:lstStyle/>
          <a:p>
            <a:r>
              <a:rPr lang="en-US" altLang="zh-CN" sz="2000" dirty="0">
                <a:latin typeface="Times New Roman" panose="02020603050405020304" pitchFamily="18" charset="0"/>
                <a:ea typeface="+mn-lt"/>
                <a:cs typeface="Times New Roman" panose="02020603050405020304" pitchFamily="18" charset="0"/>
              </a:rPr>
              <a:t>NER </a:t>
            </a:r>
            <a:r>
              <a:rPr lang="zh-CN" sz="2000" dirty="0">
                <a:latin typeface="Times New Roman" panose="02020603050405020304" pitchFamily="18" charset="0"/>
                <a:ea typeface="+mn-lt"/>
                <a:cs typeface="Times New Roman" panose="02020603050405020304" pitchFamily="18" charset="0"/>
              </a:rPr>
              <a:t>Taxonomy</a:t>
            </a:r>
            <a:endParaRPr lang="zh-CN" altLang="en-US" sz="2000" dirty="0">
              <a:latin typeface="Times New Roman" panose="02020603050405020304" pitchFamily="18" charset="0"/>
              <a:ea typeface="等线"/>
              <a:cs typeface="Times New Roman" panose="02020603050405020304" pitchFamily="18" charset="0"/>
            </a:endParaRPr>
          </a:p>
          <a:p>
            <a:pPr lvl="1"/>
            <a:r>
              <a:rPr lang="en-US" altLang="zh-CN" sz="1800" dirty="0">
                <a:latin typeface="Times New Roman" panose="02020603050405020304" pitchFamily="18" charset="0"/>
                <a:ea typeface="等线"/>
                <a:cs typeface="Times New Roman" panose="02020603050405020304" pitchFamily="18" charset="0"/>
              </a:rPr>
              <a:t>Follow WNUT 2017 taxonomy</a:t>
            </a:r>
            <a:endParaRPr lang="zh-CN" sz="1800" dirty="0">
              <a:latin typeface="Times New Roman" panose="02020603050405020304" pitchFamily="18" charset="0"/>
              <a:ea typeface="等线"/>
              <a:cs typeface="Times New Roman" panose="02020603050405020304" pitchFamily="18" charset="0"/>
            </a:endParaRPr>
          </a:p>
          <a:p>
            <a:pPr lvl="1"/>
            <a:r>
              <a:rPr lang="en-US" sz="1800" dirty="0">
                <a:latin typeface="Times New Roman" panose="02020603050405020304" pitchFamily="18" charset="0"/>
                <a:ea typeface="+mn-lt"/>
                <a:cs typeface="Times New Roman" panose="02020603050405020304" pitchFamily="18" charset="0"/>
              </a:rPr>
              <a:t>Emphasize hard entities</a:t>
            </a:r>
            <a:endParaRPr lang="en-US" altLang="zh-CN" sz="1800" dirty="0">
              <a:latin typeface="Times New Roman" panose="02020603050405020304" pitchFamily="18" charset="0"/>
              <a:ea typeface="等线"/>
              <a:cs typeface="Times New Roman" panose="02020603050405020304" pitchFamily="18" charset="0"/>
            </a:endParaRPr>
          </a:p>
          <a:p>
            <a:r>
              <a:rPr lang="zh-CN" altLang="en-US" sz="2000" dirty="0">
                <a:latin typeface="Times New Roman" panose="02020603050405020304" pitchFamily="18" charset="0"/>
                <a:ea typeface="等线"/>
                <a:cs typeface="Times New Roman" panose="02020603050405020304" pitchFamily="18" charset="0"/>
              </a:rPr>
              <a:t>LOWNER (Low-Context Wikipedia NER)</a:t>
            </a:r>
            <a:endParaRPr lang="zh-CN" sz="2000" dirty="0">
              <a:latin typeface="Times New Roman" panose="02020603050405020304" pitchFamily="18" charset="0"/>
              <a:ea typeface="等线"/>
              <a:cs typeface="Times New Roman" panose="02020603050405020304" pitchFamily="18" charset="0"/>
            </a:endParaRPr>
          </a:p>
          <a:p>
            <a:pPr lvl="1"/>
            <a:r>
              <a:rPr lang="zh-CN" altLang="en-US" sz="1800" dirty="0">
                <a:latin typeface="Times New Roman" panose="02020603050405020304" pitchFamily="18" charset="0"/>
                <a:ea typeface="等线"/>
                <a:cs typeface="Times New Roman" panose="02020603050405020304" pitchFamily="18" charset="0"/>
              </a:rPr>
              <a:t>Source: Wikipedia</a:t>
            </a:r>
          </a:p>
          <a:p>
            <a:pPr lvl="1"/>
            <a:r>
              <a:rPr lang="zh-CN" altLang="en-US" sz="1800" dirty="0">
                <a:latin typeface="Times New Roman" panose="02020603050405020304" pitchFamily="18" charset="0"/>
                <a:ea typeface="等线"/>
                <a:cs typeface="Times New Roman" panose="02020603050405020304" pitchFamily="18" charset="0"/>
              </a:rPr>
              <a:t>Minimize the context around the entities</a:t>
            </a:r>
            <a:endParaRPr lang="en-US" altLang="zh-CN" sz="1800" dirty="0">
              <a:latin typeface="Times New Roman" panose="02020603050405020304" pitchFamily="18" charset="0"/>
              <a:ea typeface="等线"/>
              <a:cs typeface="Times New Roman" panose="02020603050405020304" pitchFamily="18" charset="0"/>
            </a:endParaRPr>
          </a:p>
          <a:p>
            <a:pPr lvl="1"/>
            <a:r>
              <a:rPr lang="en-US" altLang="zh-CN" sz="1800" dirty="0">
                <a:latin typeface="Times New Roman" panose="02020603050405020304" pitchFamily="18" charset="0"/>
                <a:ea typeface="等线"/>
                <a:cs typeface="Times New Roman" panose="02020603050405020304" pitchFamily="18" charset="0"/>
              </a:rPr>
              <a:t>​e.g. </a:t>
            </a:r>
            <a:r>
              <a:rPr lang="en-US" altLang="zh-CN" sz="1800" dirty="0">
                <a:latin typeface="Garamond" panose="02020404030301010803" pitchFamily="18" charset="0"/>
                <a:ea typeface="等线"/>
                <a:cs typeface="Times New Roman" panose="02020603050405020304" pitchFamily="18" charset="0"/>
              </a:rPr>
              <a:t>“the regional capital is [</a:t>
            </a:r>
            <a:r>
              <a:rPr lang="en-US" altLang="zh-CN" sz="1800" dirty="0" err="1">
                <a:latin typeface="Garamond" panose="02020404030301010803" pitchFamily="18" charset="0"/>
                <a:ea typeface="等线"/>
                <a:cs typeface="Times New Roman" panose="02020603050405020304" pitchFamily="18" charset="0"/>
              </a:rPr>
              <a:t>oranjestad</a:t>
            </a:r>
            <a:r>
              <a:rPr lang="en-US" altLang="zh-CN" sz="1800" dirty="0">
                <a:latin typeface="Garamond" panose="02020404030301010803" pitchFamily="18" charset="0"/>
                <a:ea typeface="等线"/>
                <a:cs typeface="Times New Roman" panose="02020603050405020304" pitchFamily="18" charset="0"/>
              </a:rPr>
              <a:t>, </a:t>
            </a:r>
            <a:r>
              <a:rPr lang="en-US" altLang="zh-CN" sz="1800" dirty="0" err="1">
                <a:latin typeface="Garamond" panose="02020404030301010803" pitchFamily="18" charset="0"/>
                <a:ea typeface="等线"/>
                <a:cs typeface="Times New Roman" panose="02020603050405020304" pitchFamily="18" charset="0"/>
              </a:rPr>
              <a:t>sint</a:t>
            </a:r>
            <a:r>
              <a:rPr lang="en-US" altLang="zh-CN" sz="1800" dirty="0">
                <a:latin typeface="Garamond" panose="02020404030301010803" pitchFamily="18" charset="0"/>
                <a:ea typeface="等线"/>
                <a:cs typeface="Times New Roman" panose="02020603050405020304" pitchFamily="18" charset="0"/>
              </a:rPr>
              <a:t> </a:t>
            </a:r>
            <a:r>
              <a:rPr lang="en-US" altLang="zh-CN" sz="1800" dirty="0" err="1">
                <a:latin typeface="Garamond" panose="02020404030301010803" pitchFamily="18" charset="0"/>
                <a:ea typeface="等线"/>
                <a:cs typeface="Times New Roman" panose="02020603050405020304" pitchFamily="18" charset="0"/>
              </a:rPr>
              <a:t>eustatius</a:t>
            </a:r>
            <a:r>
              <a:rPr lang="en-US" altLang="zh-CN" sz="1800" dirty="0">
                <a:latin typeface="Garamond" panose="02020404030301010803" pitchFamily="18" charset="0"/>
                <a:ea typeface="等线"/>
                <a:cs typeface="Times New Roman" panose="02020603050405020304" pitchFamily="18" charset="0"/>
              </a:rPr>
              <a:t>]”.</a:t>
            </a:r>
            <a:endParaRPr lang="zh-CN" altLang="en-US" sz="1800" dirty="0">
              <a:latin typeface="Garamond" panose="02020404030301010803"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p:txBody>
      </p:sp>
      <p:sp>
        <p:nvSpPr>
          <p:cNvPr id="4" name="页脚占位符 3">
            <a:extLst>
              <a:ext uri="{FF2B5EF4-FFF2-40B4-BE49-F238E27FC236}">
                <a16:creationId xmlns:a16="http://schemas.microsoft.com/office/drawing/2014/main" id="{8839FC5B-750B-4913-BF61-B0B1E5296F1D}"/>
              </a:ext>
            </a:extLst>
          </p:cNvPr>
          <p:cNvSpPr>
            <a:spLocks noGrp="1"/>
          </p:cNvSpPr>
          <p:nvPr>
            <p:ph type="ftr" sz="quarter" idx="11"/>
          </p:nvPr>
        </p:nvSpPr>
        <p:spPr>
          <a:xfrm>
            <a:off x="704850" y="6356350"/>
            <a:ext cx="10791825" cy="365125"/>
          </a:xfrm>
        </p:spPr>
        <p:txBody>
          <a:bodyPr/>
          <a:lstStyle/>
          <a:p>
            <a:r>
              <a:rPr lang="en-US" altLang="zh-CN">
                <a:ea typeface="等线"/>
              </a:rPr>
              <a:t>[1] Bajaj, et al. 2016. Ms marco: A human generated machine reading comprehension dataset. arXiv preprint arXiv:1611.09268</a:t>
            </a:r>
          </a:p>
          <a:p>
            <a:r>
              <a:rPr lang="en-US" altLang="zh-CN">
                <a:ea typeface="等线"/>
                <a:cs typeface="Calibri"/>
              </a:rPr>
              <a:t>[2]</a:t>
            </a:r>
            <a:r>
              <a:rPr lang="en-US">
                <a:ea typeface="+mn-lt"/>
                <a:cs typeface="+mn-lt"/>
              </a:rPr>
              <a:t>Craswell,et al. 2020. Orcas: 18 million clicked query-document pairs for analyzing search. arXiv preprint arXiv:2006.05324.</a:t>
            </a:r>
            <a:endParaRPr lang="en-US" altLang="zh-CN" dirty="0">
              <a:ea typeface="等线"/>
              <a:cs typeface="Calibri"/>
            </a:endParaRPr>
          </a:p>
        </p:txBody>
      </p:sp>
      <p:pic>
        <p:nvPicPr>
          <p:cNvPr id="11" name="图片 5" descr="徽标, 公司名称&#10;&#10;已自动生成说明">
            <a:extLst>
              <a:ext uri="{FF2B5EF4-FFF2-40B4-BE49-F238E27FC236}">
                <a16:creationId xmlns:a16="http://schemas.microsoft.com/office/drawing/2014/main" id="{E9F903C9-09ED-4373-A0D9-B9053A7B8694}"/>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13" name="图片 4" descr="徽标&#10;&#10;已自动生成说明">
            <a:extLst>
              <a:ext uri="{FF2B5EF4-FFF2-40B4-BE49-F238E27FC236}">
                <a16:creationId xmlns:a16="http://schemas.microsoft.com/office/drawing/2014/main" id="{6EB56DFB-DA98-4AFF-ACB1-C3F10BE1CC5A}"/>
              </a:ext>
            </a:extLst>
          </p:cNvPr>
          <p:cNvPicPr>
            <a:picLocks noChangeAspect="1"/>
          </p:cNvPicPr>
          <p:nvPr/>
        </p:nvPicPr>
        <p:blipFill>
          <a:blip r:embed="rId5"/>
          <a:stretch>
            <a:fillRect/>
          </a:stretch>
        </p:blipFill>
        <p:spPr>
          <a:xfrm>
            <a:off x="0" y="-3991"/>
            <a:ext cx="692670" cy="692670"/>
          </a:xfrm>
          <a:prstGeom prst="rect">
            <a:avLst/>
          </a:prstGeom>
        </p:spPr>
      </p:pic>
      <p:pic>
        <p:nvPicPr>
          <p:cNvPr id="6" name="图片 5" descr="表格&#10;&#10;描述已自动生成">
            <a:extLst>
              <a:ext uri="{FF2B5EF4-FFF2-40B4-BE49-F238E27FC236}">
                <a16:creationId xmlns:a16="http://schemas.microsoft.com/office/drawing/2014/main" id="{9B3A4A3A-DD19-4EA6-8469-E7719B0766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4066077"/>
            <a:ext cx="10202699" cy="1714739"/>
          </a:xfrm>
          <a:prstGeom prst="rect">
            <a:avLst/>
          </a:prstGeom>
        </p:spPr>
      </p:pic>
      <p:sp>
        <p:nvSpPr>
          <p:cNvPr id="15" name="内容占位符 2">
            <a:extLst>
              <a:ext uri="{FF2B5EF4-FFF2-40B4-BE49-F238E27FC236}">
                <a16:creationId xmlns:a16="http://schemas.microsoft.com/office/drawing/2014/main" id="{2C51F32C-BC3D-4D42-858F-A9D29544BDFB}"/>
              </a:ext>
            </a:extLst>
          </p:cNvPr>
          <p:cNvSpPr txBox="1">
            <a:spLocks/>
          </p:cNvSpPr>
          <p:nvPr/>
        </p:nvSpPr>
        <p:spPr>
          <a:xfrm>
            <a:off x="5772053" y="1732184"/>
            <a:ext cx="5268845" cy="262170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Times New Roman" panose="02020603050405020304" pitchFamily="18" charset="0"/>
                <a:ea typeface="等线"/>
                <a:cs typeface="Times New Roman" panose="02020603050405020304" pitchFamily="18" charset="0"/>
              </a:rPr>
              <a:t>MSQ-NER (MS-MARCO Question NER)</a:t>
            </a:r>
          </a:p>
          <a:p>
            <a:pPr lvl="1"/>
            <a:r>
              <a:rPr lang="zh-CN" altLang="en-US" sz="1800" dirty="0">
                <a:latin typeface="Times New Roman" panose="02020603050405020304" pitchFamily="18" charset="0"/>
                <a:ea typeface="等线"/>
                <a:cs typeface="Times New Roman" panose="02020603050405020304" pitchFamily="18" charset="0"/>
              </a:rPr>
              <a:t>Source: MS-MARCO QnA corpus (V2.1)</a:t>
            </a:r>
            <a:r>
              <a:rPr lang="zh-CN" altLang="en-US" sz="1800" baseline="30000" dirty="0">
                <a:latin typeface="Times New Roman" panose="02020603050405020304" pitchFamily="18" charset="0"/>
                <a:ea typeface="等线"/>
                <a:cs typeface="Times New Roman" panose="02020603050405020304" pitchFamily="18" charset="0"/>
              </a:rPr>
              <a:t>[1]</a:t>
            </a:r>
          </a:p>
          <a:p>
            <a:pPr lvl="1"/>
            <a:r>
              <a:rPr lang="zh-CN" altLang="en-US" sz="1800" dirty="0">
                <a:latin typeface="Times New Roman" panose="02020603050405020304" pitchFamily="18" charset="0"/>
                <a:ea typeface="等线"/>
                <a:cs typeface="Times New Roman" panose="02020603050405020304" pitchFamily="18" charset="0"/>
              </a:rPr>
              <a:t>Templatize the questions</a:t>
            </a:r>
            <a:endParaRPr lang="en-US" altLang="zh-CN" sz="1800" dirty="0">
              <a:latin typeface="Times New Roman" panose="02020603050405020304" pitchFamily="18" charset="0"/>
              <a:ea typeface="等线"/>
              <a:cs typeface="Times New Roman" panose="02020603050405020304" pitchFamily="18" charset="0"/>
            </a:endParaRPr>
          </a:p>
          <a:p>
            <a:pPr lvl="1"/>
            <a:r>
              <a:rPr lang="en-US" altLang="zh-CN" sz="1800" dirty="0">
                <a:latin typeface="Times New Roman" panose="02020603050405020304" pitchFamily="18" charset="0"/>
                <a:ea typeface="等线"/>
                <a:cs typeface="Times New Roman" panose="02020603050405020304" pitchFamily="18" charset="0"/>
              </a:rPr>
              <a:t>e.g. </a:t>
            </a:r>
            <a:r>
              <a:rPr lang="en-US" altLang="zh-CN" sz="1800" dirty="0">
                <a:latin typeface="Garamond" panose="02020404030301010803" pitchFamily="18" charset="0"/>
                <a:ea typeface="等线"/>
                <a:cs typeface="Times New Roman" panose="02020603050405020304" pitchFamily="18" charset="0"/>
              </a:rPr>
              <a:t>“where was &lt;CW&gt; filmed”</a:t>
            </a:r>
            <a:endParaRPr lang="zh-CN" altLang="en-US" sz="1800" dirty="0">
              <a:latin typeface="Garamond" panose="02020404030301010803" pitchFamily="18" charset="0"/>
              <a:ea typeface="等线"/>
              <a:cs typeface="Times New Roman" panose="02020603050405020304" pitchFamily="18" charset="0"/>
            </a:endParaRPr>
          </a:p>
          <a:p>
            <a:r>
              <a:rPr lang="zh-CN" altLang="zh-CN" sz="2000" dirty="0">
                <a:latin typeface="Times New Roman" panose="02020603050405020304" pitchFamily="18" charset="0"/>
                <a:ea typeface="+mn-lt"/>
                <a:cs typeface="Times New Roman" panose="02020603050405020304" pitchFamily="18" charset="0"/>
              </a:rPr>
              <a:t>ORCAS-NER</a:t>
            </a:r>
            <a:r>
              <a:rPr lang="zh-CN" altLang="en-US" sz="2000" dirty="0">
                <a:latin typeface="Times New Roman" panose="02020603050405020304" pitchFamily="18" charset="0"/>
                <a:ea typeface="+mn-lt"/>
                <a:cs typeface="Times New Roman" panose="02020603050405020304" pitchFamily="18" charset="0"/>
              </a:rPr>
              <a:t> </a:t>
            </a:r>
            <a:r>
              <a:rPr lang="en-US" altLang="zh-CN" sz="2000" dirty="0">
                <a:latin typeface="Times New Roman" panose="02020603050405020304" pitchFamily="18" charset="0"/>
                <a:ea typeface="+mn-lt"/>
                <a:cs typeface="Times New Roman" panose="02020603050405020304" pitchFamily="18" charset="0"/>
              </a:rPr>
              <a:t>(</a:t>
            </a:r>
            <a:r>
              <a:rPr lang="zh-CN" altLang="zh-CN" sz="2000" dirty="0">
                <a:latin typeface="Times New Roman" panose="02020603050405020304" pitchFamily="18" charset="0"/>
                <a:ea typeface="+mn-lt"/>
                <a:cs typeface="Times New Roman" panose="02020603050405020304" pitchFamily="18" charset="0"/>
              </a:rPr>
              <a:t>Search Query NER</a:t>
            </a:r>
            <a:r>
              <a:rPr lang="en-US" altLang="zh-CN" sz="2000" dirty="0">
                <a:latin typeface="Times New Roman" panose="02020603050405020304" pitchFamily="18" charset="0"/>
                <a:ea typeface="+mn-lt"/>
                <a:cs typeface="Times New Roman" panose="02020603050405020304" pitchFamily="18" charset="0"/>
              </a:rPr>
              <a:t>)</a:t>
            </a:r>
            <a:endParaRPr lang="zh-CN" altLang="en-US" sz="2000" dirty="0">
              <a:latin typeface="Times New Roman" panose="02020603050405020304" pitchFamily="18" charset="0"/>
              <a:ea typeface="等线"/>
              <a:cs typeface="Times New Roman" panose="02020603050405020304" pitchFamily="18" charset="0"/>
            </a:endParaRPr>
          </a:p>
          <a:p>
            <a:pPr lvl="1"/>
            <a:r>
              <a:rPr lang="en-US" altLang="zh-CN" sz="1800" dirty="0">
                <a:latin typeface="Times New Roman" panose="02020603050405020304" pitchFamily="18" charset="0"/>
                <a:ea typeface="等线"/>
                <a:cs typeface="Times New Roman" panose="02020603050405020304" pitchFamily="18" charset="0"/>
              </a:rPr>
              <a:t>Source:</a:t>
            </a:r>
            <a:r>
              <a:rPr lang="zh-CN" altLang="en-US" sz="1800" dirty="0">
                <a:latin typeface="Times New Roman" panose="02020603050405020304" pitchFamily="18" charset="0"/>
                <a:ea typeface="等线"/>
                <a:cs typeface="Times New Roman" panose="02020603050405020304" pitchFamily="18" charset="0"/>
              </a:rPr>
              <a:t> </a:t>
            </a:r>
            <a:r>
              <a:rPr lang="zh-CN" altLang="zh-CN" sz="1800" dirty="0">
                <a:latin typeface="Times New Roman" panose="02020603050405020304" pitchFamily="18" charset="0"/>
                <a:ea typeface="+mn-lt"/>
                <a:cs typeface="Times New Roman" panose="02020603050405020304" pitchFamily="18" charset="0"/>
              </a:rPr>
              <a:t>ORCAS dataset</a:t>
            </a:r>
            <a:r>
              <a:rPr lang="zh-CN" altLang="zh-CN" sz="1800" baseline="30000" dirty="0">
                <a:latin typeface="Times New Roman" panose="02020603050405020304" pitchFamily="18" charset="0"/>
                <a:ea typeface="+mn-lt"/>
                <a:cs typeface="Times New Roman" panose="02020603050405020304" pitchFamily="18" charset="0"/>
              </a:rPr>
              <a:t>[</a:t>
            </a:r>
            <a:r>
              <a:rPr lang="en-US" altLang="zh-CN" sz="1800" baseline="30000" dirty="0">
                <a:latin typeface="Times New Roman" panose="02020603050405020304" pitchFamily="18" charset="0"/>
                <a:ea typeface="+mn-lt"/>
                <a:cs typeface="Times New Roman" panose="02020603050405020304" pitchFamily="18" charset="0"/>
              </a:rPr>
              <a:t>2</a:t>
            </a:r>
            <a:r>
              <a:rPr lang="zh-CN" altLang="zh-CN" sz="1800" baseline="30000" dirty="0">
                <a:latin typeface="Times New Roman" panose="02020603050405020304" pitchFamily="18" charset="0"/>
                <a:ea typeface="+mn-lt"/>
                <a:cs typeface="Times New Roman" panose="02020603050405020304" pitchFamily="18" charset="0"/>
              </a:rPr>
              <a:t>]</a:t>
            </a:r>
            <a:endParaRPr lang="zh-CN" altLang="zh-CN" sz="1800" baseline="30000" dirty="0">
              <a:latin typeface="Times New Roman" panose="02020603050405020304" pitchFamily="18" charset="0"/>
              <a:ea typeface="等线"/>
              <a:cs typeface="Times New Roman" panose="02020603050405020304" pitchFamily="18" charset="0"/>
            </a:endParaRPr>
          </a:p>
          <a:p>
            <a:pPr lvl="1"/>
            <a:r>
              <a:rPr lang="zh-CN" altLang="en-US" sz="1800" dirty="0">
                <a:latin typeface="Times New Roman" panose="02020603050405020304" pitchFamily="18" charset="0"/>
                <a:ea typeface="等线"/>
                <a:cs typeface="Times New Roman" panose="02020603050405020304" pitchFamily="18" charset="0"/>
              </a:rPr>
              <a:t>Templatize the user queries</a:t>
            </a:r>
            <a:endParaRPr lang="en-US" altLang="zh-CN" sz="1800" dirty="0">
              <a:latin typeface="Times New Roman" panose="02020603050405020304" pitchFamily="18" charset="0"/>
              <a:ea typeface="等线"/>
              <a:cs typeface="Times New Roman" panose="02020603050405020304" pitchFamily="18" charset="0"/>
            </a:endParaRPr>
          </a:p>
          <a:p>
            <a:pPr lvl="1"/>
            <a:r>
              <a:rPr lang="en-US" altLang="zh-CN" sz="1800" dirty="0">
                <a:latin typeface="Times New Roman" panose="02020603050405020304" pitchFamily="18" charset="0"/>
                <a:ea typeface="等线"/>
                <a:cs typeface="Times New Roman" panose="02020603050405020304" pitchFamily="18" charset="0"/>
              </a:rPr>
              <a:t>e.g. </a:t>
            </a:r>
            <a:r>
              <a:rPr lang="en-US" altLang="zh-CN" sz="1800" dirty="0">
                <a:latin typeface="Garamond" panose="02020404030301010803" pitchFamily="18" charset="0"/>
                <a:ea typeface="等线"/>
                <a:cs typeface="Times New Roman" panose="02020603050405020304" pitchFamily="18" charset="0"/>
              </a:rPr>
              <a:t>“&lt;PER&gt; parents”</a:t>
            </a:r>
            <a:endParaRPr lang="zh-CN" altLang="en-US" sz="1800" dirty="0">
              <a:latin typeface="Garamond" panose="02020404030301010803"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p:txBody>
      </p:sp>
      <p:sp>
        <p:nvSpPr>
          <p:cNvPr id="17" name="矩形: 圆角 16">
            <a:extLst>
              <a:ext uri="{FF2B5EF4-FFF2-40B4-BE49-F238E27FC236}">
                <a16:creationId xmlns:a16="http://schemas.microsoft.com/office/drawing/2014/main" id="{C3604812-92D6-4CFD-A21E-00D2A4CFA952}"/>
              </a:ext>
            </a:extLst>
          </p:cNvPr>
          <p:cNvSpPr/>
          <p:nvPr/>
        </p:nvSpPr>
        <p:spPr>
          <a:xfrm>
            <a:off x="1014060" y="5034951"/>
            <a:ext cx="10051019" cy="686713"/>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4D972F37-4650-4F6D-99D6-D0A6ED25FAC0}"/>
              </a:ext>
            </a:extLst>
          </p:cNvPr>
          <p:cNvSpPr/>
          <p:nvPr/>
        </p:nvSpPr>
        <p:spPr>
          <a:xfrm>
            <a:off x="9718158" y="4305723"/>
            <a:ext cx="1346921" cy="1415941"/>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4D4ACB2F-4F08-45DC-9CF8-B8C81C84E551}"/>
              </a:ext>
            </a:extLst>
          </p:cNvPr>
          <p:cNvSpPr/>
          <p:nvPr/>
        </p:nvSpPr>
        <p:spPr>
          <a:xfrm>
            <a:off x="5772052" y="5283560"/>
            <a:ext cx="1022153" cy="400209"/>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012974118"/>
      </p:ext>
    </p:extLst>
  </p:cSld>
  <p:clrMapOvr>
    <a:masterClrMapping/>
  </p:clrMapOvr>
  <mc:AlternateContent xmlns:mc="http://schemas.openxmlformats.org/markup-compatibility/2006" xmlns:p14="http://schemas.microsoft.com/office/powerpoint/2010/main">
    <mc:Choice Requires="p14">
      <p:transition spd="slow" p14:dur="2000" advTm="74986"/>
    </mc:Choice>
    <mc:Fallback xmlns="">
      <p:transition spd="slow" advTm="749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C59E7CCC-E800-434E-B3AE-0B2FAED9DDA1}"/>
              </a:ext>
            </a:extLst>
          </p:cNvPr>
          <p:cNvSpPr>
            <a:spLocks noGrp="1"/>
          </p:cNvSpPr>
          <p:nvPr>
            <p:ph type="title"/>
          </p:nvPr>
        </p:nvSpPr>
        <p:spPr>
          <a:xfrm>
            <a:off x="838200" y="365125"/>
            <a:ext cx="10515600" cy="1325563"/>
          </a:xfrm>
        </p:spPr>
        <p:txBody>
          <a:bodyPr/>
          <a:lstStyle/>
          <a:p>
            <a:pPr algn="ctr"/>
            <a:r>
              <a:rPr lang="zh-CN" altLang="en-US" dirty="0">
                <a:latin typeface="Times New Roman" panose="02020603050405020304" pitchFamily="18" charset="0"/>
                <a:ea typeface="等线 Light"/>
                <a:cs typeface="Times New Roman" panose="02020603050405020304" pitchFamily="18" charset="0"/>
              </a:rPr>
              <a:t>New datasets are challenging</a:t>
            </a:r>
          </a:p>
        </p:txBody>
      </p:sp>
      <p:sp>
        <p:nvSpPr>
          <p:cNvPr id="3" name="内容占位符 2">
            <a:extLst>
              <a:ext uri="{FF2B5EF4-FFF2-40B4-BE49-F238E27FC236}">
                <a16:creationId xmlns:a16="http://schemas.microsoft.com/office/drawing/2014/main" id="{26A9ABD5-1D75-4301-A953-D1799247E571}"/>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zh-CN" altLang="en-US" dirty="0">
                <a:latin typeface="Times New Roman" panose="02020603050405020304" pitchFamily="18" charset="0"/>
                <a:ea typeface="等线"/>
                <a:cs typeface="Times New Roman" panose="02020603050405020304" pitchFamily="18" charset="0"/>
              </a:rPr>
              <a:t>Benchmark models on our datasets (Metrics: Mention Detection)</a:t>
            </a:r>
          </a:p>
          <a:p>
            <a:pPr lvl="1"/>
            <a:r>
              <a:rPr lang="zh-CN" altLang="en-US" dirty="0">
                <a:latin typeface="Times New Roman" panose="02020603050405020304" pitchFamily="18" charset="0"/>
                <a:ea typeface="等线"/>
                <a:cs typeface="Times New Roman" panose="02020603050405020304" pitchFamily="18" charset="0"/>
              </a:rPr>
              <a:t>Verify the challenges</a:t>
            </a: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marL="0" indent="0">
              <a:buNone/>
            </a:pPr>
            <a:endParaRPr lang="zh-CN" altLang="en-US" dirty="0">
              <a:latin typeface="Times New Roman" panose="02020603050405020304" pitchFamily="18" charset="0"/>
              <a:ea typeface="等线"/>
              <a:cs typeface="Times New Roman" panose="02020603050405020304" pitchFamily="18" charset="0"/>
            </a:endParaRPr>
          </a:p>
          <a:p>
            <a:endParaRPr lang="zh-CN" altLang="en-US" dirty="0">
              <a:latin typeface="Times New Roman" panose="02020603050405020304" pitchFamily="18" charset="0"/>
              <a:ea typeface="等线"/>
              <a:cs typeface="Times New Roman" panose="02020603050405020304" pitchFamily="18" charset="0"/>
            </a:endParaRPr>
          </a:p>
          <a:p>
            <a:endParaRPr lang="zh-CN" altLang="en-US" dirty="0">
              <a:latin typeface="Times New Roman" panose="02020603050405020304" pitchFamily="18" charset="0"/>
              <a:ea typeface="等线"/>
              <a:cs typeface="Times New Roman" panose="02020603050405020304" pitchFamily="18" charset="0"/>
            </a:endParaRPr>
          </a:p>
          <a:p>
            <a:endParaRPr lang="zh-CN" altLang="en-US" dirty="0">
              <a:latin typeface="Times New Roman" panose="02020603050405020304" pitchFamily="18" charset="0"/>
              <a:ea typeface="等线"/>
              <a:cs typeface="Times New Roman" panose="02020603050405020304" pitchFamily="18" charset="0"/>
            </a:endParaRPr>
          </a:p>
          <a:p>
            <a:endParaRPr lang="zh-CN" altLang="en-US" dirty="0">
              <a:latin typeface="Times New Roman" panose="02020603050405020304" pitchFamily="18" charset="0"/>
              <a:ea typeface="等线"/>
              <a:cs typeface="Times New Roman" panose="02020603050405020304" pitchFamily="18" charset="0"/>
            </a:endParaRPr>
          </a:p>
          <a:p>
            <a:endParaRPr lang="zh-CN" altLang="en-US" dirty="0">
              <a:latin typeface="Times New Roman" panose="02020603050405020304" pitchFamily="18" charset="0"/>
              <a:ea typeface="等线"/>
              <a:cs typeface="Times New Roman" panose="02020603050405020304" pitchFamily="18" charset="0"/>
            </a:endParaRPr>
          </a:p>
        </p:txBody>
      </p:sp>
      <p:pic>
        <p:nvPicPr>
          <p:cNvPr id="4" name="图片 4" descr="表格&#10;&#10;已自动生成说明">
            <a:extLst>
              <a:ext uri="{FF2B5EF4-FFF2-40B4-BE49-F238E27FC236}">
                <a16:creationId xmlns:a16="http://schemas.microsoft.com/office/drawing/2014/main" id="{DB89619A-CE2D-4BD8-AC4D-1AF3BF8E9B78}"/>
              </a:ext>
            </a:extLst>
          </p:cNvPr>
          <p:cNvPicPr>
            <a:picLocks noChangeAspect="1"/>
          </p:cNvPicPr>
          <p:nvPr/>
        </p:nvPicPr>
        <p:blipFill>
          <a:blip r:embed="rId3"/>
          <a:stretch>
            <a:fillRect/>
          </a:stretch>
        </p:blipFill>
        <p:spPr>
          <a:xfrm>
            <a:off x="3167874" y="2723077"/>
            <a:ext cx="4486971" cy="2035388"/>
          </a:xfrm>
          <a:prstGeom prst="rect">
            <a:avLst/>
          </a:prstGeom>
        </p:spPr>
      </p:pic>
      <p:pic>
        <p:nvPicPr>
          <p:cNvPr id="11" name="图片 5" descr="徽标, 公司名称&#10;&#10;已自动生成说明">
            <a:extLst>
              <a:ext uri="{FF2B5EF4-FFF2-40B4-BE49-F238E27FC236}">
                <a16:creationId xmlns:a16="http://schemas.microsoft.com/office/drawing/2014/main" id="{54497F72-8C68-4683-B903-AB3D2561E9E1}"/>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13" name="图片 4" descr="徽标&#10;&#10;已自动生成说明">
            <a:extLst>
              <a:ext uri="{FF2B5EF4-FFF2-40B4-BE49-F238E27FC236}">
                <a16:creationId xmlns:a16="http://schemas.microsoft.com/office/drawing/2014/main" id="{A4CE2C6D-84F3-4CBE-90FD-F4015CD73481}"/>
              </a:ext>
            </a:extLst>
          </p:cNvPr>
          <p:cNvPicPr>
            <a:picLocks noChangeAspect="1"/>
          </p:cNvPicPr>
          <p:nvPr/>
        </p:nvPicPr>
        <p:blipFill>
          <a:blip r:embed="rId5"/>
          <a:stretch>
            <a:fillRect/>
          </a:stretch>
        </p:blipFill>
        <p:spPr>
          <a:xfrm>
            <a:off x="0" y="-3991"/>
            <a:ext cx="692670" cy="692670"/>
          </a:xfrm>
          <a:prstGeom prst="rect">
            <a:avLst/>
          </a:prstGeom>
        </p:spPr>
      </p:pic>
    </p:spTree>
    <p:extLst>
      <p:ext uri="{BB962C8B-B14F-4D97-AF65-F5344CB8AC3E}">
        <p14:creationId xmlns:p14="http://schemas.microsoft.com/office/powerpoint/2010/main" val="2754004846"/>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A867EC27-67F5-4C23-AE10-DBA41353F55E}"/>
              </a:ext>
            </a:extLst>
          </p:cNvPr>
          <p:cNvSpPr>
            <a:spLocks noGrp="1"/>
          </p:cNvSpPr>
          <p:nvPr>
            <p:ph type="title"/>
          </p:nvPr>
        </p:nvSpPr>
        <p:spPr>
          <a:xfrm>
            <a:off x="838200" y="365125"/>
            <a:ext cx="10515600" cy="1325563"/>
          </a:xfrm>
        </p:spPr>
        <p:txBody>
          <a:bodyPr/>
          <a:lstStyle/>
          <a:p>
            <a:pPr algn="ctr"/>
            <a:r>
              <a:rPr lang="zh-CN" altLang="en-US" dirty="0">
                <a:latin typeface="Times New Roman" panose="02020603050405020304" pitchFamily="18" charset="0"/>
                <a:ea typeface="等线 Light"/>
                <a:cs typeface="Times New Roman" panose="02020603050405020304" pitchFamily="18" charset="0"/>
              </a:rPr>
              <a:t>Let's use gazetteer!</a:t>
            </a:r>
          </a:p>
        </p:txBody>
      </p:sp>
      <p:pic>
        <p:nvPicPr>
          <p:cNvPr id="23" name="图片 5" descr="徽标, 公司名称&#10;&#10;已自动生成说明">
            <a:extLst>
              <a:ext uri="{FF2B5EF4-FFF2-40B4-BE49-F238E27FC236}">
                <a16:creationId xmlns:a16="http://schemas.microsoft.com/office/drawing/2014/main" id="{260F74FA-8067-49CA-A474-AB7A80C791EE}"/>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25" name="图片 4" descr="徽标&#10;&#10;已自动生成说明">
            <a:extLst>
              <a:ext uri="{FF2B5EF4-FFF2-40B4-BE49-F238E27FC236}">
                <a16:creationId xmlns:a16="http://schemas.microsoft.com/office/drawing/2014/main" id="{5FF1D16C-72CB-44E2-AE99-4E94E4D5D623}"/>
              </a:ext>
            </a:extLst>
          </p:cNvPr>
          <p:cNvPicPr>
            <a:picLocks noChangeAspect="1"/>
          </p:cNvPicPr>
          <p:nvPr/>
        </p:nvPicPr>
        <p:blipFill>
          <a:blip r:embed="rId5"/>
          <a:stretch>
            <a:fillRect/>
          </a:stretch>
        </p:blipFill>
        <p:spPr>
          <a:xfrm>
            <a:off x="0" y="-3991"/>
            <a:ext cx="692670" cy="692670"/>
          </a:xfrm>
          <a:prstGeom prst="rect">
            <a:avLst/>
          </a:prstGeom>
        </p:spPr>
      </p:pic>
      <p:grpSp>
        <p:nvGrpSpPr>
          <p:cNvPr id="9" name="组合 8">
            <a:extLst>
              <a:ext uri="{FF2B5EF4-FFF2-40B4-BE49-F238E27FC236}">
                <a16:creationId xmlns:a16="http://schemas.microsoft.com/office/drawing/2014/main" id="{83CFB3FC-40BD-4E6E-9C8D-D696AE76F0C3}"/>
              </a:ext>
            </a:extLst>
          </p:cNvPr>
          <p:cNvGrpSpPr/>
          <p:nvPr/>
        </p:nvGrpSpPr>
        <p:grpSpPr>
          <a:xfrm>
            <a:off x="3336261" y="4277653"/>
            <a:ext cx="4362255" cy="2143125"/>
            <a:chOff x="3098795" y="4225239"/>
            <a:chExt cx="4362255" cy="2143125"/>
          </a:xfrm>
        </p:grpSpPr>
        <p:pic>
          <p:nvPicPr>
            <p:cNvPr id="5" name="图片 10">
              <a:extLst>
                <a:ext uri="{FF2B5EF4-FFF2-40B4-BE49-F238E27FC236}">
                  <a16:creationId xmlns:a16="http://schemas.microsoft.com/office/drawing/2014/main" id="{24F4D464-F1E1-4754-9F18-DEFABA0552DD}"/>
                </a:ext>
              </a:extLst>
            </p:cNvPr>
            <p:cNvPicPr>
              <a:picLocks noChangeAspect="1"/>
            </p:cNvPicPr>
            <p:nvPr/>
          </p:nvPicPr>
          <p:blipFill>
            <a:blip r:embed="rId6"/>
            <a:stretch>
              <a:fillRect/>
            </a:stretch>
          </p:blipFill>
          <p:spPr>
            <a:xfrm>
              <a:off x="5317925" y="4225239"/>
              <a:ext cx="2143125" cy="2143125"/>
            </a:xfrm>
            <a:prstGeom prst="rect">
              <a:avLst/>
            </a:prstGeom>
          </p:spPr>
        </p:pic>
        <p:sp>
          <p:nvSpPr>
            <p:cNvPr id="6" name="文本框 5">
              <a:extLst>
                <a:ext uri="{FF2B5EF4-FFF2-40B4-BE49-F238E27FC236}">
                  <a16:creationId xmlns:a16="http://schemas.microsoft.com/office/drawing/2014/main" id="{1919C606-64AA-47A5-8140-3E7907EDDAF1}"/>
                </a:ext>
              </a:extLst>
            </p:cNvPr>
            <p:cNvSpPr txBox="1"/>
            <p:nvPr/>
          </p:nvSpPr>
          <p:spPr>
            <a:xfrm>
              <a:off x="3098795" y="4650470"/>
              <a:ext cx="2219129" cy="923330"/>
            </a:xfrm>
            <a:prstGeom prst="rect">
              <a:avLst/>
            </a:prstGeom>
            <a:noFill/>
            <a:ln w="25400">
              <a:solidFill>
                <a:srgbClr val="FF0000"/>
              </a:solidFill>
            </a:ln>
          </p:spPr>
          <p:txBody>
            <a:bodyPr wrap="square" rtlCol="0">
              <a:spAutoFit/>
            </a:bodyPr>
            <a:lstStyle/>
            <a:p>
              <a:r>
                <a:rPr lang="en-US" altLang="zh-CN" dirty="0">
                  <a:latin typeface="Times New Roman" panose="02020603050405020304" pitchFamily="18" charset="0"/>
                  <a:ea typeface="Tahoma" panose="020B0604030504040204" pitchFamily="34" charset="0"/>
                  <a:cs typeface="Times New Roman" panose="02020603050405020304" pitchFamily="18" charset="0"/>
                </a:rPr>
                <a:t>Gazetteer:</a:t>
              </a:r>
            </a:p>
            <a:p>
              <a:r>
                <a:rPr lang="en-US" altLang="zh-CN" dirty="0">
                  <a:latin typeface="Times New Roman" panose="02020603050405020304" pitchFamily="18" charset="0"/>
                  <a:ea typeface="Tahoma" panose="020B0604030504040204" pitchFamily="34" charset="0"/>
                  <a:cs typeface="Times New Roman" panose="02020603050405020304" pitchFamily="18" charset="0"/>
                </a:rPr>
                <a:t>Source: </a:t>
              </a:r>
              <a:r>
                <a:rPr lang="en-US" altLang="zh-CN" dirty="0" err="1">
                  <a:latin typeface="Times New Roman" panose="02020603050405020304" pitchFamily="18" charset="0"/>
                  <a:ea typeface="Tahoma" panose="020B0604030504040204" pitchFamily="34" charset="0"/>
                  <a:cs typeface="Times New Roman" panose="02020603050405020304" pitchFamily="18" charset="0"/>
                </a:rPr>
                <a:t>Wikidata</a:t>
              </a:r>
              <a:r>
                <a:rPr lang="en-US" altLang="zh-CN" dirty="0">
                  <a:latin typeface="Times New Roman" panose="02020603050405020304" pitchFamily="18" charset="0"/>
                  <a:ea typeface="Tahoma" panose="020B0604030504040204" pitchFamily="34" charset="0"/>
                  <a:cs typeface="Times New Roman" panose="02020603050405020304" pitchFamily="18" charset="0"/>
                </a:rPr>
                <a:t> KB</a:t>
              </a:r>
            </a:p>
            <a:p>
              <a:r>
                <a:rPr lang="en-US" altLang="zh-CN" dirty="0">
                  <a:latin typeface="Times New Roman" panose="02020603050405020304" pitchFamily="18" charset="0"/>
                  <a:ea typeface="Tahoma" panose="020B0604030504040204" pitchFamily="34" charset="0"/>
                  <a:cs typeface="Times New Roman" panose="02020603050405020304" pitchFamily="18" charset="0"/>
                </a:rPr>
                <a:t>1.67M entities</a:t>
              </a:r>
              <a:endParaRPr lang="zh-CN" altLang="en-US" dirty="0">
                <a:latin typeface="Times New Roman" panose="02020603050405020304" pitchFamily="18" charset="0"/>
                <a:cs typeface="Times New Roman" panose="02020603050405020304" pitchFamily="18" charset="0"/>
              </a:endParaRPr>
            </a:p>
          </p:txBody>
        </p:sp>
      </p:grpSp>
      <p:grpSp>
        <p:nvGrpSpPr>
          <p:cNvPr id="46" name="组合 45">
            <a:extLst>
              <a:ext uri="{FF2B5EF4-FFF2-40B4-BE49-F238E27FC236}">
                <a16:creationId xmlns:a16="http://schemas.microsoft.com/office/drawing/2014/main" id="{27895E3B-3EA2-4AE2-BAC2-1CB9D1939454}"/>
              </a:ext>
            </a:extLst>
          </p:cNvPr>
          <p:cNvGrpSpPr/>
          <p:nvPr/>
        </p:nvGrpSpPr>
        <p:grpSpPr>
          <a:xfrm>
            <a:off x="1014061" y="5738714"/>
            <a:ext cx="4274632" cy="1140900"/>
            <a:chOff x="1014061" y="5738714"/>
            <a:chExt cx="4274632" cy="1140900"/>
          </a:xfrm>
        </p:grpSpPr>
        <p:cxnSp>
          <p:nvCxnSpPr>
            <p:cNvPr id="20" name="直接箭头连接符 19">
              <a:extLst>
                <a:ext uri="{FF2B5EF4-FFF2-40B4-BE49-F238E27FC236}">
                  <a16:creationId xmlns:a16="http://schemas.microsoft.com/office/drawing/2014/main" id="{39EE52CE-88F7-4BBB-92BD-F7FFD51E95D7}"/>
                </a:ext>
              </a:extLst>
            </p:cNvPr>
            <p:cNvCxnSpPr/>
            <p:nvPr/>
          </p:nvCxnSpPr>
          <p:spPr>
            <a:xfrm flipH="1">
              <a:off x="3755385" y="5738714"/>
              <a:ext cx="404037" cy="545964"/>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45353B8-B197-4049-BDDF-DCCEB4B93BD0}"/>
                </a:ext>
              </a:extLst>
            </p:cNvPr>
            <p:cNvSpPr txBox="1"/>
            <p:nvPr/>
          </p:nvSpPr>
          <p:spPr>
            <a:xfrm>
              <a:off x="1014061" y="6356394"/>
              <a:ext cx="42746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400" dirty="0">
                  <a:latin typeface="Times New Roman" panose="02020603050405020304" pitchFamily="18" charset="0"/>
                  <a:ea typeface="等线"/>
                  <a:cs typeface="Times New Roman" panose="02020603050405020304" pitchFamily="18" charset="0"/>
                </a:rPr>
                <a:t>{“</a:t>
              </a:r>
              <a:r>
                <a:rPr lang="en-US" altLang="zh-CN" sz="1400" i="1" dirty="0">
                  <a:latin typeface="Times New Roman" panose="02020603050405020304" pitchFamily="18" charset="0"/>
                  <a:ea typeface="等线"/>
                  <a:cs typeface="Times New Roman" panose="02020603050405020304" pitchFamily="18" charset="0"/>
                </a:rPr>
                <a:t>Apple</a:t>
              </a:r>
              <a:r>
                <a:rPr lang="en-US" altLang="zh-CN" sz="1400" dirty="0">
                  <a:latin typeface="Times New Roman" panose="02020603050405020304" pitchFamily="18" charset="0"/>
                  <a:ea typeface="等线"/>
                  <a:cs typeface="Times New Roman" panose="02020603050405020304" pitchFamily="18" charset="0"/>
                </a:rPr>
                <a:t>”: CORP, “</a:t>
              </a:r>
              <a:r>
                <a:rPr lang="en-US" altLang="zh-CN" sz="1400" i="1" dirty="0" err="1">
                  <a:latin typeface="Times New Roman" panose="02020603050405020304" pitchFamily="18" charset="0"/>
                  <a:ea typeface="等线"/>
                  <a:cs typeface="Times New Roman" panose="02020603050405020304" pitchFamily="18" charset="0"/>
                </a:rPr>
                <a:t>Iphone</a:t>
              </a:r>
              <a:r>
                <a:rPr lang="en-US" altLang="zh-CN" sz="1400" i="1" dirty="0">
                  <a:latin typeface="Times New Roman" panose="02020603050405020304" pitchFamily="18" charset="0"/>
                  <a:ea typeface="等线"/>
                  <a:cs typeface="Times New Roman" panose="02020603050405020304" pitchFamily="18" charset="0"/>
                </a:rPr>
                <a:t> 12</a:t>
              </a:r>
              <a:r>
                <a:rPr lang="en-US" altLang="zh-CN" sz="1400" dirty="0">
                  <a:latin typeface="Times New Roman" panose="02020603050405020304" pitchFamily="18" charset="0"/>
                  <a:ea typeface="等线"/>
                  <a:cs typeface="Times New Roman" panose="02020603050405020304" pitchFamily="18" charset="0"/>
                </a:rPr>
                <a:t>”: PROD, “</a:t>
              </a:r>
              <a:r>
                <a:rPr lang="en-US" altLang="zh-CN" sz="1400" i="1" dirty="0" err="1">
                  <a:latin typeface="Times New Roman" panose="02020603050405020304" pitchFamily="18" charset="0"/>
                  <a:ea typeface="等线"/>
                  <a:cs typeface="Times New Roman" panose="02020603050405020304" pitchFamily="18" charset="0"/>
                </a:rPr>
                <a:t>Iphone</a:t>
              </a:r>
              <a:r>
                <a:rPr lang="en-US" altLang="zh-CN" sz="1400" dirty="0">
                  <a:latin typeface="Times New Roman" panose="02020603050405020304" pitchFamily="18" charset="0"/>
                  <a:ea typeface="等线"/>
                  <a:cs typeface="Times New Roman" panose="02020603050405020304" pitchFamily="18" charset="0"/>
                </a:rPr>
                <a:t>”: PROD , </a:t>
              </a:r>
            </a:p>
            <a:p>
              <a:pPr algn="ctr"/>
              <a:r>
                <a:rPr lang="en-US" altLang="zh-CN" sz="1400" dirty="0">
                  <a:latin typeface="Times New Roman" panose="02020603050405020304" pitchFamily="18" charset="0"/>
                  <a:ea typeface="等线"/>
                  <a:cs typeface="Times New Roman" panose="02020603050405020304" pitchFamily="18" charset="0"/>
                </a:rPr>
                <a:t>“</a:t>
              </a:r>
              <a:r>
                <a:rPr lang="en-US" altLang="zh-CN" sz="1400" i="1" dirty="0">
                  <a:latin typeface="Times New Roman" panose="02020603050405020304" pitchFamily="18" charset="0"/>
                  <a:ea typeface="等线"/>
                  <a:cs typeface="Times New Roman" panose="02020603050405020304" pitchFamily="18" charset="0"/>
                </a:rPr>
                <a:t>Apple</a:t>
              </a:r>
              <a:r>
                <a:rPr lang="en-US" altLang="zh-CN" sz="1400" dirty="0">
                  <a:latin typeface="Times New Roman" panose="02020603050405020304" pitchFamily="18" charset="0"/>
                  <a:ea typeface="等线"/>
                  <a:cs typeface="Times New Roman" panose="02020603050405020304" pitchFamily="18" charset="0"/>
                </a:rPr>
                <a:t> </a:t>
              </a:r>
              <a:r>
                <a:rPr lang="en-US" altLang="zh-CN" sz="1400" i="1" dirty="0" err="1">
                  <a:latin typeface="Times New Roman" panose="02020603050405020304" pitchFamily="18" charset="0"/>
                  <a:ea typeface="等线"/>
                  <a:cs typeface="Times New Roman" panose="02020603050405020304" pitchFamily="18" charset="0"/>
                </a:rPr>
                <a:t>Iphone</a:t>
              </a:r>
              <a:r>
                <a:rPr lang="en-US" altLang="zh-CN" sz="1400" i="1" dirty="0">
                  <a:latin typeface="Times New Roman" panose="02020603050405020304" pitchFamily="18" charset="0"/>
                  <a:ea typeface="等线"/>
                  <a:cs typeface="Times New Roman" panose="02020603050405020304" pitchFamily="18" charset="0"/>
                </a:rPr>
                <a:t> 12</a:t>
              </a:r>
              <a:r>
                <a:rPr lang="en-US" altLang="zh-CN" sz="1400" dirty="0">
                  <a:latin typeface="Times New Roman" panose="02020603050405020304" pitchFamily="18" charset="0"/>
                  <a:ea typeface="等线"/>
                  <a:cs typeface="Times New Roman" panose="02020603050405020304" pitchFamily="18" charset="0"/>
                </a:rPr>
                <a:t>”: PROD} </a:t>
              </a:r>
              <a:endParaRPr lang="zh-CN" altLang="en-US" sz="1400" dirty="0">
                <a:latin typeface="Times New Roman" panose="02020603050405020304" pitchFamily="18" charset="0"/>
                <a:ea typeface="等线"/>
                <a:cs typeface="Times New Roman" panose="02020603050405020304" pitchFamily="18" charset="0"/>
              </a:endParaRPr>
            </a:p>
          </p:txBody>
        </p:sp>
      </p:grpSp>
      <p:grpSp>
        <p:nvGrpSpPr>
          <p:cNvPr id="37" name="组合 36">
            <a:extLst>
              <a:ext uri="{FF2B5EF4-FFF2-40B4-BE49-F238E27FC236}">
                <a16:creationId xmlns:a16="http://schemas.microsoft.com/office/drawing/2014/main" id="{8964DDAD-44C8-442D-AEFA-CCC57F5F8DED}"/>
              </a:ext>
            </a:extLst>
          </p:cNvPr>
          <p:cNvGrpSpPr/>
          <p:nvPr/>
        </p:nvGrpSpPr>
        <p:grpSpPr>
          <a:xfrm>
            <a:off x="7698516" y="1914321"/>
            <a:ext cx="3184812" cy="4393190"/>
            <a:chOff x="1117889" y="1975139"/>
            <a:chExt cx="3184812" cy="4393190"/>
          </a:xfrm>
        </p:grpSpPr>
        <p:pic>
          <p:nvPicPr>
            <p:cNvPr id="38" name="图片 4" descr="骑自行车的人在街道上&#10;&#10;已自动生成说明">
              <a:extLst>
                <a:ext uri="{FF2B5EF4-FFF2-40B4-BE49-F238E27FC236}">
                  <a16:creationId xmlns:a16="http://schemas.microsoft.com/office/drawing/2014/main" id="{DADF83E4-16C4-48CE-A8A8-68F9AD4526A1}"/>
                </a:ext>
              </a:extLst>
            </p:cNvPr>
            <p:cNvPicPr>
              <a:picLocks noChangeAspect="1"/>
            </p:cNvPicPr>
            <p:nvPr/>
          </p:nvPicPr>
          <p:blipFill>
            <a:blip r:embed="rId7"/>
            <a:stretch>
              <a:fillRect/>
            </a:stretch>
          </p:blipFill>
          <p:spPr>
            <a:xfrm>
              <a:off x="1384588" y="2758354"/>
              <a:ext cx="2495550" cy="3609975"/>
            </a:xfrm>
            <a:prstGeom prst="rect">
              <a:avLst/>
            </a:prstGeom>
          </p:spPr>
        </p:pic>
        <p:sp>
          <p:nvSpPr>
            <p:cNvPr id="39" name="文本框 38">
              <a:extLst>
                <a:ext uri="{FF2B5EF4-FFF2-40B4-BE49-F238E27FC236}">
                  <a16:creationId xmlns:a16="http://schemas.microsoft.com/office/drawing/2014/main" id="{D3E0D0BB-10C9-4F7A-9D7A-03C05F861922}"/>
                </a:ext>
              </a:extLst>
            </p:cNvPr>
            <p:cNvSpPr txBox="1"/>
            <p:nvPr/>
          </p:nvSpPr>
          <p:spPr>
            <a:xfrm>
              <a:off x="1117889" y="1975139"/>
              <a:ext cx="31848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latin typeface="Garamond" panose="02020404030301010803" pitchFamily="18" charset="0"/>
                  <a:ea typeface="等线"/>
                  <a:cs typeface="Times New Roman" panose="02020603050405020304" pitchFamily="18" charset="0"/>
                </a:rPr>
                <a:t>What is </a:t>
              </a:r>
              <a:r>
                <a:rPr lang="zh-CN" altLang="en-US" sz="2400" i="1" u="sng" dirty="0">
                  <a:latin typeface="Garamond" panose="02020404030301010803" pitchFamily="18" charset="0"/>
                  <a:ea typeface="等线"/>
                  <a:cs typeface="Times New Roman" panose="02020603050405020304" pitchFamily="18" charset="0"/>
                </a:rPr>
                <a:t>life is beautiful</a:t>
              </a:r>
              <a:r>
                <a:rPr lang="zh-CN" altLang="en-US" sz="2400" dirty="0">
                  <a:latin typeface="Garamond" panose="02020404030301010803" pitchFamily="18" charset="0"/>
                  <a:ea typeface="等线"/>
                  <a:cs typeface="Times New Roman" panose="02020603050405020304" pitchFamily="18" charset="0"/>
                </a:rPr>
                <a:t>?</a:t>
              </a:r>
            </a:p>
          </p:txBody>
        </p:sp>
      </p:grpSp>
      <p:grpSp>
        <p:nvGrpSpPr>
          <p:cNvPr id="40" name="组合 39">
            <a:extLst>
              <a:ext uri="{FF2B5EF4-FFF2-40B4-BE49-F238E27FC236}">
                <a16:creationId xmlns:a16="http://schemas.microsoft.com/office/drawing/2014/main" id="{C93051C9-1A17-48F4-9C25-23F80EAD05DD}"/>
              </a:ext>
            </a:extLst>
          </p:cNvPr>
          <p:cNvGrpSpPr/>
          <p:nvPr/>
        </p:nvGrpSpPr>
        <p:grpSpPr>
          <a:xfrm>
            <a:off x="131366" y="1946497"/>
            <a:ext cx="5630132" cy="3424867"/>
            <a:chOff x="692670" y="1986363"/>
            <a:chExt cx="5630132" cy="3424867"/>
          </a:xfrm>
        </p:grpSpPr>
        <p:sp>
          <p:nvSpPr>
            <p:cNvPr id="41" name="文本框 40">
              <a:extLst>
                <a:ext uri="{FF2B5EF4-FFF2-40B4-BE49-F238E27FC236}">
                  <a16:creationId xmlns:a16="http://schemas.microsoft.com/office/drawing/2014/main" id="{05472FED-AB6E-4A9C-B354-8BE520883D58}"/>
                </a:ext>
              </a:extLst>
            </p:cNvPr>
            <p:cNvSpPr txBox="1"/>
            <p:nvPr/>
          </p:nvSpPr>
          <p:spPr>
            <a:xfrm>
              <a:off x="692670" y="1986363"/>
              <a:ext cx="56301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latin typeface="Garamond" panose="02020404030301010803" pitchFamily="18" charset="0"/>
                  <a:ea typeface="等线"/>
                  <a:cs typeface="Times New Roman" panose="02020603050405020304" pitchFamily="18" charset="0"/>
                </a:rPr>
                <a:t>He worked for </a:t>
              </a:r>
              <a:r>
                <a:rPr lang="en-US" altLang="zh-CN" sz="2400" i="1" u="sng" dirty="0">
                  <a:latin typeface="Garamond" panose="02020404030301010803" pitchFamily="18" charset="0"/>
                  <a:ea typeface="等线"/>
                  <a:cs typeface="Times New Roman" panose="02020603050405020304" pitchFamily="18" charset="0"/>
                </a:rPr>
                <a:t>linear technology</a:t>
              </a:r>
              <a:r>
                <a:rPr lang="en-US" altLang="zh-CN" sz="2400" dirty="0">
                  <a:latin typeface="Garamond" panose="02020404030301010803" pitchFamily="18" charset="0"/>
                  <a:ea typeface="等线"/>
                  <a:cs typeface="Times New Roman" panose="02020603050405020304" pitchFamily="18" charset="0"/>
                </a:rPr>
                <a:t> and </a:t>
              </a:r>
              <a:r>
                <a:rPr lang="en-US" altLang="zh-CN" sz="2400" i="1" u="sng" dirty="0">
                  <a:latin typeface="Garamond" panose="02020404030301010803" pitchFamily="18" charset="0"/>
                  <a:ea typeface="等线"/>
                  <a:cs typeface="Times New Roman" panose="02020603050405020304" pitchFamily="18" charset="0"/>
                </a:rPr>
                <a:t>analog devices</a:t>
              </a:r>
              <a:r>
                <a:rPr lang="en-US" altLang="zh-CN" sz="2400" i="1" dirty="0">
                  <a:latin typeface="Garamond" panose="02020404030301010803" pitchFamily="18" charset="0"/>
                  <a:ea typeface="等线"/>
                  <a:cs typeface="Times New Roman" panose="02020603050405020304" pitchFamily="18" charset="0"/>
                </a:rPr>
                <a:t>.</a:t>
              </a:r>
              <a:endParaRPr lang="zh-CN" altLang="en-US" sz="2400" i="1" dirty="0">
                <a:latin typeface="Garamond" panose="02020404030301010803" pitchFamily="18" charset="0"/>
                <a:ea typeface="等线"/>
                <a:cs typeface="Times New Roman" panose="02020603050405020304" pitchFamily="18" charset="0"/>
              </a:endParaRPr>
            </a:p>
          </p:txBody>
        </p:sp>
        <p:pic>
          <p:nvPicPr>
            <p:cNvPr id="42" name="Picture 2" descr="Linear Technology | Analog Integrated Circuits | Micross">
              <a:extLst>
                <a:ext uri="{FF2B5EF4-FFF2-40B4-BE49-F238E27FC236}">
                  <a16:creationId xmlns:a16="http://schemas.microsoft.com/office/drawing/2014/main" id="{A81FD27E-36A6-404B-8A09-E79E8B9325F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5119" y="3251065"/>
              <a:ext cx="2160165" cy="216016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bout Analog Devices">
              <a:extLst>
                <a:ext uri="{FF2B5EF4-FFF2-40B4-BE49-F238E27FC236}">
                  <a16:creationId xmlns:a16="http://schemas.microsoft.com/office/drawing/2014/main" id="{CF8C68F5-CD6C-415A-BC87-59954E8CF60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94657" y="3374146"/>
              <a:ext cx="2552001" cy="19140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组合 12">
            <a:extLst>
              <a:ext uri="{FF2B5EF4-FFF2-40B4-BE49-F238E27FC236}">
                <a16:creationId xmlns:a16="http://schemas.microsoft.com/office/drawing/2014/main" id="{AE070896-C18C-499E-A6BD-F58EE98B8470}"/>
              </a:ext>
            </a:extLst>
          </p:cNvPr>
          <p:cNvGrpSpPr/>
          <p:nvPr/>
        </p:nvGrpSpPr>
        <p:grpSpPr>
          <a:xfrm>
            <a:off x="2086641" y="2336647"/>
            <a:ext cx="7327089" cy="1941006"/>
            <a:chOff x="2086641" y="2336647"/>
            <a:chExt cx="7327089" cy="1941006"/>
          </a:xfrm>
        </p:grpSpPr>
        <p:sp>
          <p:nvSpPr>
            <p:cNvPr id="28" name="文本框 27">
              <a:extLst>
                <a:ext uri="{FF2B5EF4-FFF2-40B4-BE49-F238E27FC236}">
                  <a16:creationId xmlns:a16="http://schemas.microsoft.com/office/drawing/2014/main" id="{445D06AC-2EC9-4CA7-B18B-DF0A27B3F723}"/>
                </a:ext>
              </a:extLst>
            </p:cNvPr>
            <p:cNvSpPr txBox="1"/>
            <p:nvPr/>
          </p:nvSpPr>
          <p:spPr>
            <a:xfrm>
              <a:off x="6670530" y="31320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dirty="0">
                  <a:ea typeface="等线"/>
                  <a:cs typeface="Calibri"/>
                </a:rPr>
                <a:t>It's a Movie</a:t>
              </a:r>
            </a:p>
          </p:txBody>
        </p:sp>
        <p:grpSp>
          <p:nvGrpSpPr>
            <p:cNvPr id="7" name="组合 6">
              <a:extLst>
                <a:ext uri="{FF2B5EF4-FFF2-40B4-BE49-F238E27FC236}">
                  <a16:creationId xmlns:a16="http://schemas.microsoft.com/office/drawing/2014/main" id="{D2DAA9CA-3BAB-4E96-AD81-39A566BE28BF}"/>
                </a:ext>
              </a:extLst>
            </p:cNvPr>
            <p:cNvGrpSpPr/>
            <p:nvPr/>
          </p:nvGrpSpPr>
          <p:grpSpPr>
            <a:xfrm>
              <a:off x="2946432" y="2336647"/>
              <a:ext cx="6395734" cy="1941006"/>
              <a:chOff x="2946432" y="2336647"/>
              <a:chExt cx="6395734" cy="1941006"/>
            </a:xfrm>
          </p:grpSpPr>
          <p:cxnSp>
            <p:nvCxnSpPr>
              <p:cNvPr id="22" name="直接箭头连接符 21">
                <a:extLst>
                  <a:ext uri="{FF2B5EF4-FFF2-40B4-BE49-F238E27FC236}">
                    <a16:creationId xmlns:a16="http://schemas.microsoft.com/office/drawing/2014/main" id="{A6873A58-0D63-480C-BCDD-C50CC22F98BF}"/>
                  </a:ext>
                </a:extLst>
              </p:cNvPr>
              <p:cNvCxnSpPr>
                <a:cxnSpLocks/>
                <a:stCxn id="5" idx="0"/>
              </p:cNvCxnSpPr>
              <p:nvPr/>
            </p:nvCxnSpPr>
            <p:spPr>
              <a:xfrm flipV="1">
                <a:off x="6626954" y="2336647"/>
                <a:ext cx="2715212" cy="194100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201E57A-2842-49A0-BCD7-7FBC51F13099}"/>
                  </a:ext>
                </a:extLst>
              </p:cNvPr>
              <p:cNvCxnSpPr>
                <a:cxnSpLocks/>
                <a:stCxn id="5" idx="0"/>
                <a:endCxn id="41" idx="2"/>
              </p:cNvCxnSpPr>
              <p:nvPr/>
            </p:nvCxnSpPr>
            <p:spPr>
              <a:xfrm flipH="1" flipV="1">
                <a:off x="2946432" y="2408162"/>
                <a:ext cx="3680522" cy="186949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2113229-97F4-4D3B-A449-548457ED5401}"/>
                  </a:ext>
                </a:extLst>
              </p:cNvPr>
              <p:cNvCxnSpPr>
                <a:cxnSpLocks/>
                <a:stCxn id="5" idx="0"/>
              </p:cNvCxnSpPr>
              <p:nvPr/>
            </p:nvCxnSpPr>
            <p:spPr>
              <a:xfrm flipH="1" flipV="1">
                <a:off x="5020693" y="2351375"/>
                <a:ext cx="1606261" cy="19262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文本框 33">
              <a:extLst>
                <a:ext uri="{FF2B5EF4-FFF2-40B4-BE49-F238E27FC236}">
                  <a16:creationId xmlns:a16="http://schemas.microsoft.com/office/drawing/2014/main" id="{5809BB63-E2A1-4185-8896-7C7A7DEA3208}"/>
                </a:ext>
              </a:extLst>
            </p:cNvPr>
            <p:cNvSpPr txBox="1"/>
            <p:nvPr/>
          </p:nvSpPr>
          <p:spPr>
            <a:xfrm>
              <a:off x="5273228" y="24916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dirty="0">
                  <a:ea typeface="等线"/>
                  <a:cs typeface="Calibri"/>
                </a:rPr>
                <a:t>It's a </a:t>
              </a:r>
              <a:r>
                <a:rPr lang="en-US" altLang="zh-CN" dirty="0">
                  <a:ea typeface="等线"/>
                  <a:cs typeface="Calibri"/>
                </a:rPr>
                <a:t>Corporation</a:t>
              </a:r>
              <a:endParaRPr lang="zh-CN" altLang="en-US" dirty="0">
                <a:ea typeface="等线"/>
                <a:cs typeface="Calibri"/>
              </a:endParaRPr>
            </a:p>
          </p:txBody>
        </p:sp>
        <p:sp>
          <p:nvSpPr>
            <p:cNvPr id="35" name="文本框 34">
              <a:extLst>
                <a:ext uri="{FF2B5EF4-FFF2-40B4-BE49-F238E27FC236}">
                  <a16:creationId xmlns:a16="http://schemas.microsoft.com/office/drawing/2014/main" id="{52D257F9-BA5B-4996-9B6E-9860793AA5EE}"/>
                </a:ext>
              </a:extLst>
            </p:cNvPr>
            <p:cNvSpPr txBox="1"/>
            <p:nvPr/>
          </p:nvSpPr>
          <p:spPr>
            <a:xfrm>
              <a:off x="2086641" y="27931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dirty="0">
                  <a:ea typeface="等线"/>
                  <a:cs typeface="Calibri"/>
                </a:rPr>
                <a:t>It's a </a:t>
              </a:r>
              <a:r>
                <a:rPr lang="en-US" altLang="zh-CN" dirty="0">
                  <a:ea typeface="等线"/>
                  <a:cs typeface="Calibri"/>
                </a:rPr>
                <a:t>Corporation</a:t>
              </a:r>
              <a:endParaRPr lang="zh-CN" altLang="en-US" dirty="0">
                <a:ea typeface="等线"/>
                <a:cs typeface="Calibri"/>
              </a:endParaRPr>
            </a:p>
          </p:txBody>
        </p:sp>
      </p:grpSp>
    </p:spTree>
    <p:custDataLst>
      <p:tags r:id="rId1"/>
    </p:custDataLst>
    <p:extLst>
      <p:ext uri="{BB962C8B-B14F-4D97-AF65-F5344CB8AC3E}">
        <p14:creationId xmlns:p14="http://schemas.microsoft.com/office/powerpoint/2010/main" val="3949035321"/>
      </p:ext>
    </p:extLst>
  </p:cSld>
  <p:clrMapOvr>
    <a:masterClrMapping/>
  </p:clrMapOvr>
  <mc:AlternateContent xmlns:mc="http://schemas.openxmlformats.org/markup-compatibility/2006" xmlns:p14="http://schemas.microsoft.com/office/powerpoint/2010/main">
    <mc:Choice Requires="p14">
      <p:transition spd="slow" p14:dur="2000" advTm="48927"/>
    </mc:Choice>
    <mc:Fallback xmlns="">
      <p:transition spd="slow" advTm="48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2882B334-1B09-4882-90D9-55766035EF98}"/>
              </a:ext>
            </a:extLst>
          </p:cNvPr>
          <p:cNvSpPr>
            <a:spLocks noGrp="1"/>
          </p:cNvSpPr>
          <p:nvPr>
            <p:ph type="title"/>
          </p:nvPr>
        </p:nvSpPr>
        <p:spPr>
          <a:xfrm>
            <a:off x="838200" y="365125"/>
            <a:ext cx="10515600" cy="1325563"/>
          </a:xfrm>
        </p:spPr>
        <p:txBody>
          <a:bodyPr>
            <a:normAutofit/>
          </a:bodyPr>
          <a:lstStyle/>
          <a:p>
            <a:pPr algn="ctr"/>
            <a:r>
              <a:rPr lang="zh-CN" altLang="en-US" sz="3600" dirty="0">
                <a:latin typeface="Times New Roman" panose="02020603050405020304" pitchFamily="18" charset="0"/>
                <a:ea typeface="等线 Light"/>
                <a:cs typeface="Times New Roman" panose="02020603050405020304" pitchFamily="18" charset="0"/>
              </a:rPr>
              <a:t>The GEMNET model.Representation</a:t>
            </a:r>
            <a:endParaRPr lang="zh-CN"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9EEDDED-38D5-4FD8-8569-DDD4CF4CB94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zh-CN" altLang="en-US" dirty="0">
                <a:latin typeface="Times New Roman" panose="02020603050405020304" pitchFamily="18" charset="0"/>
                <a:ea typeface="等线"/>
                <a:cs typeface="Times New Roman" panose="02020603050405020304" pitchFamily="18" charset="0"/>
              </a:rPr>
              <a:t>Word Representation: BERT</a:t>
            </a:r>
          </a:p>
          <a:p>
            <a:r>
              <a:rPr lang="zh-CN" altLang="en-US" dirty="0">
                <a:solidFill>
                  <a:srgbClr val="FF0000"/>
                </a:solidFill>
                <a:latin typeface="Times New Roman" panose="02020603050405020304" pitchFamily="18" charset="0"/>
                <a:ea typeface="等线"/>
                <a:cs typeface="Times New Roman" panose="02020603050405020304" pitchFamily="18" charset="0"/>
              </a:rPr>
              <a:t>Gazetteer Representation: Contextualized gazetteer representation (CGR)</a:t>
            </a:r>
          </a:p>
          <a:p>
            <a:pPr lvl="1"/>
            <a:r>
              <a:rPr lang="zh-CN" altLang="en-US" dirty="0">
                <a:latin typeface="Times New Roman" panose="02020603050405020304" pitchFamily="18" charset="0"/>
                <a:ea typeface="等线"/>
                <a:cs typeface="Times New Roman" panose="02020603050405020304" pitchFamily="18" charset="0"/>
              </a:rPr>
              <a:t>Matching</a:t>
            </a:r>
            <a:endParaRPr lang="en-US" altLang="zh-CN" dirty="0">
              <a:latin typeface="Times New Roman" panose="02020603050405020304" pitchFamily="18" charset="0"/>
              <a:ea typeface="等线"/>
              <a:cs typeface="Times New Roman" panose="02020603050405020304" pitchFamily="18" charset="0"/>
            </a:endParaRPr>
          </a:p>
          <a:p>
            <a:pPr lvl="2"/>
            <a:r>
              <a:rPr lang="en-US" altLang="zh-CN" dirty="0">
                <a:latin typeface="Times New Roman" panose="02020603050405020304" pitchFamily="18" charset="0"/>
                <a:ea typeface="等线"/>
                <a:cs typeface="Times New Roman" panose="02020603050405020304" pitchFamily="18" charset="0"/>
              </a:rPr>
              <a:t>Friendly to emerging</a:t>
            </a:r>
          </a:p>
          <a:p>
            <a:pPr lvl="1"/>
            <a:r>
              <a:rPr lang="zh-CN" altLang="en-US" dirty="0">
                <a:latin typeface="Times New Roman" panose="02020603050405020304" pitchFamily="18" charset="0"/>
                <a:ea typeface="等线"/>
                <a:cs typeface="Times New Roman" panose="02020603050405020304" pitchFamily="18" charset="0"/>
              </a:rPr>
              <a:t>E</a:t>
            </a:r>
            <a:r>
              <a:rPr lang="en-US" altLang="zh-CN" dirty="0" err="1">
                <a:latin typeface="Times New Roman" panose="02020603050405020304" pitchFamily="18" charset="0"/>
                <a:ea typeface="等线"/>
                <a:cs typeface="Times New Roman" panose="02020603050405020304" pitchFamily="18" charset="0"/>
              </a:rPr>
              <a:t>mbed</a:t>
            </a:r>
            <a:r>
              <a:rPr lang="zh-CN" altLang="en-US" dirty="0">
                <a:latin typeface="Times New Roman" panose="02020603050405020304" pitchFamily="18" charset="0"/>
                <a:ea typeface="等线"/>
                <a:cs typeface="Times New Roman" panose="02020603050405020304" pitchFamily="18" charset="0"/>
              </a:rPr>
              <a:t> to dense</a:t>
            </a:r>
          </a:p>
          <a:p>
            <a:pPr lvl="1"/>
            <a:r>
              <a:rPr lang="zh-CN" altLang="en-US" dirty="0">
                <a:latin typeface="Times New Roman" panose="02020603050405020304" pitchFamily="18" charset="0"/>
                <a:ea typeface="等线"/>
                <a:cs typeface="Times New Roman" panose="02020603050405020304" pitchFamily="18" charset="0"/>
              </a:rPr>
              <a:t>Contextualized</a:t>
            </a:r>
            <a:endParaRPr lang="en-US" altLang="zh-CN" dirty="0">
              <a:latin typeface="Times New Roman" panose="02020603050405020304" pitchFamily="18" charset="0"/>
              <a:ea typeface="等线"/>
              <a:cs typeface="Times New Roman" panose="02020603050405020304" pitchFamily="18" charset="0"/>
            </a:endParaRPr>
          </a:p>
          <a:p>
            <a:pPr lvl="1"/>
            <a:endParaRPr lang="en-US" altLang="zh-CN" dirty="0">
              <a:latin typeface="Times New Roman" panose="02020603050405020304" pitchFamily="18" charset="0"/>
              <a:ea typeface="等线"/>
              <a:cs typeface="Times New Roman" panose="02020603050405020304" pitchFamily="18" charset="0"/>
            </a:endParaRPr>
          </a:p>
          <a:p>
            <a:pPr lvl="1"/>
            <a:r>
              <a:rPr lang="en-US" altLang="zh-CN" dirty="0">
                <a:latin typeface="Times New Roman" panose="02020603050405020304" pitchFamily="18" charset="0"/>
                <a:ea typeface="等线"/>
                <a:cs typeface="Times New Roman" panose="02020603050405020304" pitchFamily="18" charset="0"/>
              </a:rPr>
              <a:t>Baseline:</a:t>
            </a:r>
          </a:p>
          <a:p>
            <a:pPr lvl="2"/>
            <a:r>
              <a:rPr lang="en-US" altLang="zh-CN" dirty="0">
                <a:latin typeface="Times New Roman" panose="02020603050405020304" pitchFamily="18" charset="0"/>
                <a:ea typeface="等线"/>
                <a:cs typeface="Times New Roman" panose="02020603050405020304" pitchFamily="18" charset="0"/>
              </a:rPr>
              <a:t>No gazetteer integration</a:t>
            </a:r>
          </a:p>
          <a:p>
            <a:pPr lvl="2"/>
            <a:r>
              <a:rPr lang="en-US" altLang="zh-CN" dirty="0">
                <a:latin typeface="Times New Roman" panose="02020603050405020304" pitchFamily="18" charset="0"/>
                <a:ea typeface="等线"/>
                <a:cs typeface="Times New Roman" panose="02020603050405020304" pitchFamily="18" charset="0"/>
              </a:rPr>
              <a:t>Neural model trained on gazetteer</a:t>
            </a:r>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lvl="1"/>
            <a:endParaRPr lang="zh-CN" altLang="en-US" dirty="0">
              <a:latin typeface="Times New Roman" panose="02020603050405020304" pitchFamily="18" charset="0"/>
              <a:ea typeface="等线"/>
              <a:cs typeface="Times New Roman" panose="02020603050405020304" pitchFamily="18" charset="0"/>
            </a:endParaRPr>
          </a:p>
          <a:p>
            <a:pPr marL="457200" lvl="1" indent="0">
              <a:buNone/>
            </a:pPr>
            <a:endParaRPr lang="zh-CN" altLang="en-US" dirty="0">
              <a:latin typeface="Times New Roman" panose="02020603050405020304" pitchFamily="18" charset="0"/>
              <a:ea typeface="等线"/>
              <a:cs typeface="Times New Roman" panose="02020603050405020304" pitchFamily="18" charset="0"/>
            </a:endParaRPr>
          </a:p>
          <a:p>
            <a:endParaRPr lang="zh-CN" altLang="en-US" dirty="0">
              <a:latin typeface="Times New Roman" panose="02020603050405020304" pitchFamily="18" charset="0"/>
              <a:ea typeface="等线"/>
              <a:cs typeface="Times New Roman" panose="02020603050405020304" pitchFamily="18" charset="0"/>
            </a:endParaRPr>
          </a:p>
        </p:txBody>
      </p:sp>
      <p:pic>
        <p:nvPicPr>
          <p:cNvPr id="4" name="图片 10" descr="表格&#10;&#10;已自动生成说明">
            <a:extLst>
              <a:ext uri="{FF2B5EF4-FFF2-40B4-BE49-F238E27FC236}">
                <a16:creationId xmlns:a16="http://schemas.microsoft.com/office/drawing/2014/main" id="{98B2CCF4-FFCB-424D-B6DD-BE014653CC9A}"/>
              </a:ext>
            </a:extLst>
          </p:cNvPr>
          <p:cNvPicPr>
            <a:picLocks noChangeAspect="1"/>
          </p:cNvPicPr>
          <p:nvPr/>
        </p:nvPicPr>
        <p:blipFill>
          <a:blip r:embed="rId3"/>
          <a:stretch>
            <a:fillRect/>
          </a:stretch>
        </p:blipFill>
        <p:spPr>
          <a:xfrm>
            <a:off x="4327726" y="3075681"/>
            <a:ext cx="3811858" cy="1548520"/>
          </a:xfrm>
          <a:prstGeom prst="rect">
            <a:avLst/>
          </a:prstGeom>
        </p:spPr>
      </p:pic>
      <p:pic>
        <p:nvPicPr>
          <p:cNvPr id="18" name="图片 13" descr="图示&#10;&#10;已自动生成说明">
            <a:extLst>
              <a:ext uri="{FF2B5EF4-FFF2-40B4-BE49-F238E27FC236}">
                <a16:creationId xmlns:a16="http://schemas.microsoft.com/office/drawing/2014/main" id="{7512B86E-57FE-4007-8DAE-98A1D1C4BA69}"/>
              </a:ext>
            </a:extLst>
          </p:cNvPr>
          <p:cNvPicPr>
            <a:picLocks noChangeAspect="1"/>
          </p:cNvPicPr>
          <p:nvPr/>
        </p:nvPicPr>
        <p:blipFill>
          <a:blip r:embed="rId4"/>
          <a:stretch>
            <a:fillRect/>
          </a:stretch>
        </p:blipFill>
        <p:spPr>
          <a:xfrm>
            <a:off x="8139584" y="2691669"/>
            <a:ext cx="3189248" cy="3750905"/>
          </a:xfrm>
          <a:prstGeom prst="rect">
            <a:avLst/>
          </a:prstGeom>
        </p:spPr>
      </p:pic>
      <p:pic>
        <p:nvPicPr>
          <p:cNvPr id="13" name="图片 5" descr="徽标, 公司名称&#10;&#10;已自动生成说明">
            <a:extLst>
              <a:ext uri="{FF2B5EF4-FFF2-40B4-BE49-F238E27FC236}">
                <a16:creationId xmlns:a16="http://schemas.microsoft.com/office/drawing/2014/main" id="{A855B2CE-BEB0-4E04-A6EC-3283CB16D28B}"/>
              </a:ext>
            </a:extLst>
          </p:cNvPr>
          <p:cNvPicPr>
            <a:picLocks noChangeAspect="1"/>
          </p:cNvPicPr>
          <p:nvPr/>
        </p:nvPicPr>
        <p:blipFill>
          <a:blip r:embed="rId5"/>
          <a:stretch>
            <a:fillRect/>
          </a:stretch>
        </p:blipFill>
        <p:spPr>
          <a:xfrm>
            <a:off x="11499331" y="20457"/>
            <a:ext cx="692670" cy="692670"/>
          </a:xfrm>
          <a:prstGeom prst="rect">
            <a:avLst/>
          </a:prstGeom>
        </p:spPr>
      </p:pic>
      <p:pic>
        <p:nvPicPr>
          <p:cNvPr id="15" name="图片 4" descr="徽标&#10;&#10;已自动生成说明">
            <a:extLst>
              <a:ext uri="{FF2B5EF4-FFF2-40B4-BE49-F238E27FC236}">
                <a16:creationId xmlns:a16="http://schemas.microsoft.com/office/drawing/2014/main" id="{7C46B61F-443F-43E4-8310-B2A40A3D59DE}"/>
              </a:ext>
            </a:extLst>
          </p:cNvPr>
          <p:cNvPicPr>
            <a:picLocks noChangeAspect="1"/>
          </p:cNvPicPr>
          <p:nvPr/>
        </p:nvPicPr>
        <p:blipFill>
          <a:blip r:embed="rId6"/>
          <a:stretch>
            <a:fillRect/>
          </a:stretch>
        </p:blipFill>
        <p:spPr>
          <a:xfrm>
            <a:off x="0" y="-3991"/>
            <a:ext cx="692670" cy="692670"/>
          </a:xfrm>
          <a:prstGeom prst="rect">
            <a:avLst/>
          </a:prstGeom>
        </p:spPr>
      </p:pic>
    </p:spTree>
    <p:extLst>
      <p:ext uri="{BB962C8B-B14F-4D97-AF65-F5344CB8AC3E}">
        <p14:creationId xmlns:p14="http://schemas.microsoft.com/office/powerpoint/2010/main" val="110546318"/>
      </p:ext>
    </p:extLst>
  </p:cSld>
  <p:clrMapOvr>
    <a:masterClrMapping/>
  </p:clrMapOvr>
  <mc:AlternateContent xmlns:mc="http://schemas.openxmlformats.org/markup-compatibility/2006" xmlns:p14="http://schemas.microsoft.com/office/powerpoint/2010/main">
    <mc:Choice Requires="p14">
      <p:transition spd="slow" p14:dur="2000" advTm="65049"/>
    </mc:Choice>
    <mc:Fallback xmlns="">
      <p:transition spd="slow" advTm="6504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标题 1">
            <a:extLst>
              <a:ext uri="{FF2B5EF4-FFF2-40B4-BE49-F238E27FC236}">
                <a16:creationId xmlns:a16="http://schemas.microsoft.com/office/drawing/2014/main" id="{CA7E2739-4B01-4FE1-8C03-10893AA6BF18}"/>
              </a:ext>
            </a:extLst>
          </p:cNvPr>
          <p:cNvSpPr>
            <a:spLocks noGrp="1"/>
          </p:cNvSpPr>
          <p:nvPr>
            <p:ph type="title"/>
          </p:nvPr>
        </p:nvSpPr>
        <p:spPr>
          <a:xfrm>
            <a:off x="640228" y="639520"/>
            <a:ext cx="4618465" cy="1719072"/>
          </a:xfrm>
        </p:spPr>
        <p:txBody>
          <a:bodyPr anchor="b">
            <a:normAutofit/>
          </a:bodyPr>
          <a:lstStyle/>
          <a:p>
            <a:r>
              <a:rPr lang="zh-CN" altLang="en-US" sz="3600">
                <a:ea typeface="等线 Light"/>
                <a:cs typeface="Calibri Light"/>
              </a:rPr>
              <a:t>The GEMNET model.Mixture of Experts (MoE)</a:t>
            </a:r>
            <a:endParaRPr lang="zh-CN" sz="3600">
              <a:ea typeface="等线 Light"/>
              <a:cs typeface="Calibri Light"/>
            </a:endParaRPr>
          </a:p>
        </p:txBody>
      </p:sp>
      <p:sp>
        <p:nvSpPr>
          <p:cNvPr id="22" name="内容占位符 2">
            <a:extLst>
              <a:ext uri="{FF2B5EF4-FFF2-40B4-BE49-F238E27FC236}">
                <a16:creationId xmlns:a16="http://schemas.microsoft.com/office/drawing/2014/main" id="{F80FD4D3-B3E1-4787-A3F0-D2444D27994D}"/>
              </a:ext>
            </a:extLst>
          </p:cNvPr>
          <p:cNvSpPr>
            <a:spLocks noGrp="1"/>
          </p:cNvSpPr>
          <p:nvPr>
            <p:ph idx="1"/>
          </p:nvPr>
        </p:nvSpPr>
        <p:spPr>
          <a:xfrm>
            <a:off x="640227" y="2807208"/>
            <a:ext cx="4782387" cy="3848862"/>
          </a:xfrm>
        </p:spPr>
        <p:txBody>
          <a:bodyPr vert="horz" lIns="91440" tIns="45720" rIns="91440" bIns="45720" rtlCol="0" anchor="t">
            <a:normAutofit/>
          </a:bodyPr>
          <a:lstStyle/>
          <a:p>
            <a:r>
              <a:rPr lang="zh-CN" altLang="en-US" sz="2200" dirty="0">
                <a:latin typeface="Times New Roman" panose="02020603050405020304" pitchFamily="18" charset="0"/>
                <a:ea typeface="等线"/>
                <a:cs typeface="Times New Roman" panose="02020603050405020304" pitchFamily="18" charset="0"/>
              </a:rPr>
              <a:t>MoE is a gated architecture to conditional combine multiple experts.</a:t>
            </a:r>
          </a:p>
          <a:p>
            <a:r>
              <a:rPr lang="zh-CN" altLang="en-US" sz="2200" dirty="0">
                <a:latin typeface="Times New Roman" panose="02020603050405020304" pitchFamily="18" charset="0"/>
                <a:ea typeface="等线"/>
                <a:cs typeface="Times New Roman" panose="02020603050405020304" pitchFamily="18" charset="0"/>
              </a:rPr>
              <a:t>Word representation and CGR can be regarded as two experts.</a:t>
            </a:r>
          </a:p>
          <a:p>
            <a:endParaRPr lang="zh-CN" altLang="en-US" sz="2200" dirty="0">
              <a:latin typeface="Times New Roman" panose="02020603050405020304" pitchFamily="18" charset="0"/>
              <a:ea typeface="等线"/>
              <a:cs typeface="Times New Roman" panose="02020603050405020304" pitchFamily="18" charset="0"/>
            </a:endParaRPr>
          </a:p>
          <a:p>
            <a:pPr marL="0" indent="0">
              <a:buNone/>
            </a:pPr>
            <a:endParaRPr lang="en-US" altLang="zh-CN" sz="2200" dirty="0">
              <a:latin typeface="Times New Roman" panose="02020603050405020304" pitchFamily="18" charset="0"/>
              <a:ea typeface="等线"/>
              <a:cs typeface="Times New Roman" panose="02020603050405020304" pitchFamily="18" charset="0"/>
            </a:endParaRPr>
          </a:p>
          <a:p>
            <a:r>
              <a:rPr lang="en-US" altLang="zh-CN" sz="2200" dirty="0">
                <a:latin typeface="Times New Roman" panose="02020603050405020304" pitchFamily="18" charset="0"/>
                <a:ea typeface="等线"/>
                <a:cs typeface="Times New Roman" panose="02020603050405020304" pitchFamily="18" charset="0"/>
              </a:rPr>
              <a:t>Baseline: </a:t>
            </a:r>
            <a:r>
              <a:rPr lang="en-US" altLang="zh-CN" sz="2400" dirty="0">
                <a:latin typeface="Times New Roman" panose="02020603050405020304" pitchFamily="18" charset="0"/>
                <a:ea typeface="等线"/>
                <a:cs typeface="Times New Roman" panose="02020603050405020304" pitchFamily="18" charset="0"/>
              </a:rPr>
              <a:t>Concatenation</a:t>
            </a:r>
          </a:p>
          <a:p>
            <a:r>
              <a:rPr lang="zh-CN" altLang="en-US" sz="2400" dirty="0">
                <a:latin typeface="Times New Roman" panose="02020603050405020304" pitchFamily="18" charset="0"/>
                <a:ea typeface="等线"/>
                <a:cs typeface="Times New Roman" panose="02020603050405020304" pitchFamily="18" charset="0"/>
              </a:rPr>
              <a:t>Two-stage training.</a:t>
            </a:r>
            <a:endParaRPr lang="en-US" altLang="zh-CN" sz="2400" dirty="0">
              <a:latin typeface="Times New Roman" panose="02020603050405020304" pitchFamily="18" charset="0"/>
              <a:ea typeface="等线"/>
              <a:cs typeface="Times New Roman" panose="02020603050405020304" pitchFamily="18" charset="0"/>
            </a:endParaRPr>
          </a:p>
          <a:p>
            <a:pPr marL="0" indent="0">
              <a:buNone/>
            </a:pPr>
            <a:endParaRPr lang="zh-CN" altLang="en-US" sz="2400" dirty="0">
              <a:latin typeface="Times New Roman" panose="02020603050405020304" pitchFamily="18" charset="0"/>
              <a:ea typeface="等线"/>
              <a:cs typeface="Times New Roman" panose="02020603050405020304" pitchFamily="18" charset="0"/>
            </a:endParaRPr>
          </a:p>
          <a:p>
            <a:endParaRPr lang="zh-CN" altLang="en-US" sz="2200" dirty="0">
              <a:latin typeface="Times New Roman" panose="02020603050405020304" pitchFamily="18" charset="0"/>
              <a:ea typeface="等线"/>
              <a:cs typeface="Times New Roman" panose="02020603050405020304" pitchFamily="18" charset="0"/>
            </a:endParaRPr>
          </a:p>
          <a:p>
            <a:endParaRPr lang="zh-CN" altLang="en-US" sz="2200" dirty="0">
              <a:latin typeface="Times New Roman" panose="02020603050405020304" pitchFamily="18" charset="0"/>
              <a:ea typeface="等线"/>
              <a:cs typeface="Times New Roman" panose="02020603050405020304" pitchFamily="18" charset="0"/>
            </a:endParaRPr>
          </a:p>
        </p:txBody>
      </p:sp>
      <p:pic>
        <p:nvPicPr>
          <p:cNvPr id="24" name="图片 23" descr="图示&#10;&#10;已自动生成说明">
            <a:extLst>
              <a:ext uri="{FF2B5EF4-FFF2-40B4-BE49-F238E27FC236}">
                <a16:creationId xmlns:a16="http://schemas.microsoft.com/office/drawing/2014/main" id="{A930152B-74E4-4E3A-8343-445BBCCFD4A9}"/>
              </a:ext>
            </a:extLst>
          </p:cNvPr>
          <p:cNvPicPr>
            <a:picLocks noChangeAspect="1"/>
          </p:cNvPicPr>
          <p:nvPr/>
        </p:nvPicPr>
        <p:blipFill>
          <a:blip r:embed="rId3"/>
          <a:stretch>
            <a:fillRect/>
          </a:stretch>
        </p:blipFill>
        <p:spPr>
          <a:xfrm>
            <a:off x="5782956" y="72529"/>
            <a:ext cx="5772672" cy="6711547"/>
          </a:xfrm>
          <a:prstGeom prst="rect">
            <a:avLst/>
          </a:prstGeom>
        </p:spPr>
      </p:pic>
      <p:pic>
        <p:nvPicPr>
          <p:cNvPr id="26" name="图片 3">
            <a:extLst>
              <a:ext uri="{FF2B5EF4-FFF2-40B4-BE49-F238E27FC236}">
                <a16:creationId xmlns:a16="http://schemas.microsoft.com/office/drawing/2014/main" id="{1961BC19-1E2A-4A19-A1B9-2EBB4F06CB1F}"/>
              </a:ext>
            </a:extLst>
          </p:cNvPr>
          <p:cNvPicPr>
            <a:picLocks noChangeAspect="1"/>
          </p:cNvPicPr>
          <p:nvPr/>
        </p:nvPicPr>
        <p:blipFill>
          <a:blip r:embed="rId4"/>
          <a:stretch>
            <a:fillRect/>
          </a:stretch>
        </p:blipFill>
        <p:spPr>
          <a:xfrm>
            <a:off x="933212" y="4253979"/>
            <a:ext cx="4564565" cy="860840"/>
          </a:xfrm>
          <a:prstGeom prst="rect">
            <a:avLst/>
          </a:prstGeom>
        </p:spPr>
      </p:pic>
      <p:pic>
        <p:nvPicPr>
          <p:cNvPr id="11" name="图片 5" descr="徽标, 公司名称&#10;&#10;已自动生成说明">
            <a:extLst>
              <a:ext uri="{FF2B5EF4-FFF2-40B4-BE49-F238E27FC236}">
                <a16:creationId xmlns:a16="http://schemas.microsoft.com/office/drawing/2014/main" id="{CAA35709-2DBB-4493-B16D-BC9048A8EB26}"/>
              </a:ext>
            </a:extLst>
          </p:cNvPr>
          <p:cNvPicPr>
            <a:picLocks noChangeAspect="1"/>
          </p:cNvPicPr>
          <p:nvPr/>
        </p:nvPicPr>
        <p:blipFill>
          <a:blip r:embed="rId5"/>
          <a:stretch>
            <a:fillRect/>
          </a:stretch>
        </p:blipFill>
        <p:spPr>
          <a:xfrm>
            <a:off x="11499331" y="20457"/>
            <a:ext cx="692670" cy="692670"/>
          </a:xfrm>
          <a:prstGeom prst="rect">
            <a:avLst/>
          </a:prstGeom>
        </p:spPr>
      </p:pic>
      <p:pic>
        <p:nvPicPr>
          <p:cNvPr id="13" name="图片 4" descr="徽标&#10;&#10;已自动生成说明">
            <a:extLst>
              <a:ext uri="{FF2B5EF4-FFF2-40B4-BE49-F238E27FC236}">
                <a16:creationId xmlns:a16="http://schemas.microsoft.com/office/drawing/2014/main" id="{8B4F0D3E-E683-4CBB-97A8-D39AAFF852D2}"/>
              </a:ext>
            </a:extLst>
          </p:cNvPr>
          <p:cNvPicPr>
            <a:picLocks noChangeAspect="1"/>
          </p:cNvPicPr>
          <p:nvPr/>
        </p:nvPicPr>
        <p:blipFill>
          <a:blip r:embed="rId6"/>
          <a:stretch>
            <a:fillRect/>
          </a:stretch>
        </p:blipFill>
        <p:spPr>
          <a:xfrm>
            <a:off x="0" y="-3991"/>
            <a:ext cx="692670" cy="692670"/>
          </a:xfrm>
          <a:prstGeom prst="rect">
            <a:avLst/>
          </a:prstGeom>
        </p:spPr>
      </p:pic>
    </p:spTree>
    <p:extLst>
      <p:ext uri="{BB962C8B-B14F-4D97-AF65-F5344CB8AC3E}">
        <p14:creationId xmlns:p14="http://schemas.microsoft.com/office/powerpoint/2010/main" val="2995240518"/>
      </p:ext>
    </p:extLst>
  </p:cSld>
  <p:clrMapOvr>
    <a:masterClrMapping/>
  </p:clrMapOvr>
  <mc:AlternateContent xmlns:mc="http://schemas.openxmlformats.org/markup-compatibility/2006" xmlns:p14="http://schemas.microsoft.com/office/powerpoint/2010/main">
    <mc:Choice Requires="p14">
      <p:transition spd="slow" p14:dur="2000" advTm="68965"/>
    </mc:Choice>
    <mc:Fallback xmlns="">
      <p:transition spd="slow" advTm="689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标题 1">
            <a:extLst>
              <a:ext uri="{FF2B5EF4-FFF2-40B4-BE49-F238E27FC236}">
                <a16:creationId xmlns:a16="http://schemas.microsoft.com/office/drawing/2014/main" id="{15CC7097-66D3-489B-ABD5-4291F5E04637}"/>
              </a:ext>
            </a:extLst>
          </p:cNvPr>
          <p:cNvSpPr>
            <a:spLocks noGrp="1"/>
          </p:cNvSpPr>
          <p:nvPr>
            <p:ph type="title"/>
          </p:nvPr>
        </p:nvSpPr>
        <p:spPr>
          <a:xfrm>
            <a:off x="643467" y="321734"/>
            <a:ext cx="10905066" cy="1135737"/>
          </a:xfrm>
        </p:spPr>
        <p:txBody>
          <a:bodyPr>
            <a:normAutofit/>
          </a:bodyPr>
          <a:lstStyle/>
          <a:p>
            <a:r>
              <a:rPr lang="zh-CN" altLang="en-US" sz="3600" dirty="0">
                <a:latin typeface="Times New Roman" panose="02020603050405020304" pitchFamily="18" charset="0"/>
                <a:ea typeface="等线 Light"/>
                <a:cs typeface="Times New Roman" panose="02020603050405020304" pitchFamily="18" charset="0"/>
              </a:rPr>
              <a:t>GEMNET Performance</a:t>
            </a:r>
            <a:endParaRPr lang="zh-CN" sz="3600" dirty="0">
              <a:latin typeface="Times New Roman" panose="02020603050405020304" pitchFamily="18" charset="0"/>
              <a:cs typeface="Times New Roman" panose="02020603050405020304" pitchFamily="18" charset="0"/>
            </a:endParaRPr>
          </a:p>
        </p:txBody>
      </p:sp>
      <p:sp>
        <p:nvSpPr>
          <p:cNvPr id="6" name="内容占位符 2">
            <a:extLst>
              <a:ext uri="{FF2B5EF4-FFF2-40B4-BE49-F238E27FC236}">
                <a16:creationId xmlns:a16="http://schemas.microsoft.com/office/drawing/2014/main" id="{0DCF2150-EED9-4178-9A24-2A5C720C1EED}"/>
              </a:ext>
            </a:extLst>
          </p:cNvPr>
          <p:cNvSpPr>
            <a:spLocks noGrp="1"/>
          </p:cNvSpPr>
          <p:nvPr>
            <p:ph idx="1"/>
          </p:nvPr>
        </p:nvSpPr>
        <p:spPr>
          <a:xfrm>
            <a:off x="643469" y="1782981"/>
            <a:ext cx="4008384" cy="4393982"/>
          </a:xfrm>
        </p:spPr>
        <p:txBody>
          <a:bodyPr vert="horz" lIns="91440" tIns="45720" rIns="91440" bIns="45720" rtlCol="0">
            <a:normAutofit/>
          </a:bodyPr>
          <a:lstStyle/>
          <a:p>
            <a:r>
              <a:rPr lang="zh-CN" altLang="en-US" sz="2000" dirty="0">
                <a:latin typeface="Times New Roman" panose="02020603050405020304" pitchFamily="18" charset="0"/>
                <a:ea typeface="等线"/>
                <a:cs typeface="Times New Roman" panose="02020603050405020304" pitchFamily="18" charset="0"/>
              </a:rPr>
              <a:t>Benchmark datasets (F1 score)</a:t>
            </a:r>
            <a:endParaRPr 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r>
              <a:rPr lang="zh-CN" altLang="en-US" sz="2000" dirty="0">
                <a:latin typeface="Times New Roman" panose="02020603050405020304" pitchFamily="18" charset="0"/>
                <a:ea typeface="等线"/>
                <a:cs typeface="Times New Roman" panose="02020603050405020304" pitchFamily="18" charset="0"/>
              </a:rPr>
              <a:t>Our datasets (F1 score)</a:t>
            </a:r>
          </a:p>
          <a:p>
            <a:pPr lvl="1"/>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pPr marL="0" indent="0">
              <a:buNone/>
            </a:pPr>
            <a:endParaRPr lang="zh-CN" altLang="en-US" sz="2000" dirty="0">
              <a:latin typeface="Times New Roman" panose="02020603050405020304" pitchFamily="18" charset="0"/>
              <a:ea typeface="等线"/>
              <a:cs typeface="Times New Roman" panose="02020603050405020304" pitchFamily="18" charset="0"/>
            </a:endParaRPr>
          </a:p>
          <a:p>
            <a:pPr lvl="1"/>
            <a:endParaRPr lang="zh-CN" altLang="en-US" sz="2000" dirty="0">
              <a:latin typeface="Times New Roman" panose="02020603050405020304" pitchFamily="18" charset="0"/>
              <a:ea typeface="等线"/>
              <a:cs typeface="Times New Roman" panose="02020603050405020304" pitchFamily="18" charset="0"/>
            </a:endParaRPr>
          </a:p>
          <a:p>
            <a:pPr lvl="1"/>
            <a:endParaRPr lang="zh-CN" altLang="en-US" sz="2000" dirty="0">
              <a:latin typeface="Times New Roman" panose="02020603050405020304" pitchFamily="18" charset="0"/>
              <a:ea typeface="等线"/>
              <a:cs typeface="Times New Roman" panose="02020603050405020304" pitchFamily="18" charset="0"/>
            </a:endParaRPr>
          </a:p>
          <a:p>
            <a:pPr lvl="1"/>
            <a:endParaRPr lang="zh-CN" altLang="en-US" sz="2000" dirty="0">
              <a:latin typeface="Times New Roman" panose="02020603050405020304" pitchFamily="18" charset="0"/>
              <a:ea typeface="等线"/>
              <a:cs typeface="Times New Roman" panose="02020603050405020304" pitchFamily="18" charset="0"/>
            </a:endParaRPr>
          </a:p>
          <a:p>
            <a:pPr lvl="1"/>
            <a:endParaRPr lang="zh-CN" altLang="en-US" sz="2000" dirty="0">
              <a:latin typeface="Times New Roman" panose="02020603050405020304" pitchFamily="18" charset="0"/>
              <a:ea typeface="等线"/>
              <a:cs typeface="Times New Roman" panose="02020603050405020304" pitchFamily="18" charset="0"/>
            </a:endParaRPr>
          </a:p>
          <a:p>
            <a:pPr lvl="1"/>
            <a:endParaRPr lang="zh-CN" altLang="en-US" sz="2000" dirty="0">
              <a:latin typeface="Times New Roman" panose="02020603050405020304" pitchFamily="18" charset="0"/>
              <a:ea typeface="等线"/>
              <a:cs typeface="Times New Roman" panose="02020603050405020304" pitchFamily="18" charset="0"/>
            </a:endParaRPr>
          </a:p>
          <a:p>
            <a:pPr lvl="1"/>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a:p>
            <a:endParaRPr lang="zh-CN" altLang="en-US" sz="2000" dirty="0">
              <a:latin typeface="Times New Roman" panose="02020603050405020304" pitchFamily="18" charset="0"/>
              <a:ea typeface="等线"/>
              <a:cs typeface="Times New Roman" panose="02020603050405020304" pitchFamily="18" charset="0"/>
            </a:endParaRPr>
          </a:p>
        </p:txBody>
      </p:sp>
      <p:grpSp>
        <p:nvGrpSpPr>
          <p:cNvPr id="11"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图片 7" descr="表格&#10;&#10;已自动生成说明">
            <a:extLst>
              <a:ext uri="{FF2B5EF4-FFF2-40B4-BE49-F238E27FC236}">
                <a16:creationId xmlns:a16="http://schemas.microsoft.com/office/drawing/2014/main" id="{4E9EA150-7F27-476F-869B-240E427CE606}"/>
              </a:ext>
            </a:extLst>
          </p:cNvPr>
          <p:cNvPicPr>
            <a:picLocks noChangeAspect="1"/>
          </p:cNvPicPr>
          <p:nvPr/>
        </p:nvPicPr>
        <p:blipFill>
          <a:blip r:embed="rId3"/>
          <a:stretch>
            <a:fillRect/>
          </a:stretch>
        </p:blipFill>
        <p:spPr>
          <a:xfrm>
            <a:off x="5123870" y="1815656"/>
            <a:ext cx="6253212" cy="1735266"/>
          </a:xfrm>
          <a:prstGeom prst="rect">
            <a:avLst/>
          </a:prstGeom>
        </p:spPr>
      </p:pic>
      <p:pic>
        <p:nvPicPr>
          <p:cNvPr id="13" name="图片 5" descr="徽标, 公司名称&#10;&#10;已自动生成说明">
            <a:extLst>
              <a:ext uri="{FF2B5EF4-FFF2-40B4-BE49-F238E27FC236}">
                <a16:creationId xmlns:a16="http://schemas.microsoft.com/office/drawing/2014/main" id="{3E21C52C-B098-4CFF-BEBB-88446D029803}"/>
              </a:ext>
            </a:extLst>
          </p:cNvPr>
          <p:cNvPicPr>
            <a:picLocks noChangeAspect="1"/>
          </p:cNvPicPr>
          <p:nvPr/>
        </p:nvPicPr>
        <p:blipFill>
          <a:blip r:embed="rId4"/>
          <a:stretch>
            <a:fillRect/>
          </a:stretch>
        </p:blipFill>
        <p:spPr>
          <a:xfrm>
            <a:off x="11499331" y="20457"/>
            <a:ext cx="692670" cy="692670"/>
          </a:xfrm>
          <a:prstGeom prst="rect">
            <a:avLst/>
          </a:prstGeom>
        </p:spPr>
      </p:pic>
      <p:pic>
        <p:nvPicPr>
          <p:cNvPr id="15" name="图片 4" descr="徽标&#10;&#10;已自动生成说明">
            <a:extLst>
              <a:ext uri="{FF2B5EF4-FFF2-40B4-BE49-F238E27FC236}">
                <a16:creationId xmlns:a16="http://schemas.microsoft.com/office/drawing/2014/main" id="{A226A260-0186-43F5-A28D-E9BBEF5B9B4F}"/>
              </a:ext>
            </a:extLst>
          </p:cNvPr>
          <p:cNvPicPr>
            <a:picLocks noChangeAspect="1"/>
          </p:cNvPicPr>
          <p:nvPr/>
        </p:nvPicPr>
        <p:blipFill>
          <a:blip r:embed="rId5"/>
          <a:stretch>
            <a:fillRect/>
          </a:stretch>
        </p:blipFill>
        <p:spPr>
          <a:xfrm>
            <a:off x="0" y="-3991"/>
            <a:ext cx="692670" cy="692670"/>
          </a:xfrm>
          <a:prstGeom prst="rect">
            <a:avLst/>
          </a:prstGeom>
        </p:spPr>
      </p:pic>
      <p:graphicFrame>
        <p:nvGraphicFramePr>
          <p:cNvPr id="19" name="图表 18">
            <a:extLst>
              <a:ext uri="{FF2B5EF4-FFF2-40B4-BE49-F238E27FC236}">
                <a16:creationId xmlns:a16="http://schemas.microsoft.com/office/drawing/2014/main" id="{9CAF7618-90F3-4B8C-B75F-A8A9207EC98F}"/>
              </a:ext>
            </a:extLst>
          </p:cNvPr>
          <p:cNvGraphicFramePr/>
          <p:nvPr>
            <p:extLst>
              <p:ext uri="{D42A27DB-BD31-4B8C-83A1-F6EECF244321}">
                <p14:modId xmlns:p14="http://schemas.microsoft.com/office/powerpoint/2010/main" val="2235792284"/>
              </p:ext>
            </p:extLst>
          </p:nvPr>
        </p:nvGraphicFramePr>
        <p:xfrm>
          <a:off x="1209164" y="3775707"/>
          <a:ext cx="4438471" cy="315123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图表 22">
            <a:extLst>
              <a:ext uri="{FF2B5EF4-FFF2-40B4-BE49-F238E27FC236}">
                <a16:creationId xmlns:a16="http://schemas.microsoft.com/office/drawing/2014/main" id="{93260F01-DA96-4088-96B7-434858B26E9F}"/>
              </a:ext>
            </a:extLst>
          </p:cNvPr>
          <p:cNvGraphicFramePr/>
          <p:nvPr>
            <p:extLst>
              <p:ext uri="{D42A27DB-BD31-4B8C-83A1-F6EECF244321}">
                <p14:modId xmlns:p14="http://schemas.microsoft.com/office/powerpoint/2010/main" val="2997121044"/>
              </p:ext>
            </p:extLst>
          </p:nvPr>
        </p:nvGraphicFramePr>
        <p:xfrm>
          <a:off x="6323764" y="3813147"/>
          <a:ext cx="4438471" cy="315123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52060868"/>
      </p:ext>
    </p:extLst>
  </p:cSld>
  <p:clrMapOvr>
    <a:masterClrMapping/>
  </p:clrMapOvr>
  <mc:AlternateContent xmlns:mc="http://schemas.openxmlformats.org/markup-compatibility/2006" xmlns:p14="http://schemas.microsoft.com/office/powerpoint/2010/main">
    <mc:Choice Requires="p14">
      <p:transition spd="slow" p14:dur="2000" advTm="83353"/>
    </mc:Choice>
    <mc:Fallback xmlns="">
      <p:transition spd="slow" advTm="8335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5|47.4|4.2"/>
</p:tagLst>
</file>

<file path=ppt/tags/tag2.xml><?xml version="1.0" encoding="utf-8"?>
<p:tagLst xmlns:a="http://schemas.openxmlformats.org/drawingml/2006/main" xmlns:r="http://schemas.openxmlformats.org/officeDocument/2006/relationships" xmlns:p="http://schemas.openxmlformats.org/presentationml/2006/main">
  <p:tag name="TIMING" val="|8.3|15.8|11.1"/>
</p:tagLst>
</file>

<file path=ppt/tags/tag3.xml><?xml version="1.0" encoding="utf-8"?>
<p:tagLst xmlns:a="http://schemas.openxmlformats.org/drawingml/2006/main" xmlns:r="http://schemas.openxmlformats.org/officeDocument/2006/relationships" xmlns:p="http://schemas.openxmlformats.org/presentationml/2006/main">
  <p:tag name="TIMING" val="|15.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1993</TotalTime>
  <Words>2399</Words>
  <Application>Microsoft Office PowerPoint</Application>
  <PresentationFormat>宽屏</PresentationFormat>
  <Paragraphs>195</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Ember</vt:lpstr>
      <vt:lpstr>等线</vt:lpstr>
      <vt:lpstr>Arial</vt:lpstr>
      <vt:lpstr>Calibri</vt:lpstr>
      <vt:lpstr>Calibri Light</vt:lpstr>
      <vt:lpstr>Garamond</vt:lpstr>
      <vt:lpstr>Times New Roman</vt:lpstr>
      <vt:lpstr>Office Theme</vt:lpstr>
      <vt:lpstr>PowerPoint 演示文稿</vt:lpstr>
      <vt:lpstr>Named Entity Recognition (NER) remains difficult in real-world settings</vt:lpstr>
      <vt:lpstr>Current NER challenges</vt:lpstr>
      <vt:lpstr>Data Collection</vt:lpstr>
      <vt:lpstr>New datasets are challenging</vt:lpstr>
      <vt:lpstr>Let's use gazetteer!</vt:lpstr>
      <vt:lpstr>The GEMNET model.Representation</vt:lpstr>
      <vt:lpstr>The GEMNET model.Mixture of Experts (MoE)</vt:lpstr>
      <vt:lpstr>GEMNET Performance</vt:lpstr>
      <vt:lpstr>GEMNET Performance</vt:lpstr>
      <vt:lpstr>Ablation study.gazetteer coverage</vt:lpstr>
      <vt:lpstr>PowerPoint 演示文稿</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 Meng</dc:creator>
  <cp:lastModifiedBy>Meng Tao</cp:lastModifiedBy>
  <cp:revision>547</cp:revision>
  <dcterms:created xsi:type="dcterms:W3CDTF">2021-05-08T20:36:13Z</dcterms:created>
  <dcterms:modified xsi:type="dcterms:W3CDTF">2021-10-19T08:57:03Z</dcterms:modified>
</cp:coreProperties>
</file>