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 id="267" r:id="rId10"/>
    <p:sldId id="264" r:id="rId11"/>
    <p:sldId id="266"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5" d="100"/>
          <a:sy n="75" d="100"/>
        </p:scale>
        <p:origin x="6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E3D-F84B-4BD3-B281-4106DCCA2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DE4C0-658F-4A89-8BB9-32CB6EA8B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DCAC9-2C4F-4441-A6F1-E2C22AB24DBF}"/>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41671E9B-EDA3-4B0C-A438-F3814A1B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D1568-E53B-44ED-8952-D5B2AA9F5878}"/>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50938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437B-4A8A-41BA-B5D9-7A31CDA3B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317FE-1279-42F6-BF10-FEF427D0D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29E5-EEAF-4E79-AFF4-F0E9D1699F05}"/>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17F8187A-9157-4417-B8DE-567C83372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A2031-7A61-46F7-BF04-951412E120F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83224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FDA2E-CB18-413D-A63E-5DE27AEBD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A0050-6C80-4AF2-9B8A-8B7372EA8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39C6C-B83A-4EDE-8027-248A09006E9C}"/>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5C8D36CD-6634-496E-B520-7872E246B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1F48-66BA-4B73-9BA1-AE4235E4EF3E}"/>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69754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D761-0D83-4D5C-BB8F-323DD08E8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A3FCD-5C0F-4F3E-A162-3D70CFD81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5D9AD-498C-48F7-8948-B9CCF43791F2}"/>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DA9C1105-C1AA-4BC6-ABCF-A22394C25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BCEC-AA3D-41C7-9215-5581166D0119}"/>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95059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50E6-E08D-44BD-AFBE-3F1712C61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70CD5-F6C3-4CBB-9A0F-5671DE874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CB210-8F64-4C87-B65C-E7CA34281E2F}"/>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9619B20F-D286-494A-8C6F-3DCD83D5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3A58-5374-4C4F-93B2-B4E01C848C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77641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F774-C30F-4AB5-9819-465318F0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832AE-F4D5-40F9-97B7-9EABB1FF1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E6B72-96E6-41EC-9C84-B2E0BCB28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973A2-59F8-483E-8C63-1657D1C78AE3}"/>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6" name="Footer Placeholder 5">
            <a:extLst>
              <a:ext uri="{FF2B5EF4-FFF2-40B4-BE49-F238E27FC236}">
                <a16:creationId xmlns:a16="http://schemas.microsoft.com/office/drawing/2014/main" id="{3072AB98-AC0A-421A-B177-37EC937C1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E4A34-FA50-4478-81CA-12CE685BFCAA}"/>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9071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8E5E-B851-4FFC-B7CC-6E99DE4B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46D64-82C1-46D8-AE80-7B0E7C169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15406-3CE8-4300-BB54-7532C7599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9B2A0-867C-4888-AFED-385AF17C4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44B4F-7298-4E94-BB5D-4A4F917EF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B5AC9-655C-4204-ABA5-80DD7007A453}"/>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8" name="Footer Placeholder 7">
            <a:extLst>
              <a:ext uri="{FF2B5EF4-FFF2-40B4-BE49-F238E27FC236}">
                <a16:creationId xmlns:a16="http://schemas.microsoft.com/office/drawing/2014/main" id="{46220F10-234C-440D-A192-F8D752F74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B411CD-7FC2-4755-B44A-D80A257C0BD1}"/>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8862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BB2F-BEAE-44BA-887F-2C3BF98B5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81873-1C0C-44F6-A8D6-868294BE38DD}"/>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4" name="Footer Placeholder 3">
            <a:extLst>
              <a:ext uri="{FF2B5EF4-FFF2-40B4-BE49-F238E27FC236}">
                <a16:creationId xmlns:a16="http://schemas.microsoft.com/office/drawing/2014/main" id="{17AFF782-C70A-4C1E-B5A7-0B8124439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A6840-0BF5-41FF-A9A4-E154813D18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16895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A610D-71C2-49A6-A398-AC37533BCBAB}"/>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3" name="Footer Placeholder 2">
            <a:extLst>
              <a:ext uri="{FF2B5EF4-FFF2-40B4-BE49-F238E27FC236}">
                <a16:creationId xmlns:a16="http://schemas.microsoft.com/office/drawing/2014/main" id="{B1962FFD-7073-45FF-AD1E-F7496DD3E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40C4F-465E-48C3-9752-CFAE1A89BCE6}"/>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11592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A7B9-4358-4A7E-9428-84818AAF7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F7111-3F4D-4B62-B0B1-1EF5ABE9C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F34B1-8895-4C85-8144-AC1D785E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43824-7443-4458-A12E-D649543338D8}"/>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6" name="Footer Placeholder 5">
            <a:extLst>
              <a:ext uri="{FF2B5EF4-FFF2-40B4-BE49-F238E27FC236}">
                <a16:creationId xmlns:a16="http://schemas.microsoft.com/office/drawing/2014/main" id="{E850B0A2-4C8E-4E12-96BB-35F4FA6EE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21AF6-0252-4864-BC12-6158AF688E1B}"/>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56740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B7C0-2227-4229-B1AF-56707D309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AD471-D2C6-42F8-A539-A5ECEDC4F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01B51-BDDE-48D1-8BCB-00D3D7B07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18B18-6272-4380-A4A2-5F91F7431BDE}"/>
              </a:ext>
            </a:extLst>
          </p:cNvPr>
          <p:cNvSpPr>
            <a:spLocks noGrp="1"/>
          </p:cNvSpPr>
          <p:nvPr>
            <p:ph type="dt" sz="half" idx="10"/>
          </p:nvPr>
        </p:nvSpPr>
        <p:spPr/>
        <p:txBody>
          <a:bodyPr/>
          <a:lstStyle/>
          <a:p>
            <a:fld id="{8FC04297-0A4E-4A07-84A0-4091E8BEFAFA}" type="datetimeFigureOut">
              <a:rPr lang="en-US" smtClean="0"/>
              <a:t>6/27/2021</a:t>
            </a:fld>
            <a:endParaRPr lang="en-US"/>
          </a:p>
        </p:txBody>
      </p:sp>
      <p:sp>
        <p:nvSpPr>
          <p:cNvPr id="6" name="Footer Placeholder 5">
            <a:extLst>
              <a:ext uri="{FF2B5EF4-FFF2-40B4-BE49-F238E27FC236}">
                <a16:creationId xmlns:a16="http://schemas.microsoft.com/office/drawing/2014/main" id="{D11E5260-3E12-47ED-8958-824DD8873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924B-21C1-4F22-849A-2C75B95DD163}"/>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99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rgbClr val="E4002B"/>
            </a:gs>
            <a:gs pos="100000">
              <a:schemeClr val="accent1">
                <a:lumMod val="45000"/>
                <a:lumOff val="55000"/>
              </a:schemeClr>
            </a:gs>
            <a:gs pos="82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D23BD-03DB-4527-82D8-B2807E80F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47B4A-386A-42F8-B966-E15CEB0D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986D5-8ED9-47F0-B8A0-25399C382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4297-0A4E-4A07-84A0-4091E8BEFAFA}" type="datetimeFigureOut">
              <a:rPr lang="en-US" smtClean="0"/>
              <a:t>6/27/2021</a:t>
            </a:fld>
            <a:endParaRPr lang="en-US"/>
          </a:p>
        </p:txBody>
      </p:sp>
      <p:sp>
        <p:nvSpPr>
          <p:cNvPr id="5" name="Footer Placeholder 4">
            <a:extLst>
              <a:ext uri="{FF2B5EF4-FFF2-40B4-BE49-F238E27FC236}">
                <a16:creationId xmlns:a16="http://schemas.microsoft.com/office/drawing/2014/main" id="{A9C44312-DDC6-462D-9FA8-008A29226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4E2BB7-8DC9-48E3-826A-D40DA52ED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FD73C-F3DA-4CBA-BCBF-52AD36F18A50}" type="slidenum">
              <a:rPr lang="en-US" smtClean="0"/>
              <a:t>‹#›</a:t>
            </a:fld>
            <a:endParaRPr lang="en-US"/>
          </a:p>
        </p:txBody>
      </p:sp>
    </p:spTree>
    <p:extLst>
      <p:ext uri="{BB962C8B-B14F-4D97-AF65-F5344CB8AC3E}">
        <p14:creationId xmlns:p14="http://schemas.microsoft.com/office/powerpoint/2010/main" val="18634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etropolitan_Museum_of_Art" TargetMode="External"/><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tmuseum/openacces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1BCC7-D02C-4CC0-B691-092F2C99D821}"/>
              </a:ext>
            </a:extLst>
          </p:cNvPr>
          <p:cNvSpPr>
            <a:spLocks noGrp="1"/>
          </p:cNvSpPr>
          <p:nvPr>
            <p:ph type="ctrTitle"/>
          </p:nvPr>
        </p:nvSpPr>
        <p:spPr>
          <a:xfrm>
            <a:off x="662940" y="1122363"/>
            <a:ext cx="10698480" cy="1838007"/>
          </a:xfrm>
        </p:spPr>
        <p:txBody>
          <a:bodyPr>
            <a:normAutofit/>
          </a:bodyPr>
          <a:lstStyle/>
          <a:p>
            <a:r>
              <a:rPr lang="en-US" dirty="0">
                <a:latin typeface="+mn-lt"/>
              </a:rPr>
              <a:t>The Metropolitan Museum of Art:</a:t>
            </a:r>
            <a:br>
              <a:rPr lang="en-US" dirty="0">
                <a:latin typeface="+mn-lt"/>
              </a:rPr>
            </a:br>
            <a:r>
              <a:rPr lang="en-US" sz="4000" dirty="0">
                <a:latin typeface="+mn-lt"/>
              </a:rPr>
              <a:t>A Look Into the Collection </a:t>
            </a:r>
            <a:endParaRPr lang="en-US" dirty="0">
              <a:latin typeface="+mn-lt"/>
            </a:endParaRPr>
          </a:p>
        </p:txBody>
      </p:sp>
      <p:sp>
        <p:nvSpPr>
          <p:cNvPr id="5" name="Subtitle 4">
            <a:extLst>
              <a:ext uri="{FF2B5EF4-FFF2-40B4-BE49-F238E27FC236}">
                <a16:creationId xmlns:a16="http://schemas.microsoft.com/office/drawing/2014/main" id="{D09E9BE9-3326-4B15-AAFF-282FA23A33E5}"/>
              </a:ext>
            </a:extLst>
          </p:cNvPr>
          <p:cNvSpPr>
            <a:spLocks noGrp="1"/>
          </p:cNvSpPr>
          <p:nvPr>
            <p:ph type="subTitle" idx="1"/>
          </p:nvPr>
        </p:nvSpPr>
        <p:spPr>
          <a:xfrm>
            <a:off x="1524000" y="5364160"/>
            <a:ext cx="9144000" cy="1523683"/>
          </a:xfrm>
        </p:spPr>
        <p:txBody>
          <a:bodyPr>
            <a:normAutofit/>
          </a:bodyPr>
          <a:lstStyle/>
          <a:p>
            <a:r>
              <a:rPr lang="en-US" dirty="0"/>
              <a:t> Reevaluation of Analysis conducted February 6, 2021</a:t>
            </a:r>
          </a:p>
          <a:p>
            <a:r>
              <a:rPr lang="en-US" dirty="0"/>
              <a:t>TJ Ossola and Bryce Wilkinson </a:t>
            </a:r>
          </a:p>
          <a:p>
            <a:r>
              <a:rPr lang="en-US" dirty="0"/>
              <a:t>https://github.com/MtSopris/TheMetTeamProject</a:t>
            </a:r>
          </a:p>
        </p:txBody>
      </p:sp>
    </p:spTree>
    <p:extLst>
      <p:ext uri="{BB962C8B-B14F-4D97-AF65-F5344CB8AC3E}">
        <p14:creationId xmlns:p14="http://schemas.microsoft.com/office/powerpoint/2010/main" val="255365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4000" dirty="0"/>
              <a:t>Select Countries: Japan Breakdown by Object Type</a:t>
            </a:r>
          </a:p>
        </p:txBody>
      </p:sp>
      <p:pic>
        <p:nvPicPr>
          <p:cNvPr id="7" name="Content Placeholder 6">
            <a:extLst>
              <a:ext uri="{FF2B5EF4-FFF2-40B4-BE49-F238E27FC236}">
                <a16:creationId xmlns:a16="http://schemas.microsoft.com/office/drawing/2014/main" id="{404C958D-46E2-4E55-95BD-3554D96E5E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0" y="976602"/>
            <a:ext cx="5881398" cy="5881398"/>
          </a:xfrm>
        </p:spPr>
      </p:pic>
      <p:sp>
        <p:nvSpPr>
          <p:cNvPr id="4" name="Text Placeholder 3">
            <a:extLst>
              <a:ext uri="{FF2B5EF4-FFF2-40B4-BE49-F238E27FC236}">
                <a16:creationId xmlns:a16="http://schemas.microsoft.com/office/drawing/2014/main" id="{B465A47E-92B7-4892-BD97-A1CD22448CC4}"/>
              </a:ext>
            </a:extLst>
          </p:cNvPr>
          <p:cNvSpPr>
            <a:spLocks noGrp="1"/>
          </p:cNvSpPr>
          <p:nvPr>
            <p:ph type="body" sz="quarter" idx="3"/>
          </p:nvPr>
        </p:nvSpPr>
        <p:spPr>
          <a:xfrm>
            <a:off x="6172200" y="1681163"/>
            <a:ext cx="5183188" cy="438582"/>
          </a:xfrm>
        </p:spPr>
        <p:txBody>
          <a:bodyPr/>
          <a:lstStyle/>
          <a:p>
            <a:pPr algn="ctr"/>
            <a:r>
              <a:rPr lang="en-US" dirty="0"/>
              <a:t>Japanese Drum</a:t>
            </a:r>
          </a:p>
        </p:txBody>
      </p:sp>
      <p:pic>
        <p:nvPicPr>
          <p:cNvPr id="8" name="Content Placeholder 7">
            <a:extLst>
              <a:ext uri="{FF2B5EF4-FFF2-40B4-BE49-F238E27FC236}">
                <a16:creationId xmlns:a16="http://schemas.microsoft.com/office/drawing/2014/main" id="{DC0646DF-C902-4F52-BAC2-0A9B13F4F34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89959" y="2119745"/>
            <a:ext cx="2947670" cy="3684588"/>
          </a:xfrm>
          <a:effectLst>
            <a:softEdge rad="177800"/>
          </a:effectLst>
        </p:spPr>
      </p:pic>
    </p:spTree>
    <p:extLst>
      <p:ext uri="{BB962C8B-B14F-4D97-AF65-F5344CB8AC3E}">
        <p14:creationId xmlns:p14="http://schemas.microsoft.com/office/powerpoint/2010/main" val="31654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3600" dirty="0"/>
              <a:t>Select Countries: Nigeria Breakdown by Object Type</a:t>
            </a:r>
          </a:p>
        </p:txBody>
      </p:sp>
      <p:pic>
        <p:nvPicPr>
          <p:cNvPr id="7" name="Content Placeholder 6">
            <a:extLst>
              <a:ext uri="{FF2B5EF4-FFF2-40B4-BE49-F238E27FC236}">
                <a16:creationId xmlns:a16="http://schemas.microsoft.com/office/drawing/2014/main" id="{404C958D-46E2-4E55-95BD-3554D96E5E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0" y="1389186"/>
            <a:ext cx="5569526" cy="5468814"/>
          </a:xfrm>
        </p:spPr>
      </p:pic>
      <p:pic>
        <p:nvPicPr>
          <p:cNvPr id="6" name="Content Placeholder 5">
            <a:extLst>
              <a:ext uri="{FF2B5EF4-FFF2-40B4-BE49-F238E27FC236}">
                <a16:creationId xmlns:a16="http://schemas.microsoft.com/office/drawing/2014/main" id="{AFC1406E-B35D-430D-993D-641340249D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3865" y="1878653"/>
            <a:ext cx="3498270" cy="4716770"/>
          </a:xfrm>
          <a:effectLst>
            <a:softEdge rad="279400"/>
          </a:effectLst>
        </p:spPr>
      </p:pic>
      <p:sp>
        <p:nvSpPr>
          <p:cNvPr id="5" name="Text Placeholder 3">
            <a:extLst>
              <a:ext uri="{FF2B5EF4-FFF2-40B4-BE49-F238E27FC236}">
                <a16:creationId xmlns:a16="http://schemas.microsoft.com/office/drawing/2014/main" id="{43C4324A-4435-452F-9B1C-50A0C511F3AE}"/>
              </a:ext>
            </a:extLst>
          </p:cNvPr>
          <p:cNvSpPr txBox="1">
            <a:spLocks/>
          </p:cNvSpPr>
          <p:nvPr/>
        </p:nvSpPr>
        <p:spPr>
          <a:xfrm>
            <a:off x="6096000" y="1389186"/>
            <a:ext cx="5183188" cy="438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Nigerian Mask </a:t>
            </a:r>
          </a:p>
        </p:txBody>
      </p:sp>
    </p:spTree>
    <p:extLst>
      <p:ext uri="{BB962C8B-B14F-4D97-AF65-F5344CB8AC3E}">
        <p14:creationId xmlns:p14="http://schemas.microsoft.com/office/powerpoint/2010/main" val="120795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3600" dirty="0"/>
              <a:t>Select Countries: Germany Breakdown by Object Type</a:t>
            </a:r>
          </a:p>
        </p:txBody>
      </p:sp>
      <p:pic>
        <p:nvPicPr>
          <p:cNvPr id="7" name="Content Placeholder 6">
            <a:extLst>
              <a:ext uri="{FF2B5EF4-FFF2-40B4-BE49-F238E27FC236}">
                <a16:creationId xmlns:a16="http://schemas.microsoft.com/office/drawing/2014/main" id="{404C958D-46E2-4E55-95BD-3554D96E5E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0" y="1163638"/>
            <a:ext cx="5694362" cy="5694362"/>
          </a:xfrm>
        </p:spPr>
      </p:pic>
      <p:sp>
        <p:nvSpPr>
          <p:cNvPr id="5" name="Text Placeholder 4">
            <a:extLst>
              <a:ext uri="{FF2B5EF4-FFF2-40B4-BE49-F238E27FC236}">
                <a16:creationId xmlns:a16="http://schemas.microsoft.com/office/drawing/2014/main" id="{6F9AF045-BEF1-43F0-928D-4CD85789195C}"/>
              </a:ext>
            </a:extLst>
          </p:cNvPr>
          <p:cNvSpPr>
            <a:spLocks noGrp="1"/>
          </p:cNvSpPr>
          <p:nvPr>
            <p:ph type="body" sz="quarter" idx="3"/>
          </p:nvPr>
        </p:nvSpPr>
        <p:spPr>
          <a:xfrm>
            <a:off x="6172200" y="1681163"/>
            <a:ext cx="5183188" cy="511319"/>
          </a:xfrm>
        </p:spPr>
        <p:txBody>
          <a:bodyPr/>
          <a:lstStyle/>
          <a:p>
            <a:pPr algn="ctr"/>
            <a:r>
              <a:rPr lang="en-US" dirty="0"/>
              <a:t>German Metalwork &amp; Glass</a:t>
            </a:r>
          </a:p>
        </p:txBody>
      </p:sp>
      <p:pic>
        <p:nvPicPr>
          <p:cNvPr id="10" name="Content Placeholder 9">
            <a:extLst>
              <a:ext uri="{FF2B5EF4-FFF2-40B4-BE49-F238E27FC236}">
                <a16:creationId xmlns:a16="http://schemas.microsoft.com/office/drawing/2014/main" id="{EA0FABC9-2326-4F59-B63D-FE9164E4A20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9112958" y="2348389"/>
            <a:ext cx="2242430" cy="3587886"/>
          </a:xfrm>
          <a:effectLst>
            <a:softEdge rad="203200"/>
          </a:effectLst>
        </p:spPr>
      </p:pic>
      <p:pic>
        <p:nvPicPr>
          <p:cNvPr id="11" name="Picture 10">
            <a:extLst>
              <a:ext uri="{FF2B5EF4-FFF2-40B4-BE49-F238E27FC236}">
                <a16:creationId xmlns:a16="http://schemas.microsoft.com/office/drawing/2014/main" id="{D8FC071A-9324-4C90-A94C-09EB1399F319}"/>
              </a:ext>
            </a:extLst>
          </p:cNvPr>
          <p:cNvPicPr>
            <a:picLocks noChangeAspect="1"/>
          </p:cNvPicPr>
          <p:nvPr/>
        </p:nvPicPr>
        <p:blipFill>
          <a:blip r:embed="rId4"/>
          <a:stretch>
            <a:fillRect/>
          </a:stretch>
        </p:blipFill>
        <p:spPr>
          <a:xfrm>
            <a:off x="5850081" y="2393560"/>
            <a:ext cx="2995968" cy="3003364"/>
          </a:xfrm>
          <a:prstGeom prst="rect">
            <a:avLst/>
          </a:prstGeom>
          <a:effectLst>
            <a:softEdge rad="165100"/>
          </a:effectLst>
        </p:spPr>
      </p:pic>
    </p:spTree>
    <p:extLst>
      <p:ext uri="{BB962C8B-B14F-4D97-AF65-F5344CB8AC3E}">
        <p14:creationId xmlns:p14="http://schemas.microsoft.com/office/powerpoint/2010/main" val="171981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7000" b="-7000"/>
          </a:stretch>
        </a:blipFill>
        <a:effectLst/>
      </p:bgPr>
    </p:bg>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1CF8115E-1CF7-47E5-9BB3-9BD03ADC0B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6408" y="1520190"/>
            <a:ext cx="6765592" cy="4276364"/>
          </a:xfrm>
          <a:effectLst>
            <a:outerShdw blurRad="50800" dist="50800" dir="5400000" algn="ctr" rotWithShape="0">
              <a:srgbClr val="000000"/>
            </a:outerShdw>
            <a:reflection stA="0" endPos="65000" dist="50800" dir="5400000" sy="-100000" algn="bl" rotWithShape="0"/>
          </a:effectLst>
        </p:spPr>
      </p:pic>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7212330" y="365125"/>
            <a:ext cx="4141470" cy="1325563"/>
          </a:xfrm>
        </p:spPr>
        <p:txBody>
          <a:bodyPr/>
          <a:lstStyle/>
          <a:p>
            <a:r>
              <a:rPr lang="en-US" b="1" dirty="0"/>
              <a:t>Top Ten Patrons</a:t>
            </a:r>
          </a:p>
        </p:txBody>
      </p:sp>
    </p:spTree>
    <p:extLst>
      <p:ext uri="{BB962C8B-B14F-4D97-AF65-F5344CB8AC3E}">
        <p14:creationId xmlns:p14="http://schemas.microsoft.com/office/powerpoint/2010/main" val="313144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solidFill>
            <a:schemeClr val="bg2">
              <a:lumMod val="90000"/>
              <a:alpha val="46000"/>
            </a:schemeClr>
          </a:solidFill>
        </p:spPr>
        <p:txBody>
          <a:bodyPr/>
          <a:lstStyle/>
          <a:p>
            <a:r>
              <a:rPr lang="en-US" dirty="0"/>
              <a:t>Conclusions</a:t>
            </a:r>
          </a:p>
        </p:txBody>
      </p:sp>
      <p:sp>
        <p:nvSpPr>
          <p:cNvPr id="5" name="Content Placeholder 4">
            <a:extLst>
              <a:ext uri="{FF2B5EF4-FFF2-40B4-BE49-F238E27FC236}">
                <a16:creationId xmlns:a16="http://schemas.microsoft.com/office/drawing/2014/main" id="{17F7C038-F037-4634-8E30-710CB8EAB38C}"/>
              </a:ext>
            </a:extLst>
          </p:cNvPr>
          <p:cNvSpPr>
            <a:spLocks noGrp="1"/>
          </p:cNvSpPr>
          <p:nvPr>
            <p:ph idx="1"/>
          </p:nvPr>
        </p:nvSpPr>
        <p:spPr>
          <a:solidFill>
            <a:schemeClr val="bg2">
              <a:lumMod val="90000"/>
              <a:alpha val="50000"/>
            </a:schemeClr>
          </a:solidFill>
        </p:spPr>
        <p:txBody>
          <a:bodyPr/>
          <a:lstStyle/>
          <a:p>
            <a:r>
              <a:rPr lang="en-US" dirty="0"/>
              <a:t>A more multi-indexed analysis would be necessary to more accurately represent the collection.</a:t>
            </a:r>
          </a:p>
          <a:p>
            <a:pPr lvl="1"/>
            <a:r>
              <a:rPr lang="en-US" dirty="0"/>
              <a:t>It was observed that many records in the dataset were inconsistent possibly due to the objects life span and provenance.</a:t>
            </a:r>
          </a:p>
          <a:p>
            <a:r>
              <a:rPr lang="en-US" dirty="0"/>
              <a:t>The collection relies heavily on benefactors over actively acquiring objects itself.</a:t>
            </a:r>
          </a:p>
          <a:p>
            <a:r>
              <a:rPr lang="en-US" dirty="0"/>
              <a:t> Balanced representation of historical civilizations from across the globe.</a:t>
            </a:r>
          </a:p>
          <a:p>
            <a:r>
              <a:rPr lang="en-US" dirty="0"/>
              <a:t>The average number of objects from each benefactor is 8; the median is 1 and the largest was 2,319.</a:t>
            </a:r>
          </a:p>
        </p:txBody>
      </p:sp>
    </p:spTree>
    <p:extLst>
      <p:ext uri="{BB962C8B-B14F-4D97-AF65-F5344CB8AC3E}">
        <p14:creationId xmlns:p14="http://schemas.microsoft.com/office/powerpoint/2010/main" val="39546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19F6-F696-4D6D-A8A5-00F77F1F7283}"/>
              </a:ext>
            </a:extLst>
          </p:cNvPr>
          <p:cNvSpPr>
            <a:spLocks noGrp="1"/>
          </p:cNvSpPr>
          <p:nvPr>
            <p:ph type="title"/>
          </p:nvPr>
        </p:nvSpPr>
        <p:spPr>
          <a:solidFill>
            <a:schemeClr val="bg2">
              <a:alpha val="56000"/>
            </a:schemeClr>
          </a:solidFill>
        </p:spPr>
        <p:txBody>
          <a:bodyPr/>
          <a:lstStyle/>
          <a:p>
            <a:r>
              <a:rPr lang="en-US" dirty="0"/>
              <a:t>Overview of The Met</a:t>
            </a:r>
          </a:p>
        </p:txBody>
      </p:sp>
      <p:sp>
        <p:nvSpPr>
          <p:cNvPr id="3" name="Content Placeholder 2">
            <a:extLst>
              <a:ext uri="{FF2B5EF4-FFF2-40B4-BE49-F238E27FC236}">
                <a16:creationId xmlns:a16="http://schemas.microsoft.com/office/drawing/2014/main" id="{41B12F03-86DD-4417-A43E-49B547B73554}"/>
              </a:ext>
            </a:extLst>
          </p:cNvPr>
          <p:cNvSpPr>
            <a:spLocks noGrp="1"/>
          </p:cNvSpPr>
          <p:nvPr>
            <p:ph idx="1"/>
          </p:nvPr>
        </p:nvSpPr>
        <p:spPr>
          <a:solidFill>
            <a:schemeClr val="bg2">
              <a:alpha val="68000"/>
            </a:schemeClr>
          </a:solidFill>
        </p:spPr>
        <p:txBody>
          <a:bodyPr>
            <a:normAutofit lnSpcReduction="10000"/>
          </a:bodyPr>
          <a:lstStyle/>
          <a:p>
            <a:r>
              <a:rPr lang="en-US" sz="2600" dirty="0"/>
              <a:t>Founded in 1870.</a:t>
            </a:r>
          </a:p>
          <a:p>
            <a:r>
              <a:rPr lang="en-US" sz="2600" dirty="0"/>
              <a:t>Largest art museum in the United States.</a:t>
            </a:r>
          </a:p>
          <a:p>
            <a:r>
              <a:rPr lang="en-US" sz="2600" dirty="0"/>
              <a:t>The permanent collection contains over two million works.</a:t>
            </a:r>
          </a:p>
          <a:p>
            <a:r>
              <a:rPr lang="en-US" sz="2600" dirty="0"/>
              <a:t>Works of art from classical antiquity and ancient Egypt through the modern era.</a:t>
            </a:r>
          </a:p>
          <a:p>
            <a:r>
              <a:rPr lang="en-US" sz="2600" dirty="0"/>
              <a:t>The mission of The Metropolitan Museum of Art is to collect, preserve, study, exhibit, and stimulate appreciation for and advance knowledge of works of art that collectively represent the broadest spectrum of human achievement at the highest level of quality, all in the service of the public and in accordance with the highest professional standards.</a:t>
            </a:r>
          </a:p>
          <a:p>
            <a:pPr marL="0" indent="0">
              <a:buNone/>
            </a:pPr>
            <a:r>
              <a:rPr lang="en-US" sz="1000" dirty="0">
                <a:hlinkClick r:id="rId3"/>
              </a:rPr>
              <a:t>https://en.wikipedia.org/wiki/Metropolitan_Museum_of_Art</a:t>
            </a:r>
            <a:r>
              <a:rPr lang="en-US" sz="1000" dirty="0"/>
              <a:t>, 3 Feb 2021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386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6A5F-4810-49A3-9EB0-560AB1F9E536}"/>
              </a:ext>
            </a:extLst>
          </p:cNvPr>
          <p:cNvSpPr>
            <a:spLocks noGrp="1"/>
          </p:cNvSpPr>
          <p:nvPr>
            <p:ph type="title"/>
          </p:nvPr>
        </p:nvSpPr>
        <p:spPr>
          <a:solidFill>
            <a:schemeClr val="bg2">
              <a:alpha val="90000"/>
            </a:schemeClr>
          </a:solidFill>
        </p:spPr>
        <p:txBody>
          <a:bodyPr/>
          <a:lstStyle/>
          <a:p>
            <a:r>
              <a:rPr lang="en-US" dirty="0"/>
              <a:t>The Dataset</a:t>
            </a:r>
          </a:p>
        </p:txBody>
      </p:sp>
      <p:sp>
        <p:nvSpPr>
          <p:cNvPr id="3" name="Content Placeholder 2">
            <a:extLst>
              <a:ext uri="{FF2B5EF4-FFF2-40B4-BE49-F238E27FC236}">
                <a16:creationId xmlns:a16="http://schemas.microsoft.com/office/drawing/2014/main" id="{D284AE12-1D55-41EE-9541-C01785F888E7}"/>
              </a:ext>
            </a:extLst>
          </p:cNvPr>
          <p:cNvSpPr>
            <a:spLocks noGrp="1"/>
          </p:cNvSpPr>
          <p:nvPr>
            <p:ph idx="1"/>
          </p:nvPr>
        </p:nvSpPr>
        <p:spPr>
          <a:solidFill>
            <a:schemeClr val="bg2">
              <a:alpha val="82000"/>
            </a:schemeClr>
          </a:solidFill>
        </p:spPr>
        <p:txBody>
          <a:bodyPr/>
          <a:lstStyle/>
          <a:p>
            <a:r>
              <a:rPr lang="en-US" dirty="0"/>
              <a:t>The Metropolitan Museum of Art provides select datasets of information on more than 470,000 artworks in its collection for unrestricted commercial and noncommercial use.</a:t>
            </a:r>
          </a:p>
          <a:p>
            <a:r>
              <a:rPr lang="en-US" dirty="0">
                <a:solidFill>
                  <a:srgbClr val="24292E"/>
                </a:solidFill>
                <a:latin typeface="-apple-system"/>
              </a:rPr>
              <a:t>T</a:t>
            </a:r>
            <a:r>
              <a:rPr lang="en-US" b="0" i="0" dirty="0">
                <a:solidFill>
                  <a:srgbClr val="24292E"/>
                </a:solidFill>
                <a:effectLst/>
                <a:latin typeface="-apple-system"/>
              </a:rPr>
              <a:t>he datasets are available in CSV format, encoded in UTF-8.</a:t>
            </a:r>
          </a:p>
          <a:p>
            <a:r>
              <a:rPr lang="en-US" dirty="0">
                <a:solidFill>
                  <a:srgbClr val="24292E"/>
                </a:solidFill>
                <a:latin typeface="-apple-system"/>
              </a:rPr>
              <a:t>There is also a public API.</a:t>
            </a:r>
          </a:p>
          <a:p>
            <a:r>
              <a:rPr lang="en-US" b="0" i="0" dirty="0">
                <a:solidFill>
                  <a:srgbClr val="24292E"/>
                </a:solidFill>
                <a:effectLst/>
                <a:latin typeface="-apple-system"/>
              </a:rPr>
              <a:t>For this analysis the CSV was collected from GitHub (6/27/2021)</a:t>
            </a:r>
            <a:endParaRPr lang="en-US" dirty="0"/>
          </a:p>
          <a:p>
            <a:pPr marL="0" indent="0">
              <a:buNone/>
            </a:pPr>
            <a:r>
              <a:rPr lang="en-US" sz="1000" dirty="0">
                <a:hlinkClick r:id="rId3"/>
              </a:rPr>
              <a:t>https://github.com/metmuseum/openaccess</a:t>
            </a:r>
            <a:r>
              <a:rPr lang="en-US" sz="1000" dirty="0"/>
              <a:t> </a:t>
            </a:r>
          </a:p>
        </p:txBody>
      </p:sp>
    </p:spTree>
    <p:extLst>
      <p:ext uri="{BB962C8B-B14F-4D97-AF65-F5344CB8AC3E}">
        <p14:creationId xmlns:p14="http://schemas.microsoft.com/office/powerpoint/2010/main" val="262049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E14A-E283-4674-93F1-7E4203F5E247}"/>
              </a:ext>
            </a:extLst>
          </p:cNvPr>
          <p:cNvSpPr>
            <a:spLocks noGrp="1"/>
          </p:cNvSpPr>
          <p:nvPr>
            <p:ph type="title"/>
          </p:nvPr>
        </p:nvSpPr>
        <p:spPr>
          <a:solidFill>
            <a:schemeClr val="bg2">
              <a:alpha val="68000"/>
            </a:schemeClr>
          </a:solidFill>
        </p:spPr>
        <p:txBody>
          <a:bodyPr/>
          <a:lstStyle/>
          <a:p>
            <a:pPr algn="ctr"/>
            <a:r>
              <a:rPr lang="en-US" b="1" dirty="0"/>
              <a:t>Summary of the Dataset Used</a:t>
            </a:r>
          </a:p>
        </p:txBody>
      </p:sp>
      <p:sp>
        <p:nvSpPr>
          <p:cNvPr id="9" name="Content Placeholder 8">
            <a:extLst>
              <a:ext uri="{FF2B5EF4-FFF2-40B4-BE49-F238E27FC236}">
                <a16:creationId xmlns:a16="http://schemas.microsoft.com/office/drawing/2014/main" id="{B24C7F04-C2FD-4C90-BA06-6165B69FC41A}"/>
              </a:ext>
            </a:extLst>
          </p:cNvPr>
          <p:cNvSpPr>
            <a:spLocks noGrp="1"/>
          </p:cNvSpPr>
          <p:nvPr>
            <p:ph idx="1"/>
          </p:nvPr>
        </p:nvSpPr>
        <p:spPr>
          <a:xfrm>
            <a:off x="838200" y="1554480"/>
            <a:ext cx="10515600" cy="5052060"/>
          </a:xfrm>
          <a:solidFill>
            <a:schemeClr val="bg2">
              <a:alpha val="60000"/>
            </a:schemeClr>
          </a:solidFill>
        </p:spPr>
        <p:txBody>
          <a:bodyPr>
            <a:normAutofit/>
          </a:bodyPr>
          <a:lstStyle/>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p:txBody>
      </p:sp>
      <p:graphicFrame>
        <p:nvGraphicFramePr>
          <p:cNvPr id="10" name="Table 10">
            <a:extLst>
              <a:ext uri="{FF2B5EF4-FFF2-40B4-BE49-F238E27FC236}">
                <a16:creationId xmlns:a16="http://schemas.microsoft.com/office/drawing/2014/main" id="{9055EF28-83FF-466D-9102-A027EAFCF4FC}"/>
              </a:ext>
            </a:extLst>
          </p:cNvPr>
          <p:cNvGraphicFramePr>
            <a:graphicFrameLocks noGrp="1"/>
          </p:cNvGraphicFramePr>
          <p:nvPr>
            <p:extLst>
              <p:ext uri="{D42A27DB-BD31-4B8C-83A1-F6EECF244321}">
                <p14:modId xmlns:p14="http://schemas.microsoft.com/office/powerpoint/2010/main" val="3746028280"/>
              </p:ext>
            </p:extLst>
          </p:nvPr>
        </p:nvGraphicFramePr>
        <p:xfrm>
          <a:off x="1920240" y="1541059"/>
          <a:ext cx="8351520" cy="4603794"/>
        </p:xfrm>
        <a:graphic>
          <a:graphicData uri="http://schemas.openxmlformats.org/drawingml/2006/table">
            <a:tbl>
              <a:tblPr firstRow="1" bandRow="1">
                <a:tableStyleId>{9D7B26C5-4107-4FEC-AEDC-1716B250A1EF}</a:tableStyleId>
              </a:tblPr>
              <a:tblGrid>
                <a:gridCol w="4175760">
                  <a:extLst>
                    <a:ext uri="{9D8B030D-6E8A-4147-A177-3AD203B41FA5}">
                      <a16:colId xmlns:a16="http://schemas.microsoft.com/office/drawing/2014/main" val="821176310"/>
                    </a:ext>
                  </a:extLst>
                </a:gridCol>
                <a:gridCol w="4175760">
                  <a:extLst>
                    <a:ext uri="{9D8B030D-6E8A-4147-A177-3AD203B41FA5}">
                      <a16:colId xmlns:a16="http://schemas.microsoft.com/office/drawing/2014/main" val="4160708580"/>
                    </a:ext>
                  </a:extLst>
                </a:gridCol>
              </a:tblGrid>
              <a:tr h="416779">
                <a:tc>
                  <a:txBody>
                    <a:bodyPr/>
                    <a:lstStyle/>
                    <a:p>
                      <a:r>
                        <a:rPr lang="en-US" sz="2000" b="1" dirty="0"/>
                        <a:t>Total Countries (unique)</a:t>
                      </a:r>
                    </a:p>
                  </a:txBody>
                  <a:tcPr/>
                </a:tc>
                <a:tc>
                  <a:txBody>
                    <a:bodyPr/>
                    <a:lstStyle/>
                    <a:p>
                      <a:r>
                        <a:rPr lang="en-US" sz="2000" b="1" dirty="0"/>
                        <a:t>934</a:t>
                      </a:r>
                    </a:p>
                  </a:txBody>
                  <a:tcPr/>
                </a:tc>
                <a:extLst>
                  <a:ext uri="{0D108BD9-81ED-4DB2-BD59-A6C34878D82A}">
                    <a16:rowId xmlns:a16="http://schemas.microsoft.com/office/drawing/2014/main" val="3264372000"/>
                  </a:ext>
                </a:extLst>
              </a:tr>
              <a:tr h="416779">
                <a:tc>
                  <a:txBody>
                    <a:bodyPr/>
                    <a:lstStyle/>
                    <a:p>
                      <a:r>
                        <a:rPr lang="en-US" sz="2000" b="1" dirty="0"/>
                        <a:t>Total Objects</a:t>
                      </a:r>
                    </a:p>
                  </a:txBody>
                  <a:tcPr/>
                </a:tc>
                <a:tc>
                  <a:txBody>
                    <a:bodyPr/>
                    <a:lstStyle/>
                    <a:p>
                      <a:r>
                        <a:rPr lang="en-US" sz="2000" b="1" dirty="0"/>
                        <a:t>475,801</a:t>
                      </a:r>
                    </a:p>
                  </a:txBody>
                  <a:tcPr/>
                </a:tc>
                <a:extLst>
                  <a:ext uri="{0D108BD9-81ED-4DB2-BD59-A6C34878D82A}">
                    <a16:rowId xmlns:a16="http://schemas.microsoft.com/office/drawing/2014/main" val="3716085707"/>
                  </a:ext>
                </a:extLst>
              </a:tr>
              <a:tr h="416779">
                <a:tc>
                  <a:txBody>
                    <a:bodyPr/>
                    <a:lstStyle/>
                    <a:p>
                      <a:r>
                        <a:rPr lang="en-US" sz="2000" b="1" dirty="0"/>
                        <a:t>Top 25 Object Classifications</a:t>
                      </a:r>
                    </a:p>
                  </a:txBody>
                  <a:tcPr/>
                </a:tc>
                <a:tc>
                  <a:txBody>
                    <a:bodyPr/>
                    <a:lstStyle/>
                    <a:p>
                      <a:r>
                        <a:rPr lang="en-US" sz="2000" b="1" dirty="0"/>
                        <a:t>25</a:t>
                      </a:r>
                    </a:p>
                  </a:txBody>
                  <a:tcPr/>
                </a:tc>
                <a:extLst>
                  <a:ext uri="{0D108BD9-81ED-4DB2-BD59-A6C34878D82A}">
                    <a16:rowId xmlns:a16="http://schemas.microsoft.com/office/drawing/2014/main" val="3859316664"/>
                  </a:ext>
                </a:extLst>
              </a:tr>
              <a:tr h="670671">
                <a:tc>
                  <a:txBody>
                    <a:bodyPr/>
                    <a:lstStyle/>
                    <a:p>
                      <a:r>
                        <a:rPr lang="en-US" sz="2000" b="1" dirty="0"/>
                        <a:t>Average Number of Objects per Country</a:t>
                      </a:r>
                    </a:p>
                  </a:txBody>
                  <a:tcPr/>
                </a:tc>
                <a:tc>
                  <a:txBody>
                    <a:bodyPr/>
                    <a:lstStyle/>
                    <a:p>
                      <a:r>
                        <a:rPr lang="en-US" sz="2000" b="1" dirty="0"/>
                        <a:t>77</a:t>
                      </a:r>
                    </a:p>
                  </a:txBody>
                  <a:tcPr/>
                </a:tc>
                <a:extLst>
                  <a:ext uri="{0D108BD9-81ED-4DB2-BD59-A6C34878D82A}">
                    <a16:rowId xmlns:a16="http://schemas.microsoft.com/office/drawing/2014/main" val="2304063299"/>
                  </a:ext>
                </a:extLst>
              </a:tr>
              <a:tr h="416779">
                <a:tc>
                  <a:txBody>
                    <a:bodyPr/>
                    <a:lstStyle/>
                    <a:p>
                      <a:r>
                        <a:rPr lang="en-US" sz="2000" b="1" dirty="0"/>
                        <a:t>Average Age of Objects</a:t>
                      </a:r>
                    </a:p>
                  </a:txBody>
                  <a:tcPr/>
                </a:tc>
                <a:tc>
                  <a:txBody>
                    <a:bodyPr/>
                    <a:lstStyle/>
                    <a:p>
                      <a:r>
                        <a:rPr lang="en-US" sz="2000" b="1" dirty="0"/>
                        <a:t>626 years</a:t>
                      </a:r>
                    </a:p>
                  </a:txBody>
                  <a:tcPr/>
                </a:tc>
                <a:extLst>
                  <a:ext uri="{0D108BD9-81ED-4DB2-BD59-A6C34878D82A}">
                    <a16:rowId xmlns:a16="http://schemas.microsoft.com/office/drawing/2014/main" val="2621880677"/>
                  </a:ext>
                </a:extLst>
              </a:tr>
              <a:tr h="416779">
                <a:tc>
                  <a:txBody>
                    <a:bodyPr/>
                    <a:lstStyle/>
                    <a:p>
                      <a:r>
                        <a:rPr lang="en-US" sz="2000" b="1" dirty="0"/>
                        <a:t>Median Age of Objects</a:t>
                      </a:r>
                    </a:p>
                  </a:txBody>
                  <a:tcPr/>
                </a:tc>
                <a:tc>
                  <a:txBody>
                    <a:bodyPr/>
                    <a:lstStyle/>
                    <a:p>
                      <a:r>
                        <a:rPr lang="en-US" sz="2000" b="1" dirty="0"/>
                        <a:t>186 years</a:t>
                      </a:r>
                    </a:p>
                  </a:txBody>
                  <a:tcPr/>
                </a:tc>
                <a:extLst>
                  <a:ext uri="{0D108BD9-81ED-4DB2-BD59-A6C34878D82A}">
                    <a16:rowId xmlns:a16="http://schemas.microsoft.com/office/drawing/2014/main" val="1515146828"/>
                  </a:ext>
                </a:extLst>
              </a:tr>
              <a:tr h="670671">
                <a:tc>
                  <a:txBody>
                    <a:bodyPr/>
                    <a:lstStyle/>
                    <a:p>
                      <a:r>
                        <a:rPr lang="en-US" sz="2000" b="1" dirty="0"/>
                        <a:t>Average Years Object Part of Collection</a:t>
                      </a:r>
                    </a:p>
                  </a:txBody>
                  <a:tcPr/>
                </a:tc>
                <a:tc>
                  <a:txBody>
                    <a:bodyPr/>
                    <a:lstStyle/>
                    <a:p>
                      <a:r>
                        <a:rPr lang="en-US" sz="2000" b="1" dirty="0"/>
                        <a:t>66 years</a:t>
                      </a:r>
                    </a:p>
                  </a:txBody>
                  <a:tcPr/>
                </a:tc>
                <a:extLst>
                  <a:ext uri="{0D108BD9-81ED-4DB2-BD59-A6C34878D82A}">
                    <a16:rowId xmlns:a16="http://schemas.microsoft.com/office/drawing/2014/main" val="3441059987"/>
                  </a:ext>
                </a:extLst>
              </a:tr>
              <a:tr h="670671">
                <a:tc>
                  <a:txBody>
                    <a:bodyPr/>
                    <a:lstStyle/>
                    <a:p>
                      <a:r>
                        <a:rPr lang="en-US" sz="2000" b="1" dirty="0"/>
                        <a:t>Median Years Object Part of Collection</a:t>
                      </a:r>
                    </a:p>
                  </a:txBody>
                  <a:tcPr/>
                </a:tc>
                <a:tc>
                  <a:txBody>
                    <a:bodyPr/>
                    <a:lstStyle/>
                    <a:p>
                      <a:r>
                        <a:rPr lang="en-US" sz="2000" b="1" dirty="0"/>
                        <a:t>63 years</a:t>
                      </a:r>
                    </a:p>
                  </a:txBody>
                  <a:tcPr/>
                </a:tc>
                <a:extLst>
                  <a:ext uri="{0D108BD9-81ED-4DB2-BD59-A6C34878D82A}">
                    <a16:rowId xmlns:a16="http://schemas.microsoft.com/office/drawing/2014/main" val="1942172629"/>
                  </a:ext>
                </a:extLst>
              </a:tr>
              <a:tr h="416779">
                <a:tc>
                  <a:txBody>
                    <a:bodyPr/>
                    <a:lstStyle/>
                    <a:p>
                      <a:r>
                        <a:rPr lang="en-US" sz="2000" b="1" dirty="0"/>
                        <a:t>Number of Patrons/Benefactors</a:t>
                      </a:r>
                    </a:p>
                  </a:txBody>
                  <a:tcPr/>
                </a:tc>
                <a:tc>
                  <a:txBody>
                    <a:bodyPr/>
                    <a:lstStyle/>
                    <a:p>
                      <a:r>
                        <a:rPr lang="en-US" sz="2000" b="1" dirty="0"/>
                        <a:t>4,302</a:t>
                      </a:r>
                    </a:p>
                  </a:txBody>
                  <a:tcPr/>
                </a:tc>
                <a:extLst>
                  <a:ext uri="{0D108BD9-81ED-4DB2-BD59-A6C34878D82A}">
                    <a16:rowId xmlns:a16="http://schemas.microsoft.com/office/drawing/2014/main" val="1408283111"/>
                  </a:ext>
                </a:extLst>
              </a:tr>
            </a:tbl>
          </a:graphicData>
        </a:graphic>
      </p:graphicFrame>
    </p:spTree>
    <p:extLst>
      <p:ext uri="{BB962C8B-B14F-4D97-AF65-F5344CB8AC3E}">
        <p14:creationId xmlns:p14="http://schemas.microsoft.com/office/powerpoint/2010/main" val="424091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p:txBody>
          <a:bodyPr/>
          <a:lstStyle/>
          <a:p>
            <a:r>
              <a:rPr lang="en-US" b="1" dirty="0"/>
              <a:t>Number of Objects per Country</a:t>
            </a:r>
            <a:br>
              <a:rPr lang="en-US" b="1" dirty="0"/>
            </a:br>
            <a:endParaRPr lang="en-US" sz="1000" b="1" dirty="0"/>
          </a:p>
        </p:txBody>
      </p:sp>
      <p:sp>
        <p:nvSpPr>
          <p:cNvPr id="7" name="Content Placeholder 6">
            <a:extLst>
              <a:ext uri="{FF2B5EF4-FFF2-40B4-BE49-F238E27FC236}">
                <a16:creationId xmlns:a16="http://schemas.microsoft.com/office/drawing/2014/main" id="{2E6ADED7-7347-4C29-857E-6344392EDBDB}"/>
              </a:ext>
            </a:extLst>
          </p:cNvPr>
          <p:cNvSpPr>
            <a:spLocks noGrp="1"/>
          </p:cNvSpPr>
          <p:nvPr>
            <p:ph idx="1"/>
          </p:nvPr>
        </p:nvSpPr>
        <p:spPr>
          <a:xfrm>
            <a:off x="1158240" y="1802765"/>
            <a:ext cx="105156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000" dirty="0"/>
              <a:t>									         (United States removed for scaling)</a:t>
            </a:r>
          </a:p>
        </p:txBody>
      </p:sp>
      <p:pic>
        <p:nvPicPr>
          <p:cNvPr id="4" name="Picture 3">
            <a:extLst>
              <a:ext uri="{FF2B5EF4-FFF2-40B4-BE49-F238E27FC236}">
                <a16:creationId xmlns:a16="http://schemas.microsoft.com/office/drawing/2014/main" id="{D294529F-A5EE-4FB0-BD9C-5A66E0F2BC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8350" y="1599783"/>
            <a:ext cx="10975299" cy="3658433"/>
          </a:xfrm>
          <a:prstGeom prst="rect">
            <a:avLst/>
          </a:prstGeom>
        </p:spPr>
      </p:pic>
    </p:spTree>
    <p:extLst>
      <p:ext uri="{BB962C8B-B14F-4D97-AF65-F5344CB8AC3E}">
        <p14:creationId xmlns:p14="http://schemas.microsoft.com/office/powerpoint/2010/main" val="20480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lstStyle/>
          <a:p>
            <a:r>
              <a:rPr lang="en-US" b="1" dirty="0"/>
              <a:t>Top Ten Object Types</a:t>
            </a:r>
          </a:p>
        </p:txBody>
      </p:sp>
      <p:pic>
        <p:nvPicPr>
          <p:cNvPr id="7" name="Content Placeholder 6">
            <a:extLst>
              <a:ext uri="{FF2B5EF4-FFF2-40B4-BE49-F238E27FC236}">
                <a16:creationId xmlns:a16="http://schemas.microsoft.com/office/drawing/2014/main" id="{C5E642F6-6625-4DA5-A0F0-A632D45FA3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1520" y="1468067"/>
            <a:ext cx="7061200" cy="4707466"/>
          </a:xfrm>
        </p:spPr>
      </p:pic>
    </p:spTree>
    <p:extLst>
      <p:ext uri="{BB962C8B-B14F-4D97-AF65-F5344CB8AC3E}">
        <p14:creationId xmlns:p14="http://schemas.microsoft.com/office/powerpoint/2010/main" val="26572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D55-3C25-41C9-B645-47C7016AAE09}"/>
              </a:ext>
            </a:extLst>
          </p:cNvPr>
          <p:cNvSpPr>
            <a:spLocks noGrp="1"/>
          </p:cNvSpPr>
          <p:nvPr>
            <p:ph type="title"/>
          </p:nvPr>
        </p:nvSpPr>
        <p:spPr/>
        <p:txBody>
          <a:bodyPr/>
          <a:lstStyle/>
          <a:p>
            <a:r>
              <a:rPr lang="en-US" b="1" dirty="0"/>
              <a:t>Heat Map of Countries</a:t>
            </a:r>
            <a:br>
              <a:rPr lang="en-US" dirty="0"/>
            </a:br>
            <a:r>
              <a:rPr lang="en-US" sz="2000" dirty="0"/>
              <a:t>(by number of objects)</a:t>
            </a:r>
            <a:endParaRPr lang="en-US" dirty="0"/>
          </a:p>
        </p:txBody>
      </p:sp>
      <p:pic>
        <p:nvPicPr>
          <p:cNvPr id="7" name="Content Placeholder 6">
            <a:extLst>
              <a:ext uri="{FF2B5EF4-FFF2-40B4-BE49-F238E27FC236}">
                <a16:creationId xmlns:a16="http://schemas.microsoft.com/office/drawing/2014/main" id="{CBFFFC5D-25C2-4CF2-872D-170BDBAB0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1680" y="1454158"/>
            <a:ext cx="10846810" cy="5160002"/>
          </a:xfrm>
        </p:spPr>
      </p:pic>
    </p:spTree>
    <p:extLst>
      <p:ext uri="{BB962C8B-B14F-4D97-AF65-F5344CB8AC3E}">
        <p14:creationId xmlns:p14="http://schemas.microsoft.com/office/powerpoint/2010/main" val="130303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p:txBody>
          <a:bodyPr/>
          <a:lstStyle/>
          <a:p>
            <a:r>
              <a:rPr lang="en-US" b="1" dirty="0"/>
              <a:t>Top Ten Countries</a:t>
            </a:r>
          </a:p>
        </p:txBody>
      </p:sp>
      <p:pic>
        <p:nvPicPr>
          <p:cNvPr id="5" name="Content Placeholder 4">
            <a:extLst>
              <a:ext uri="{FF2B5EF4-FFF2-40B4-BE49-F238E27FC236}">
                <a16:creationId xmlns:a16="http://schemas.microsoft.com/office/drawing/2014/main" id="{CD6233E9-0183-4C41-BA57-9EEE83FB89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2482" y="1398950"/>
            <a:ext cx="7807036" cy="5204688"/>
          </a:xfrm>
        </p:spPr>
      </p:pic>
    </p:spTree>
    <p:extLst>
      <p:ext uri="{BB962C8B-B14F-4D97-AF65-F5344CB8AC3E}">
        <p14:creationId xmlns:p14="http://schemas.microsoft.com/office/powerpoint/2010/main" val="203269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3600" dirty="0"/>
              <a:t>Select Countries: Vanuatu Breakdown by Object Type</a:t>
            </a:r>
          </a:p>
        </p:txBody>
      </p:sp>
      <p:pic>
        <p:nvPicPr>
          <p:cNvPr id="7" name="Content Placeholder 6">
            <a:extLst>
              <a:ext uri="{FF2B5EF4-FFF2-40B4-BE49-F238E27FC236}">
                <a16:creationId xmlns:a16="http://schemas.microsoft.com/office/drawing/2014/main" id="{404C958D-46E2-4E55-95BD-3554D96E5E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0" y="1309110"/>
            <a:ext cx="5548890" cy="5548890"/>
          </a:xfrm>
        </p:spPr>
      </p:pic>
      <p:sp>
        <p:nvSpPr>
          <p:cNvPr id="4" name="Text Placeholder 3">
            <a:extLst>
              <a:ext uri="{FF2B5EF4-FFF2-40B4-BE49-F238E27FC236}">
                <a16:creationId xmlns:a16="http://schemas.microsoft.com/office/drawing/2014/main" id="{B9A91CA8-FBE0-4977-B36B-6EF552F23B97}"/>
              </a:ext>
            </a:extLst>
          </p:cNvPr>
          <p:cNvSpPr>
            <a:spLocks noGrp="1"/>
          </p:cNvSpPr>
          <p:nvPr>
            <p:ph type="body" sz="quarter" idx="3"/>
          </p:nvPr>
        </p:nvSpPr>
        <p:spPr>
          <a:xfrm>
            <a:off x="6169024" y="1440224"/>
            <a:ext cx="5183188" cy="500928"/>
          </a:xfrm>
        </p:spPr>
        <p:txBody>
          <a:bodyPr/>
          <a:lstStyle/>
          <a:p>
            <a:pPr algn="ctr"/>
            <a:r>
              <a:rPr lang="en-US" dirty="0"/>
              <a:t>Vanuatu Platter</a:t>
            </a:r>
          </a:p>
        </p:txBody>
      </p:sp>
      <p:pic>
        <p:nvPicPr>
          <p:cNvPr id="8" name="Content Placeholder 7">
            <a:extLst>
              <a:ext uri="{FF2B5EF4-FFF2-40B4-BE49-F238E27FC236}">
                <a16:creationId xmlns:a16="http://schemas.microsoft.com/office/drawing/2014/main" id="{DA72BBB2-7B19-405D-974D-60C36B82BE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74463" y="2007391"/>
            <a:ext cx="3572310" cy="4763082"/>
          </a:xfrm>
          <a:effectLst>
            <a:outerShdw blurRad="546100" dist="50800" dir="5400000" algn="ctr" rotWithShape="0">
              <a:srgbClr val="000000">
                <a:alpha val="43137"/>
              </a:srgbClr>
            </a:outerShdw>
            <a:softEdge rad="215900"/>
          </a:effectLst>
        </p:spPr>
      </p:pic>
    </p:spTree>
    <p:extLst>
      <p:ext uri="{BB962C8B-B14F-4D97-AF65-F5344CB8AC3E}">
        <p14:creationId xmlns:p14="http://schemas.microsoft.com/office/powerpoint/2010/main" val="201516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449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The Metropolitan Museum of Art: A Look Into the Collection </vt:lpstr>
      <vt:lpstr>Overview of The Met</vt:lpstr>
      <vt:lpstr>The Dataset</vt:lpstr>
      <vt:lpstr>Summary of the Dataset Used</vt:lpstr>
      <vt:lpstr>Number of Objects per Country </vt:lpstr>
      <vt:lpstr>Top Ten Object Types</vt:lpstr>
      <vt:lpstr>Heat Map of Countries (by number of objects)</vt:lpstr>
      <vt:lpstr>Top Ten Countries</vt:lpstr>
      <vt:lpstr>Select Countries: Vanuatu Breakdown by Object Type</vt:lpstr>
      <vt:lpstr>Select Countries: Japan Breakdown by Object Type</vt:lpstr>
      <vt:lpstr>Select Countries: Nigeria Breakdown by Object Type</vt:lpstr>
      <vt:lpstr>Select Countries: Germany Breakdown by Object Type</vt:lpstr>
      <vt:lpstr>Top Ten Patrons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Metropolitan Museum of Art: A Look at the Collection</dc:title>
  <dc:creator>bjwlknsn</dc:creator>
  <cp:lastModifiedBy>Thomas Ossola</cp:lastModifiedBy>
  <cp:revision>56</cp:revision>
  <dcterms:created xsi:type="dcterms:W3CDTF">2021-02-04T03:39:53Z</dcterms:created>
  <dcterms:modified xsi:type="dcterms:W3CDTF">2021-06-28T01:55:08Z</dcterms:modified>
</cp:coreProperties>
</file>