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3" r:id="rId7"/>
    <p:sldId id="260" r:id="rId8"/>
    <p:sldId id="262" r:id="rId9"/>
    <p:sldId id="261" r:id="rId10"/>
    <p:sldId id="267" r:id="rId11"/>
    <p:sldId id="264" r:id="rId12"/>
    <p:sldId id="268" r:id="rId13"/>
    <p:sldId id="270" r:id="rId14"/>
    <p:sldId id="269" r:id="rId15"/>
    <p:sldId id="273"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FF"/>
    <a:srgbClr val="406AC8"/>
    <a:srgbClr val="E40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E3D-F84B-4BD3-B281-4106DCCA2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DE4C0-658F-4A89-8BB9-32CB6EA8B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DCAC9-2C4F-4441-A6F1-E2C22AB24DBF}"/>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41671E9B-EDA3-4B0C-A438-F3814A1B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D1568-E53B-44ED-8952-D5B2AA9F5878}"/>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50938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437B-4A8A-41BA-B5D9-7A31CDA3B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317FE-1279-42F6-BF10-FEF427D0D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29E5-EEAF-4E79-AFF4-F0E9D1699F05}"/>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17F8187A-9157-4417-B8DE-567C83372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A2031-7A61-46F7-BF04-951412E120F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83224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FDA2E-CB18-413D-A63E-5DE27AEBD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A0050-6C80-4AF2-9B8A-8B7372EA8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39C6C-B83A-4EDE-8027-248A09006E9C}"/>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5C8D36CD-6634-496E-B520-7872E246B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1F48-66BA-4B73-9BA1-AE4235E4EF3E}"/>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69754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D761-0D83-4D5C-BB8F-323DD08E8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A3FCD-5C0F-4F3E-A162-3D70CFD81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5D9AD-498C-48F7-8948-B9CCF43791F2}"/>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DA9C1105-C1AA-4BC6-ABCF-A22394C25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BCEC-AA3D-41C7-9215-5581166D0119}"/>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95059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50E6-E08D-44BD-AFBE-3F1712C61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70CD5-F6C3-4CBB-9A0F-5671DE874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CB210-8F64-4C87-B65C-E7CA34281E2F}"/>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9619B20F-D286-494A-8C6F-3DCD83D53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3A58-5374-4C4F-93B2-B4E01C848C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77641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F774-C30F-4AB5-9819-465318F0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832AE-F4D5-40F9-97B7-9EABB1FF1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E6B72-96E6-41EC-9C84-B2E0BCB28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973A2-59F8-483E-8C63-1657D1C78AE3}"/>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3072AB98-AC0A-421A-B177-37EC937C1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E4A34-FA50-4478-81CA-12CE685BFCAA}"/>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19071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8E5E-B851-4FFC-B7CC-6E99DE4B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46D64-82C1-46D8-AE80-7B0E7C169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15406-3CE8-4300-BB54-7532C7599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9B2A0-867C-4888-AFED-385AF17C4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44B4F-7298-4E94-BB5D-4A4F917EF0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B5AC9-655C-4204-ABA5-80DD7007A453}"/>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8" name="Footer Placeholder 7">
            <a:extLst>
              <a:ext uri="{FF2B5EF4-FFF2-40B4-BE49-F238E27FC236}">
                <a16:creationId xmlns:a16="http://schemas.microsoft.com/office/drawing/2014/main" id="{46220F10-234C-440D-A192-F8D752F74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B411CD-7FC2-4755-B44A-D80A257C0BD1}"/>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88621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BB2F-BEAE-44BA-887F-2C3BF98B5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81873-1C0C-44F6-A8D6-868294BE38DD}"/>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4" name="Footer Placeholder 3">
            <a:extLst>
              <a:ext uri="{FF2B5EF4-FFF2-40B4-BE49-F238E27FC236}">
                <a16:creationId xmlns:a16="http://schemas.microsoft.com/office/drawing/2014/main" id="{17AFF782-C70A-4C1E-B5A7-0B8124439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A6840-0BF5-41FF-A9A4-E154813D1867}"/>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16895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A610D-71C2-49A6-A398-AC37533BCBAB}"/>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3" name="Footer Placeholder 2">
            <a:extLst>
              <a:ext uri="{FF2B5EF4-FFF2-40B4-BE49-F238E27FC236}">
                <a16:creationId xmlns:a16="http://schemas.microsoft.com/office/drawing/2014/main" id="{B1962FFD-7073-45FF-AD1E-F7496DD3E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40C4F-465E-48C3-9752-CFAE1A89BCE6}"/>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211592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A7B9-4358-4A7E-9428-84818AAF7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F7111-3F4D-4B62-B0B1-1EF5ABE9C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F34B1-8895-4C85-8144-AC1D785E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43824-7443-4458-A12E-D649543338D8}"/>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E850B0A2-4C8E-4E12-96BB-35F4FA6EE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21AF6-0252-4864-BC12-6158AF688E1B}"/>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356740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B7C0-2227-4229-B1AF-56707D309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AD471-D2C6-42F8-A539-A5ECEDC4F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01B51-BDDE-48D1-8BCB-00D3D7B07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18B18-6272-4380-A4A2-5F91F7431BDE}"/>
              </a:ext>
            </a:extLst>
          </p:cNvPr>
          <p:cNvSpPr>
            <a:spLocks noGrp="1"/>
          </p:cNvSpPr>
          <p:nvPr>
            <p:ph type="dt" sz="half" idx="10"/>
          </p:nvPr>
        </p:nvSpPr>
        <p:spPr/>
        <p:txBody>
          <a:bodyPr/>
          <a:lstStyle/>
          <a:p>
            <a:fld id="{8FC04297-0A4E-4A07-84A0-4091E8BEFAFA}" type="datetimeFigureOut">
              <a:rPr lang="en-US" smtClean="0"/>
              <a:t>6/29/2021</a:t>
            </a:fld>
            <a:endParaRPr lang="en-US"/>
          </a:p>
        </p:txBody>
      </p:sp>
      <p:sp>
        <p:nvSpPr>
          <p:cNvPr id="6" name="Footer Placeholder 5">
            <a:extLst>
              <a:ext uri="{FF2B5EF4-FFF2-40B4-BE49-F238E27FC236}">
                <a16:creationId xmlns:a16="http://schemas.microsoft.com/office/drawing/2014/main" id="{D11E5260-3E12-47ED-8958-824DD8873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924B-21C1-4F22-849A-2C75B95DD163}"/>
              </a:ext>
            </a:extLst>
          </p:cNvPr>
          <p:cNvSpPr>
            <a:spLocks noGrp="1"/>
          </p:cNvSpPr>
          <p:nvPr>
            <p:ph type="sldNum" sz="quarter" idx="12"/>
          </p:nvPr>
        </p:nvSpPr>
        <p:spPr/>
        <p:txBody>
          <a:bodyPr/>
          <a:lstStyle/>
          <a:p>
            <a:fld id="{127FD73C-F3DA-4CBA-BCBF-52AD36F18A50}" type="slidenum">
              <a:rPr lang="en-US" smtClean="0"/>
              <a:t>‹#›</a:t>
            </a:fld>
            <a:endParaRPr lang="en-US"/>
          </a:p>
        </p:txBody>
      </p:sp>
    </p:spTree>
    <p:extLst>
      <p:ext uri="{BB962C8B-B14F-4D97-AF65-F5344CB8AC3E}">
        <p14:creationId xmlns:p14="http://schemas.microsoft.com/office/powerpoint/2010/main" val="499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rgbClr val="E4002B"/>
            </a:gs>
            <a:gs pos="100000">
              <a:schemeClr val="accent1">
                <a:lumMod val="45000"/>
                <a:lumOff val="55000"/>
              </a:schemeClr>
            </a:gs>
            <a:gs pos="82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D23BD-03DB-4527-82D8-B2807E80F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47B4A-386A-42F8-B966-E15CEB0D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986D5-8ED9-47F0-B8A0-25399C382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4297-0A4E-4A07-84A0-4091E8BEFAFA}" type="datetimeFigureOut">
              <a:rPr lang="en-US" smtClean="0"/>
              <a:t>6/29/2021</a:t>
            </a:fld>
            <a:endParaRPr lang="en-US"/>
          </a:p>
        </p:txBody>
      </p:sp>
      <p:sp>
        <p:nvSpPr>
          <p:cNvPr id="5" name="Footer Placeholder 4">
            <a:extLst>
              <a:ext uri="{FF2B5EF4-FFF2-40B4-BE49-F238E27FC236}">
                <a16:creationId xmlns:a16="http://schemas.microsoft.com/office/drawing/2014/main" id="{A9C44312-DDC6-462D-9FA8-008A29226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4E2BB7-8DC9-48E3-826A-D40DA52ED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FD73C-F3DA-4CBA-BCBF-52AD36F18A50}" type="slidenum">
              <a:rPr lang="en-US" smtClean="0"/>
              <a:t>‹#›</a:t>
            </a:fld>
            <a:endParaRPr lang="en-US"/>
          </a:p>
        </p:txBody>
      </p:sp>
    </p:spTree>
    <p:extLst>
      <p:ext uri="{BB962C8B-B14F-4D97-AF65-F5344CB8AC3E}">
        <p14:creationId xmlns:p14="http://schemas.microsoft.com/office/powerpoint/2010/main" val="18634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tropolitan_Museum_of_Art" TargetMode="External"/><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etmuseum/openacces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1BCC7-D02C-4CC0-B691-092F2C99D821}"/>
              </a:ext>
            </a:extLst>
          </p:cNvPr>
          <p:cNvSpPr>
            <a:spLocks noGrp="1"/>
          </p:cNvSpPr>
          <p:nvPr>
            <p:ph type="ctrTitle"/>
          </p:nvPr>
        </p:nvSpPr>
        <p:spPr>
          <a:xfrm>
            <a:off x="662940" y="1122363"/>
            <a:ext cx="10698480" cy="1838007"/>
          </a:xfrm>
        </p:spPr>
        <p:txBody>
          <a:bodyPr>
            <a:normAutofit fontScale="90000"/>
          </a:bodyPr>
          <a:lstStyle/>
          <a:p>
            <a:r>
              <a:rPr lang="en-US" b="1" dirty="0">
                <a:effectLst>
                  <a:outerShdw blurRad="38100" dist="38100" dir="2700000" algn="tl">
                    <a:srgbClr val="000000">
                      <a:alpha val="43137"/>
                    </a:srgbClr>
                  </a:outerShdw>
                </a:effectLst>
                <a:latin typeface="+mn-lt"/>
              </a:rPr>
              <a:t>The Metropolitan Museum of Art:</a:t>
            </a:r>
            <a:br>
              <a:rPr lang="en-US" b="1" dirty="0">
                <a:effectLst>
                  <a:outerShdw blurRad="38100" dist="38100" dir="2700000" algn="tl">
                    <a:srgbClr val="000000">
                      <a:alpha val="43137"/>
                    </a:srgbClr>
                  </a:outerShdw>
                </a:effectLst>
                <a:latin typeface="+mn-lt"/>
              </a:rPr>
            </a:br>
            <a:r>
              <a:rPr lang="en-US" sz="4000" b="1" dirty="0">
                <a:effectLst>
                  <a:outerShdw blurRad="38100" dist="38100" dir="2700000" algn="tl">
                    <a:srgbClr val="000000">
                      <a:alpha val="43137"/>
                    </a:srgbClr>
                  </a:outerShdw>
                </a:effectLst>
                <a:latin typeface="+mn-lt"/>
              </a:rPr>
              <a:t>A Look Into the Collection </a:t>
            </a:r>
            <a:endParaRPr lang="en-US" b="1" dirty="0">
              <a:effectLst>
                <a:outerShdw blurRad="38100" dist="38100" dir="2700000" algn="tl">
                  <a:srgbClr val="000000">
                    <a:alpha val="43137"/>
                  </a:srgbClr>
                </a:outerShdw>
              </a:effectLst>
              <a:latin typeface="+mn-lt"/>
            </a:endParaRPr>
          </a:p>
        </p:txBody>
      </p:sp>
      <p:sp>
        <p:nvSpPr>
          <p:cNvPr id="5" name="Subtitle 4">
            <a:extLst>
              <a:ext uri="{FF2B5EF4-FFF2-40B4-BE49-F238E27FC236}">
                <a16:creationId xmlns:a16="http://schemas.microsoft.com/office/drawing/2014/main" id="{D09E9BE9-3326-4B15-AAFF-282FA23A33E5}"/>
              </a:ext>
            </a:extLst>
          </p:cNvPr>
          <p:cNvSpPr>
            <a:spLocks noGrp="1"/>
          </p:cNvSpPr>
          <p:nvPr>
            <p:ph type="subTitle" idx="1"/>
          </p:nvPr>
        </p:nvSpPr>
        <p:spPr>
          <a:xfrm>
            <a:off x="1524000" y="5364160"/>
            <a:ext cx="9144000" cy="1523683"/>
          </a:xfrm>
        </p:spPr>
        <p:txBody>
          <a:bodyPr>
            <a:normAutofit/>
          </a:bodyPr>
          <a:lstStyle/>
          <a:p>
            <a:r>
              <a:rPr lang="en-US" dirty="0"/>
              <a:t> </a:t>
            </a:r>
            <a:r>
              <a:rPr lang="en-US" b="1" dirty="0">
                <a:effectLst>
                  <a:outerShdw blurRad="38100" dist="38100" dir="2700000" algn="tl">
                    <a:srgbClr val="000000">
                      <a:alpha val="43137"/>
                    </a:srgbClr>
                  </a:outerShdw>
                </a:effectLst>
              </a:rPr>
              <a:t>Reevaluation of Analysis conducted by</a:t>
            </a:r>
          </a:p>
          <a:p>
            <a:r>
              <a:rPr lang="en-US" b="1" dirty="0">
                <a:effectLst>
                  <a:outerShdw blurRad="38100" dist="38100" dir="2700000" algn="tl">
                    <a:srgbClr val="000000">
                      <a:alpha val="43137"/>
                    </a:srgbClr>
                  </a:outerShdw>
                </a:effectLst>
              </a:rPr>
              <a:t>TJ Ossola and Bryce Wilkinson </a:t>
            </a:r>
          </a:p>
          <a:p>
            <a:r>
              <a:rPr lang="en-US" b="1" dirty="0">
                <a:effectLst>
                  <a:outerShdw blurRad="38100" dist="38100" dir="2700000" algn="tl">
                    <a:srgbClr val="000000">
                      <a:alpha val="43137"/>
                    </a:srgbClr>
                  </a:outerShdw>
                </a:effectLst>
              </a:rPr>
              <a:t>https://github.com/MtSopris/TheMetTeamProject (Original)</a:t>
            </a:r>
          </a:p>
        </p:txBody>
      </p:sp>
    </p:spTree>
    <p:extLst>
      <p:ext uri="{BB962C8B-B14F-4D97-AF65-F5344CB8AC3E}">
        <p14:creationId xmlns:p14="http://schemas.microsoft.com/office/powerpoint/2010/main" val="255365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114661"/>
            <a:ext cx="10515600" cy="1325563"/>
          </a:xfrm>
        </p:spPr>
        <p:txBody>
          <a:bodyPr>
            <a:normAutofit/>
          </a:bodyPr>
          <a:lstStyle/>
          <a:p>
            <a:r>
              <a:rPr lang="en-US" sz="3600" dirty="0"/>
              <a:t>Select Countries: Egypt Breakdown by Object Type</a:t>
            </a:r>
          </a:p>
        </p:txBody>
      </p:sp>
      <p:sp>
        <p:nvSpPr>
          <p:cNvPr id="4" name="Text Placeholder 3">
            <a:extLst>
              <a:ext uri="{FF2B5EF4-FFF2-40B4-BE49-F238E27FC236}">
                <a16:creationId xmlns:a16="http://schemas.microsoft.com/office/drawing/2014/main" id="{B9A91CA8-FBE0-4977-B36B-6EF552F23B97}"/>
              </a:ext>
            </a:extLst>
          </p:cNvPr>
          <p:cNvSpPr>
            <a:spLocks noGrp="1"/>
          </p:cNvSpPr>
          <p:nvPr>
            <p:ph type="body" sz="quarter" idx="3"/>
          </p:nvPr>
        </p:nvSpPr>
        <p:spPr>
          <a:xfrm>
            <a:off x="7078077" y="1440224"/>
            <a:ext cx="5183188" cy="500928"/>
          </a:xfrm>
        </p:spPr>
        <p:txBody>
          <a:bodyPr/>
          <a:lstStyle/>
          <a:p>
            <a:pPr algn="ctr"/>
            <a:r>
              <a:rPr lang="en-US" dirty="0"/>
              <a:t>Egyptian Sculpture</a:t>
            </a:r>
          </a:p>
        </p:txBody>
      </p:sp>
      <p:pic>
        <p:nvPicPr>
          <p:cNvPr id="13" name="Content Placeholder 12">
            <a:extLst>
              <a:ext uri="{FF2B5EF4-FFF2-40B4-BE49-F238E27FC236}">
                <a16:creationId xmlns:a16="http://schemas.microsoft.com/office/drawing/2014/main" id="{21B6AEBE-CEE3-435E-9FA7-0E91A6707A3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239760" y="2007824"/>
            <a:ext cx="2859823" cy="4289198"/>
          </a:xfrm>
          <a:effectLst>
            <a:softEdge rad="127000"/>
          </a:effectLst>
        </p:spPr>
      </p:pic>
      <p:pic>
        <p:nvPicPr>
          <p:cNvPr id="7" name="Content Placeholder 6">
            <a:extLst>
              <a:ext uri="{FF2B5EF4-FFF2-40B4-BE49-F238E27FC236}">
                <a16:creationId xmlns:a16="http://schemas.microsoft.com/office/drawing/2014/main" id="{83984152-6450-4855-A3C8-FCBEEA8C6763}"/>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9787" t="7290" b="15778"/>
          <a:stretch/>
        </p:blipFill>
        <p:spPr>
          <a:xfrm>
            <a:off x="529437" y="1249680"/>
            <a:ext cx="6802857" cy="5437170"/>
          </a:xfrm>
        </p:spPr>
      </p:pic>
    </p:spTree>
    <p:extLst>
      <p:ext uri="{BB962C8B-B14F-4D97-AF65-F5344CB8AC3E}">
        <p14:creationId xmlns:p14="http://schemas.microsoft.com/office/powerpoint/2010/main" val="201516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normAutofit/>
          </a:bodyPr>
          <a:lstStyle/>
          <a:p>
            <a:r>
              <a:rPr lang="en-US" sz="4000" dirty="0"/>
              <a:t>Select Countries: Iran Breakdown by Object Type</a:t>
            </a:r>
          </a:p>
        </p:txBody>
      </p:sp>
      <p:sp>
        <p:nvSpPr>
          <p:cNvPr id="4" name="Text Placeholder 3">
            <a:extLst>
              <a:ext uri="{FF2B5EF4-FFF2-40B4-BE49-F238E27FC236}">
                <a16:creationId xmlns:a16="http://schemas.microsoft.com/office/drawing/2014/main" id="{B465A47E-92B7-4892-BD97-A1CD22448CC4}"/>
              </a:ext>
            </a:extLst>
          </p:cNvPr>
          <p:cNvSpPr>
            <a:spLocks noGrp="1"/>
          </p:cNvSpPr>
          <p:nvPr>
            <p:ph type="body" sz="quarter" idx="3"/>
          </p:nvPr>
        </p:nvSpPr>
        <p:spPr>
          <a:xfrm>
            <a:off x="6523513" y="1685926"/>
            <a:ext cx="5183188" cy="438582"/>
          </a:xfrm>
        </p:spPr>
        <p:txBody>
          <a:bodyPr/>
          <a:lstStyle/>
          <a:p>
            <a:pPr algn="ctr"/>
            <a:r>
              <a:rPr lang="en-US" dirty="0"/>
              <a:t>Head of Pin</a:t>
            </a:r>
          </a:p>
        </p:txBody>
      </p:sp>
      <p:pic>
        <p:nvPicPr>
          <p:cNvPr id="15" name="Content Placeholder 14">
            <a:extLst>
              <a:ext uri="{FF2B5EF4-FFF2-40B4-BE49-F238E27FC236}">
                <a16:creationId xmlns:a16="http://schemas.microsoft.com/office/drawing/2014/main" id="{F8F0A07A-9725-4E50-BE0B-7C66EE18549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824787" y="2119745"/>
            <a:ext cx="2580640" cy="4387088"/>
          </a:xfrm>
          <a:effectLst>
            <a:softEdge rad="127000"/>
          </a:effectLst>
        </p:spPr>
      </p:pic>
      <p:pic>
        <p:nvPicPr>
          <p:cNvPr id="19" name="Content Placeholder 18">
            <a:extLst>
              <a:ext uri="{FF2B5EF4-FFF2-40B4-BE49-F238E27FC236}">
                <a16:creationId xmlns:a16="http://schemas.microsoft.com/office/drawing/2014/main" id="{D1F98376-8191-4DA1-91A1-EE9B8475582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7636" b="12476"/>
          <a:stretch/>
        </p:blipFill>
        <p:spPr>
          <a:xfrm>
            <a:off x="981392" y="1564007"/>
            <a:ext cx="5978207" cy="4775834"/>
          </a:xfrm>
        </p:spPr>
      </p:pic>
    </p:spTree>
    <p:extLst>
      <p:ext uri="{BB962C8B-B14F-4D97-AF65-F5344CB8AC3E}">
        <p14:creationId xmlns:p14="http://schemas.microsoft.com/office/powerpoint/2010/main" val="316549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2540000" y="0"/>
            <a:ext cx="8773160" cy="1325563"/>
          </a:xfrm>
        </p:spPr>
        <p:txBody>
          <a:bodyPr/>
          <a:lstStyle/>
          <a:p>
            <a:r>
              <a:rPr lang="en-US" b="1" dirty="0">
                <a:effectLst>
                  <a:outerShdw blurRad="38100" dist="38100" dir="2700000" algn="tl">
                    <a:srgbClr val="000000">
                      <a:alpha val="43137"/>
                    </a:srgbClr>
                  </a:outerShdw>
                </a:effectLst>
              </a:rPr>
              <a:t>Patrons donating 1000 - 4000 Objects</a:t>
            </a:r>
          </a:p>
        </p:txBody>
      </p:sp>
      <p:pic>
        <p:nvPicPr>
          <p:cNvPr id="10" name="Content Placeholder 9">
            <a:extLst>
              <a:ext uri="{FF2B5EF4-FFF2-40B4-BE49-F238E27FC236}">
                <a16:creationId xmlns:a16="http://schemas.microsoft.com/office/drawing/2014/main" id="{035DEBCB-D952-4CD3-9091-1803303166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02954" y="1325563"/>
            <a:ext cx="5486411" cy="3657607"/>
          </a:xfrm>
          <a:effectLst>
            <a:glow rad="63500">
              <a:schemeClr val="accent2">
                <a:satMod val="175000"/>
                <a:alpha val="40000"/>
              </a:schemeClr>
            </a:glow>
          </a:effectLst>
        </p:spPr>
      </p:pic>
    </p:spTree>
    <p:extLst>
      <p:ext uri="{BB962C8B-B14F-4D97-AF65-F5344CB8AC3E}">
        <p14:creationId xmlns:p14="http://schemas.microsoft.com/office/powerpoint/2010/main" val="313144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5507-BD74-45E2-A038-FCA62956F606}"/>
              </a:ext>
            </a:extLst>
          </p:cNvPr>
          <p:cNvSpPr>
            <a:spLocks noGrp="1"/>
          </p:cNvSpPr>
          <p:nvPr>
            <p:ph type="title"/>
          </p:nvPr>
        </p:nvSpPr>
        <p:spPr>
          <a:xfrm>
            <a:off x="838200" y="0"/>
            <a:ext cx="10515600" cy="1325563"/>
          </a:xfrm>
        </p:spPr>
        <p:txBody>
          <a:bodyPr/>
          <a:lstStyle/>
          <a:p>
            <a:pPr algn="ctr"/>
            <a:r>
              <a:rPr lang="en-US" b="1" dirty="0">
                <a:effectLst>
                  <a:outerShdw blurRad="38100" dist="38100" dir="2700000" algn="tl">
                    <a:srgbClr val="000000">
                      <a:alpha val="43137"/>
                    </a:srgbClr>
                  </a:outerShdw>
                </a:effectLst>
              </a:rPr>
              <a:t>Object Conclusions</a:t>
            </a:r>
          </a:p>
        </p:txBody>
      </p:sp>
      <p:sp>
        <p:nvSpPr>
          <p:cNvPr id="3" name="Content Placeholder 2">
            <a:extLst>
              <a:ext uri="{FF2B5EF4-FFF2-40B4-BE49-F238E27FC236}">
                <a16:creationId xmlns:a16="http://schemas.microsoft.com/office/drawing/2014/main" id="{3CBA01D1-4D8F-4CA7-AD83-FFCBE2AF0089}"/>
              </a:ext>
            </a:extLst>
          </p:cNvPr>
          <p:cNvSpPr>
            <a:spLocks noGrp="1"/>
          </p:cNvSpPr>
          <p:nvPr>
            <p:ph idx="1"/>
          </p:nvPr>
        </p:nvSpPr>
        <p:spPr>
          <a:xfrm>
            <a:off x="1153885" y="1164771"/>
            <a:ext cx="10199915" cy="5486400"/>
          </a:xfrm>
        </p:spPr>
        <p:txBody>
          <a:bodyPr>
            <a:normAutofit/>
          </a:bodyPr>
          <a:lstStyle/>
          <a:p>
            <a:r>
              <a:rPr lang="en-US" dirty="0"/>
              <a:t> </a:t>
            </a:r>
            <a:r>
              <a:rPr lang="en-US" b="1" dirty="0">
                <a:effectLst>
                  <a:outerShdw blurRad="38100" dist="38100" dir="2700000" algn="tl">
                    <a:srgbClr val="000000">
                      <a:alpha val="43137"/>
                    </a:srgbClr>
                  </a:outerShdw>
                </a:effectLst>
              </a:rPr>
              <a:t>Representation is balanced for civilizations from across the globe</a:t>
            </a:r>
          </a:p>
          <a:p>
            <a:r>
              <a:rPr lang="en-US" b="1" dirty="0">
                <a:effectLst>
                  <a:outerShdw blurRad="38100" dist="38100" dir="2700000" algn="tl">
                    <a:srgbClr val="000000">
                      <a:alpha val="43137"/>
                    </a:srgbClr>
                  </a:outerShdw>
                </a:effectLst>
              </a:rPr>
              <a:t>Objects produced on paper or linens are most prevalent</a:t>
            </a:r>
          </a:p>
          <a:p>
            <a:pPr lvl="1"/>
            <a:r>
              <a:rPr lang="en-US" b="1" dirty="0">
                <a:effectLst>
                  <a:outerShdw blurRad="38100" dist="38100" dir="2700000" algn="tl">
                    <a:srgbClr val="000000">
                      <a:alpha val="43137"/>
                    </a:srgbClr>
                  </a:outerShdw>
                </a:effectLst>
              </a:rPr>
              <a:t>More archival?, Storage?, Sentimental Value?, Commonality(unlikely), Most informative?</a:t>
            </a:r>
          </a:p>
          <a:p>
            <a:r>
              <a:rPr lang="en-US" b="1" dirty="0">
                <a:effectLst>
                  <a:outerShdw blurRad="38100" dist="38100" dir="2700000" algn="tl">
                    <a:srgbClr val="000000">
                      <a:alpha val="43137"/>
                    </a:srgbClr>
                  </a:outerShdw>
                </a:effectLst>
              </a:rPr>
              <a:t>Objects from Egypt are strongly represented (all Egyptian?)</a:t>
            </a:r>
          </a:p>
          <a:p>
            <a:r>
              <a:rPr lang="en-US" b="1" dirty="0">
                <a:effectLst>
                  <a:outerShdw blurRad="38100" dist="38100" dir="2700000" algn="tl">
                    <a:srgbClr val="000000">
                      <a:alpha val="43137"/>
                    </a:srgbClr>
                  </a:outerShdw>
                </a:effectLst>
              </a:rPr>
              <a:t>Greek culture is most commonly confirmed culture</a:t>
            </a:r>
          </a:p>
          <a:p>
            <a:r>
              <a:rPr lang="en-US" b="1" dirty="0">
                <a:effectLst>
                  <a:outerShdw blurRad="38100" dist="38100" dir="2700000" algn="tl">
                    <a:srgbClr val="000000">
                      <a:alpha val="43137"/>
                    </a:srgbClr>
                  </a:outerShdw>
                </a:effectLst>
              </a:rPr>
              <a:t>Data has inconsistencies</a:t>
            </a:r>
          </a:p>
          <a:p>
            <a:pPr lvl="1"/>
            <a:r>
              <a:rPr lang="en-US" b="1" dirty="0">
                <a:effectLst>
                  <a:outerShdw blurRad="38100" dist="38100" dir="2700000" algn="tl">
                    <a:srgbClr val="000000">
                      <a:alpha val="43137"/>
                    </a:srgbClr>
                  </a:outerShdw>
                </a:effectLst>
              </a:rPr>
              <a:t>Items have been cataloged in different ways over time (151 years)</a:t>
            </a:r>
          </a:p>
          <a:p>
            <a:pPr lvl="2"/>
            <a:r>
              <a:rPr lang="en-US" b="1" dirty="0">
                <a:effectLst>
                  <a:outerShdw blurRad="38100" dist="38100" dir="2700000" algn="tl">
                    <a:srgbClr val="000000">
                      <a:alpha val="43137"/>
                    </a:srgbClr>
                  </a:outerShdw>
                </a:effectLst>
              </a:rPr>
              <a:t>Egypt has almost 50% of it’s objects without classifications (</a:t>
            </a:r>
            <a:r>
              <a:rPr lang="en-US" b="1" dirty="0" err="1">
                <a:effectLst>
                  <a:outerShdw blurRad="38100" dist="38100" dir="2700000" algn="tl">
                    <a:srgbClr val="000000">
                      <a:alpha val="43137"/>
                    </a:srgbClr>
                  </a:outerShdw>
                </a:effectLst>
              </a:rPr>
              <a:t>ie</a:t>
            </a:r>
            <a:r>
              <a:rPr lang="en-US" b="1" dirty="0">
                <a:effectLst>
                  <a:outerShdw blurRad="38100" dist="38100" dir="2700000" algn="tl">
                    <a:srgbClr val="000000">
                      <a:alpha val="43137"/>
                    </a:srgbClr>
                  </a:outerShdw>
                </a:effectLst>
              </a:rPr>
              <a:t>, Sculpture, Glass)</a:t>
            </a:r>
          </a:p>
          <a:p>
            <a:pPr lvl="1"/>
            <a:r>
              <a:rPr lang="en-US" b="1" dirty="0">
                <a:effectLst>
                  <a:outerShdw blurRad="38100" dist="38100" dir="2700000" algn="tl">
                    <a:srgbClr val="000000">
                      <a:alpha val="43137"/>
                    </a:srgbClr>
                  </a:outerShdw>
                </a:effectLst>
              </a:rPr>
              <a:t>42% of the data does not have a definitive cultural origin</a:t>
            </a:r>
          </a:p>
          <a:p>
            <a:r>
              <a:rPr lang="en-US" b="1" dirty="0">
                <a:effectLst>
                  <a:outerShdw blurRad="38100" dist="38100" dir="2700000" algn="tl">
                    <a:srgbClr val="000000">
                      <a:alpha val="43137"/>
                    </a:srgbClr>
                  </a:outerShdw>
                </a:effectLst>
              </a:rPr>
              <a:t>Varied results culture vs country of origin (data collection variables)</a:t>
            </a:r>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50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a:xfrm>
            <a:off x="838200" y="347662"/>
            <a:ext cx="10515600" cy="1325563"/>
          </a:xfrm>
          <a:solidFill>
            <a:schemeClr val="bg2">
              <a:lumMod val="90000"/>
              <a:alpha val="46000"/>
            </a:schemeClr>
          </a:solidFill>
        </p:spPr>
        <p:txBody>
          <a:bodyPr/>
          <a:lstStyle/>
          <a:p>
            <a:pPr algn="ctr"/>
            <a:r>
              <a:rPr lang="en-US" b="1" dirty="0">
                <a:effectLst>
                  <a:outerShdw blurRad="38100" dist="38100" dir="2700000" algn="tl">
                    <a:srgbClr val="000000">
                      <a:alpha val="43137"/>
                    </a:srgbClr>
                  </a:outerShdw>
                </a:effectLst>
              </a:rPr>
              <a:t>Patronage Conclusions</a:t>
            </a:r>
          </a:p>
        </p:txBody>
      </p:sp>
      <p:sp>
        <p:nvSpPr>
          <p:cNvPr id="5" name="Content Placeholder 4">
            <a:extLst>
              <a:ext uri="{FF2B5EF4-FFF2-40B4-BE49-F238E27FC236}">
                <a16:creationId xmlns:a16="http://schemas.microsoft.com/office/drawing/2014/main" id="{17F7C038-F037-4634-8E30-710CB8EAB38C}"/>
              </a:ext>
            </a:extLst>
          </p:cNvPr>
          <p:cNvSpPr>
            <a:spLocks noGrp="1"/>
          </p:cNvSpPr>
          <p:nvPr>
            <p:ph idx="1"/>
          </p:nvPr>
        </p:nvSpPr>
        <p:spPr>
          <a:solidFill>
            <a:schemeClr val="bg2">
              <a:lumMod val="90000"/>
              <a:alpha val="50000"/>
            </a:schemeClr>
          </a:solidFill>
        </p:spPr>
        <p:txBody>
          <a:bodyPr>
            <a:normAutofit/>
          </a:bodyPr>
          <a:lstStyle/>
          <a:p>
            <a:r>
              <a:rPr lang="en-US" b="1" dirty="0">
                <a:effectLst>
                  <a:outerShdw blurRad="38100" dist="38100" dir="2700000" algn="tl">
                    <a:srgbClr val="000000">
                      <a:alpha val="43137"/>
                    </a:srgbClr>
                  </a:outerShdw>
                </a:effectLst>
              </a:rPr>
              <a:t>Over 151 years 35,124 individuals have contributed the museum with objects</a:t>
            </a:r>
          </a:p>
          <a:p>
            <a:pPr lvl="1"/>
            <a:r>
              <a:rPr lang="en-US" b="1" dirty="0">
                <a:effectLst>
                  <a:outerShdw blurRad="38100" dist="38100" dir="2700000" algn="tl">
                    <a:srgbClr val="000000">
                      <a:alpha val="43137"/>
                    </a:srgbClr>
                  </a:outerShdw>
                </a:effectLst>
              </a:rPr>
              <a:t>5,303 of those individuals were for outside the US (15%)</a:t>
            </a:r>
          </a:p>
          <a:p>
            <a:r>
              <a:rPr lang="en-US" b="1" dirty="0">
                <a:effectLst>
                  <a:outerShdw blurRad="38100" dist="38100" dir="2700000" algn="tl">
                    <a:srgbClr val="000000">
                      <a:alpha val="43137"/>
                    </a:srgbClr>
                  </a:outerShdw>
                </a:effectLst>
              </a:rPr>
              <a:t>The collection relies heavily on benefactors vs. acquiring objects </a:t>
            </a:r>
          </a:p>
          <a:p>
            <a:pPr lvl="1"/>
            <a:r>
              <a:rPr lang="en-US" b="1" dirty="0">
                <a:effectLst>
                  <a:outerShdw blurRad="38100" dist="38100" dir="2700000" algn="tl">
                    <a:srgbClr val="000000">
                      <a:alpha val="43137"/>
                    </a:srgbClr>
                  </a:outerShdw>
                </a:effectLst>
              </a:rPr>
              <a:t>Only 44,027 objects were purchased representing only 9% of the entire collection</a:t>
            </a:r>
          </a:p>
          <a:p>
            <a:pPr lvl="1"/>
            <a:r>
              <a:rPr lang="en-US" b="1" dirty="0">
                <a:effectLst>
                  <a:outerShdw blurRad="38100" dist="38100" dir="2700000" algn="tl">
                    <a:srgbClr val="000000">
                      <a:alpha val="43137"/>
                    </a:srgbClr>
                  </a:outerShdw>
                </a:effectLst>
              </a:rPr>
              <a:t>In 1963 the museum acquired its largest number of objects</a:t>
            </a:r>
          </a:p>
          <a:p>
            <a:pPr lvl="2"/>
            <a:r>
              <a:rPr lang="en-US" b="1" dirty="0">
                <a:effectLst>
                  <a:outerShdw blurRad="38100" dist="38100" dir="2700000" algn="tl">
                    <a:srgbClr val="000000">
                      <a:alpha val="43137"/>
                    </a:srgbClr>
                  </a:outerShdw>
                </a:effectLst>
              </a:rPr>
              <a:t>79% was from the largest historical benefactor Jefferson R. Burdick (37,002)</a:t>
            </a:r>
          </a:p>
          <a:p>
            <a:pPr lvl="1"/>
            <a:r>
              <a:rPr lang="en-US" b="1" dirty="0">
                <a:effectLst>
                  <a:outerShdw blurRad="38100" dist="38100" dir="2700000" algn="tl">
                    <a:srgbClr val="000000">
                      <a:alpha val="43137"/>
                    </a:srgbClr>
                  </a:outerShdw>
                </a:effectLst>
              </a:rPr>
              <a:t>Median number of objects gifted for collectors is 1,457</a:t>
            </a:r>
          </a:p>
        </p:txBody>
      </p:sp>
      <p:sp>
        <p:nvSpPr>
          <p:cNvPr id="3" name="Rectangle 1">
            <a:extLst>
              <a:ext uri="{FF2B5EF4-FFF2-40B4-BE49-F238E27FC236}">
                <a16:creationId xmlns:a16="http://schemas.microsoft.com/office/drawing/2014/main" id="{AC078344-380E-462D-BC9C-E4CD6A4F1EE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90F7A70-1F52-4C1A-A0B4-4F907773F3A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B4BCDE"/>
                </a:solidFill>
                <a:effectLst/>
                <a:latin typeface="Courier New" panose="02070309020205020404" pitchFamily="49" charset="0"/>
              </a:rPr>
              <a:t>Jefferson R. Burdick</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6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A6B8-37B1-4206-9F77-50416EF4A783}"/>
              </a:ext>
            </a:extLst>
          </p:cNvPr>
          <p:cNvSpPr>
            <a:spLocks noGrp="1"/>
          </p:cNvSpPr>
          <p:nvPr>
            <p:ph type="title"/>
          </p:nvPr>
        </p:nvSpPr>
        <p:spPr/>
        <p:txBody>
          <a:bodyPr/>
          <a:lstStyle/>
          <a:p>
            <a:pPr algn="ctr"/>
            <a:r>
              <a:rPr lang="en-US" b="1" dirty="0">
                <a:solidFill>
                  <a:schemeClr val="tx1">
                    <a:lumMod val="95000"/>
                    <a:lumOff val="5000"/>
                  </a:schemeClr>
                </a:solidFill>
                <a:effectLst>
                  <a:outerShdw blurRad="38100" dist="38100" dir="2700000" algn="tl">
                    <a:srgbClr val="000000">
                      <a:alpha val="43137"/>
                    </a:srgbClr>
                  </a:outerShdw>
                </a:effectLst>
              </a:rPr>
              <a:t>Process</a:t>
            </a:r>
          </a:p>
        </p:txBody>
      </p:sp>
      <p:sp>
        <p:nvSpPr>
          <p:cNvPr id="3" name="Content Placeholder 2">
            <a:extLst>
              <a:ext uri="{FF2B5EF4-FFF2-40B4-BE49-F238E27FC236}">
                <a16:creationId xmlns:a16="http://schemas.microsoft.com/office/drawing/2014/main" id="{AE22665A-046C-4AD3-A007-D523B27BF7CC}"/>
              </a:ext>
            </a:extLst>
          </p:cNvPr>
          <p:cNvSpPr>
            <a:spLocks noGrp="1"/>
          </p:cNvSpPr>
          <p:nvPr>
            <p:ph idx="1"/>
          </p:nvPr>
        </p:nvSpPr>
        <p:spPr/>
        <p:txBody>
          <a:bodyPr/>
          <a:lstStyle/>
          <a:p>
            <a:r>
              <a:rPr lang="en-US" dirty="0"/>
              <a:t>Reduced data set to top 25 classifications from 1194</a:t>
            </a:r>
          </a:p>
          <a:p>
            <a:r>
              <a:rPr lang="en-US" dirty="0"/>
              <a:t>Cleaned data </a:t>
            </a:r>
          </a:p>
          <a:p>
            <a:pPr lvl="1"/>
            <a:r>
              <a:rPr lang="en-US" dirty="0"/>
              <a:t>Removed culture references containing probably, possibly, unknown for cultural evaluation</a:t>
            </a:r>
          </a:p>
          <a:p>
            <a:r>
              <a:rPr lang="en-US" dirty="0"/>
              <a:t>Added additional geographical data (</a:t>
            </a:r>
            <a:r>
              <a:rPr lang="en-US" dirty="0" err="1"/>
              <a:t>lat,lon</a:t>
            </a:r>
            <a:r>
              <a:rPr lang="en-US" dirty="0"/>
              <a:t>) for mapping</a:t>
            </a:r>
          </a:p>
          <a:p>
            <a:r>
              <a:rPr lang="en-US" dirty="0"/>
              <a:t>Refined visualizations for a more representative range of collector donations</a:t>
            </a:r>
          </a:p>
          <a:p>
            <a:r>
              <a:rPr lang="en-US" dirty="0"/>
              <a:t>Conducted summary statistics of dataset to generate informative insight</a:t>
            </a:r>
          </a:p>
        </p:txBody>
      </p:sp>
    </p:spTree>
    <p:extLst>
      <p:ext uri="{BB962C8B-B14F-4D97-AF65-F5344CB8AC3E}">
        <p14:creationId xmlns:p14="http://schemas.microsoft.com/office/powerpoint/2010/main" val="43969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F98E-AE8A-4EE5-9690-89F9FDAD946B}"/>
              </a:ext>
            </a:extLst>
          </p:cNvPr>
          <p:cNvSpPr>
            <a:spLocks noGrp="1"/>
          </p:cNvSpPr>
          <p:nvPr>
            <p:ph type="title"/>
          </p:nvPr>
        </p:nvSpPr>
        <p:spPr>
          <a:xfrm>
            <a:off x="838200" y="1007382"/>
            <a:ext cx="10515600" cy="5654675"/>
          </a:xfrm>
        </p:spPr>
        <p:txBody>
          <a:bodyPr>
            <a:normAutofit/>
          </a:bodyPr>
          <a:lstStyle/>
          <a:p>
            <a:pPr algn="ctr"/>
            <a:r>
              <a:rPr lang="en-US" b="1" dirty="0">
                <a:effectLst>
                  <a:outerShdw blurRad="38100" dist="38100" dir="2700000" algn="tl">
                    <a:srgbClr val="000000">
                      <a:alpha val="43137"/>
                    </a:srgbClr>
                  </a:outerShdw>
                </a:effectLst>
              </a:rPr>
              <a:t>Thank you for taking the time today to learn more about the Met</a:t>
            </a: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Does anyone have questions?</a:t>
            </a: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A special thank you to the University of Denver and Kevin Lee for the knowledge they have shared</a:t>
            </a:r>
            <a:br>
              <a:rPr lang="en-US" sz="2000"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(a truly wonderful gift)</a:t>
            </a:r>
          </a:p>
        </p:txBody>
      </p:sp>
    </p:spTree>
    <p:extLst>
      <p:ext uri="{BB962C8B-B14F-4D97-AF65-F5344CB8AC3E}">
        <p14:creationId xmlns:p14="http://schemas.microsoft.com/office/powerpoint/2010/main" val="69019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6A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F169-3F09-4D3B-AF6F-964FD96C0361}"/>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Thomas (TJ) Ossola</a:t>
            </a:r>
          </a:p>
        </p:txBody>
      </p:sp>
      <p:sp>
        <p:nvSpPr>
          <p:cNvPr id="3" name="Content Placeholder 2">
            <a:extLst>
              <a:ext uri="{FF2B5EF4-FFF2-40B4-BE49-F238E27FC236}">
                <a16:creationId xmlns:a16="http://schemas.microsoft.com/office/drawing/2014/main" id="{74AD50B4-134F-4DEE-979D-8D9BD9407F2E}"/>
              </a:ext>
            </a:extLst>
          </p:cNvPr>
          <p:cNvSpPr>
            <a:spLocks noGrp="1"/>
          </p:cNvSpPr>
          <p:nvPr>
            <p:ph idx="1"/>
          </p:nvPr>
        </p:nvSpPr>
        <p:spPr>
          <a:xfrm>
            <a:off x="838200" y="1426029"/>
            <a:ext cx="10515600" cy="4750934"/>
          </a:xfrm>
        </p:spPr>
        <p:txBody>
          <a:bodyPr/>
          <a:lstStyle/>
          <a:p>
            <a:pPr marL="0" indent="0" algn="ctr">
              <a:buNone/>
            </a:pPr>
            <a:r>
              <a:rPr lang="en-US" dirty="0"/>
              <a:t>Glenwood Springs CO </a:t>
            </a:r>
          </a:p>
          <a:p>
            <a:pPr marL="0" indent="0" algn="ctr">
              <a:buNone/>
            </a:pPr>
            <a:r>
              <a:rPr lang="en-US" dirty="0"/>
              <a:t>970.274.0980</a:t>
            </a:r>
          </a:p>
          <a:p>
            <a:pPr marL="0" indent="0" algn="ctr">
              <a:buNone/>
            </a:pPr>
            <a:endParaRPr lang="en-US" dirty="0"/>
          </a:p>
          <a:p>
            <a:pPr marL="0" indent="0" algn="ctr">
              <a:buNone/>
            </a:pPr>
            <a:r>
              <a:rPr lang="en-US" dirty="0"/>
              <a:t>Email:</a:t>
            </a:r>
          </a:p>
          <a:p>
            <a:pPr marL="0" indent="0" algn="ctr">
              <a:buNone/>
            </a:pPr>
            <a:r>
              <a:rPr lang="en-US" dirty="0"/>
              <a:t>tj@solvingaesthetics.com</a:t>
            </a:r>
          </a:p>
          <a:p>
            <a:pPr marL="0" indent="0" algn="ctr">
              <a:buNone/>
            </a:pPr>
            <a:r>
              <a:rPr lang="en-US" dirty="0"/>
              <a:t>Linkedin:</a:t>
            </a:r>
          </a:p>
          <a:p>
            <a:pPr marL="0" indent="0" algn="ctr">
              <a:buNone/>
            </a:pPr>
            <a:r>
              <a:rPr lang="en-US" i="0" u="none" strike="noStrike" dirty="0">
                <a:effectLst/>
                <a:latin typeface="-apple-system"/>
              </a:rPr>
              <a:t>linkedin.com/in/tj-ossola-173433148</a:t>
            </a:r>
          </a:p>
          <a:p>
            <a:pPr marL="0" indent="0" algn="ctr">
              <a:buNone/>
            </a:pPr>
            <a:r>
              <a:rPr lang="en-US" dirty="0">
                <a:latin typeface="-apple-system"/>
              </a:rPr>
              <a:t>GitHub:</a:t>
            </a:r>
          </a:p>
          <a:p>
            <a:pPr marL="0" indent="0" algn="ctr">
              <a:buNone/>
            </a:pPr>
            <a:r>
              <a:rPr lang="en-US" dirty="0">
                <a:latin typeface="-apple-system"/>
              </a:rPr>
              <a:t>https://github.com/MtSopris</a:t>
            </a:r>
            <a:endParaRPr lang="en-US" dirty="0"/>
          </a:p>
        </p:txBody>
      </p:sp>
    </p:spTree>
    <p:extLst>
      <p:ext uri="{BB962C8B-B14F-4D97-AF65-F5344CB8AC3E}">
        <p14:creationId xmlns:p14="http://schemas.microsoft.com/office/powerpoint/2010/main" val="10588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CD66-3FCC-457E-9704-B9CA9B9CB04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074B86-735A-4E2A-BEDA-6E3B76DFAEA3}"/>
              </a:ext>
            </a:extLst>
          </p:cNvPr>
          <p:cNvSpPr>
            <a:spLocks noGrp="1"/>
          </p:cNvSpPr>
          <p:nvPr>
            <p:ph idx="1"/>
          </p:nvPr>
        </p:nvSpPr>
        <p:spPr>
          <a:xfrm>
            <a:off x="838200" y="2786742"/>
            <a:ext cx="7913914" cy="3842657"/>
          </a:xfrm>
        </p:spPr>
        <p:txBody>
          <a:bodyPr>
            <a:normAutofit/>
          </a:bodyPr>
          <a:lstStyle/>
          <a:p>
            <a:r>
              <a:rPr lang="en-US" b="1" dirty="0">
                <a:effectLst>
                  <a:outerShdw blurRad="38100" dist="38100" dir="2700000" algn="tl">
                    <a:srgbClr val="000000">
                      <a:alpha val="43137"/>
                    </a:srgbClr>
                  </a:outerShdw>
                </a:effectLst>
              </a:rPr>
              <a:t>What does the Met collection consist of? </a:t>
            </a:r>
          </a:p>
          <a:p>
            <a:pPr lvl="1"/>
            <a:r>
              <a:rPr lang="en-US" b="1" dirty="0">
                <a:effectLst>
                  <a:outerShdw blurRad="38100" dist="38100" dir="2700000" algn="tl">
                    <a:srgbClr val="000000">
                      <a:alpha val="43137"/>
                    </a:srgbClr>
                  </a:outerShdw>
                </a:effectLst>
              </a:rPr>
              <a:t>Why visit?</a:t>
            </a:r>
          </a:p>
          <a:p>
            <a:r>
              <a:rPr lang="en-US" b="1" dirty="0">
                <a:effectLst>
                  <a:outerShdw blurRad="38100" dist="38100" dir="2700000" algn="tl">
                    <a:srgbClr val="000000">
                      <a:alpha val="43137"/>
                    </a:srgbClr>
                  </a:outerShdw>
                </a:effectLst>
              </a:rPr>
              <a:t>How has this collection come to it’s current state?</a:t>
            </a:r>
          </a:p>
          <a:p>
            <a:r>
              <a:rPr lang="en-US" b="1" dirty="0">
                <a:effectLst>
                  <a:outerShdw blurRad="38100" dist="38100" dir="2700000" algn="tl">
                    <a:srgbClr val="000000">
                      <a:alpha val="43137"/>
                    </a:srgbClr>
                  </a:outerShdw>
                </a:effectLst>
              </a:rPr>
              <a:t>What does analyzing the collection tell us about the museum?</a:t>
            </a:r>
          </a:p>
          <a:p>
            <a:r>
              <a:rPr lang="en-US" b="1" dirty="0">
                <a:effectLst>
                  <a:outerShdw blurRad="38100" dist="38100" dir="2700000" algn="tl">
                    <a:srgbClr val="000000">
                      <a:alpha val="43137"/>
                    </a:srgbClr>
                  </a:outerShdw>
                </a:effectLst>
              </a:rPr>
              <a:t>The subject of the dataset is industry agnostic</a:t>
            </a:r>
          </a:p>
          <a:p>
            <a:r>
              <a:rPr lang="en-US" b="1" dirty="0">
                <a:effectLst>
                  <a:outerShdw blurRad="38100" dist="38100" dir="2700000" algn="tl">
                    <a:srgbClr val="000000">
                      <a:alpha val="43137"/>
                    </a:srgbClr>
                  </a:outerShdw>
                </a:effectLst>
              </a:rPr>
              <a:t>The data is inconsistent creating unique challenges</a:t>
            </a:r>
          </a:p>
          <a:p>
            <a:r>
              <a:rPr lang="en-US" b="1" dirty="0">
                <a:effectLst>
                  <a:outerShdw blurRad="38100" dist="38100" dir="2700000" algn="tl">
                    <a:srgbClr val="000000">
                      <a:alpha val="43137"/>
                    </a:srgbClr>
                  </a:outerShdw>
                </a:effectLst>
              </a:rPr>
              <a:t>Personal passion for art</a:t>
            </a:r>
            <a:r>
              <a:rPr lang="en-US" b="1">
                <a:effectLst>
                  <a:outerShdw blurRad="38100" dist="38100" dir="2700000" algn="tl">
                    <a:srgbClr val="000000">
                      <a:alpha val="43137"/>
                    </a:srgbClr>
                  </a:outerShdw>
                </a:effectLst>
              </a:rPr>
              <a:t>, science, </a:t>
            </a:r>
            <a:r>
              <a:rPr lang="en-US" b="1" dirty="0">
                <a:effectLst>
                  <a:outerShdw blurRad="38100" dist="38100" dir="2700000" algn="tl">
                    <a:srgbClr val="000000">
                      <a:alpha val="43137"/>
                    </a:srgbClr>
                  </a:outerShdw>
                </a:effectLst>
              </a:rPr>
              <a:t>and history</a:t>
            </a:r>
          </a:p>
        </p:txBody>
      </p:sp>
    </p:spTree>
    <p:extLst>
      <p:ext uri="{BB962C8B-B14F-4D97-AF65-F5344CB8AC3E}">
        <p14:creationId xmlns:p14="http://schemas.microsoft.com/office/powerpoint/2010/main" val="138841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19F6-F696-4D6D-A8A5-00F77F1F7283}"/>
              </a:ext>
            </a:extLst>
          </p:cNvPr>
          <p:cNvSpPr>
            <a:spLocks noGrp="1"/>
          </p:cNvSpPr>
          <p:nvPr>
            <p:ph type="title"/>
          </p:nvPr>
        </p:nvSpPr>
        <p:spPr>
          <a:solidFill>
            <a:schemeClr val="bg2">
              <a:alpha val="56000"/>
            </a:schemeClr>
          </a:solidFill>
        </p:spPr>
        <p:txBody>
          <a:bodyPr/>
          <a:lstStyle/>
          <a:p>
            <a:r>
              <a:rPr lang="en-US" dirty="0"/>
              <a:t>Overview of The Met</a:t>
            </a:r>
          </a:p>
        </p:txBody>
      </p:sp>
      <p:sp>
        <p:nvSpPr>
          <p:cNvPr id="3" name="Content Placeholder 2">
            <a:extLst>
              <a:ext uri="{FF2B5EF4-FFF2-40B4-BE49-F238E27FC236}">
                <a16:creationId xmlns:a16="http://schemas.microsoft.com/office/drawing/2014/main" id="{41B12F03-86DD-4417-A43E-49B547B73554}"/>
              </a:ext>
            </a:extLst>
          </p:cNvPr>
          <p:cNvSpPr>
            <a:spLocks noGrp="1"/>
          </p:cNvSpPr>
          <p:nvPr>
            <p:ph idx="1"/>
          </p:nvPr>
        </p:nvSpPr>
        <p:spPr>
          <a:solidFill>
            <a:schemeClr val="bg2">
              <a:alpha val="68000"/>
            </a:schemeClr>
          </a:solidFill>
        </p:spPr>
        <p:txBody>
          <a:bodyPr>
            <a:normAutofit lnSpcReduction="10000"/>
          </a:bodyPr>
          <a:lstStyle/>
          <a:p>
            <a:r>
              <a:rPr lang="en-US" sz="2600" dirty="0"/>
              <a:t>Founded in 1870.</a:t>
            </a:r>
          </a:p>
          <a:p>
            <a:r>
              <a:rPr lang="en-US" sz="2600" dirty="0"/>
              <a:t>Largest art museum in the United States.</a:t>
            </a:r>
          </a:p>
          <a:p>
            <a:r>
              <a:rPr lang="en-US" sz="2600" dirty="0"/>
              <a:t>The permanent collection contains over two million works.</a:t>
            </a:r>
          </a:p>
          <a:p>
            <a:r>
              <a:rPr lang="en-US" sz="2600" dirty="0"/>
              <a:t>Works of art from classical antiquity and ancient Egypt through the modern era.</a:t>
            </a:r>
          </a:p>
          <a:p>
            <a:r>
              <a:rPr lang="en-US" sz="2600" dirty="0"/>
              <a:t>The mission of The Metropolitan Museum of Art is to collect, preserve, study, exhibit, and stimulate appreciation for and advance knowledge of works of art that collectively represent the broadest spectrum of human achievement at the highest level of quality, all in the service of the public and in accordance with the highest professional standards.</a:t>
            </a:r>
          </a:p>
          <a:p>
            <a:pPr marL="0" indent="0">
              <a:buNone/>
            </a:pPr>
            <a:r>
              <a:rPr lang="en-US" sz="1000" dirty="0">
                <a:hlinkClick r:id="rId3"/>
              </a:rPr>
              <a:t>https://en.wikipedia.org/wiki/Metropolitan_Museum_of_Art</a:t>
            </a:r>
            <a:r>
              <a:rPr lang="en-US" sz="1000" dirty="0"/>
              <a:t>, 3 Feb 2021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386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6A5F-4810-49A3-9EB0-560AB1F9E536}"/>
              </a:ext>
            </a:extLst>
          </p:cNvPr>
          <p:cNvSpPr>
            <a:spLocks noGrp="1"/>
          </p:cNvSpPr>
          <p:nvPr>
            <p:ph type="title"/>
          </p:nvPr>
        </p:nvSpPr>
        <p:spPr>
          <a:solidFill>
            <a:schemeClr val="bg2">
              <a:alpha val="90000"/>
            </a:schemeClr>
          </a:solidFill>
        </p:spPr>
        <p:txBody>
          <a:bodyPr/>
          <a:lstStyle/>
          <a:p>
            <a:r>
              <a:rPr lang="en-US" dirty="0"/>
              <a:t>The Dataset</a:t>
            </a:r>
          </a:p>
        </p:txBody>
      </p:sp>
      <p:sp>
        <p:nvSpPr>
          <p:cNvPr id="3" name="Content Placeholder 2">
            <a:extLst>
              <a:ext uri="{FF2B5EF4-FFF2-40B4-BE49-F238E27FC236}">
                <a16:creationId xmlns:a16="http://schemas.microsoft.com/office/drawing/2014/main" id="{D284AE12-1D55-41EE-9541-C01785F888E7}"/>
              </a:ext>
            </a:extLst>
          </p:cNvPr>
          <p:cNvSpPr>
            <a:spLocks noGrp="1"/>
          </p:cNvSpPr>
          <p:nvPr>
            <p:ph idx="1"/>
          </p:nvPr>
        </p:nvSpPr>
        <p:spPr>
          <a:solidFill>
            <a:schemeClr val="bg2">
              <a:alpha val="82000"/>
            </a:schemeClr>
          </a:solidFill>
        </p:spPr>
        <p:txBody>
          <a:bodyPr/>
          <a:lstStyle/>
          <a:p>
            <a:r>
              <a:rPr lang="en-US" dirty="0"/>
              <a:t>The Metropolitan Museum of Art provides select datasets of information on more than 470,000 artworks in its collection for unrestricted commercial and noncommercial use.</a:t>
            </a:r>
          </a:p>
          <a:p>
            <a:r>
              <a:rPr lang="en-US" dirty="0">
                <a:solidFill>
                  <a:srgbClr val="24292E"/>
                </a:solidFill>
                <a:latin typeface="-apple-system"/>
              </a:rPr>
              <a:t>T</a:t>
            </a:r>
            <a:r>
              <a:rPr lang="en-US" b="0" i="0" dirty="0">
                <a:solidFill>
                  <a:srgbClr val="24292E"/>
                </a:solidFill>
                <a:effectLst/>
                <a:latin typeface="-apple-system"/>
              </a:rPr>
              <a:t>he datasets are available in CSV format, encoded in UTF-8.</a:t>
            </a:r>
          </a:p>
          <a:p>
            <a:r>
              <a:rPr lang="en-US" dirty="0">
                <a:solidFill>
                  <a:srgbClr val="24292E"/>
                </a:solidFill>
                <a:latin typeface="-apple-system"/>
              </a:rPr>
              <a:t>There is also a public API.</a:t>
            </a:r>
          </a:p>
          <a:p>
            <a:r>
              <a:rPr lang="en-US" b="0" i="0" dirty="0">
                <a:solidFill>
                  <a:srgbClr val="24292E"/>
                </a:solidFill>
                <a:effectLst/>
                <a:latin typeface="-apple-system"/>
              </a:rPr>
              <a:t>For this analysis the CSV was collected from GitHub (6/27/2021)</a:t>
            </a:r>
            <a:endParaRPr lang="en-US" dirty="0"/>
          </a:p>
          <a:p>
            <a:pPr marL="0" indent="0">
              <a:buNone/>
            </a:pPr>
            <a:r>
              <a:rPr lang="en-US" sz="1000" dirty="0">
                <a:hlinkClick r:id="rId3"/>
              </a:rPr>
              <a:t>https://github.com/metmuseum/openaccess</a:t>
            </a:r>
            <a:r>
              <a:rPr lang="en-US" sz="1000" dirty="0"/>
              <a:t> </a:t>
            </a:r>
          </a:p>
        </p:txBody>
      </p:sp>
    </p:spTree>
    <p:extLst>
      <p:ext uri="{BB962C8B-B14F-4D97-AF65-F5344CB8AC3E}">
        <p14:creationId xmlns:p14="http://schemas.microsoft.com/office/powerpoint/2010/main" val="262049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E14A-E283-4674-93F1-7E4203F5E247}"/>
              </a:ext>
            </a:extLst>
          </p:cNvPr>
          <p:cNvSpPr>
            <a:spLocks noGrp="1"/>
          </p:cNvSpPr>
          <p:nvPr>
            <p:ph type="title"/>
          </p:nvPr>
        </p:nvSpPr>
        <p:spPr>
          <a:solidFill>
            <a:schemeClr val="bg2">
              <a:alpha val="68000"/>
            </a:schemeClr>
          </a:solidFill>
        </p:spPr>
        <p:txBody>
          <a:bodyPr/>
          <a:lstStyle/>
          <a:p>
            <a:pPr algn="ctr"/>
            <a:r>
              <a:rPr lang="en-US" b="1" dirty="0"/>
              <a:t>Summary of the Dataset Used</a:t>
            </a:r>
          </a:p>
        </p:txBody>
      </p:sp>
      <p:sp>
        <p:nvSpPr>
          <p:cNvPr id="9" name="Content Placeholder 8">
            <a:extLst>
              <a:ext uri="{FF2B5EF4-FFF2-40B4-BE49-F238E27FC236}">
                <a16:creationId xmlns:a16="http://schemas.microsoft.com/office/drawing/2014/main" id="{B24C7F04-C2FD-4C90-BA06-6165B69FC41A}"/>
              </a:ext>
            </a:extLst>
          </p:cNvPr>
          <p:cNvSpPr>
            <a:spLocks noGrp="1"/>
          </p:cNvSpPr>
          <p:nvPr>
            <p:ph idx="1"/>
          </p:nvPr>
        </p:nvSpPr>
        <p:spPr>
          <a:xfrm>
            <a:off x="838200" y="1554480"/>
            <a:ext cx="10515600" cy="5052060"/>
          </a:xfrm>
          <a:solidFill>
            <a:schemeClr val="bg2">
              <a:alpha val="60000"/>
            </a:schemeClr>
          </a:solidFill>
        </p:spPr>
        <p:txBody>
          <a:bodyPr>
            <a:normAutofit/>
          </a:bodyPr>
          <a:lstStyle/>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p:txBody>
      </p:sp>
      <p:graphicFrame>
        <p:nvGraphicFramePr>
          <p:cNvPr id="10" name="Table 10">
            <a:extLst>
              <a:ext uri="{FF2B5EF4-FFF2-40B4-BE49-F238E27FC236}">
                <a16:creationId xmlns:a16="http://schemas.microsoft.com/office/drawing/2014/main" id="{9055EF28-83FF-466D-9102-A027EAFCF4FC}"/>
              </a:ext>
            </a:extLst>
          </p:cNvPr>
          <p:cNvGraphicFramePr>
            <a:graphicFrameLocks noGrp="1"/>
          </p:cNvGraphicFramePr>
          <p:nvPr>
            <p:extLst>
              <p:ext uri="{D42A27DB-BD31-4B8C-83A1-F6EECF244321}">
                <p14:modId xmlns:p14="http://schemas.microsoft.com/office/powerpoint/2010/main" val="2684773523"/>
              </p:ext>
            </p:extLst>
          </p:nvPr>
        </p:nvGraphicFramePr>
        <p:xfrm>
          <a:off x="1920240" y="1541059"/>
          <a:ext cx="8351520" cy="4603794"/>
        </p:xfrm>
        <a:graphic>
          <a:graphicData uri="http://schemas.openxmlformats.org/drawingml/2006/table">
            <a:tbl>
              <a:tblPr firstRow="1" bandRow="1">
                <a:tableStyleId>{9D7B26C5-4107-4FEC-AEDC-1716B250A1EF}</a:tableStyleId>
              </a:tblPr>
              <a:tblGrid>
                <a:gridCol w="4175760">
                  <a:extLst>
                    <a:ext uri="{9D8B030D-6E8A-4147-A177-3AD203B41FA5}">
                      <a16:colId xmlns:a16="http://schemas.microsoft.com/office/drawing/2014/main" val="821176310"/>
                    </a:ext>
                  </a:extLst>
                </a:gridCol>
                <a:gridCol w="4175760">
                  <a:extLst>
                    <a:ext uri="{9D8B030D-6E8A-4147-A177-3AD203B41FA5}">
                      <a16:colId xmlns:a16="http://schemas.microsoft.com/office/drawing/2014/main" val="4160708580"/>
                    </a:ext>
                  </a:extLst>
                </a:gridCol>
              </a:tblGrid>
              <a:tr h="416779">
                <a:tc>
                  <a:txBody>
                    <a:bodyPr/>
                    <a:lstStyle/>
                    <a:p>
                      <a:r>
                        <a:rPr lang="en-US" sz="2000" b="1" dirty="0"/>
                        <a:t>Total Countries (unique)</a:t>
                      </a:r>
                    </a:p>
                  </a:txBody>
                  <a:tcPr/>
                </a:tc>
                <a:tc>
                  <a:txBody>
                    <a:bodyPr/>
                    <a:lstStyle/>
                    <a:p>
                      <a:r>
                        <a:rPr lang="en-US" sz="2000" b="1" dirty="0"/>
                        <a:t>934</a:t>
                      </a:r>
                    </a:p>
                  </a:txBody>
                  <a:tcPr/>
                </a:tc>
                <a:extLst>
                  <a:ext uri="{0D108BD9-81ED-4DB2-BD59-A6C34878D82A}">
                    <a16:rowId xmlns:a16="http://schemas.microsoft.com/office/drawing/2014/main" val="3264372000"/>
                  </a:ext>
                </a:extLst>
              </a:tr>
              <a:tr h="416779">
                <a:tc>
                  <a:txBody>
                    <a:bodyPr/>
                    <a:lstStyle/>
                    <a:p>
                      <a:r>
                        <a:rPr lang="en-US" sz="2000" b="1" dirty="0"/>
                        <a:t>Total Objects</a:t>
                      </a:r>
                    </a:p>
                  </a:txBody>
                  <a:tcPr/>
                </a:tc>
                <a:tc>
                  <a:txBody>
                    <a:bodyPr/>
                    <a:lstStyle/>
                    <a:p>
                      <a:r>
                        <a:rPr lang="en-US" sz="2000" b="1" dirty="0"/>
                        <a:t>475,801</a:t>
                      </a:r>
                    </a:p>
                  </a:txBody>
                  <a:tcPr/>
                </a:tc>
                <a:extLst>
                  <a:ext uri="{0D108BD9-81ED-4DB2-BD59-A6C34878D82A}">
                    <a16:rowId xmlns:a16="http://schemas.microsoft.com/office/drawing/2014/main" val="3716085707"/>
                  </a:ext>
                </a:extLst>
              </a:tr>
              <a:tr h="416779">
                <a:tc>
                  <a:txBody>
                    <a:bodyPr/>
                    <a:lstStyle/>
                    <a:p>
                      <a:r>
                        <a:rPr lang="en-US" sz="2000" b="1" dirty="0"/>
                        <a:t>Top 25 Object Classifications</a:t>
                      </a:r>
                    </a:p>
                  </a:txBody>
                  <a:tcPr/>
                </a:tc>
                <a:tc>
                  <a:txBody>
                    <a:bodyPr/>
                    <a:lstStyle/>
                    <a:p>
                      <a:r>
                        <a:rPr lang="en-US" sz="2000" b="1" dirty="0"/>
                        <a:t>25</a:t>
                      </a:r>
                    </a:p>
                  </a:txBody>
                  <a:tcPr/>
                </a:tc>
                <a:extLst>
                  <a:ext uri="{0D108BD9-81ED-4DB2-BD59-A6C34878D82A}">
                    <a16:rowId xmlns:a16="http://schemas.microsoft.com/office/drawing/2014/main" val="3859316664"/>
                  </a:ext>
                </a:extLst>
              </a:tr>
              <a:tr h="670671">
                <a:tc>
                  <a:txBody>
                    <a:bodyPr/>
                    <a:lstStyle/>
                    <a:p>
                      <a:r>
                        <a:rPr lang="en-US" sz="2000" b="1" dirty="0"/>
                        <a:t>Average Number of Objects per Country</a:t>
                      </a:r>
                    </a:p>
                  </a:txBody>
                  <a:tcPr/>
                </a:tc>
                <a:tc>
                  <a:txBody>
                    <a:bodyPr/>
                    <a:lstStyle/>
                    <a:p>
                      <a:r>
                        <a:rPr lang="en-US" sz="2000" b="1" dirty="0"/>
                        <a:t>77</a:t>
                      </a:r>
                    </a:p>
                  </a:txBody>
                  <a:tcPr/>
                </a:tc>
                <a:extLst>
                  <a:ext uri="{0D108BD9-81ED-4DB2-BD59-A6C34878D82A}">
                    <a16:rowId xmlns:a16="http://schemas.microsoft.com/office/drawing/2014/main" val="2304063299"/>
                  </a:ext>
                </a:extLst>
              </a:tr>
              <a:tr h="416779">
                <a:tc>
                  <a:txBody>
                    <a:bodyPr/>
                    <a:lstStyle/>
                    <a:p>
                      <a:r>
                        <a:rPr lang="en-US" sz="2000" b="1" dirty="0"/>
                        <a:t>Average Age of Objects</a:t>
                      </a:r>
                    </a:p>
                  </a:txBody>
                  <a:tcPr/>
                </a:tc>
                <a:tc>
                  <a:txBody>
                    <a:bodyPr/>
                    <a:lstStyle/>
                    <a:p>
                      <a:r>
                        <a:rPr lang="en-US" sz="2000" b="1" dirty="0"/>
                        <a:t>626 years</a:t>
                      </a:r>
                    </a:p>
                  </a:txBody>
                  <a:tcPr/>
                </a:tc>
                <a:extLst>
                  <a:ext uri="{0D108BD9-81ED-4DB2-BD59-A6C34878D82A}">
                    <a16:rowId xmlns:a16="http://schemas.microsoft.com/office/drawing/2014/main" val="2621880677"/>
                  </a:ext>
                </a:extLst>
              </a:tr>
              <a:tr h="416779">
                <a:tc>
                  <a:txBody>
                    <a:bodyPr/>
                    <a:lstStyle/>
                    <a:p>
                      <a:r>
                        <a:rPr lang="en-US" sz="2000" b="1" dirty="0"/>
                        <a:t>Median Age of Objects</a:t>
                      </a:r>
                    </a:p>
                  </a:txBody>
                  <a:tcPr/>
                </a:tc>
                <a:tc>
                  <a:txBody>
                    <a:bodyPr/>
                    <a:lstStyle/>
                    <a:p>
                      <a:r>
                        <a:rPr lang="en-US" sz="2000" b="1" dirty="0"/>
                        <a:t>186 years</a:t>
                      </a:r>
                    </a:p>
                  </a:txBody>
                  <a:tcPr/>
                </a:tc>
                <a:extLst>
                  <a:ext uri="{0D108BD9-81ED-4DB2-BD59-A6C34878D82A}">
                    <a16:rowId xmlns:a16="http://schemas.microsoft.com/office/drawing/2014/main" val="1515146828"/>
                  </a:ext>
                </a:extLst>
              </a:tr>
              <a:tr h="670671">
                <a:tc>
                  <a:txBody>
                    <a:bodyPr/>
                    <a:lstStyle/>
                    <a:p>
                      <a:r>
                        <a:rPr lang="en-US" sz="2000" b="1" dirty="0"/>
                        <a:t>Average Years Object Part of Collection</a:t>
                      </a:r>
                    </a:p>
                  </a:txBody>
                  <a:tcPr/>
                </a:tc>
                <a:tc>
                  <a:txBody>
                    <a:bodyPr/>
                    <a:lstStyle/>
                    <a:p>
                      <a:r>
                        <a:rPr lang="en-US" sz="2000" b="1" dirty="0"/>
                        <a:t>66 years</a:t>
                      </a:r>
                    </a:p>
                  </a:txBody>
                  <a:tcPr/>
                </a:tc>
                <a:extLst>
                  <a:ext uri="{0D108BD9-81ED-4DB2-BD59-A6C34878D82A}">
                    <a16:rowId xmlns:a16="http://schemas.microsoft.com/office/drawing/2014/main" val="3441059987"/>
                  </a:ext>
                </a:extLst>
              </a:tr>
              <a:tr h="670671">
                <a:tc>
                  <a:txBody>
                    <a:bodyPr/>
                    <a:lstStyle/>
                    <a:p>
                      <a:r>
                        <a:rPr lang="en-US" sz="2000" b="1" dirty="0"/>
                        <a:t>Median Years Object Part of Collection</a:t>
                      </a:r>
                    </a:p>
                  </a:txBody>
                  <a:tcPr/>
                </a:tc>
                <a:tc>
                  <a:txBody>
                    <a:bodyPr/>
                    <a:lstStyle/>
                    <a:p>
                      <a:r>
                        <a:rPr lang="en-US" sz="2000" b="1" dirty="0"/>
                        <a:t>63 years</a:t>
                      </a:r>
                    </a:p>
                  </a:txBody>
                  <a:tcPr/>
                </a:tc>
                <a:extLst>
                  <a:ext uri="{0D108BD9-81ED-4DB2-BD59-A6C34878D82A}">
                    <a16:rowId xmlns:a16="http://schemas.microsoft.com/office/drawing/2014/main" val="1942172629"/>
                  </a:ext>
                </a:extLst>
              </a:tr>
              <a:tr h="416779">
                <a:tc>
                  <a:txBody>
                    <a:bodyPr/>
                    <a:lstStyle/>
                    <a:p>
                      <a:r>
                        <a:rPr lang="en-US" sz="2000" b="1" dirty="0"/>
                        <a:t>Number of Patrons/Benefactors</a:t>
                      </a:r>
                    </a:p>
                  </a:txBody>
                  <a:tcPr/>
                </a:tc>
                <a:tc>
                  <a:txBody>
                    <a:bodyPr/>
                    <a:lstStyle/>
                    <a:p>
                      <a:r>
                        <a:rPr lang="en-US" sz="2000" b="1" dirty="0">
                          <a:effectLst>
                            <a:outerShdw blurRad="38100" dist="38100" dir="2700000" algn="tl">
                              <a:srgbClr val="000000">
                                <a:alpha val="43137"/>
                              </a:srgbClr>
                            </a:outerShdw>
                          </a:effectLst>
                        </a:rPr>
                        <a:t>35,124</a:t>
                      </a:r>
                      <a:endParaRPr lang="en-US" sz="2000" b="1" dirty="0"/>
                    </a:p>
                  </a:txBody>
                  <a:tcPr/>
                </a:tc>
                <a:extLst>
                  <a:ext uri="{0D108BD9-81ED-4DB2-BD59-A6C34878D82A}">
                    <a16:rowId xmlns:a16="http://schemas.microsoft.com/office/drawing/2014/main" val="1408283111"/>
                  </a:ext>
                </a:extLst>
              </a:tr>
            </a:tbl>
          </a:graphicData>
        </a:graphic>
      </p:graphicFrame>
    </p:spTree>
    <p:extLst>
      <p:ext uri="{BB962C8B-B14F-4D97-AF65-F5344CB8AC3E}">
        <p14:creationId xmlns:p14="http://schemas.microsoft.com/office/powerpoint/2010/main" val="424091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a:xfrm>
            <a:off x="513080" y="155177"/>
            <a:ext cx="10515600" cy="1325563"/>
          </a:xfrm>
        </p:spPr>
        <p:txBody>
          <a:bodyPr/>
          <a:lstStyle/>
          <a:p>
            <a:pPr algn="ctr"/>
            <a:r>
              <a:rPr lang="en-US" b="1" dirty="0"/>
              <a:t>Top Object by Culture and Classification</a:t>
            </a:r>
            <a:br>
              <a:rPr lang="en-US" b="1" dirty="0"/>
            </a:br>
            <a:endParaRPr lang="en-US" sz="1000" b="1" dirty="0"/>
          </a:p>
        </p:txBody>
      </p:sp>
      <p:sp>
        <p:nvSpPr>
          <p:cNvPr id="7" name="Content Placeholder 6">
            <a:extLst>
              <a:ext uri="{FF2B5EF4-FFF2-40B4-BE49-F238E27FC236}">
                <a16:creationId xmlns:a16="http://schemas.microsoft.com/office/drawing/2014/main" id="{2E6ADED7-7347-4C29-857E-6344392EDBDB}"/>
              </a:ext>
            </a:extLst>
          </p:cNvPr>
          <p:cNvSpPr>
            <a:spLocks noGrp="1"/>
          </p:cNvSpPr>
          <p:nvPr>
            <p:ph idx="1"/>
          </p:nvPr>
        </p:nvSpPr>
        <p:spPr>
          <a:xfrm>
            <a:off x="1158240" y="1802765"/>
            <a:ext cx="105156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000" dirty="0"/>
              <a:t>									</a:t>
            </a:r>
          </a:p>
        </p:txBody>
      </p:sp>
      <p:pic>
        <p:nvPicPr>
          <p:cNvPr id="10" name="Picture 9">
            <a:extLst>
              <a:ext uri="{FF2B5EF4-FFF2-40B4-BE49-F238E27FC236}">
                <a16:creationId xmlns:a16="http://schemas.microsoft.com/office/drawing/2014/main" id="{10D41C82-9BA9-4FE5-85A1-F49DF0D85231}"/>
              </a:ext>
            </a:extLst>
          </p:cNvPr>
          <p:cNvPicPr>
            <a:picLocks noChangeAspect="1"/>
          </p:cNvPicPr>
          <p:nvPr/>
        </p:nvPicPr>
        <p:blipFill rotWithShape="1">
          <a:blip r:embed="rId3">
            <a:extLst>
              <a:ext uri="{28A0092B-C50C-407E-A947-70E740481C1C}">
                <a14:useLocalDpi xmlns:a14="http://schemas.microsoft.com/office/drawing/2010/main" val="0"/>
              </a:ext>
            </a:extLst>
          </a:blip>
          <a:srcRect l="21067" t="5324" r="4903" b="12445"/>
          <a:stretch/>
        </p:blipFill>
        <p:spPr>
          <a:xfrm>
            <a:off x="1455420" y="1063388"/>
            <a:ext cx="8630920" cy="5639435"/>
          </a:xfrm>
          <a:prstGeom prst="rect">
            <a:avLst/>
          </a:prstGeom>
        </p:spPr>
      </p:pic>
    </p:spTree>
    <p:extLst>
      <p:ext uri="{BB962C8B-B14F-4D97-AF65-F5344CB8AC3E}">
        <p14:creationId xmlns:p14="http://schemas.microsoft.com/office/powerpoint/2010/main" val="20480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26-F171-4F89-9348-D8380221C40B}"/>
              </a:ext>
            </a:extLst>
          </p:cNvPr>
          <p:cNvSpPr>
            <a:spLocks noGrp="1"/>
          </p:cNvSpPr>
          <p:nvPr>
            <p:ph type="title"/>
          </p:nvPr>
        </p:nvSpPr>
        <p:spPr/>
        <p:txBody>
          <a:bodyPr/>
          <a:lstStyle/>
          <a:p>
            <a:r>
              <a:rPr lang="en-US" b="1" dirty="0"/>
              <a:t>Top Ten Object Classifications</a:t>
            </a:r>
          </a:p>
        </p:txBody>
      </p:sp>
      <p:pic>
        <p:nvPicPr>
          <p:cNvPr id="6" name="Content Placeholder 5">
            <a:extLst>
              <a:ext uri="{FF2B5EF4-FFF2-40B4-BE49-F238E27FC236}">
                <a16:creationId xmlns:a16="http://schemas.microsoft.com/office/drawing/2014/main" id="{309DA57C-46F4-4EA2-BD0D-11C29B9E02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1314" y="1504837"/>
            <a:ext cx="7482057" cy="4988037"/>
          </a:xfrm>
        </p:spPr>
      </p:pic>
    </p:spTree>
    <p:extLst>
      <p:ext uri="{BB962C8B-B14F-4D97-AF65-F5344CB8AC3E}">
        <p14:creationId xmlns:p14="http://schemas.microsoft.com/office/powerpoint/2010/main" val="265726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D55-3C25-41C9-B645-47C7016AAE09}"/>
              </a:ext>
            </a:extLst>
          </p:cNvPr>
          <p:cNvSpPr>
            <a:spLocks noGrp="1"/>
          </p:cNvSpPr>
          <p:nvPr>
            <p:ph type="title"/>
          </p:nvPr>
        </p:nvSpPr>
        <p:spPr/>
        <p:txBody>
          <a:bodyPr/>
          <a:lstStyle/>
          <a:p>
            <a:r>
              <a:rPr lang="en-US" b="1" dirty="0"/>
              <a:t>Heat Map of Countries</a:t>
            </a:r>
            <a:br>
              <a:rPr lang="en-US" dirty="0"/>
            </a:br>
            <a:r>
              <a:rPr lang="en-US" sz="2000" dirty="0"/>
              <a:t>(by number of objects)</a:t>
            </a:r>
            <a:endParaRPr lang="en-US" dirty="0"/>
          </a:p>
        </p:txBody>
      </p:sp>
      <p:pic>
        <p:nvPicPr>
          <p:cNvPr id="7" name="Content Placeholder 6">
            <a:extLst>
              <a:ext uri="{FF2B5EF4-FFF2-40B4-BE49-F238E27FC236}">
                <a16:creationId xmlns:a16="http://schemas.microsoft.com/office/drawing/2014/main" id="{CBFFFC5D-25C2-4CF2-872D-170BDBAB0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9101" y="1690688"/>
            <a:ext cx="8753797" cy="4164322"/>
          </a:xfrm>
        </p:spPr>
      </p:pic>
    </p:spTree>
    <p:extLst>
      <p:ext uri="{BB962C8B-B14F-4D97-AF65-F5344CB8AC3E}">
        <p14:creationId xmlns:p14="http://schemas.microsoft.com/office/powerpoint/2010/main" val="130303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FCDB-5857-42AE-9A87-D9369BF4B355}"/>
              </a:ext>
            </a:extLst>
          </p:cNvPr>
          <p:cNvSpPr>
            <a:spLocks noGrp="1"/>
          </p:cNvSpPr>
          <p:nvPr>
            <p:ph type="title"/>
          </p:nvPr>
        </p:nvSpPr>
        <p:spPr/>
        <p:txBody>
          <a:bodyPr/>
          <a:lstStyle/>
          <a:p>
            <a:pPr algn="ctr"/>
            <a:r>
              <a:rPr lang="en-US" b="1" dirty="0"/>
              <a:t>Top Ten Countries</a:t>
            </a:r>
          </a:p>
        </p:txBody>
      </p:sp>
      <p:pic>
        <p:nvPicPr>
          <p:cNvPr id="10" name="Content Placeholder 9">
            <a:extLst>
              <a:ext uri="{FF2B5EF4-FFF2-40B4-BE49-F238E27FC236}">
                <a16:creationId xmlns:a16="http://schemas.microsoft.com/office/drawing/2014/main" id="{C982D3B9-2F3B-4EAC-A376-15DCD01759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956" t="5834" b="13481"/>
          <a:stretch/>
        </p:blipFill>
        <p:spPr>
          <a:xfrm>
            <a:off x="3073414" y="1448031"/>
            <a:ext cx="6045172" cy="5131929"/>
          </a:xfrm>
        </p:spPr>
      </p:pic>
    </p:spTree>
    <p:extLst>
      <p:ext uri="{BB962C8B-B14F-4D97-AF65-F5344CB8AC3E}">
        <p14:creationId xmlns:p14="http://schemas.microsoft.com/office/powerpoint/2010/main" val="203269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2477</TotalTime>
  <Words>737</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Courier New</vt:lpstr>
      <vt:lpstr>Office Theme</vt:lpstr>
      <vt:lpstr>The Metropolitan Museum of Art: A Look Into the Collection </vt:lpstr>
      <vt:lpstr>PowerPoint Presentation</vt:lpstr>
      <vt:lpstr>Overview of The Met</vt:lpstr>
      <vt:lpstr>The Dataset</vt:lpstr>
      <vt:lpstr>Summary of the Dataset Used</vt:lpstr>
      <vt:lpstr>Top Object by Culture and Classification </vt:lpstr>
      <vt:lpstr>Top Ten Object Classifications</vt:lpstr>
      <vt:lpstr>Heat Map of Countries (by number of objects)</vt:lpstr>
      <vt:lpstr>Top Ten Countries</vt:lpstr>
      <vt:lpstr>Select Countries: Egypt Breakdown by Object Type</vt:lpstr>
      <vt:lpstr>Select Countries: Iran Breakdown by Object Type</vt:lpstr>
      <vt:lpstr>Patrons donating 1000 - 4000 Objects</vt:lpstr>
      <vt:lpstr>Object Conclusions</vt:lpstr>
      <vt:lpstr>Patronage Conclusions</vt:lpstr>
      <vt:lpstr>Process</vt:lpstr>
      <vt:lpstr>Thank you for taking the time today to learn more about the Met  Does anyone have questions?    A special thank you to the University of Denver and Kevin Lee for the knowledge they have shared (a truly wonderful gift)</vt:lpstr>
      <vt:lpstr>Thomas (TJ) Ossola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Metropolitan Museum of Art: A Look at the Collection</dc:title>
  <dc:creator>bjwlknsn</dc:creator>
  <cp:lastModifiedBy>Thomas Ossola</cp:lastModifiedBy>
  <cp:revision>87</cp:revision>
  <dcterms:created xsi:type="dcterms:W3CDTF">2021-02-04T03:39:53Z</dcterms:created>
  <dcterms:modified xsi:type="dcterms:W3CDTF">2021-06-30T04:22:03Z</dcterms:modified>
</cp:coreProperties>
</file>