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orient="horz" pos="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74" y="53"/>
      </p:cViewPr>
      <p:guideLst>
        <p:guide orient="horz" pos="595"/>
        <p:guide pos="438"/>
        <p:guide orient="horz" pos="1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i Matsumoto" userId="4db36a8e580da32c" providerId="LiveId" clId="{7F8F1473-0E52-4C46-A779-3758FBE21A4D}"/>
    <pc:docChg chg="undo custSel addSld modSld sldOrd">
      <pc:chgData name="Yui Matsumoto" userId="4db36a8e580da32c" providerId="LiveId" clId="{7F8F1473-0E52-4C46-A779-3758FBE21A4D}" dt="2024-07-15T09:54:29.266" v="3109" actId="20577"/>
      <pc:docMkLst>
        <pc:docMk/>
      </pc:docMkLst>
      <pc:sldChg chg="modSp mod">
        <pc:chgData name="Yui Matsumoto" userId="4db36a8e580da32c" providerId="LiveId" clId="{7F8F1473-0E52-4C46-A779-3758FBE21A4D}" dt="2024-07-10T09:42:11.456" v="609" actId="20577"/>
        <pc:sldMkLst>
          <pc:docMk/>
          <pc:sldMk cId="43736573" sldId="261"/>
        </pc:sldMkLst>
        <pc:spChg chg="mod">
          <ac:chgData name="Yui Matsumoto" userId="4db36a8e580da32c" providerId="LiveId" clId="{7F8F1473-0E52-4C46-A779-3758FBE21A4D}" dt="2024-07-10T09:42:11.456" v="609" actId="20577"/>
          <ac:spMkLst>
            <pc:docMk/>
            <pc:sldMk cId="43736573" sldId="261"/>
            <ac:spMk id="2" creationId="{26FE0EB5-3EEF-473B-7AE2-9704921E8BD3}"/>
          </ac:spMkLst>
        </pc:spChg>
      </pc:sldChg>
      <pc:sldChg chg="addSp delSp modSp new mod">
        <pc:chgData name="Yui Matsumoto" userId="4db36a8e580da32c" providerId="LiveId" clId="{7F8F1473-0E52-4C46-A779-3758FBE21A4D}" dt="2024-07-15T08:21:12.318" v="1263" actId="20577"/>
        <pc:sldMkLst>
          <pc:docMk/>
          <pc:sldMk cId="19449725" sldId="262"/>
        </pc:sldMkLst>
        <pc:spChg chg="add del mod">
          <ac:chgData name="Yui Matsumoto" userId="4db36a8e580da32c" providerId="LiveId" clId="{7F8F1473-0E52-4C46-A779-3758FBE21A4D}" dt="2024-07-10T09:43:12.085" v="626" actId="478"/>
          <ac:spMkLst>
            <pc:docMk/>
            <pc:sldMk cId="19449725" sldId="262"/>
            <ac:spMk id="2" creationId="{D6CA6DA3-2CB6-E348-2544-C3971C79BF51}"/>
          </ac:spMkLst>
        </pc:spChg>
        <pc:spChg chg="add mod">
          <ac:chgData name="Yui Matsumoto" userId="4db36a8e580da32c" providerId="LiveId" clId="{7F8F1473-0E52-4C46-A779-3758FBE21A4D}" dt="2024-07-15T08:21:12.318" v="1263" actId="20577"/>
          <ac:spMkLst>
            <pc:docMk/>
            <pc:sldMk cId="19449725" sldId="262"/>
            <ac:spMk id="3" creationId="{3B581D58-7260-5269-F7A4-EC705801D428}"/>
          </ac:spMkLst>
        </pc:spChg>
      </pc:sldChg>
      <pc:sldChg chg="addSp delSp modSp new mod ord">
        <pc:chgData name="Yui Matsumoto" userId="4db36a8e580da32c" providerId="LiveId" clId="{7F8F1473-0E52-4C46-A779-3758FBE21A4D}" dt="2024-07-15T08:47:21.660" v="2038" actId="20577"/>
        <pc:sldMkLst>
          <pc:docMk/>
          <pc:sldMk cId="3797580627" sldId="263"/>
        </pc:sldMkLst>
        <pc:spChg chg="add mod">
          <ac:chgData name="Yui Matsumoto" userId="4db36a8e580da32c" providerId="LiveId" clId="{7F8F1473-0E52-4C46-A779-3758FBE21A4D}" dt="2024-07-15T08:21:55.497" v="1298" actId="20577"/>
          <ac:spMkLst>
            <pc:docMk/>
            <pc:sldMk cId="3797580627" sldId="263"/>
            <ac:spMk id="2" creationId="{171BC3B6-DA76-392B-2454-3602B94137DD}"/>
          </ac:spMkLst>
        </pc:spChg>
        <pc:spChg chg="add mod">
          <ac:chgData name="Yui Matsumoto" userId="4db36a8e580da32c" providerId="LiveId" clId="{7F8F1473-0E52-4C46-A779-3758FBE21A4D}" dt="2024-07-15T08:47:21.660" v="2038" actId="20577"/>
          <ac:spMkLst>
            <pc:docMk/>
            <pc:sldMk cId="3797580627" sldId="263"/>
            <ac:spMk id="3" creationId="{F4F519DF-55F5-4BD8-ED27-7364A368C453}"/>
          </ac:spMkLst>
        </pc:spChg>
        <pc:graphicFrameChg chg="add del modGraphic">
          <ac:chgData name="Yui Matsumoto" userId="4db36a8e580da32c" providerId="LiveId" clId="{7F8F1473-0E52-4C46-A779-3758FBE21A4D}" dt="2024-07-15T08:22:10.635" v="1303" actId="27309"/>
          <ac:graphicFrameMkLst>
            <pc:docMk/>
            <pc:sldMk cId="3797580627" sldId="263"/>
            <ac:graphicFrameMk id="5" creationId="{A0520A41-0BFE-1E80-8BD0-EA9D997AF8FF}"/>
          </ac:graphicFrameMkLst>
        </pc:graphicFrameChg>
      </pc:sldChg>
      <pc:sldChg chg="addSp modSp new mod">
        <pc:chgData name="Yui Matsumoto" userId="4db36a8e580da32c" providerId="LiveId" clId="{7F8F1473-0E52-4C46-A779-3758FBE21A4D}" dt="2024-07-15T09:52:35.866" v="3050" actId="113"/>
        <pc:sldMkLst>
          <pc:docMk/>
          <pc:sldMk cId="1240666179" sldId="264"/>
        </pc:sldMkLst>
        <pc:spChg chg="add mod">
          <ac:chgData name="Yui Matsumoto" userId="4db36a8e580da32c" providerId="LiveId" clId="{7F8F1473-0E52-4C46-A779-3758FBE21A4D}" dt="2024-07-15T09:16:34.433" v="2137"/>
          <ac:spMkLst>
            <pc:docMk/>
            <pc:sldMk cId="1240666179" sldId="264"/>
            <ac:spMk id="2" creationId="{03A9ED62-AEDA-32D5-0BE2-78D263F579DA}"/>
          </ac:spMkLst>
        </pc:spChg>
        <pc:spChg chg="add mod">
          <ac:chgData name="Yui Matsumoto" userId="4db36a8e580da32c" providerId="LiveId" clId="{7F8F1473-0E52-4C46-A779-3758FBE21A4D}" dt="2024-07-15T09:52:35.866" v="3050" actId="113"/>
          <ac:spMkLst>
            <pc:docMk/>
            <pc:sldMk cId="1240666179" sldId="264"/>
            <ac:spMk id="3" creationId="{DA5B7057-7185-76F5-B04D-C834ACAB6425}"/>
          </ac:spMkLst>
        </pc:spChg>
      </pc:sldChg>
      <pc:sldChg chg="addSp modSp new mod">
        <pc:chgData name="Yui Matsumoto" userId="4db36a8e580da32c" providerId="LiveId" clId="{7F8F1473-0E52-4C46-A779-3758FBE21A4D}" dt="2024-07-15T09:54:29.266" v="3109" actId="20577"/>
        <pc:sldMkLst>
          <pc:docMk/>
          <pc:sldMk cId="4253991587" sldId="265"/>
        </pc:sldMkLst>
        <pc:spChg chg="add mod">
          <ac:chgData name="Yui Matsumoto" userId="4db36a8e580da32c" providerId="LiveId" clId="{7F8F1473-0E52-4C46-A779-3758FBE21A4D}" dt="2024-07-15T09:54:29.266" v="3109" actId="20577"/>
          <ac:spMkLst>
            <pc:docMk/>
            <pc:sldMk cId="4253991587" sldId="265"/>
            <ac:spMk id="2" creationId="{594E706E-D577-654F-D6CC-082723AA82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FF2EF-6119-574F-4545-DDAD2589A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E0DF3D-4F7A-7183-8107-94147A46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6506ED-6733-EA55-3A0F-4982E4F9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2BD11-F6EA-7D17-8A97-08E1D4DD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4DC7E-2014-0F88-3281-9DAED8C5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059712-CBF1-7425-DECC-75C649D6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245F9C-BB0D-6A93-89CD-57B268B6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EE108A-48DC-FFB4-7D4C-88282AF3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D815C7-6ECD-C003-1985-9202A557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069469-FA68-0887-9958-8E480689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62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F2161B-1B50-0686-5818-A2EB549A2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2E40D3-FD82-DC0B-72B6-4D3E29A24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C5671-6EB4-D0A1-328A-773D4FC2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26B2A0-375E-27B8-F6B2-C5E99A09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E1390-24DC-7019-99F8-3FCC48BF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8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A2F18-F90F-E411-0948-DFDD88D2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6171D-918A-E6A2-5731-BE624EEC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6E47A7-74E1-D753-00CF-D1C29D8D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D2C53-92B9-6F90-878F-8D661506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5020A1-3CF2-96B1-3EC8-F104A586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4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33346-5C10-AE8D-7407-ECC098FD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185599-FD6D-9AE2-B64C-71A16DEAE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241BE-6830-0890-54CA-50725ACC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3FE33B-AB21-DABF-6353-842A3383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44476D-671F-E88B-CB1A-A06B9FAF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3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956B9-4196-6BF1-E3DA-FC82DB6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43BE83-0A06-F6B1-CB1B-668F60E7C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D57912-B89D-445B-70F2-05471592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E4A119-5A24-B4BF-CA59-C4B76B2E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CCE4D0-DD94-4141-CBA8-ABC30845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B7DB24-74D9-57ED-2E38-F15AB035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49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3D768-60BD-E0B9-DC78-E80CB9C4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47FB2-974A-C6F4-CF5E-112515C28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7FFEF-4F1F-5834-4BE4-7728CC3E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854F30-5E14-2164-B308-63A95F64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82E89F-D7E0-6FB7-B53A-51D74668D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169676-FAC3-E273-A857-6C74A25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6B64B3-24F6-A5FB-1AAE-E56CA3FF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14F3602-F699-1EF4-57C2-BF716637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36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8714E-D799-C101-D7AA-D2DBFD95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6C2028-3765-01A3-08E6-86C709E7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5EA22E-50C0-33BA-0C33-A4E0A57A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A5334B-C5B7-999A-D31A-37A425E5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9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0F172A-2F19-7082-F5AB-21182CB1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FB578F-BF9D-E9CC-13D8-83BF203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765ADE-C99A-8794-2B4F-B68D504A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0754D-8C28-6A0A-CDA1-EB1FB9F0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AB0C4-FE11-50DC-0069-C8409D9E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24B15F-EC31-963F-E18E-88FC894CE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7ECD72-760E-1408-13CF-D9DCB0DC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4F79D-8CD8-E7E1-5C08-64BFC49D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EAB74D-5BC0-5579-E342-BD5D06B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9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A1A97-2351-5031-30B2-7428F678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B21D74-075A-B811-FBD1-D22FCAE3D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A34600-3142-7EAC-C5C3-E3009CE2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80D38D-6E9F-544B-900C-ACDBB098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702780-1877-55CB-A018-FD99C774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340BA2-9E5E-139E-1862-EAC47BC5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39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47CF32-DDD9-B524-5A50-90A0DB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AE200D-198D-C04C-797A-D31E231F8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2E5B0-4CFF-014B-8EC7-4883381A0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9395-95C0-4521-B044-40D8D75CDE82}" type="datetimeFigureOut">
              <a:rPr kumimoji="1" lang="ja-JP" altLang="en-US" smtClean="0"/>
              <a:t>2024/7/15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778F14-759A-D1DA-B325-E13546E2A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897B23-27DA-789C-097E-5F6AB780C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E7CF-B5B2-4B93-97AF-31FE4A628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62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05461-29FF-AE67-3671-4780253BB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PointNet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7DFB56-8930-8B20-4294-15BD85051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2024/7/10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093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4E706E-D577-654F-D6CC-082723AA82AD}"/>
              </a:ext>
            </a:extLst>
          </p:cNvPr>
          <p:cNvSpPr txBox="1"/>
          <p:nvPr/>
        </p:nvSpPr>
        <p:spPr>
          <a:xfrm>
            <a:off x="695325" y="260350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4.2 </a:t>
            </a:r>
            <a:r>
              <a:rPr kumimoji="1" lang="en-US" altLang="ja-JP" sz="2400" b="1" dirty="0" err="1"/>
              <a:t>PointNet</a:t>
            </a:r>
            <a:r>
              <a:rPr kumimoji="1" lang="en-US" altLang="ja-JP" sz="2400" b="1" dirty="0"/>
              <a:t> Architecture</a:t>
            </a:r>
            <a:endParaRPr kumimoji="1" lang="ja-JP" altLang="en-US" sz="2400" b="1" baseline="30000" dirty="0"/>
          </a:p>
        </p:txBody>
      </p:sp>
    </p:spTree>
    <p:extLst>
      <p:ext uri="{BB962C8B-B14F-4D97-AF65-F5344CB8AC3E}">
        <p14:creationId xmlns:p14="http://schemas.microsoft.com/office/powerpoint/2010/main" val="42539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CA3878-4FC5-FC6A-0320-FE0293BC0E4E}"/>
              </a:ext>
            </a:extLst>
          </p:cNvPr>
          <p:cNvSpPr txBox="1"/>
          <p:nvPr/>
        </p:nvSpPr>
        <p:spPr>
          <a:xfrm>
            <a:off x="695325" y="944563"/>
            <a:ext cx="105977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点群やメッシュなどの</a:t>
            </a:r>
            <a:r>
              <a:rPr kumimoji="1" lang="en-US" altLang="ja-JP" sz="2800" dirty="0"/>
              <a:t>3D</a:t>
            </a:r>
            <a:r>
              <a:rPr kumimoji="1" lang="ja-JP" altLang="en-US" sz="2800" dirty="0"/>
              <a:t>幾何学的データを推論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一般的な畳み込みアーキテクチャの場合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　⇒　規則的な入力データ形式が必要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点群、メッシュは不規則</a:t>
            </a:r>
            <a:endParaRPr lang="en-US" altLang="ja-JP" sz="2800" dirty="0"/>
          </a:p>
          <a:p>
            <a:r>
              <a:rPr kumimoji="1" lang="en-US" altLang="ja-JP" sz="2800" dirty="0"/>
              <a:t>3D</a:t>
            </a:r>
            <a:r>
              <a:rPr kumimoji="1" lang="ja-JP" altLang="en-US" sz="2800" dirty="0"/>
              <a:t>ボクセルまたは画像ビューなどに変換後、</a:t>
            </a:r>
            <a:endParaRPr kumimoji="1" lang="en-US" altLang="ja-JP" sz="2800" dirty="0"/>
          </a:p>
          <a:p>
            <a:r>
              <a:rPr kumimoji="1" lang="ja-JP" altLang="en-US" sz="2800" dirty="0"/>
              <a:t>深層学習アーキテクチャへ供給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　⇒　結果データが膨大</a:t>
            </a:r>
            <a:endParaRPr lang="en-US" altLang="ja-JP" sz="2800" dirty="0"/>
          </a:p>
          <a:p>
            <a:r>
              <a:rPr lang="ja-JP" altLang="en-US" sz="2800" dirty="0"/>
              <a:t>　　　データ不変性が不明瞭　＝　量子化アーティファクト発生</a:t>
            </a:r>
            <a:endParaRPr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C5208E0-F51A-26DA-C1F8-4FD551032400}"/>
              </a:ext>
            </a:extLst>
          </p:cNvPr>
          <p:cNvSpPr txBox="1"/>
          <p:nvPr/>
        </p:nvSpPr>
        <p:spPr>
          <a:xfrm>
            <a:off x="695325" y="26035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1. Introduction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119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6478EA-F024-3478-ECC5-C21D6BCE4CBA}"/>
              </a:ext>
            </a:extLst>
          </p:cNvPr>
          <p:cNvSpPr txBox="1"/>
          <p:nvPr/>
        </p:nvSpPr>
        <p:spPr>
          <a:xfrm>
            <a:off x="695325" y="260350"/>
            <a:ext cx="1023870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点群は単なる点の集合　⇒　順列は不変　⇒　対象化が必要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入力は点群を直接受け取る</a:t>
            </a:r>
            <a:endParaRPr lang="en-US" altLang="ja-JP" sz="2800" dirty="0"/>
          </a:p>
          <a:p>
            <a:r>
              <a:rPr lang="ja-JP" altLang="en-US" sz="2800" dirty="0"/>
              <a:t>出力はクラスラベル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各点は、独立同一に処理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入力は座標</a:t>
            </a:r>
            <a:r>
              <a:rPr lang="en-US" altLang="ja-JP" sz="2800" dirty="0"/>
              <a:t>(x, y, z)</a:t>
            </a:r>
          </a:p>
          <a:p>
            <a:r>
              <a:rPr lang="ja-JP" altLang="en-US" sz="2800" dirty="0"/>
              <a:t>追加次元で法線、ローカル</a:t>
            </a:r>
            <a:r>
              <a:rPr lang="en-US" altLang="ja-JP" sz="2800" dirty="0"/>
              <a:t>/</a:t>
            </a:r>
            <a:r>
              <a:rPr lang="ja-JP" altLang="en-US" sz="2800" dirty="0"/>
              <a:t>グローバルな特徴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Max pooling </a:t>
            </a:r>
            <a:r>
              <a:rPr lang="ja-JP" altLang="en-US" sz="2800" dirty="0"/>
              <a:t>⇒　点群の中から有益な点を選択しエンコード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キーとなる点だけのまばらな集合で点群を要約することを学習</a:t>
            </a:r>
            <a:endParaRPr lang="en-US" altLang="ja-JP" sz="2800" dirty="0"/>
          </a:p>
          <a:p>
            <a:r>
              <a:rPr lang="ja-JP" altLang="en-US" sz="2800" dirty="0"/>
              <a:t>⇒　視覚化すると、対象物の骨格に対応</a:t>
            </a:r>
            <a:endParaRPr lang="en-US" altLang="ja-JP" sz="2800" dirty="0"/>
          </a:p>
          <a:p>
            <a:r>
              <a:rPr lang="ja-JP" altLang="en-US" sz="2800" dirty="0"/>
              <a:t>⇒　摂動、外れ値、欠損に対して堅牢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965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B9252F-AF21-344A-73C9-AB6D201C3931}"/>
              </a:ext>
            </a:extLst>
          </p:cNvPr>
          <p:cNvSpPr txBox="1"/>
          <p:nvPr/>
        </p:nvSpPr>
        <p:spPr>
          <a:xfrm>
            <a:off x="695325" y="260350"/>
            <a:ext cx="2534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2</a:t>
            </a:r>
            <a:r>
              <a:rPr kumimoji="1" lang="en-US" altLang="ja-JP" sz="2400" b="1" dirty="0"/>
              <a:t>. Related Work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AD72CB-FDD0-615D-D1C8-0E0666335587}"/>
              </a:ext>
            </a:extLst>
          </p:cNvPr>
          <p:cNvSpPr txBox="1"/>
          <p:nvPr/>
        </p:nvSpPr>
        <p:spPr>
          <a:xfrm>
            <a:off x="695325" y="944563"/>
            <a:ext cx="109568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点群の特徴量</a:t>
            </a:r>
            <a:endParaRPr kumimoji="1" lang="en-US" altLang="ja-JP" sz="2800" b="1" dirty="0"/>
          </a:p>
          <a:p>
            <a:endParaRPr lang="en-US" altLang="ja-JP" sz="2800" dirty="0"/>
          </a:p>
          <a:p>
            <a:r>
              <a:rPr lang="ja-JP" altLang="en-US" sz="2800" dirty="0"/>
              <a:t>点群の特徴量は、タスクに合わせて手作業で作成されることが殆ど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　⇒　統計的に特徴量をエンコード</a:t>
            </a:r>
            <a:endParaRPr lang="en-US" altLang="ja-JP" sz="2800" dirty="0"/>
          </a:p>
          <a:p>
            <a:r>
              <a:rPr lang="ja-JP" altLang="en-US" sz="2800" dirty="0"/>
              <a:t>　　　特定の変換に対し不変になるように設計</a:t>
            </a:r>
            <a:endParaRPr lang="en-US" altLang="ja-JP" sz="2800" dirty="0"/>
          </a:p>
          <a:p>
            <a:r>
              <a:rPr lang="ja-JP" altLang="en-US" sz="2800" dirty="0"/>
              <a:t>　　　変換は内因性、外因性として分類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 dirty="0"/>
              <a:t>　⇒　最適な特徴量を見つける事は困難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17557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012E99-3C31-A726-7B92-1CECD1117BA3}"/>
              </a:ext>
            </a:extLst>
          </p:cNvPr>
          <p:cNvSpPr txBox="1"/>
          <p:nvPr/>
        </p:nvSpPr>
        <p:spPr>
          <a:xfrm>
            <a:off x="695325" y="260350"/>
            <a:ext cx="109568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/>
              <a:t>3D</a:t>
            </a:r>
            <a:r>
              <a:rPr lang="ja-JP" altLang="en-US" sz="2800" b="1" dirty="0"/>
              <a:t>データの深層学習</a:t>
            </a:r>
            <a:endParaRPr lang="en-US" altLang="ja-JP" sz="2800" b="1" dirty="0"/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Volumetric CNN : </a:t>
            </a:r>
            <a:r>
              <a:rPr kumimoji="1" lang="ja-JP" altLang="en-US" sz="2800" dirty="0"/>
              <a:t>ボクセル化された形状に</a:t>
            </a:r>
            <a:r>
              <a:rPr kumimoji="1" lang="en-US" altLang="ja-JP" sz="2800" dirty="0"/>
              <a:t>3D</a:t>
            </a:r>
            <a:r>
              <a:rPr kumimoji="1" lang="ja-JP" altLang="en-US" sz="2800" dirty="0"/>
              <a:t>畳み込み</a:t>
            </a:r>
            <a:r>
              <a:rPr kumimoji="1" lang="en-US" altLang="ja-JP" sz="2800" dirty="0"/>
              <a:t>NN</a:t>
            </a:r>
          </a:p>
          <a:p>
            <a:r>
              <a:rPr lang="ja-JP" altLang="en-US" sz="2800" dirty="0"/>
              <a:t>　　　　　　　　データの粗密性による解像度、計算コストが問題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FPNN,Vote3D : </a:t>
            </a:r>
            <a:r>
              <a:rPr lang="ja-JP" altLang="en-US" sz="2800" dirty="0"/>
              <a:t>粗密性に対応　⇒　適用すると粗いボリューム</a:t>
            </a:r>
            <a:endParaRPr lang="en-US" altLang="ja-JP" sz="2800" dirty="0"/>
          </a:p>
          <a:p>
            <a:r>
              <a:rPr kumimoji="1" lang="ja-JP" altLang="en-US" sz="2800" dirty="0"/>
              <a:t>　　　　　　　　　　　　　　 ⇒　大規模な点群には不向き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/>
              <a:t>Multiview CNNs : 3D</a:t>
            </a:r>
            <a:r>
              <a:rPr kumimoji="1" lang="ja-JP" altLang="en-US" sz="2800" dirty="0"/>
              <a:t>点群や形状を</a:t>
            </a:r>
            <a:r>
              <a:rPr kumimoji="1" lang="en-US" altLang="ja-JP" sz="2800" dirty="0"/>
              <a:t>2D</a:t>
            </a:r>
            <a:r>
              <a:rPr kumimoji="1" lang="ja-JP" altLang="en-US" sz="2800" dirty="0"/>
              <a:t>画像にレンダリングし、</a:t>
            </a:r>
            <a:endParaRPr kumimoji="1" lang="en-US" altLang="ja-JP" sz="2800" dirty="0"/>
          </a:p>
          <a:p>
            <a:r>
              <a:rPr lang="ja-JP" altLang="en-US" sz="2800" dirty="0"/>
              <a:t>　　　　　　　　 </a:t>
            </a:r>
            <a:r>
              <a:rPr lang="en-US" altLang="ja-JP" sz="2800" dirty="0"/>
              <a:t>2D</a:t>
            </a:r>
            <a:r>
              <a:rPr lang="ja-JP" altLang="en-US" sz="2800" dirty="0"/>
              <a:t>畳み込みネットワークを使用</a:t>
            </a:r>
            <a:endParaRPr lang="en-US" altLang="ja-JP" sz="2800" dirty="0"/>
          </a:p>
          <a:p>
            <a:r>
              <a:rPr kumimoji="1" lang="ja-JP" altLang="en-US" sz="2800" dirty="0"/>
              <a:t>　　　　　　　　⇒　他の</a:t>
            </a:r>
            <a:r>
              <a:rPr kumimoji="1" lang="en-US" altLang="ja-JP" sz="2800" dirty="0"/>
              <a:t>3D</a:t>
            </a:r>
            <a:r>
              <a:rPr kumimoji="1" lang="ja-JP" altLang="en-US" sz="2800" dirty="0"/>
              <a:t>タスクへの拡張に不向き</a:t>
            </a:r>
            <a:endParaRPr kumimoji="1" lang="en-US" altLang="ja-JP" sz="2800" dirty="0"/>
          </a:p>
          <a:p>
            <a:r>
              <a:rPr lang="ja-JP" altLang="en-US" sz="2800" dirty="0"/>
              <a:t>　　　　　　　　　　例）</a:t>
            </a:r>
            <a:r>
              <a:rPr kumimoji="1" lang="ja-JP" altLang="en-US" sz="2800" dirty="0"/>
              <a:t>点の分類、形状補完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0436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FE0EB5-3EEF-473B-7AE2-9704921E8BD3}"/>
              </a:ext>
            </a:extLst>
          </p:cNvPr>
          <p:cNvSpPr txBox="1"/>
          <p:nvPr/>
        </p:nvSpPr>
        <p:spPr>
          <a:xfrm>
            <a:off x="695325" y="260350"/>
            <a:ext cx="113159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Spectral CNNs : </a:t>
            </a:r>
            <a:r>
              <a:rPr kumimoji="1" lang="ja-JP" altLang="en-US" sz="2800" dirty="0"/>
              <a:t>最近の研究で、メッシュ上でスペクトル</a:t>
            </a:r>
            <a:r>
              <a:rPr kumimoji="1" lang="en-US" altLang="ja-JP" sz="2800" dirty="0"/>
              <a:t>CNN</a:t>
            </a:r>
            <a:r>
              <a:rPr kumimoji="1" lang="ja-JP" altLang="en-US" sz="2800" dirty="0"/>
              <a:t>を使用</a:t>
            </a:r>
            <a:endParaRPr kumimoji="1" lang="en-US" altLang="ja-JP" sz="2800" dirty="0"/>
          </a:p>
          <a:p>
            <a:r>
              <a:rPr lang="ja-JP" altLang="en-US" sz="2800" dirty="0"/>
              <a:t>　　　　　⇒　有機オブジェクトのような多様体メッシュのみ</a:t>
            </a:r>
            <a:endParaRPr lang="en-US" altLang="ja-JP" sz="2800" dirty="0"/>
          </a:p>
          <a:p>
            <a:r>
              <a:rPr kumimoji="1" lang="ja-JP" altLang="en-US" sz="2800" dirty="0"/>
              <a:t>　　　　　　　家具のような非アイソメトリック形状への拡張は不明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Feature-based DNNs :</a:t>
            </a:r>
            <a:r>
              <a:rPr lang="ja-JP" altLang="en-US" sz="2800" dirty="0"/>
              <a:t> 最初に</a:t>
            </a:r>
            <a:r>
              <a:rPr lang="en-US" altLang="ja-JP" sz="2800" dirty="0"/>
              <a:t>3D</a:t>
            </a:r>
            <a:r>
              <a:rPr lang="ja-JP" altLang="en-US" sz="2800" dirty="0"/>
              <a:t>形状をベクトルに変換</a:t>
            </a:r>
            <a:endParaRPr lang="en-US" altLang="ja-JP" sz="2800" dirty="0"/>
          </a:p>
          <a:p>
            <a:r>
              <a:rPr kumimoji="1" lang="ja-JP" altLang="en-US" sz="2800" dirty="0"/>
              <a:t>　　　　　　　　　　　従来の形状特徴の抽出と</a:t>
            </a:r>
            <a:endParaRPr kumimoji="1" lang="en-US" altLang="ja-JP" sz="2800" dirty="0"/>
          </a:p>
          <a:p>
            <a:r>
              <a:rPr lang="ja-JP" altLang="en-US" sz="2800" dirty="0"/>
              <a:t>　　　　　　　　　　　全結合ネットワークで形状を分類</a:t>
            </a:r>
            <a:endParaRPr lang="en-US" altLang="ja-JP" sz="2800" dirty="0"/>
          </a:p>
          <a:p>
            <a:r>
              <a:rPr kumimoji="1" lang="ja-JP" altLang="en-US" sz="2800" dirty="0"/>
              <a:t>　　　　　　　　　　　⇒　抽出された特徴量の表現力に制約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37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81D58-7260-5269-F7A4-EC705801D428}"/>
              </a:ext>
            </a:extLst>
          </p:cNvPr>
          <p:cNvSpPr txBox="1"/>
          <p:nvPr/>
        </p:nvSpPr>
        <p:spPr>
          <a:xfrm>
            <a:off x="695325" y="260350"/>
            <a:ext cx="1059777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/>
              <a:t>順不同な集合の深層学習</a:t>
            </a:r>
            <a:endParaRPr lang="en-US" altLang="ja-JP" sz="2800" b="1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データ構造の観点からすると、</a:t>
            </a:r>
            <a:endParaRPr lang="en-US" altLang="ja-JP" sz="2800" dirty="0"/>
          </a:p>
          <a:p>
            <a:r>
              <a:rPr lang="ja-JP" altLang="en-US" sz="2800" dirty="0"/>
              <a:t>⇒　点群は順不同なベクトルの集合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点群の深層学習はあまり研究が行われていない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/>
              <a:t>Oriol </a:t>
            </a:r>
            <a:r>
              <a:rPr lang="en-US" altLang="ja-JP" sz="2800" dirty="0" err="1"/>
              <a:t>Vinyals</a:t>
            </a:r>
            <a:r>
              <a:rPr lang="en-US" altLang="ja-JP" sz="2800" dirty="0"/>
              <a:t> </a:t>
            </a:r>
            <a:r>
              <a:rPr lang="ja-JP" altLang="en-US" sz="2800" dirty="0"/>
              <a:t>らによる最近の研究</a:t>
            </a:r>
            <a:endParaRPr lang="en-US" altLang="ja-JP" sz="2800" dirty="0"/>
          </a:p>
          <a:p>
            <a:r>
              <a:rPr kumimoji="1" lang="en-US" altLang="ja-JP" sz="2800" dirty="0"/>
              <a:t>Attention</a:t>
            </a:r>
            <a:r>
              <a:rPr kumimoji="1" lang="ja-JP" altLang="en-US" sz="2800" dirty="0"/>
              <a:t>機構を持つ、</a:t>
            </a:r>
            <a:r>
              <a:rPr kumimoji="1" lang="en-US" altLang="ja-JP" sz="2800" dirty="0"/>
              <a:t>read-process-write</a:t>
            </a:r>
            <a:r>
              <a:rPr lang="ja-JP" altLang="en-US" sz="2800" dirty="0"/>
              <a:t> ネットワークを使用</a:t>
            </a:r>
            <a:endParaRPr lang="en-US" altLang="ja-JP" sz="2800" dirty="0"/>
          </a:p>
          <a:p>
            <a:r>
              <a:rPr kumimoji="1" lang="ja-JP" altLang="en-US" sz="2800" dirty="0"/>
              <a:t>順不同な集合を入力　⇒　ネットワークにソートする能力がある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但し、幾何学の役割を欠いている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44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1BC3B6-DA76-392B-2454-3602B94137DD}"/>
              </a:ext>
            </a:extLst>
          </p:cNvPr>
          <p:cNvSpPr txBox="1"/>
          <p:nvPr/>
        </p:nvSpPr>
        <p:spPr>
          <a:xfrm>
            <a:off x="695325" y="260350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3. Problem Statement</a:t>
            </a:r>
            <a:endParaRPr kumimoji="1" lang="ja-JP" altLang="en-US" sz="2400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F519DF-55F5-4BD8-ED27-7364A368C453}"/>
              </a:ext>
            </a:extLst>
          </p:cNvPr>
          <p:cNvSpPr txBox="1"/>
          <p:nvPr/>
        </p:nvSpPr>
        <p:spPr>
          <a:xfrm>
            <a:off x="695325" y="944563"/>
            <a:ext cx="1167499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順序付けがない点群を入力とする深層学習のフレームワークを構築する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P</a:t>
            </a:r>
            <a:r>
              <a:rPr lang="en-US" altLang="ja-JP" sz="2800" baseline="-25000" dirty="0"/>
              <a:t>i</a:t>
            </a:r>
            <a:r>
              <a:rPr lang="en-US" altLang="ja-JP" sz="2800" dirty="0"/>
              <a:t> = (x, y, z) </a:t>
            </a:r>
            <a:r>
              <a:rPr lang="ja-JP" altLang="en-US" sz="2800" dirty="0"/>
              <a:t>　</a:t>
            </a:r>
            <a:endParaRPr lang="en-US" altLang="ja-JP" sz="2800" dirty="0"/>
          </a:p>
          <a:p>
            <a:r>
              <a:rPr lang="ja-JP" altLang="en-US" sz="2800" dirty="0"/>
              <a:t>チャネル</a:t>
            </a:r>
            <a:r>
              <a:rPr lang="en-US" altLang="ja-JP" sz="2800" dirty="0"/>
              <a:t>(</a:t>
            </a:r>
            <a:r>
              <a:rPr lang="ja-JP" altLang="en-US" sz="2800" dirty="0"/>
              <a:t>色</a:t>
            </a:r>
            <a:r>
              <a:rPr lang="en-US" altLang="ja-JP" sz="2800" dirty="0"/>
              <a:t>, </a:t>
            </a:r>
            <a:r>
              <a:rPr lang="ja-JP" altLang="en-US" sz="2800" dirty="0"/>
              <a:t>法線</a:t>
            </a:r>
            <a:r>
              <a:rPr lang="en-US" altLang="ja-JP" sz="2800" dirty="0"/>
              <a:t>)</a:t>
            </a:r>
            <a:r>
              <a:rPr lang="ja-JP" altLang="en-US" sz="2800" dirty="0"/>
              <a:t>の追加可能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分類タスク：</a:t>
            </a:r>
            <a:r>
              <a:rPr lang="en-US" altLang="ja-JP" sz="2800" dirty="0"/>
              <a:t>k</a:t>
            </a:r>
            <a:r>
              <a:rPr lang="ja-JP" altLang="en-US" sz="2800" dirty="0"/>
              <a:t>個の候補クラスに対して</a:t>
            </a:r>
            <a:r>
              <a:rPr lang="en-US" altLang="ja-JP" sz="2800" dirty="0"/>
              <a:t>k</a:t>
            </a:r>
            <a:r>
              <a:rPr lang="ja-JP" altLang="en-US" sz="2800" dirty="0"/>
              <a:t>個のスコアを出力</a:t>
            </a:r>
            <a:endParaRPr lang="en-US" altLang="ja-JP" sz="2800" dirty="0"/>
          </a:p>
          <a:p>
            <a:r>
              <a:rPr lang="ja-JP" altLang="en-US" sz="2800" dirty="0"/>
              <a:t>セマンティックセグメンテーション：</a:t>
            </a:r>
            <a:endParaRPr lang="en-US" altLang="ja-JP" sz="2800" dirty="0"/>
          </a:p>
          <a:p>
            <a:r>
              <a:rPr lang="ja-JP" altLang="en-US" sz="2800" dirty="0"/>
              <a:t>　　　　　　入力は、</a:t>
            </a:r>
            <a:endParaRPr lang="en-US" altLang="ja-JP" sz="2800" dirty="0"/>
          </a:p>
          <a:p>
            <a:r>
              <a:rPr lang="ja-JP" altLang="en-US" sz="2800" dirty="0"/>
              <a:t>　　　　　　部分領域セグメンテーションのための単一オブジェクトや</a:t>
            </a:r>
            <a:endParaRPr lang="en-US" altLang="ja-JP" sz="2800" dirty="0"/>
          </a:p>
          <a:p>
            <a:r>
              <a:rPr lang="ja-JP" altLang="en-US" sz="2800" dirty="0"/>
              <a:t>　　　　　　オブジェクト領域セグメンテーションのための</a:t>
            </a:r>
            <a:r>
              <a:rPr lang="en-US" altLang="ja-JP" sz="2800" dirty="0"/>
              <a:t>3D</a:t>
            </a:r>
            <a:r>
              <a:rPr lang="ja-JP" altLang="en-US" sz="2800" dirty="0"/>
              <a:t>シーン</a:t>
            </a:r>
            <a:endParaRPr lang="en-US" altLang="ja-JP" sz="2800" dirty="0"/>
          </a:p>
          <a:p>
            <a:r>
              <a:rPr lang="ja-JP" altLang="en-US" sz="2800" dirty="0"/>
              <a:t>　　　　　　のサブボリュームである場合がある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　　　　　　</a:t>
            </a:r>
            <a:r>
              <a:rPr lang="en-US" altLang="ja-JP" sz="2800" dirty="0"/>
              <a:t>3D</a:t>
            </a:r>
            <a:r>
              <a:rPr lang="ja-JP" altLang="en-US" sz="2800" dirty="0"/>
              <a:t>シーンは</a:t>
            </a:r>
            <a:r>
              <a:rPr lang="en-US" altLang="ja-JP" sz="2800" dirty="0"/>
              <a:t>3</a:t>
            </a:r>
            <a:r>
              <a:rPr lang="ja-JP" altLang="en-US" sz="2800" dirty="0"/>
              <a:t>次元空間内のオブジェクトや環境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79758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3A9ED62-AEDA-32D5-0BE2-78D263F579DA}"/>
                  </a:ext>
                </a:extLst>
              </p:cNvPr>
              <p:cNvSpPr txBox="1"/>
              <p:nvPr/>
            </p:nvSpPr>
            <p:spPr>
              <a:xfrm>
                <a:off x="695325" y="260350"/>
                <a:ext cx="5184368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b="1" dirty="0"/>
                  <a:t>4</a:t>
                </a:r>
                <a:r>
                  <a:rPr kumimoji="1" lang="en-US" altLang="ja-JP" sz="2400" b="1" dirty="0"/>
                  <a:t>. Deep Learning on Point Sets</a:t>
                </a:r>
              </a:p>
              <a:p>
                <a:r>
                  <a:rPr kumimoji="1" lang="en-US" altLang="ja-JP" sz="2400" b="1" dirty="0"/>
                  <a:t>4.1 Properties of Point Sets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kumimoji="1" lang="ja-JP" altLang="en-US" sz="2400" b="1" baseline="300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3A9ED62-AEDA-32D5-0BE2-78D263F5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260350"/>
                <a:ext cx="5184368" cy="856004"/>
              </a:xfrm>
              <a:prstGeom prst="rect">
                <a:avLst/>
              </a:prstGeom>
              <a:blipFill>
                <a:blip r:embed="rId2"/>
                <a:stretch>
                  <a:fillRect l="-1763" t="-5714" b="-1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5B7057-7185-76F5-B04D-C834ACAB6425}"/>
              </a:ext>
            </a:extLst>
          </p:cNvPr>
          <p:cNvSpPr txBox="1"/>
          <p:nvPr/>
        </p:nvSpPr>
        <p:spPr>
          <a:xfrm>
            <a:off x="695325" y="944563"/>
            <a:ext cx="11674991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800" dirty="0"/>
          </a:p>
          <a:p>
            <a:r>
              <a:rPr lang="ja-JP" altLang="en-US" sz="2800" dirty="0"/>
              <a:t>ネットワークの入力は、ユークリッド空間の点の部分集合</a:t>
            </a:r>
            <a:endParaRPr lang="en-US" altLang="ja-JP" sz="2800" dirty="0"/>
          </a:p>
          <a:p>
            <a:r>
              <a:rPr lang="en-US" altLang="ja-JP" sz="2800" dirty="0"/>
              <a:t>3</a:t>
            </a:r>
            <a:r>
              <a:rPr lang="ja-JP" altLang="en-US" sz="2800" dirty="0"/>
              <a:t>つの特性</a:t>
            </a:r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ja-JP" altLang="en-US" sz="2800" b="1" dirty="0"/>
              <a:t>順不同</a:t>
            </a:r>
            <a:r>
              <a:rPr lang="ja-JP" altLang="en-US" sz="2800" dirty="0"/>
              <a:t>：特定の順序を持たない。</a:t>
            </a:r>
            <a:r>
              <a:rPr lang="en-US" altLang="ja-JP" sz="2800" dirty="0"/>
              <a:t>N</a:t>
            </a:r>
            <a:r>
              <a:rPr lang="ja-JP" altLang="en-US" sz="2800" dirty="0"/>
              <a:t>個の点群を処理するネットワーク</a:t>
            </a:r>
            <a:endParaRPr lang="en-US" altLang="ja-JP" sz="2800" dirty="0"/>
          </a:p>
          <a:p>
            <a:r>
              <a:rPr lang="ja-JP" altLang="en-US" sz="2800" dirty="0"/>
              <a:t>　　　　　は、入力点群の</a:t>
            </a:r>
            <a:r>
              <a:rPr lang="en-US" altLang="ja-JP" sz="2800" dirty="0"/>
              <a:t>N!</a:t>
            </a:r>
            <a:r>
              <a:rPr lang="ja-JP" altLang="en-US" sz="2800" dirty="0"/>
              <a:t>通りの並び替えに対して出力結果が不変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ja-JP" altLang="en-US" sz="2800" b="1" dirty="0"/>
              <a:t>ポイント間相互作用</a:t>
            </a:r>
            <a:r>
              <a:rPr lang="ja-JP" altLang="en-US" sz="2800" dirty="0"/>
              <a:t>：各点は孤立しておらず、隣接する点によって</a:t>
            </a:r>
            <a:endParaRPr lang="en-US" altLang="ja-JP" sz="2800" dirty="0"/>
          </a:p>
          <a:p>
            <a:r>
              <a:rPr lang="ja-JP" altLang="en-US" sz="2800" dirty="0"/>
              <a:t>　　　　　意味のある部分集合を形成する。従って、隣接点から局所</a:t>
            </a:r>
            <a:endParaRPr lang="en-US" altLang="ja-JP" sz="2800" dirty="0"/>
          </a:p>
          <a:p>
            <a:r>
              <a:rPr lang="ja-JP" altLang="en-US" sz="2800" dirty="0"/>
              <a:t>　　　　　的な構造を捉え、局所構造間の相互作用を把握できる必要</a:t>
            </a:r>
            <a:endParaRPr lang="en-US" altLang="ja-JP" sz="2800" dirty="0"/>
          </a:p>
          <a:p>
            <a:r>
              <a:rPr lang="ja-JP" altLang="en-US" sz="2800" dirty="0"/>
              <a:t>　　　　　がある。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・</a:t>
            </a:r>
            <a:r>
              <a:rPr lang="ja-JP" altLang="en-US" sz="2800" b="1" dirty="0"/>
              <a:t>変換の下で不変</a:t>
            </a:r>
            <a:r>
              <a:rPr lang="ja-JP" altLang="en-US" sz="2800" dirty="0"/>
              <a:t>：学習された点集合の表現は、回転や移動などの変換</a:t>
            </a:r>
            <a:endParaRPr lang="en-US" altLang="ja-JP" sz="2800" dirty="0"/>
          </a:p>
          <a:p>
            <a:r>
              <a:rPr lang="ja-JP" altLang="en-US" sz="2800" dirty="0"/>
              <a:t>　　　　に対してカテゴリやセグメンテーションが変更されず、不変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4066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704</Words>
  <Application>Microsoft Office PowerPoint</Application>
  <PresentationFormat>ワイド画面</PresentationFormat>
  <Paragraphs>102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PointNet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Yui Matsumoto</dc:creator>
  <cp:lastModifiedBy>Yui Matsumoto</cp:lastModifiedBy>
  <cp:revision>1</cp:revision>
  <dcterms:created xsi:type="dcterms:W3CDTF">2024-07-10T00:35:10Z</dcterms:created>
  <dcterms:modified xsi:type="dcterms:W3CDTF">2024-07-15T09:57:25Z</dcterms:modified>
</cp:coreProperties>
</file>