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6" r:id="rId5"/>
    <p:sldId id="2146847054" r:id="rId6"/>
    <p:sldId id="262" r:id="rId7"/>
    <p:sldId id="263" r:id="rId8"/>
    <p:sldId id="2146847056" r:id="rId9"/>
    <p:sldId id="2146847057" r:id="rId10"/>
    <p:sldId id="265" r:id="rId11"/>
    <p:sldId id="2146847058" r:id="rId12"/>
    <p:sldId id="2146847062" r:id="rId13"/>
    <p:sldId id="266" r:id="rId14"/>
    <p:sldId id="2146847060" r:id="rId15"/>
    <p:sldId id="2146847063" r:id="rId16"/>
    <p:sldId id="2146847059" r:id="rId17"/>
    <p:sldId id="2146847064" r:id="rId18"/>
    <p:sldId id="2146847065" r:id="rId19"/>
    <p:sldId id="2146847070" r:id="rId20"/>
    <p:sldId id="2146847067" r:id="rId21"/>
    <p:sldId id="2146847068" r:id="rId22"/>
    <p:sldId id="2146847069" r:id="rId23"/>
    <p:sldId id="267" r:id="rId24"/>
    <p:sldId id="268" r:id="rId25"/>
    <p:sldId id="2146847055" r:id="rId26"/>
    <p:sldId id="269" r:id="rId27"/>
    <p:sldId id="2146847071" r:id="rId28"/>
    <p:sldId id="2146847072" r:id="rId29"/>
    <p:sldId id="2146847075"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7" y="1821635"/>
            <a:ext cx="10251645" cy="977778"/>
          </a:xfrm>
        </p:spPr>
        <p:txBody>
          <a:bodyPr/>
          <a:lstStyle/>
          <a:p>
            <a:pPr algn="r"/>
            <a:r>
              <a:rPr lang="en-US" b="1" dirty="0">
                <a:solidFill>
                  <a:schemeClr val="accent1"/>
                </a:solidFill>
                <a:latin typeface="Arial" panose="020B0604020202020204" pitchFamily="34" charset="0"/>
                <a:cs typeface="Arial" panose="020B0604020202020204" pitchFamily="34" charset="0"/>
              </a:rPr>
              <a:t>          Keyloggers and security</a:t>
            </a:r>
          </a:p>
        </p:txBody>
      </p:sp>
      <p:sp>
        <p:nvSpPr>
          <p:cNvPr id="4" name="TextBox 3"/>
          <p:cNvSpPr txBox="1"/>
          <p:nvPr/>
        </p:nvSpPr>
        <p:spPr>
          <a:xfrm>
            <a:off x="797442" y="3569491"/>
            <a:ext cx="10457899" cy="2677656"/>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Rounded MT Bold" panose="020F0704030504030204" pitchFamily="34" charset="0"/>
                <a:cs typeface="Arial" pitchFamily="34" charset="0"/>
              </a:rPr>
              <a:t>PRESENTED BY:</a:t>
            </a:r>
          </a:p>
          <a:p>
            <a:endParaRPr lang="en-US" sz="2400" b="1" dirty="0">
              <a:solidFill>
                <a:schemeClr val="accent1">
                  <a:lumMod val="75000"/>
                </a:schemeClr>
              </a:solidFill>
              <a:latin typeface="Arial Rounded MT Bold" panose="020F0704030504030204" pitchFamily="34" charset="0"/>
              <a:cs typeface="Arial" pitchFamily="34" charset="0"/>
            </a:endParaRPr>
          </a:p>
          <a:p>
            <a:r>
              <a:rPr lang="en-US" sz="2400" b="1" dirty="0">
                <a:solidFill>
                  <a:schemeClr val="bg1"/>
                </a:solidFill>
                <a:latin typeface="Arial"/>
                <a:cs typeface="Arial"/>
              </a:rPr>
              <a:t>        </a:t>
            </a:r>
            <a:r>
              <a:rPr lang="en-US" sz="2400" b="1" dirty="0" err="1" smtClean="0">
                <a:solidFill>
                  <a:schemeClr val="bg1"/>
                </a:solidFill>
                <a:latin typeface="Arial"/>
                <a:cs typeface="Arial"/>
              </a:rPr>
              <a:t>M.Tamilarasan</a:t>
            </a:r>
            <a:endParaRPr lang="en-US" sz="2400" b="1" dirty="0">
              <a:solidFill>
                <a:schemeClr val="bg1"/>
              </a:solidFill>
              <a:latin typeface="Arial"/>
              <a:cs typeface="Arial"/>
            </a:endParaRP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P.S.V. COLLEGE OF ENGINEERING AND TECHNOLOGY </a:t>
            </a: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B.E COMPUTER SCIENCE AND ENGINEERING</a:t>
            </a:r>
          </a:p>
        </p:txBody>
      </p:sp>
      <p:pic>
        <p:nvPicPr>
          <p:cNvPr id="6" name="Picture 5">
            <a:extLst>
              <a:ext uri="{FF2B5EF4-FFF2-40B4-BE49-F238E27FC236}">
                <a16:creationId xmlns:a16="http://schemas.microsoft.com/office/drawing/2014/main" id="{9208EC8F-4F3A-ABCD-930F-F79D2FD0C0E6}"/>
              </a:ext>
            </a:extLst>
          </p:cNvPr>
          <p:cNvPicPr>
            <a:picLocks noChangeAspect="1"/>
          </p:cNvPicPr>
          <p:nvPr/>
        </p:nvPicPr>
        <p:blipFill>
          <a:blip r:embed="rId2"/>
          <a:stretch>
            <a:fillRect/>
          </a:stretch>
        </p:blipFill>
        <p:spPr>
          <a:xfrm>
            <a:off x="581248" y="744280"/>
            <a:ext cx="4054547" cy="2232836"/>
          </a:xfrm>
          <a:prstGeom prst="rect">
            <a:avLst/>
          </a:prstGeom>
          <a:ln>
            <a:noFill/>
          </a:ln>
          <a:effectLst>
            <a:softEdge rad="112500"/>
          </a:effectLst>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669312"/>
            <a:ext cx="11029615" cy="4890976"/>
          </a:xfrm>
        </p:spPr>
        <p:txBody>
          <a:bodyPr>
            <a:normAutofit fontScale="40000" lnSpcReduction="20000"/>
          </a:bodyPr>
          <a:lstStyle/>
          <a:p>
            <a:pPr marL="305435" indent="-305435"/>
            <a:endParaRPr lang="en-IN" sz="4600" b="1" dirty="0">
              <a:latin typeface="Sitka Display" panose="02000505000000020004" pitchFamily="2" charset="0"/>
            </a:endParaRPr>
          </a:p>
          <a:p>
            <a:pPr marL="0" indent="0">
              <a:buNone/>
            </a:pPr>
            <a:r>
              <a:rPr lang="en-IN" sz="7000" b="1" dirty="0">
                <a:latin typeface="Sitka Display" panose="02000505000000020004" pitchFamily="2" charset="0"/>
              </a:rPr>
              <a:t>ALGORITHM:</a:t>
            </a:r>
          </a:p>
          <a:p>
            <a:pPr marL="305435" indent="-305435"/>
            <a:r>
              <a:rPr lang="en-IN" sz="5900" b="1" dirty="0">
                <a:latin typeface="Sitka Display" panose="02000505000000020004" pitchFamily="2" charset="0"/>
              </a:rPr>
              <a:t>Initialization:</a:t>
            </a:r>
          </a:p>
          <a:p>
            <a:pPr marL="305435" indent="-305435"/>
            <a:r>
              <a:rPr lang="en-IN" sz="6000" dirty="0">
                <a:latin typeface="Sitka Display" panose="02000505000000020004" pitchFamily="2" charset="0"/>
              </a:rPr>
              <a:t>Initialize necessary variables and data structures.</a:t>
            </a:r>
          </a:p>
          <a:p>
            <a:pPr marL="305435" indent="-305435"/>
            <a:r>
              <a:rPr lang="en-IN" sz="6000" dirty="0">
                <a:latin typeface="Sitka Display" panose="02000505000000020004" pitchFamily="2" charset="0"/>
              </a:rPr>
              <a:t>Set up hooks for intercepting keystrokes.</a:t>
            </a:r>
          </a:p>
          <a:p>
            <a:pPr marL="305435" indent="-305435"/>
            <a:endParaRPr lang="en-IN" sz="3200" dirty="0">
              <a:latin typeface="Sitka Display" panose="02000505000000020004" pitchFamily="2" charset="0"/>
            </a:endParaRPr>
          </a:p>
          <a:p>
            <a:pPr marL="305435" indent="-305435"/>
            <a:r>
              <a:rPr lang="en-IN" sz="5900" b="1" dirty="0">
                <a:latin typeface="Sitka Display" panose="02000505000000020004" pitchFamily="2" charset="0"/>
              </a:rPr>
              <a:t>Keystroke Interception:</a:t>
            </a:r>
          </a:p>
          <a:p>
            <a:pPr marL="305435" indent="-305435"/>
            <a:r>
              <a:rPr lang="en-IN" sz="6000" dirty="0">
                <a:latin typeface="Sitka Display" panose="02000505000000020004" pitchFamily="2" charset="0"/>
              </a:rPr>
              <a:t>Continuously monitor keyboard input using system-level hooks or low-level keyboard input hooks.</a:t>
            </a:r>
          </a:p>
          <a:p>
            <a:pPr marL="305435" indent="-305435"/>
            <a:r>
              <a:rPr lang="en-IN" sz="6000" dirty="0">
                <a:latin typeface="Sitka Display" panose="02000505000000020004" pitchFamily="2" charset="0"/>
              </a:rPr>
              <a:t>Capture keystrokes, including alphanumeric characters, special keys, and key combinations.</a:t>
            </a:r>
          </a:p>
          <a:p>
            <a:pPr marL="305435" indent="-305435"/>
            <a:endParaRPr lang="en-IN" sz="3200" dirty="0">
              <a:latin typeface="Sitka Display" panose="02000505000000020004" pitchFamily="2" charset="0"/>
            </a:endParaRPr>
          </a:p>
          <a:p>
            <a:pPr marL="305435" indent="-305435"/>
            <a:endParaRPr lang="en-IN" sz="3200" b="1" dirty="0">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CA49A3-E391-20C4-26DF-90E088292EFF}"/>
              </a:ext>
            </a:extLst>
          </p:cNvPr>
          <p:cNvSpPr txBox="1"/>
          <p:nvPr/>
        </p:nvSpPr>
        <p:spPr>
          <a:xfrm>
            <a:off x="805415" y="1063831"/>
            <a:ext cx="10082323" cy="156966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Sitka Display" panose="02000505000000020004" pitchFamily="2" charset="0"/>
              </a:rPr>
              <a:t>Process captured keystrokes, filtering out irrelevant input (</a:t>
            </a:r>
            <a:r>
              <a:rPr lang="en-US" sz="2400" dirty="0" err="1">
                <a:latin typeface="Sitka Display" panose="02000505000000020004" pitchFamily="2" charset="0"/>
              </a:rPr>
              <a:t>eg.system</a:t>
            </a:r>
            <a:r>
              <a:rPr lang="en-US" sz="2400" dirty="0">
                <a:latin typeface="Sitka Display" panose="02000505000000020004" pitchFamily="2" charset="0"/>
              </a:rPr>
              <a:t> keys, mouse events).</a:t>
            </a:r>
          </a:p>
          <a:p>
            <a:pPr marL="342900" indent="-342900">
              <a:buFont typeface="Arial" panose="020B0604020202020204" pitchFamily="34" charset="0"/>
              <a:buChar char="•"/>
            </a:pPr>
            <a:r>
              <a:rPr lang="en-US" sz="2400" dirty="0">
                <a:latin typeface="Sitka Display" panose="02000505000000020004" pitchFamily="2" charset="0"/>
              </a:rPr>
              <a:t>Optionally, preprocess data for encryption or compression.</a:t>
            </a:r>
          </a:p>
          <a:p>
            <a:pPr marL="342900" indent="-342900">
              <a:buFont typeface="Arial" panose="020B0604020202020204" pitchFamily="34" charset="0"/>
              <a:buChar char="•"/>
            </a:pPr>
            <a:endParaRPr lang="en-US" sz="2400" dirty="0">
              <a:latin typeface="Sitka Display" panose="02000505000000020004" pitchFamily="2" charset="0"/>
            </a:endParaRPr>
          </a:p>
        </p:txBody>
      </p:sp>
      <p:sp>
        <p:nvSpPr>
          <p:cNvPr id="5" name="TextBox 4">
            <a:extLst>
              <a:ext uri="{FF2B5EF4-FFF2-40B4-BE49-F238E27FC236}">
                <a16:creationId xmlns:a16="http://schemas.microsoft.com/office/drawing/2014/main" id="{6423C57D-A9F0-21D4-009B-70BD51198E00}"/>
              </a:ext>
            </a:extLst>
          </p:cNvPr>
          <p:cNvSpPr txBox="1"/>
          <p:nvPr/>
        </p:nvSpPr>
        <p:spPr>
          <a:xfrm>
            <a:off x="528967" y="649990"/>
            <a:ext cx="6097772" cy="461665"/>
          </a:xfrm>
          <a:prstGeom prst="rect">
            <a:avLst/>
          </a:prstGeom>
          <a:noFill/>
        </p:spPr>
        <p:txBody>
          <a:bodyPr wrap="square">
            <a:spAutoFit/>
          </a:bodyPr>
          <a:lstStyle/>
          <a:p>
            <a:r>
              <a:rPr lang="en-US" sz="2400" b="1" dirty="0">
                <a:latin typeface="Sitka Display" panose="02000505000000020004" pitchFamily="2" charset="0"/>
              </a:rPr>
              <a:t>Data Processing:</a:t>
            </a:r>
          </a:p>
        </p:txBody>
      </p:sp>
      <p:sp>
        <p:nvSpPr>
          <p:cNvPr id="7" name="TextBox 6">
            <a:extLst>
              <a:ext uri="{FF2B5EF4-FFF2-40B4-BE49-F238E27FC236}">
                <a16:creationId xmlns:a16="http://schemas.microsoft.com/office/drawing/2014/main" id="{80613559-AB34-9A6C-3C60-48B4D619DE35}"/>
              </a:ext>
            </a:extLst>
          </p:cNvPr>
          <p:cNvSpPr txBox="1"/>
          <p:nvPr/>
        </p:nvSpPr>
        <p:spPr>
          <a:xfrm>
            <a:off x="582133" y="2238520"/>
            <a:ext cx="10582053" cy="4431983"/>
          </a:xfrm>
          <a:prstGeom prst="rect">
            <a:avLst/>
          </a:prstGeom>
          <a:noFill/>
        </p:spPr>
        <p:txBody>
          <a:bodyPr wrap="square">
            <a:spAutoFit/>
          </a:bodyPr>
          <a:lstStyle/>
          <a:p>
            <a:r>
              <a:rPr lang="en-US" sz="2400" b="1" dirty="0">
                <a:latin typeface="Sitka Display" panose="02000505000000020004" pitchFamily="2" charset="0"/>
              </a:rPr>
              <a:t>Storage:</a:t>
            </a:r>
          </a:p>
          <a:p>
            <a:r>
              <a:rPr lang="en-US" sz="2400" dirty="0">
                <a:latin typeface="Sitka Display" panose="02000505000000020004" pitchFamily="2" charset="0"/>
              </a:rPr>
              <a:t>Store processed keystrokes securely, either locally or remotely.</a:t>
            </a:r>
          </a:p>
          <a:p>
            <a:r>
              <a:rPr lang="en-US" sz="2400" dirty="0">
                <a:latin typeface="Sitka Display" panose="02000505000000020004" pitchFamily="2" charset="0"/>
              </a:rPr>
              <a:t>Implement encryption to protect stored data from unauthorized access.</a:t>
            </a:r>
          </a:p>
          <a:p>
            <a:r>
              <a:rPr lang="en-US" sz="2400" dirty="0">
                <a:latin typeface="Sitka Display" panose="02000505000000020004" pitchFamily="2" charset="0"/>
              </a:rPr>
              <a:t>Consider periodic flushing or batching of keystrokes to minimize memory usage and improve efficiency.</a:t>
            </a:r>
          </a:p>
          <a:p>
            <a:endParaRPr lang="en-US" dirty="0"/>
          </a:p>
          <a:p>
            <a:r>
              <a:rPr lang="en-US" sz="2400" b="1" dirty="0">
                <a:latin typeface="Sitka Display" panose="02000505000000020004" pitchFamily="2" charset="0"/>
              </a:rPr>
              <a:t>Stealth Mechanisms:</a:t>
            </a:r>
          </a:p>
          <a:p>
            <a:r>
              <a:rPr lang="en-US" sz="2400" dirty="0">
                <a:latin typeface="Sitka Display" panose="02000505000000020004" pitchFamily="2" charset="0"/>
              </a:rPr>
              <a:t>Implement techniques to run the key logger stealthily, avoiding detection by the user or antivirus software.</a:t>
            </a:r>
          </a:p>
          <a:p>
            <a:r>
              <a:rPr lang="en-US" sz="2400" dirty="0">
                <a:latin typeface="Sitka Display" panose="02000505000000020004" pitchFamily="2" charset="0"/>
              </a:rPr>
              <a:t>Employ code obfuscation, polymorphism, and rootkit-like features to hide the key logger's presence.</a:t>
            </a:r>
          </a:p>
          <a:p>
            <a:endParaRPr lang="en-US" sz="2400" dirty="0">
              <a:latin typeface="Sitka Display" panose="02000505000000020004" pitchFamily="2" charset="0"/>
            </a:endParaRPr>
          </a:p>
        </p:txBody>
      </p:sp>
    </p:spTree>
    <p:extLst>
      <p:ext uri="{BB962C8B-B14F-4D97-AF65-F5344CB8AC3E}">
        <p14:creationId xmlns:p14="http://schemas.microsoft.com/office/powerpoint/2010/main" val="139300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DCE5A6-7DC6-A9A8-A593-5B33A6E3E32F}"/>
              </a:ext>
            </a:extLst>
          </p:cNvPr>
          <p:cNvSpPr txBox="1"/>
          <p:nvPr/>
        </p:nvSpPr>
        <p:spPr>
          <a:xfrm>
            <a:off x="769088" y="764463"/>
            <a:ext cx="10653824" cy="2246769"/>
          </a:xfrm>
          <a:prstGeom prst="rect">
            <a:avLst/>
          </a:prstGeom>
          <a:noFill/>
        </p:spPr>
        <p:txBody>
          <a:bodyPr wrap="square">
            <a:spAutoFit/>
          </a:bodyPr>
          <a:lstStyle/>
          <a:p>
            <a:r>
              <a:rPr lang="en-US" sz="2000" b="1" dirty="0">
                <a:latin typeface="Sitka Display" panose="02000505000000020004" pitchFamily="2" charset="0"/>
              </a:rPr>
              <a:t>Remote Access (Optional):</a:t>
            </a:r>
          </a:p>
          <a:p>
            <a:r>
              <a:rPr lang="en-US" sz="2000" dirty="0">
                <a:latin typeface="Sitka Display" panose="02000505000000020004" pitchFamily="2" charset="0"/>
              </a:rPr>
              <a:t>Implement remote access functionality to allow monitoring of logged keystrokes from a remote location.</a:t>
            </a:r>
          </a:p>
          <a:p>
            <a:r>
              <a:rPr lang="en-US" sz="2000" dirty="0">
                <a:latin typeface="Sitka Display" panose="02000505000000020004" pitchFamily="2" charset="0"/>
              </a:rPr>
              <a:t>Use secure communication protocols for transmitting data to a remote server.</a:t>
            </a:r>
          </a:p>
          <a:p>
            <a:endParaRPr lang="en-US" sz="2000" dirty="0">
              <a:latin typeface="Sitka Display" panose="02000505000000020004" pitchFamily="2" charset="0"/>
            </a:endParaRPr>
          </a:p>
          <a:p>
            <a:r>
              <a:rPr lang="en-US" sz="2000" b="1" dirty="0">
                <a:latin typeface="Sitka Display" panose="02000505000000020004" pitchFamily="2" charset="0"/>
              </a:rPr>
              <a:t>Error Handling:</a:t>
            </a:r>
          </a:p>
          <a:p>
            <a:r>
              <a:rPr lang="en-US" sz="2000" dirty="0">
                <a:latin typeface="Sitka Display" panose="02000505000000020004" pitchFamily="2" charset="0"/>
              </a:rPr>
              <a:t>Implement error handling mechanisms to handle exceptions and edge cases gracefully.</a:t>
            </a:r>
          </a:p>
          <a:p>
            <a:r>
              <a:rPr lang="en-US" sz="2000" dirty="0">
                <a:latin typeface="Sitka Display" panose="02000505000000020004" pitchFamily="2" charset="0"/>
              </a:rPr>
              <a:t>Log errors and issues for debugging and troubleshooting purposes.</a:t>
            </a:r>
          </a:p>
        </p:txBody>
      </p:sp>
      <p:pic>
        <p:nvPicPr>
          <p:cNvPr id="5" name="Picture 4">
            <a:extLst>
              <a:ext uri="{FF2B5EF4-FFF2-40B4-BE49-F238E27FC236}">
                <a16:creationId xmlns:a16="http://schemas.microsoft.com/office/drawing/2014/main" id="{85F15140-946F-1ED1-B8BA-724E94947285}"/>
              </a:ext>
            </a:extLst>
          </p:cNvPr>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3200400" y="3011232"/>
            <a:ext cx="5443869" cy="3721395"/>
          </a:xfrm>
          <a:prstGeom prst="rect">
            <a:avLst/>
          </a:prstGeom>
          <a:ln>
            <a:noFill/>
          </a:ln>
          <a:effectLst>
            <a:softEdge rad="112500"/>
          </a:effectLst>
        </p:spPr>
      </p:pic>
    </p:spTree>
    <p:extLst>
      <p:ext uri="{BB962C8B-B14F-4D97-AF65-F5344CB8AC3E}">
        <p14:creationId xmlns:p14="http://schemas.microsoft.com/office/powerpoint/2010/main" val="338712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6220C3-7E3C-0FF9-F078-A0B9A268D630}"/>
              </a:ext>
            </a:extLst>
          </p:cNvPr>
          <p:cNvSpPr txBox="1"/>
          <p:nvPr/>
        </p:nvSpPr>
        <p:spPr>
          <a:xfrm>
            <a:off x="510364" y="603983"/>
            <a:ext cx="10568762" cy="5940088"/>
          </a:xfrm>
          <a:prstGeom prst="rect">
            <a:avLst/>
          </a:prstGeom>
          <a:noFill/>
        </p:spPr>
        <p:txBody>
          <a:bodyPr wrap="square">
            <a:spAutoFit/>
          </a:bodyPr>
          <a:lstStyle/>
          <a:p>
            <a:r>
              <a:rPr lang="en-US" sz="3200" b="1" dirty="0">
                <a:solidFill>
                  <a:schemeClr val="accent1"/>
                </a:solidFill>
                <a:latin typeface="Sitka Display" panose="02000505000000020004" pitchFamily="2" charset="0"/>
              </a:rPr>
              <a:t>DEPLOYMENT STRATEGY</a:t>
            </a:r>
          </a:p>
          <a:p>
            <a:r>
              <a:rPr lang="en-US" sz="2800" b="1" dirty="0">
                <a:latin typeface="Sitka Display" panose="02000505000000020004" pitchFamily="2" charset="0"/>
              </a:rPr>
              <a:t>Software Distribution:</a:t>
            </a:r>
          </a:p>
          <a:p>
            <a:r>
              <a:rPr lang="en-US" sz="2400" dirty="0">
                <a:latin typeface="Sitka Display" panose="02000505000000020004" pitchFamily="2" charset="0"/>
              </a:rPr>
              <a:t>Package the keylogger software into an executable installer or standalone application.</a:t>
            </a:r>
          </a:p>
          <a:p>
            <a:r>
              <a:rPr lang="en-US" sz="2400" dirty="0">
                <a:latin typeface="Sitka Display" panose="02000505000000020004" pitchFamily="2" charset="0"/>
              </a:rPr>
              <a:t>Distribute the software through secure channels, such as direct downloads from a secure website or physical media (e.g., USB drives).</a:t>
            </a:r>
          </a:p>
          <a:p>
            <a:endParaRPr lang="en-US" sz="2400" dirty="0"/>
          </a:p>
          <a:p>
            <a:r>
              <a:rPr lang="en-US" sz="2800" b="1" dirty="0">
                <a:latin typeface="Sitka Display" panose="02000505000000020004" pitchFamily="2" charset="0"/>
              </a:rPr>
              <a:t>Installation:</a:t>
            </a:r>
          </a:p>
          <a:p>
            <a:r>
              <a:rPr lang="en-US" sz="2400" dirty="0">
                <a:latin typeface="Sitka Display" panose="02000505000000020004" pitchFamily="2" charset="0"/>
              </a:rPr>
              <a:t>Provide clear instructions for installing the keylogger on the target system.</a:t>
            </a:r>
          </a:p>
          <a:p>
            <a:r>
              <a:rPr lang="en-US" sz="2400" dirty="0">
                <a:latin typeface="Sitka Display" panose="02000505000000020004" pitchFamily="2" charset="0"/>
              </a:rPr>
              <a:t>Optionally, include stealth installation options to minimize user awareness of the key logger's presence.</a:t>
            </a:r>
          </a:p>
          <a:p>
            <a:endParaRPr lang="en-US" sz="2400" b="1" dirty="0">
              <a:latin typeface="Sitka Display" panose="02000505000000020004" pitchFamily="2" charset="0"/>
            </a:endParaRPr>
          </a:p>
          <a:p>
            <a:r>
              <a:rPr lang="en-US" sz="2800" b="1" dirty="0">
                <a:latin typeface="Sitka Display" panose="02000505000000020004" pitchFamily="2" charset="0"/>
              </a:rPr>
              <a:t>Configuration:</a:t>
            </a:r>
          </a:p>
          <a:p>
            <a:r>
              <a:rPr lang="en-US" sz="2400" dirty="0">
                <a:latin typeface="Sitka Display" panose="02000505000000020004" pitchFamily="2" charset="0"/>
              </a:rPr>
              <a:t>Include a user interface or configuration file for setting up the keylogger parameters (e.g., logging mode, encryption settings).</a:t>
            </a:r>
          </a:p>
          <a:p>
            <a:r>
              <a:rPr lang="en-US" sz="2400" dirty="0">
                <a:latin typeface="Sitka Display" panose="02000505000000020004" pitchFamily="2" charset="0"/>
              </a:rPr>
              <a:t>Ensure that configuration options are easy to understand and use A</a:t>
            </a:r>
          </a:p>
        </p:txBody>
      </p:sp>
    </p:spTree>
    <p:extLst>
      <p:ext uri="{BB962C8B-B14F-4D97-AF65-F5344CB8AC3E}">
        <p14:creationId xmlns:p14="http://schemas.microsoft.com/office/powerpoint/2010/main" val="294476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078CF6-8B3F-0C62-ECCE-1ACB92B9F2DB}"/>
              </a:ext>
            </a:extLst>
          </p:cNvPr>
          <p:cNvSpPr txBox="1"/>
          <p:nvPr/>
        </p:nvSpPr>
        <p:spPr>
          <a:xfrm>
            <a:off x="478465" y="475450"/>
            <a:ext cx="10441172" cy="6370975"/>
          </a:xfrm>
          <a:prstGeom prst="rect">
            <a:avLst/>
          </a:prstGeom>
          <a:noFill/>
        </p:spPr>
        <p:txBody>
          <a:bodyPr wrap="square">
            <a:spAutoFit/>
          </a:bodyPr>
          <a:lstStyle/>
          <a:p>
            <a:r>
              <a:rPr lang="en-US" sz="2400" b="1" dirty="0">
                <a:latin typeface="Sitka Display" panose="02000505000000020004" pitchFamily="2" charset="0"/>
              </a:rPr>
              <a:t>Testing:</a:t>
            </a:r>
          </a:p>
          <a:p>
            <a:r>
              <a:rPr lang="en-US" sz="2400" dirty="0">
                <a:latin typeface="Sitka Display" panose="02000505000000020004" pitchFamily="2" charset="0"/>
              </a:rPr>
              <a:t>Conduct thorough testing of the keylogger software to ensure reliability, compatibility, and stealthiness.</a:t>
            </a:r>
          </a:p>
          <a:p>
            <a:r>
              <a:rPr lang="en-US" sz="2400" dirty="0">
                <a:latin typeface="Sitka Display" panose="02000505000000020004" pitchFamily="2" charset="0"/>
              </a:rPr>
              <a:t>Test the keylogger across different operating systems and hardware configurations.</a:t>
            </a:r>
          </a:p>
          <a:p>
            <a:endParaRPr lang="en-US" sz="2400" dirty="0"/>
          </a:p>
          <a:p>
            <a:r>
              <a:rPr lang="en-US" sz="2400" b="1" dirty="0">
                <a:latin typeface="Sitka Display" panose="02000505000000020004" pitchFamily="2" charset="0"/>
              </a:rPr>
              <a:t>Deployment:</a:t>
            </a:r>
          </a:p>
          <a:p>
            <a:r>
              <a:rPr lang="en-US" sz="2400" dirty="0">
                <a:latin typeface="Sitka Display" panose="02000505000000020004" pitchFamily="2" charset="0"/>
              </a:rPr>
              <a:t>Deploy the keylogger on target systems where monitoring or surveillance is required.</a:t>
            </a:r>
          </a:p>
          <a:p>
            <a:r>
              <a:rPr lang="en-US" sz="2400" dirty="0">
                <a:latin typeface="Sitka Display" panose="02000505000000020004" pitchFamily="2" charset="0"/>
              </a:rPr>
              <a:t>Ensure compliance with relevant laws and regulations governing the use of surveillance software.</a:t>
            </a:r>
          </a:p>
          <a:p>
            <a:endParaRPr lang="en-US" sz="2400" dirty="0">
              <a:latin typeface="Sitka Display" panose="02000505000000020004" pitchFamily="2" charset="0"/>
            </a:endParaRPr>
          </a:p>
          <a:p>
            <a:r>
              <a:rPr lang="en-US" sz="2400" b="1" dirty="0">
                <a:latin typeface="Sitka Display" panose="02000505000000020004" pitchFamily="2" charset="0"/>
              </a:rPr>
              <a:t>Maintenance and Updates:</a:t>
            </a:r>
          </a:p>
          <a:p>
            <a:r>
              <a:rPr lang="en-US" sz="2400" dirty="0">
                <a:latin typeface="Sitka Display" panose="02000505000000020004" pitchFamily="2" charset="0"/>
              </a:rPr>
              <a:t>Establish a process for regular maintenance and updates to address security vulnerabilities and compatibility issues.</a:t>
            </a:r>
          </a:p>
          <a:p>
            <a:r>
              <a:rPr lang="en-US" sz="2400" dirty="0">
                <a:latin typeface="Sitka Display" panose="02000505000000020004" pitchFamily="2" charset="0"/>
              </a:rPr>
              <a:t>Provide users with instructions for updating the keylogger software to the latest version.</a:t>
            </a:r>
          </a:p>
          <a:p>
            <a:endParaRPr lang="en-US" sz="2400" dirty="0"/>
          </a:p>
        </p:txBody>
      </p:sp>
    </p:spTree>
    <p:extLst>
      <p:ext uri="{BB962C8B-B14F-4D97-AF65-F5344CB8AC3E}">
        <p14:creationId xmlns:p14="http://schemas.microsoft.com/office/powerpoint/2010/main" val="270499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0034F1-67C7-FF20-E4C6-2B7D98177223}"/>
              </a:ext>
            </a:extLst>
          </p:cNvPr>
          <p:cNvSpPr txBox="1"/>
          <p:nvPr/>
        </p:nvSpPr>
        <p:spPr>
          <a:xfrm>
            <a:off x="956930" y="1157314"/>
            <a:ext cx="10100931" cy="3477875"/>
          </a:xfrm>
          <a:prstGeom prst="rect">
            <a:avLst/>
          </a:prstGeom>
          <a:noFill/>
        </p:spPr>
        <p:txBody>
          <a:bodyPr wrap="square">
            <a:spAutoFit/>
          </a:bodyPr>
          <a:lstStyle/>
          <a:p>
            <a:r>
              <a:rPr lang="en-US" sz="2800" b="1" dirty="0">
                <a:latin typeface="Sitka Display" panose="02000505000000020004" pitchFamily="2" charset="0"/>
              </a:rPr>
              <a:t>Monitoring and Analysis:</a:t>
            </a:r>
          </a:p>
          <a:p>
            <a:endParaRPr lang="en-US" sz="2400" dirty="0">
              <a:latin typeface="Sitka Display" panose="02000505000000020004" pitchFamily="2" charset="0"/>
            </a:endParaRPr>
          </a:p>
          <a:p>
            <a:r>
              <a:rPr lang="en-US" sz="2400" dirty="0">
                <a:latin typeface="Sitka Display" panose="02000505000000020004" pitchFamily="2" charset="0"/>
              </a:rPr>
              <a:t>Monitor logged keystrokes periodically to gather relevant information or insights.</a:t>
            </a:r>
          </a:p>
          <a:p>
            <a:r>
              <a:rPr lang="en-US" sz="2400" dirty="0">
                <a:latin typeface="Sitka Display" panose="02000505000000020004" pitchFamily="2" charset="0"/>
              </a:rPr>
              <a:t>Analyze logged data for patterns, anomalies, or security threats.</a:t>
            </a:r>
          </a:p>
          <a:p>
            <a:endParaRPr lang="en-US" sz="2400" dirty="0">
              <a:latin typeface="Sitka Display" panose="02000505000000020004" pitchFamily="2" charset="0"/>
            </a:endParaRPr>
          </a:p>
          <a:p>
            <a:r>
              <a:rPr lang="en-US" sz="2400" dirty="0">
                <a:latin typeface="Sitka Display" panose="02000505000000020004" pitchFamily="2" charset="0"/>
              </a:rPr>
              <a:t>    By following this algorithm and deployment strategy, the key logger can be effectively deployed and used for legitimate purposes such as parental control, employee monitoring, or law enforcement investigations, while also considering security, privacy, and ethical considerations.</a:t>
            </a:r>
          </a:p>
        </p:txBody>
      </p:sp>
    </p:spTree>
    <p:extLst>
      <p:ext uri="{BB962C8B-B14F-4D97-AF65-F5344CB8AC3E}">
        <p14:creationId xmlns:p14="http://schemas.microsoft.com/office/powerpoint/2010/main" val="417373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E38D-D87F-EECA-4DC1-3975C2CFD194}"/>
              </a:ext>
            </a:extLst>
          </p:cNvPr>
          <p:cNvSpPr>
            <a:spLocks noGrp="1"/>
          </p:cNvSpPr>
          <p:nvPr>
            <p:ph type="title"/>
          </p:nvPr>
        </p:nvSpPr>
        <p:spPr>
          <a:xfrm>
            <a:off x="581192" y="893542"/>
            <a:ext cx="11029616" cy="530296"/>
          </a:xfrm>
        </p:spPr>
        <p:txBody>
          <a:bodyPr>
            <a:normAutofit fontScale="90000"/>
          </a:bodyPr>
          <a:lstStyle/>
          <a:p>
            <a:r>
              <a:rPr lang="en-US" b="1" dirty="0">
                <a:solidFill>
                  <a:schemeClr val="tx1"/>
                </a:solidFill>
                <a:latin typeface="Sitka Display" panose="02000505000000020004" pitchFamily="2" charset="0"/>
              </a:rPr>
              <a:t>RESULT:</a:t>
            </a:r>
            <a:br>
              <a:rPr lang="en-US" b="1" dirty="0">
                <a:solidFill>
                  <a:schemeClr val="tx1"/>
                </a:solidFill>
                <a:latin typeface="Sitka Display" panose="02000505000000020004" pitchFamily="2" charset="0"/>
              </a:rPr>
            </a:br>
            <a:r>
              <a:rPr lang="en-US" b="1" dirty="0">
                <a:solidFill>
                  <a:schemeClr val="tx1"/>
                </a:solidFill>
                <a:latin typeface="Sitka Display" panose="02000505000000020004" pitchFamily="2" charset="0"/>
              </a:rPr>
              <a:t>     </a:t>
            </a:r>
            <a:r>
              <a:rPr lang="en-US" b="1" dirty="0">
                <a:solidFill>
                  <a:schemeClr val="accent1"/>
                </a:solidFill>
                <a:latin typeface="Sitka Display" panose="02000505000000020004" pitchFamily="2" charset="0"/>
              </a:rPr>
              <a:t>OUTPUT IMAGES:</a:t>
            </a:r>
            <a:endParaRPr lang="en-IN" b="1" dirty="0">
              <a:solidFill>
                <a:schemeClr val="tx1"/>
              </a:solidFill>
              <a:latin typeface="Sitka Display" panose="02000505000000020004" pitchFamily="2" charset="0"/>
            </a:endParaRPr>
          </a:p>
        </p:txBody>
      </p:sp>
      <p:pic>
        <p:nvPicPr>
          <p:cNvPr id="4" name="Content Placeholder 3">
            <a:extLst>
              <a:ext uri="{FF2B5EF4-FFF2-40B4-BE49-F238E27FC236}">
                <a16:creationId xmlns:a16="http://schemas.microsoft.com/office/drawing/2014/main" id="{3D57464E-ABF8-9DE9-E8B4-E3777DA7A0EF}"/>
              </a:ext>
            </a:extLst>
          </p:cNvPr>
          <p:cNvPicPr>
            <a:picLocks noGrp="1" noChangeAspect="1"/>
          </p:cNvPicPr>
          <p:nvPr>
            <p:ph idx="1"/>
          </p:nvPr>
        </p:nvPicPr>
        <p:blipFill>
          <a:blip r:embed="rId2"/>
          <a:stretch>
            <a:fillRect/>
          </a:stretch>
        </p:blipFill>
        <p:spPr>
          <a:xfrm>
            <a:off x="1190847" y="1584251"/>
            <a:ext cx="9133367" cy="5071730"/>
          </a:xfrm>
          <a:prstGeom prst="rect">
            <a:avLst/>
          </a:prstGeom>
        </p:spPr>
      </p:pic>
    </p:spTree>
    <p:extLst>
      <p:ext uri="{BB962C8B-B14F-4D97-AF65-F5344CB8AC3E}">
        <p14:creationId xmlns:p14="http://schemas.microsoft.com/office/powerpoint/2010/main" val="1855753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C0FC4E-5641-9F54-DF7D-A0BCB769DB3B}"/>
              </a:ext>
            </a:extLst>
          </p:cNvPr>
          <p:cNvPicPr>
            <a:picLocks noChangeAspect="1"/>
          </p:cNvPicPr>
          <p:nvPr/>
        </p:nvPicPr>
        <p:blipFill>
          <a:blip r:embed="rId2"/>
          <a:stretch>
            <a:fillRect/>
          </a:stretch>
        </p:blipFill>
        <p:spPr>
          <a:xfrm>
            <a:off x="1265275" y="1148315"/>
            <a:ext cx="9409814" cy="5199321"/>
          </a:xfrm>
          <a:prstGeom prst="rect">
            <a:avLst/>
          </a:prstGeom>
        </p:spPr>
      </p:pic>
    </p:spTree>
    <p:extLst>
      <p:ext uri="{BB962C8B-B14F-4D97-AF65-F5344CB8AC3E}">
        <p14:creationId xmlns:p14="http://schemas.microsoft.com/office/powerpoint/2010/main" val="156356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C32B81-E5A5-97C6-6DCE-51EDCF62BF2B}"/>
              </a:ext>
            </a:extLst>
          </p:cNvPr>
          <p:cNvPicPr>
            <a:picLocks noChangeAspect="1"/>
          </p:cNvPicPr>
          <p:nvPr/>
        </p:nvPicPr>
        <p:blipFill>
          <a:blip r:embed="rId2"/>
          <a:stretch>
            <a:fillRect/>
          </a:stretch>
        </p:blipFill>
        <p:spPr>
          <a:xfrm>
            <a:off x="1148317" y="962954"/>
            <a:ext cx="9771320" cy="5469744"/>
          </a:xfrm>
          <a:prstGeom prst="rect">
            <a:avLst/>
          </a:prstGeom>
        </p:spPr>
      </p:pic>
    </p:spTree>
    <p:extLst>
      <p:ext uri="{BB962C8B-B14F-4D97-AF65-F5344CB8AC3E}">
        <p14:creationId xmlns:p14="http://schemas.microsoft.com/office/powerpoint/2010/main" val="347651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C5988A-60AA-EAD0-6021-74FC08579BEE}"/>
              </a:ext>
            </a:extLst>
          </p:cNvPr>
          <p:cNvPicPr>
            <a:picLocks noChangeAspect="1"/>
          </p:cNvPicPr>
          <p:nvPr/>
        </p:nvPicPr>
        <p:blipFill>
          <a:blip r:embed="rId2"/>
          <a:stretch>
            <a:fillRect/>
          </a:stretch>
        </p:blipFill>
        <p:spPr>
          <a:xfrm>
            <a:off x="999461" y="889796"/>
            <a:ext cx="9590568" cy="5425944"/>
          </a:xfrm>
          <a:prstGeom prst="rect">
            <a:avLst/>
          </a:prstGeom>
        </p:spPr>
      </p:pic>
    </p:spTree>
    <p:extLst>
      <p:ext uri="{BB962C8B-B14F-4D97-AF65-F5344CB8AC3E}">
        <p14:creationId xmlns:p14="http://schemas.microsoft.com/office/powerpoint/2010/main" val="162550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600" b="1" dirty="0">
                <a:solidFill>
                  <a:srgbClr val="002060"/>
                </a:solidFill>
                <a:latin typeface="Arial Black" panose="020B0A04020102020204" pitchFamily="34" charset="0"/>
                <a:cs typeface="Arial" panose="020B0604020202020204" pitchFamily="34" charset="0"/>
              </a:rPr>
              <a:t>OUTLINE </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lgn="just"/>
            <a:r>
              <a:rPr lang="en-US" sz="2000" b="1" dirty="0">
                <a:latin typeface="Arial"/>
                <a:ea typeface="+mn-lt"/>
                <a:cs typeface="Arial"/>
              </a:rPr>
              <a:t>Problem Statement </a:t>
            </a:r>
            <a:endParaRPr lang="en-US" sz="2000" dirty="0">
              <a:latin typeface="Arial"/>
              <a:cs typeface="Arial"/>
            </a:endParaRPr>
          </a:p>
          <a:p>
            <a:pPr marL="305435" indent="-305435" algn="just"/>
            <a:r>
              <a:rPr lang="en-US" sz="2000" b="1" dirty="0">
                <a:latin typeface="Arial"/>
                <a:ea typeface="+mn-lt"/>
                <a:cs typeface="Arial"/>
              </a:rPr>
              <a:t>Proposed System/Solution</a:t>
            </a:r>
            <a:endParaRPr lang="en-US" sz="2000" dirty="0">
              <a:latin typeface="Arial"/>
              <a:cs typeface="Arial"/>
            </a:endParaRPr>
          </a:p>
          <a:p>
            <a:pPr marL="305435" indent="-305435" algn="just"/>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lgn="just"/>
            <a:r>
              <a:rPr lang="en-US" sz="2000" b="1" dirty="0">
                <a:latin typeface="Arial"/>
                <a:ea typeface="+mn-lt"/>
                <a:cs typeface="+mn-lt"/>
              </a:rPr>
              <a:t>Algorithm &amp; Deployment  </a:t>
            </a:r>
            <a:endParaRPr lang="en-US" sz="2000" dirty="0">
              <a:latin typeface="Arial"/>
              <a:cs typeface="Calibri"/>
            </a:endParaRPr>
          </a:p>
          <a:p>
            <a:pPr marL="305435" indent="-305435" algn="just"/>
            <a:r>
              <a:rPr lang="en-US" sz="2000" b="1" dirty="0">
                <a:latin typeface="Arial"/>
                <a:ea typeface="+mn-lt"/>
                <a:cs typeface="Arial"/>
              </a:rPr>
              <a:t>Result and Output Image</a:t>
            </a:r>
          </a:p>
          <a:p>
            <a:pPr marL="305435" indent="-305435" algn="just"/>
            <a:r>
              <a:rPr lang="en-US" sz="2000" b="1" dirty="0">
                <a:latin typeface="Arial"/>
                <a:ea typeface="+mn-lt"/>
                <a:cs typeface="Arial"/>
              </a:rPr>
              <a:t>Conclusion</a:t>
            </a:r>
            <a:endParaRPr lang="en-US" sz="2000" dirty="0">
              <a:latin typeface="Arial"/>
              <a:cs typeface="Arial"/>
            </a:endParaRPr>
          </a:p>
          <a:p>
            <a:pPr marL="305435" indent="-305435" algn="just"/>
            <a:r>
              <a:rPr lang="en-US" sz="2000" b="1" dirty="0">
                <a:latin typeface="Arial"/>
                <a:ea typeface="+mn-lt"/>
                <a:cs typeface="Arial"/>
              </a:rPr>
              <a:t>Future Scope</a:t>
            </a:r>
          </a:p>
          <a:p>
            <a:pPr marL="305435" indent="-305435" algn="just"/>
            <a:r>
              <a:rPr lang="en-US" sz="2000" b="1" dirty="0">
                <a:latin typeface="Arial"/>
                <a:ea typeface="+mn-lt"/>
                <a:cs typeface="Arial"/>
              </a:rPr>
              <a:t>References</a:t>
            </a:r>
            <a:endParaRPr lang="en-US" sz="2000" dirty="0">
              <a:latin typeface="Arial"/>
              <a:cs typeface="Arial"/>
            </a:endParaRPr>
          </a:p>
          <a:p>
            <a:pPr marL="305435" indent="-305435"/>
            <a:endParaRPr lang="en-US" dirty="0">
              <a:latin typeface="Arial"/>
              <a:cs typeface="Arial"/>
            </a:endParaRPr>
          </a:p>
        </p:txBody>
      </p:sp>
      <p:pic>
        <p:nvPicPr>
          <p:cNvPr id="5" name="Picture 4">
            <a:extLst>
              <a:ext uri="{FF2B5EF4-FFF2-40B4-BE49-F238E27FC236}">
                <a16:creationId xmlns:a16="http://schemas.microsoft.com/office/drawing/2014/main" id="{6149B2BC-0BE9-6DAF-5A47-155B6BF3DE20}"/>
              </a:ext>
            </a:extLst>
          </p:cNvPr>
          <p:cNvPicPr>
            <a:picLocks noChangeAspect="1"/>
          </p:cNvPicPr>
          <p:nvPr/>
        </p:nvPicPr>
        <p:blipFill>
          <a:blip r:embed="rId2"/>
          <a:stretch>
            <a:fillRect/>
          </a:stretch>
        </p:blipFill>
        <p:spPr>
          <a:xfrm>
            <a:off x="5773480" y="1265274"/>
            <a:ext cx="4901682" cy="49122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US" sz="2400" dirty="0">
                <a:solidFill>
                  <a:srgbClr val="0F0F0F"/>
                </a:solidFill>
                <a:latin typeface="Sitka Display" panose="02000505000000020004" pitchFamily="2" charset="0"/>
                <a:ea typeface="+mn-lt"/>
                <a:cs typeface="+mn-lt"/>
              </a:rPr>
              <a:t>The result of implementing a key logger system is the successful capture and logging of keystrokes from the target system. Captured keystrokes are securely stored either locally or remotely, ensuring confidentiality and integrity. </a:t>
            </a:r>
          </a:p>
          <a:p>
            <a:r>
              <a:rPr lang="en-US" sz="2400" dirty="0">
                <a:solidFill>
                  <a:srgbClr val="0F0F0F"/>
                </a:solidFill>
                <a:latin typeface="Sitka Display" panose="02000505000000020004" pitchFamily="2" charset="0"/>
                <a:ea typeface="+mn-lt"/>
                <a:cs typeface="+mn-lt"/>
              </a:rPr>
              <a:t>The key logger operates stealthily, avoiding detection by antivirus software and other security measures.</a:t>
            </a:r>
          </a:p>
          <a:p>
            <a:r>
              <a:rPr lang="en-US" sz="2400" dirty="0">
                <a:solidFill>
                  <a:srgbClr val="0F0F0F"/>
                </a:solidFill>
                <a:latin typeface="Sitka Display" panose="02000505000000020004" pitchFamily="2" charset="0"/>
                <a:ea typeface="+mn-lt"/>
                <a:cs typeface="+mn-lt"/>
              </a:rPr>
              <a:t> Optionally, authorized users can monitor logged keystrokes remotely. Configuration options are provided for customization, and regular maintenance and updates are conducted to address security vulnerabilities. </a:t>
            </a:r>
          </a:p>
          <a:p>
            <a:r>
              <a:rPr lang="en-US" sz="2400" dirty="0">
                <a:solidFill>
                  <a:srgbClr val="0F0F0F"/>
                </a:solidFill>
                <a:latin typeface="Sitka Display" panose="02000505000000020004" pitchFamily="2" charset="0"/>
                <a:ea typeface="+mn-lt"/>
                <a:cs typeface="+mn-lt"/>
              </a:rPr>
              <a:t>The use of the key logger complies with relevant laws and regulations, prioritizing security, privacy</a:t>
            </a:r>
            <a:r>
              <a:rPr lang="en-IN" sz="2400" dirty="0">
                <a:solidFill>
                  <a:srgbClr val="0F0F0F"/>
                </a:solidFill>
                <a:latin typeface="Sitka Display" panose="02000505000000020004" pitchFamily="2" charset="0"/>
                <a:ea typeface="+mn-lt"/>
                <a:cs typeface="+mn-lt"/>
              </a:rPr>
              <a:t> and ethical considerations.</a:t>
            </a:r>
            <a:endParaRPr lang="en-IN" sz="2400" dirty="0">
              <a:latin typeface="Sitka Display" panose="02000505000000020004" pitchFamily="2" charset="0"/>
            </a:endParaRPr>
          </a:p>
        </p:txBody>
      </p:sp>
    </p:spTree>
    <p:extLst>
      <p:ext uri="{BB962C8B-B14F-4D97-AF65-F5344CB8AC3E}">
        <p14:creationId xmlns:p14="http://schemas.microsoft.com/office/powerpoint/2010/main" val="1483293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latin typeface="Sitka Display" panose="02000505000000020004" pitchFamily="2" charset="0"/>
              </a:rPr>
              <a:t>In conclusion, keyloggers serve as powerful tools for capturing and logging keystrokes on target systems. They provide valuable insights for various purposes such as parental control, employee monitoring, or law enforcement investigations. </a:t>
            </a:r>
          </a:p>
          <a:p>
            <a:pPr marL="305435" indent="-305435"/>
            <a:endParaRPr lang="en-US" sz="2400" dirty="0">
              <a:latin typeface="Sitka Display" panose="02000505000000020004" pitchFamily="2" charset="0"/>
            </a:endParaRPr>
          </a:p>
          <a:p>
            <a:pPr marL="305435" indent="-305435"/>
            <a:r>
              <a:rPr lang="en-US" sz="2400" dirty="0">
                <a:latin typeface="Sitka Display" panose="02000505000000020004" pitchFamily="2" charset="0"/>
              </a:rPr>
              <a:t>Their deployment must be approached with caution, ensuring compliance with legal and ethical standards to protect user privacy and prevent misuse. By implementing effective stealth mechanisms, secure data storage, and regular maintenance practices, keyloggers can be valuable assets for surveillance while prioritizing security and ethical considerations.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29345" y="1998921"/>
            <a:ext cx="11029615" cy="4859079"/>
          </a:xfrm>
        </p:spPr>
        <p:txBody>
          <a:bodyPr>
            <a:normAutofit fontScale="70000" lnSpcReduction="20000"/>
          </a:bodyPr>
          <a:lstStyle/>
          <a:p>
            <a:r>
              <a:rPr lang="en-US" sz="3400" b="1" dirty="0">
                <a:latin typeface="Sitka Display" panose="02000505000000020004" pitchFamily="2" charset="0"/>
              </a:rPr>
              <a:t>Enhanced Stealth Techniques</a:t>
            </a:r>
          </a:p>
          <a:p>
            <a:r>
              <a:rPr lang="en-US" sz="3400" b="1" dirty="0">
                <a:latin typeface="Sitka Display" panose="02000505000000020004" pitchFamily="2" charset="0"/>
              </a:rPr>
              <a:t>Advanced Encryption Methods</a:t>
            </a:r>
          </a:p>
          <a:p>
            <a:r>
              <a:rPr lang="en-US" sz="3400" b="1" dirty="0">
                <a:latin typeface="Sitka Display" panose="02000505000000020004" pitchFamily="2" charset="0"/>
              </a:rPr>
              <a:t>Integration with Artificial Intelligence</a:t>
            </a:r>
          </a:p>
          <a:p>
            <a:r>
              <a:rPr lang="en-US" sz="3400" b="1" dirty="0">
                <a:latin typeface="Sitka Display" panose="02000505000000020004" pitchFamily="2" charset="0"/>
              </a:rPr>
              <a:t>Cloud-Based Logging and Analysis</a:t>
            </a:r>
          </a:p>
          <a:p>
            <a:r>
              <a:rPr lang="en-US" sz="3400" b="1" dirty="0">
                <a:latin typeface="Sitka Display" panose="02000505000000020004" pitchFamily="2" charset="0"/>
              </a:rPr>
              <a:t>Improved Compatibility with Emerging Technologies</a:t>
            </a:r>
          </a:p>
          <a:p>
            <a:r>
              <a:rPr lang="en-US" sz="3400" b="1" dirty="0">
                <a:latin typeface="Sitka Display" panose="02000505000000020004" pitchFamily="2" charset="0"/>
              </a:rPr>
              <a:t>Enhanced User Awareness and Control Features</a:t>
            </a:r>
          </a:p>
          <a:p>
            <a:r>
              <a:rPr lang="en-US" sz="3400" b="1" dirty="0">
                <a:latin typeface="Sitka Display" panose="02000505000000020004" pitchFamily="2" charset="0"/>
              </a:rPr>
              <a:t>Integration with Endpoint Security Solutions</a:t>
            </a:r>
          </a:p>
          <a:p>
            <a:r>
              <a:rPr lang="en-US" sz="3400" b="1" dirty="0">
                <a:latin typeface="Sitka Display" panose="02000505000000020004" pitchFamily="2" charset="0"/>
              </a:rPr>
              <a:t>Compliance with Evolving Privacy Regulations</a:t>
            </a:r>
          </a:p>
          <a:p>
            <a:r>
              <a:rPr lang="en-US" sz="3400" b="1" dirty="0">
                <a:latin typeface="Sitka Display" panose="02000505000000020004" pitchFamily="2" charset="0"/>
              </a:rPr>
              <a:t>Application in Internet of Things (IoT) Devices</a:t>
            </a:r>
          </a:p>
          <a:p>
            <a:r>
              <a:rPr lang="en-US" sz="3400" b="1" dirty="0">
                <a:latin typeface="Sitka Display" panose="02000505000000020004" pitchFamily="2" charset="0"/>
              </a:rPr>
              <a:t>Development of Countermeasures and Anti-Keylogging Technologies</a:t>
            </a:r>
          </a:p>
          <a:p>
            <a:pPr marL="0" indent="0">
              <a:buNone/>
            </a:pPr>
            <a:endParaRPr lang="en-US" sz="3400" b="1" dirty="0"/>
          </a:p>
          <a:p>
            <a:pPr marL="305435" indent="-305435"/>
            <a:endParaRPr lang="en-US" sz="31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pic>
        <p:nvPicPr>
          <p:cNvPr id="6" name="Picture 5">
            <a:extLst>
              <a:ext uri="{FF2B5EF4-FFF2-40B4-BE49-F238E27FC236}">
                <a16:creationId xmlns:a16="http://schemas.microsoft.com/office/drawing/2014/main" id="{9466BAB2-0ACA-8871-4DE2-9ED0DDB1D311}"/>
              </a:ext>
            </a:extLst>
          </p:cNvPr>
          <p:cNvPicPr>
            <a:picLocks noChangeAspect="1"/>
          </p:cNvPicPr>
          <p:nvPr/>
        </p:nvPicPr>
        <p:blipFill>
          <a:blip r:embed="rId2"/>
          <a:stretch>
            <a:fillRect/>
          </a:stretch>
        </p:blipFill>
        <p:spPr>
          <a:xfrm>
            <a:off x="7676706" y="1374955"/>
            <a:ext cx="3458628" cy="3658895"/>
          </a:xfrm>
          <a:prstGeom prst="rect">
            <a:avLst/>
          </a:prstGeom>
          <a:ln>
            <a:noFill/>
          </a:ln>
          <a:effectLst>
            <a:softEdge rad="112500"/>
          </a:effectLst>
        </p:spPr>
      </p:pic>
    </p:spTree>
    <p:extLst>
      <p:ext uri="{BB962C8B-B14F-4D97-AF65-F5344CB8AC3E}">
        <p14:creationId xmlns:p14="http://schemas.microsoft.com/office/powerpoint/2010/main" val="61488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232452"/>
            <a:ext cx="11029615" cy="5453688"/>
          </a:xfrm>
        </p:spPr>
        <p:txBody>
          <a:bodyPr>
            <a:normAutofit fontScale="47500" lnSpcReduction="20000"/>
          </a:bodyPr>
          <a:lstStyle/>
          <a:p>
            <a:pPr marL="305435" indent="-305435"/>
            <a:r>
              <a:rPr lang="en-US" sz="5100" dirty="0">
                <a:latin typeface="Sitka Display" panose="02000505000000020004" pitchFamily="2" charset="0"/>
              </a:rPr>
              <a:t>Research Papers and Academic Journals</a:t>
            </a:r>
          </a:p>
          <a:p>
            <a:pPr marL="305435" indent="-305435"/>
            <a:r>
              <a:rPr lang="en-US" sz="5100" dirty="0">
                <a:latin typeface="Sitka Display" panose="02000505000000020004" pitchFamily="2" charset="0"/>
              </a:rPr>
              <a:t>Technical Documentation from Security Companies</a:t>
            </a:r>
          </a:p>
          <a:p>
            <a:pPr marL="305435" indent="-305435"/>
            <a:r>
              <a:rPr lang="en-US" sz="5100" dirty="0">
                <a:latin typeface="Sitka Display" panose="02000505000000020004" pitchFamily="2" charset="0"/>
              </a:rPr>
              <a:t>Books on Cybersecurity and Surveillance Techniques</a:t>
            </a:r>
          </a:p>
          <a:p>
            <a:pPr marL="305435" indent="-305435"/>
            <a:r>
              <a:rPr lang="en-US" sz="5100" dirty="0">
                <a:latin typeface="Sitka Display" panose="02000505000000020004" pitchFamily="2" charset="0"/>
              </a:rPr>
              <a:t>Online Forums and Discussion Groups</a:t>
            </a:r>
          </a:p>
          <a:p>
            <a:pPr marL="305435" indent="-305435"/>
            <a:r>
              <a:rPr lang="en-US" sz="5100" dirty="0">
                <a:latin typeface="Sitka Display" panose="02000505000000020004" pitchFamily="2" charset="0"/>
              </a:rPr>
              <a:t>Security Conferences and Seminars</a:t>
            </a:r>
          </a:p>
          <a:p>
            <a:pPr marL="305435" indent="-305435"/>
            <a:r>
              <a:rPr lang="en-US" sz="5100" dirty="0">
                <a:latin typeface="Sitka Display" panose="02000505000000020004" pitchFamily="2" charset="0"/>
              </a:rPr>
              <a:t>Official Websites of Software Developers</a:t>
            </a:r>
          </a:p>
          <a:p>
            <a:pPr marL="305435" indent="-305435"/>
            <a:r>
              <a:rPr lang="en-US" sz="5100" dirty="0">
                <a:latin typeface="Sitka Display" panose="02000505000000020004" pitchFamily="2" charset="0"/>
              </a:rPr>
              <a:t>Industry Reports and Whitepapers</a:t>
            </a:r>
          </a:p>
          <a:p>
            <a:pPr marL="305435" indent="-305435"/>
            <a:r>
              <a:rPr lang="en-US" sz="5100" dirty="0">
                <a:latin typeface="Sitka Display" panose="02000505000000020004" pitchFamily="2" charset="0"/>
              </a:rPr>
              <a:t>Legal and Regulatory Documents</a:t>
            </a:r>
          </a:p>
          <a:p>
            <a:pPr marL="305435" indent="-305435"/>
            <a:r>
              <a:rPr lang="en-US" sz="5100" dirty="0">
                <a:latin typeface="Sitka Display" panose="02000505000000020004" pitchFamily="2" charset="0"/>
              </a:rPr>
              <a:t>Online Tutorials and Guides</a:t>
            </a:r>
          </a:p>
          <a:p>
            <a:pPr marL="305435" indent="-305435"/>
            <a:r>
              <a:rPr lang="en-US" sz="5100" dirty="0">
                <a:latin typeface="Sitka Display" panose="02000505000000020004" pitchFamily="2" charset="0"/>
              </a:rPr>
              <a:t>Case Studies and Practical Examples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D3C4B9-0130-4034-B732-7955C7F34691}"/>
              </a:ext>
            </a:extLst>
          </p:cNvPr>
          <p:cNvSpPr txBox="1"/>
          <p:nvPr/>
        </p:nvSpPr>
        <p:spPr>
          <a:xfrm>
            <a:off x="925033" y="815414"/>
            <a:ext cx="9867011" cy="5262979"/>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Academic Journals and Research Papers: </a:t>
            </a:r>
            <a:r>
              <a:rPr lang="en-US" sz="2400" dirty="0">
                <a:latin typeface="Sitka Display" panose="02000505000000020004" pitchFamily="2" charset="0"/>
              </a:rPr>
              <a:t>Search for peer-reviewed articles and research papers on keyloggers, cybersecurity, and related topics through academic databases such as IEEE Xplore, ACM Digital Library, and Google Scholar.</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Books: </a:t>
            </a:r>
            <a:r>
              <a:rPr lang="en-US" sz="2400" dirty="0">
                <a:latin typeface="Sitka Display" panose="02000505000000020004" pitchFamily="2" charset="0"/>
              </a:rPr>
              <a:t>Look for books on cybersecurity, programming, and software development that cover topics related to keyloggers. Check reputable publishers such as O'Reilly, Wiley, and Springer for relevant titles.</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Online Documentation and Tutorials: </a:t>
            </a:r>
            <a:r>
              <a:rPr lang="en-US" sz="2400" dirty="0">
                <a:latin typeface="Sitka Display" panose="02000505000000020004" pitchFamily="2" charset="0"/>
              </a:rPr>
              <a:t>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p:txBody>
      </p:sp>
    </p:spTree>
    <p:extLst>
      <p:ext uri="{BB962C8B-B14F-4D97-AF65-F5344CB8AC3E}">
        <p14:creationId xmlns:p14="http://schemas.microsoft.com/office/powerpoint/2010/main" val="36162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06FC65-E9AE-9508-5744-D3D221E1C5A8}"/>
              </a:ext>
            </a:extLst>
          </p:cNvPr>
          <p:cNvSpPr txBox="1"/>
          <p:nvPr/>
        </p:nvSpPr>
        <p:spPr>
          <a:xfrm>
            <a:off x="1284768" y="976560"/>
            <a:ext cx="9622464" cy="4154984"/>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Cybersecurity Blogs and Websites: </a:t>
            </a:r>
            <a:r>
              <a:rPr lang="en-US" sz="2400" dirty="0">
                <a:latin typeface="Sitka Display" panose="02000505000000020004" pitchFamily="2" charset="0"/>
              </a:rPr>
              <a:t>Follow reputable cybersecurity blogs, news websites, and forums for articles, tutorials, and discussions on keyloggers and related topics. Examples include Krebs on Security, Schneier on Security, and the SANS Institute.</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Legal and Ethical Guidelines: </a:t>
            </a:r>
            <a:r>
              <a:rPr lang="en-US" sz="2400" dirty="0">
                <a:latin typeface="Sitka Display" panose="02000505000000020004" pitchFamily="2" charset="0"/>
              </a:rPr>
              <a:t>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p:txBody>
      </p:sp>
    </p:spTree>
    <p:extLst>
      <p:ext uri="{BB962C8B-B14F-4D97-AF65-F5344CB8AC3E}">
        <p14:creationId xmlns:p14="http://schemas.microsoft.com/office/powerpoint/2010/main" val="410356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C0878D-5D20-38B6-85B7-1B7B4F510205}"/>
              </a:ext>
            </a:extLst>
          </p:cNvPr>
          <p:cNvPicPr>
            <a:picLocks noChangeAspect="1"/>
          </p:cNvPicPr>
          <p:nvPr/>
        </p:nvPicPr>
        <p:blipFill>
          <a:blip r:embed="rId2"/>
          <a:stretch>
            <a:fillRect/>
          </a:stretch>
        </p:blipFill>
        <p:spPr>
          <a:xfrm>
            <a:off x="1935126" y="691116"/>
            <a:ext cx="8282761" cy="6039293"/>
          </a:xfrm>
          <a:prstGeom prst="rect">
            <a:avLst/>
          </a:prstGeom>
          <a:ln>
            <a:noFill/>
          </a:ln>
          <a:effectLst>
            <a:softEdge rad="112500"/>
          </a:effectLst>
        </p:spPr>
      </p:pic>
    </p:spTree>
    <p:extLst>
      <p:ext uri="{BB962C8B-B14F-4D97-AF65-F5344CB8AC3E}">
        <p14:creationId xmlns:p14="http://schemas.microsoft.com/office/powerpoint/2010/main" val="369959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036103" y="2766218"/>
            <a:ext cx="9298744" cy="1325563"/>
          </a:xfrm>
        </p:spPr>
        <p:txBody>
          <a:bodyPr>
            <a:noAutofit/>
          </a:bodyPr>
          <a:lstStyle/>
          <a:p>
            <a:pPr algn="ctr"/>
            <a:r>
              <a:rPr lang="en-US" sz="8800" b="1" dirty="0">
                <a:solidFill>
                  <a:schemeClr val="accent1"/>
                </a:solidFill>
                <a:latin typeface="Algerian" panose="04020705040A02060702" pitchFamily="82" charset="0"/>
                <a:cs typeface="Arial" panose="020B0604020202020204" pitchFamily="34" charset="0"/>
              </a:rPr>
              <a:t>THANK YOU</a:t>
            </a:r>
          </a:p>
        </p:txBody>
      </p:sp>
      <p:sp>
        <p:nvSpPr>
          <p:cNvPr id="2" name="Smiley Face 1">
            <a:extLst>
              <a:ext uri="{FF2B5EF4-FFF2-40B4-BE49-F238E27FC236}">
                <a16:creationId xmlns:a16="http://schemas.microsoft.com/office/drawing/2014/main" id="{1197DA3D-9E33-DAAB-2107-0EF809C01182}"/>
              </a:ext>
            </a:extLst>
          </p:cNvPr>
          <p:cNvSpPr/>
          <p:nvPr/>
        </p:nvSpPr>
        <p:spPr>
          <a:xfrm>
            <a:off x="8878185" y="2835329"/>
            <a:ext cx="1095155" cy="1052623"/>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C00000"/>
                </a:solidFill>
                <a:latin typeface="+mj-lt"/>
                <a:ea typeface="+mn-lt"/>
                <a:cs typeface="+mn-lt"/>
              </a:rPr>
              <a:t>EXAMPLE:</a:t>
            </a:r>
            <a:r>
              <a:rPr lang="en-IN" sz="2800" dirty="0">
                <a:solidFill>
                  <a:srgbClr val="C00000"/>
                </a:solidFill>
                <a:latin typeface="+mj-lt"/>
                <a:ea typeface="+mn-lt"/>
                <a:cs typeface="+mn-lt"/>
              </a:rPr>
              <a:t> </a:t>
            </a: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r>
            <a:b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endParaRPr kumimoji="0" lang="en-IN" sz="2400" b="0" i="0" u="none" strike="noStrike" kern="1200" cap="none" spc="0" normalizeH="0" baseline="0" noProof="0" dirty="0">
              <a:ln>
                <a:noFill/>
              </a:ln>
              <a:solidFill>
                <a:prstClr val="black">
                  <a:lumMod val="75000"/>
                  <a:lumOff val="25000"/>
                </a:prstClr>
              </a:solidFill>
              <a:effectLst/>
              <a:uLnTx/>
              <a:uFillTx/>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flipV="1">
            <a:off x="441671" y="4380613"/>
            <a:ext cx="11613485" cy="3530009"/>
          </a:xfrm>
        </p:spPr>
        <p:txBody>
          <a:bodyPr vert="horz" lIns="91440" tIns="45720" rIns="91440" bIns="45720" rtlCol="0" anchor="ct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endParaRPr kumimoji="0" lang="en-US" sz="1200" b="1" i="0" u="none" strike="noStrike" kern="1200" cap="none" spc="0" normalizeH="0" baseline="0" noProof="0" dirty="0">
              <a:ln>
                <a:noFill/>
              </a:ln>
              <a:solidFill>
                <a:prstClr val="black"/>
              </a:solidFill>
              <a:effectLst/>
              <a:uLnTx/>
              <a:uFillTx/>
              <a:latin typeface="Söhne"/>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Söhne"/>
                <a:ea typeface="+mn-ea"/>
                <a:cs typeface="+mn-cs"/>
              </a:rPr>
              <a:t>.</a:t>
            </a:r>
          </a:p>
          <a:p>
            <a:pPr marL="305435" indent="-305435"/>
            <a:endParaRPr lang="en-IN" sz="24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CB3D57B1-F420-5318-598A-5D73B838AF76}"/>
              </a:ext>
            </a:extLst>
          </p:cNvPr>
          <p:cNvSpPr txBox="1"/>
          <p:nvPr/>
        </p:nvSpPr>
        <p:spPr>
          <a:xfrm>
            <a:off x="581192" y="1354530"/>
            <a:ext cx="10540464" cy="5278368"/>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Cross-Platform Compatibility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be developed to work seamlessly across major operating systems, including Windows, macOS, and Linux, ensuring broad compatibility.</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Stealth Mode Operation</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run silently in the background, without displaying any visible interface or notifications to the user. It will operate discreetly to avoid detection and interference with the user's normal activities.</a:t>
            </a:r>
          </a:p>
          <a:p>
            <a:pPr marL="342900" lvl="0" indent="-342900" defTabSz="457200">
              <a:spcBef>
                <a:spcPts val="1000"/>
              </a:spcBef>
              <a:buClr>
                <a:srgbClr val="90C226"/>
              </a:buClr>
              <a:buSzPct val="80000"/>
              <a:buFont typeface="+mj-lt"/>
              <a:buAutoNum type="arabicPeriod"/>
              <a:defRPr/>
            </a:pPr>
            <a:r>
              <a:rPr lang="en-US" sz="2400" b="1" dirty="0">
                <a:solidFill>
                  <a:srgbClr val="FF0000"/>
                </a:solidFill>
                <a:latin typeface="Sitka Display" panose="02000505000000020004" pitchFamily="2" charset="0"/>
              </a:rPr>
              <a:t>Persistence Mechanism</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To ensure continuous operation, the keylogger will employ a persistence mechanism that allows it to automatically restart and resume logging keystrokes after system reboots or shutdowns.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Key Logging Functionality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capture all keystrokes made by the user, including letters, numbers, symbols, and special keys like Enter, Backspace, Shift, Ctrl, and Alt. It will log this information in a secure manner to prevent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5F6217-AF5F-DA1F-1CEF-006B3C09DAA5}"/>
              </a:ext>
            </a:extLst>
          </p:cNvPr>
          <p:cNvSpPr txBox="1"/>
          <p:nvPr/>
        </p:nvSpPr>
        <p:spPr>
          <a:xfrm>
            <a:off x="795671" y="513287"/>
            <a:ext cx="10196622" cy="6678751"/>
          </a:xfrm>
          <a:prstGeom prst="rect">
            <a:avLst/>
          </a:prstGeom>
          <a:noFill/>
        </p:spPr>
        <p:txBody>
          <a:bodyPr wrap="square">
            <a:spAutoFit/>
          </a:bodyPr>
          <a:lstStyle/>
          <a:p>
            <a:r>
              <a:rPr lang="en-US" sz="2400" b="1" dirty="0">
                <a:solidFill>
                  <a:srgbClr val="92D050"/>
                </a:solidFill>
              </a:rPr>
              <a:t>5</a:t>
            </a:r>
            <a:r>
              <a:rPr lang="en-US" sz="2400" b="1" dirty="0">
                <a:solidFill>
                  <a:srgbClr val="FF0000"/>
                </a:solidFill>
                <a:latin typeface="Sitka Display" panose="02000505000000020004" pitchFamily="2" charset="0"/>
              </a:rPr>
              <a:t>.Secure Data Storage</a:t>
            </a:r>
            <a:r>
              <a:rPr lang="en-US" sz="2400" dirty="0">
                <a:solidFill>
                  <a:srgbClr val="FF0000"/>
                </a:solidFill>
                <a:latin typeface="Sitka Display" panose="02000505000000020004" pitchFamily="2" charset="0"/>
              </a:rPr>
              <a:t>: </a:t>
            </a:r>
            <a:r>
              <a:rPr lang="en-US" sz="2400" dirty="0">
                <a:latin typeface="Sitka Display" panose="02000505000000020004" pitchFamily="2" charset="0"/>
              </a:rPr>
              <a:t>Logged keystrokes will be securely stored in an encrypted format to prevent unauthorized access or tampering. The storage location will be chosen carefully to ensure data integrity and protection against potential threats.</a:t>
            </a:r>
          </a:p>
          <a:p>
            <a:r>
              <a:rPr lang="en-US" sz="2400" b="1" dirty="0">
                <a:solidFill>
                  <a:srgbClr val="92D050"/>
                </a:solidFill>
                <a:latin typeface="Sitka Display" panose="02000505000000020004" pitchFamily="2" charset="0"/>
              </a:rPr>
              <a:t>6.</a:t>
            </a:r>
            <a:r>
              <a:rPr lang="en-US" sz="2400" b="1" dirty="0">
                <a:solidFill>
                  <a:srgbClr val="FF0000"/>
                </a:solidFill>
                <a:latin typeface="Sitka Display" panose="02000505000000020004" pitchFamily="2" charset="0"/>
              </a:rPr>
              <a:t>Authorized Access for Data Retrieval: </a:t>
            </a:r>
            <a:r>
              <a:rPr lang="en-US" sz="2400" dirty="0">
                <a:latin typeface="Sitka Display" panose="02000505000000020004" pitchFamily="2" charset="0"/>
              </a:rPr>
              <a:t>Authorized users, such as administrators or designated personnel, will have access to retrieve the logged data through a secure interface. Access controls and authentication mechanisms will be implemented to prevent unauthorized access to the logged data.</a:t>
            </a:r>
          </a:p>
          <a:p>
            <a:r>
              <a:rPr lang="en-US" sz="2400" b="1" dirty="0">
                <a:solidFill>
                  <a:srgbClr val="92D050"/>
                </a:solidFill>
                <a:latin typeface="Sitka Display" panose="02000505000000020004" pitchFamily="2" charset="0"/>
              </a:rPr>
              <a:t>7.</a:t>
            </a:r>
            <a:r>
              <a:rPr lang="en-US" sz="2400" b="1" dirty="0">
                <a:solidFill>
                  <a:srgbClr val="FF0000"/>
                </a:solidFill>
                <a:latin typeface="Sitka Display" panose="02000505000000020004" pitchFamily="2" charset="0"/>
              </a:rPr>
              <a:t>Legal and Ethical Compliance: </a:t>
            </a:r>
            <a:r>
              <a:rPr lang="en-US" sz="2400" dirty="0">
                <a:latin typeface="Sitka Display" panose="02000505000000020004" pitchFamily="2" charset="0"/>
              </a:rPr>
              <a:t>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r>
              <a:rPr lang="en-US" sz="2400" b="1" dirty="0">
                <a:solidFill>
                  <a:srgbClr val="92D050"/>
                </a:solidFill>
                <a:latin typeface="Sitka Display" panose="02000505000000020004" pitchFamily="2" charset="0"/>
              </a:rPr>
              <a:t>8.</a:t>
            </a:r>
            <a:r>
              <a:rPr lang="en-US" sz="2400" b="1" dirty="0">
                <a:solidFill>
                  <a:srgbClr val="FF0000"/>
                </a:solidFill>
                <a:latin typeface="Sitka Display" panose="02000505000000020004" pitchFamily="2" charset="0"/>
              </a:rPr>
              <a:t>Comprehensive Documentation: </a:t>
            </a:r>
            <a:r>
              <a:rPr lang="en-US" sz="2400" dirty="0">
                <a:latin typeface="Sitka Display" panose="02000505000000020004" pitchFamily="2" charset="0"/>
              </a:rPr>
              <a:t>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endParaRPr lang="en-IN" sz="2000" dirty="0">
              <a:latin typeface="Sitka Display" panose="02000505000000020004" pitchFamily="2" charset="0"/>
            </a:endParaRPr>
          </a:p>
        </p:txBody>
      </p:sp>
    </p:spTree>
    <p:extLst>
      <p:ext uri="{BB962C8B-B14F-4D97-AF65-F5344CB8AC3E}">
        <p14:creationId xmlns:p14="http://schemas.microsoft.com/office/powerpoint/2010/main" val="345191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AD3399-AFD1-2CBC-C5CD-D95559722A81}"/>
              </a:ext>
            </a:extLst>
          </p:cNvPr>
          <p:cNvSpPr txBox="1"/>
          <p:nvPr/>
        </p:nvSpPr>
        <p:spPr>
          <a:xfrm>
            <a:off x="978197" y="785727"/>
            <a:ext cx="9983972" cy="3046988"/>
          </a:xfrm>
          <a:prstGeom prst="rect">
            <a:avLst/>
          </a:prstGeom>
          <a:noFill/>
        </p:spPr>
        <p:txBody>
          <a:bodyPr wrap="square">
            <a:spAutoFit/>
          </a:bodyPr>
          <a:lstStyle/>
          <a:p>
            <a:r>
              <a:rPr lang="en-US" sz="2400" b="1" dirty="0">
                <a:solidFill>
                  <a:srgbClr val="92D050"/>
                </a:solidFill>
                <a:latin typeface="Sitka Display" panose="02000505000000020004" pitchFamily="2" charset="0"/>
              </a:rPr>
              <a:t>9.</a:t>
            </a:r>
            <a:r>
              <a:rPr lang="en-US" sz="2400" b="1" dirty="0">
                <a:solidFill>
                  <a:srgbClr val="FF0000"/>
                </a:solidFill>
                <a:latin typeface="Sitka Display" panose="02000505000000020004" pitchFamily="2" charset="0"/>
              </a:rPr>
              <a:t>Security Measures: </a:t>
            </a:r>
            <a:r>
              <a:rPr lang="en-US" sz="2400" dirty="0">
                <a:latin typeface="Sitka Display" panose="02000505000000020004" pitchFamily="2" charset="0"/>
              </a:rPr>
              <a:t>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r>
              <a:rPr lang="en-US" sz="2400" b="1" dirty="0">
                <a:solidFill>
                  <a:srgbClr val="92D050"/>
                </a:solidFill>
                <a:latin typeface="Sitka Display" panose="02000505000000020004" pitchFamily="2" charset="0"/>
              </a:rPr>
              <a:t>10.</a:t>
            </a:r>
            <a:r>
              <a:rPr lang="en-US" sz="2400" b="1" dirty="0">
                <a:solidFill>
                  <a:srgbClr val="FF0000"/>
                </a:solidFill>
                <a:latin typeface="Sitka Display" panose="02000505000000020004" pitchFamily="2" charset="0"/>
              </a:rPr>
              <a:t>User Privacy Protection</a:t>
            </a:r>
            <a:r>
              <a:rPr lang="en-US" sz="2400" b="1" dirty="0">
                <a:latin typeface="Sitka Display" panose="02000505000000020004" pitchFamily="2" charset="0"/>
              </a:rPr>
              <a:t>: </a:t>
            </a:r>
            <a:r>
              <a:rPr lang="en-US" sz="2400" dirty="0">
                <a:latin typeface="Sitka Display" panose="02000505000000020004" pitchFamily="2" charset="0"/>
              </a:rPr>
              <a:t>Measures will be taken to safeguard user privacy, such as ensuring that the keylogger does not capture sensitive information like passwords or credit card numbers unless explicitly authorized for legitimate purposes.</a:t>
            </a:r>
          </a:p>
        </p:txBody>
      </p:sp>
      <p:pic>
        <p:nvPicPr>
          <p:cNvPr id="5" name="Graphic 4">
            <a:extLst>
              <a:ext uri="{FF2B5EF4-FFF2-40B4-BE49-F238E27FC236}">
                <a16:creationId xmlns:a16="http://schemas.microsoft.com/office/drawing/2014/main" id="{73F93588-0464-D7C7-70E1-ACE7AE662C29}"/>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083441" y="4019106"/>
            <a:ext cx="5603359" cy="2561117"/>
          </a:xfrm>
          <a:prstGeom prst="rect">
            <a:avLst/>
          </a:prstGeom>
        </p:spPr>
      </p:pic>
    </p:spTree>
    <p:extLst>
      <p:ext uri="{BB962C8B-B14F-4D97-AF65-F5344CB8AC3E}">
        <p14:creationId xmlns:p14="http://schemas.microsoft.com/office/powerpoint/2010/main" val="143497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5499" y="2184676"/>
            <a:ext cx="11029615" cy="4673324"/>
          </a:xfrm>
        </p:spPr>
        <p:txBody>
          <a:bodyPr>
            <a:normAutofit fontScale="25000" lnSpcReduction="20000"/>
          </a:bodyPr>
          <a:lstStyle/>
          <a:p>
            <a:pPr marL="0" indent="0">
              <a:buNone/>
            </a:pPr>
            <a:r>
              <a:rPr lang="en-IN" sz="9600" dirty="0">
                <a:solidFill>
                  <a:srgbClr val="0F0F0F"/>
                </a:solidFill>
                <a:latin typeface="Sitka Display" panose="02000505000000020004" pitchFamily="2" charset="0"/>
                <a:ea typeface="+mn-lt"/>
                <a:cs typeface="+mn-lt"/>
              </a:rPr>
              <a:t>The "System Approach" section outlines the overall strategy and methodology for developing and implementing the model . </a:t>
            </a:r>
            <a:r>
              <a:rPr lang="en-US" sz="9600" dirty="0">
                <a:solidFill>
                  <a:srgbClr val="0F0F0F"/>
                </a:solidFill>
                <a:latin typeface="Sitka Display" panose="02000505000000020004" pitchFamily="2" charset="0"/>
                <a:ea typeface="+mn-lt"/>
                <a:cs typeface="+mn-lt"/>
              </a:rPr>
              <a:t>Certainly, here are the key topics within a system approach to key loggers:</a:t>
            </a:r>
          </a:p>
          <a:p>
            <a:pPr marL="0" indent="0">
              <a:buNone/>
            </a:pPr>
            <a:r>
              <a:rPr lang="en-US" sz="9600" b="1" dirty="0">
                <a:solidFill>
                  <a:srgbClr val="0F0F0F"/>
                </a:solidFill>
                <a:latin typeface="Sitka Display" panose="02000505000000020004" pitchFamily="2" charset="0"/>
                <a:ea typeface="+mn-lt"/>
                <a:cs typeface="+mn-lt"/>
              </a:rPr>
              <a:t>1. Hardware Component</a:t>
            </a:r>
          </a:p>
          <a:p>
            <a:pPr marL="0" indent="0">
              <a:buNone/>
            </a:pPr>
            <a:r>
              <a:rPr lang="en-US" sz="9600" b="1" dirty="0">
                <a:solidFill>
                  <a:srgbClr val="0F0F0F"/>
                </a:solidFill>
                <a:latin typeface="Sitka Display" panose="02000505000000020004" pitchFamily="2" charset="0"/>
                <a:ea typeface="+mn-lt"/>
                <a:cs typeface="+mn-lt"/>
              </a:rPr>
              <a:t>2. Software Component</a:t>
            </a:r>
          </a:p>
          <a:p>
            <a:pPr marL="0" indent="0">
              <a:buNone/>
            </a:pPr>
            <a:r>
              <a:rPr lang="en-US" sz="9600" b="1" dirty="0">
                <a:solidFill>
                  <a:srgbClr val="0F0F0F"/>
                </a:solidFill>
                <a:latin typeface="Sitka Display" panose="02000505000000020004" pitchFamily="2" charset="0"/>
                <a:ea typeface="+mn-lt"/>
                <a:cs typeface="+mn-lt"/>
              </a:rPr>
              <a:t>3. Data Capture and Storage</a:t>
            </a:r>
          </a:p>
          <a:p>
            <a:pPr marL="0" indent="0">
              <a:buNone/>
            </a:pPr>
            <a:r>
              <a:rPr lang="en-US" sz="9600" b="1" dirty="0">
                <a:solidFill>
                  <a:srgbClr val="0F0F0F"/>
                </a:solidFill>
                <a:latin typeface="Sitka Display" panose="02000505000000020004" pitchFamily="2" charset="0"/>
                <a:ea typeface="+mn-lt"/>
                <a:cs typeface="+mn-lt"/>
              </a:rPr>
              <a:t>4. User Interaction</a:t>
            </a:r>
          </a:p>
          <a:p>
            <a:pPr marL="0" indent="0">
              <a:buNone/>
            </a:pPr>
            <a:r>
              <a:rPr lang="en-US" sz="9600" b="1" dirty="0">
                <a:solidFill>
                  <a:srgbClr val="0F0F0F"/>
                </a:solidFill>
                <a:latin typeface="Sitka Display" panose="02000505000000020004" pitchFamily="2" charset="0"/>
                <a:ea typeface="+mn-lt"/>
                <a:cs typeface="+mn-lt"/>
              </a:rPr>
              <a:t>5. Detection and Evasion</a:t>
            </a:r>
          </a:p>
          <a:p>
            <a:pPr marL="0" indent="0">
              <a:buNone/>
            </a:pPr>
            <a:r>
              <a:rPr lang="en-US" sz="9600" b="1" dirty="0">
                <a:solidFill>
                  <a:srgbClr val="0F0F0F"/>
                </a:solidFill>
                <a:latin typeface="Sitka Display" panose="02000505000000020004" pitchFamily="2" charset="0"/>
                <a:ea typeface="+mn-lt"/>
                <a:cs typeface="+mn-lt"/>
              </a:rPr>
              <a:t>6. Remote Access and Control</a:t>
            </a:r>
          </a:p>
          <a:p>
            <a:pPr marL="0" indent="0">
              <a:buNone/>
            </a:pPr>
            <a:r>
              <a:rPr lang="en-US" sz="9600" b="1" dirty="0">
                <a:solidFill>
                  <a:srgbClr val="0F0F0F"/>
                </a:solidFill>
                <a:latin typeface="Sitka Display" panose="02000505000000020004" pitchFamily="2" charset="0"/>
                <a:ea typeface="+mn-lt"/>
                <a:cs typeface="+mn-lt"/>
              </a:rPr>
              <a:t>7. Legal and Ethical Considerations</a:t>
            </a:r>
          </a:p>
          <a:p>
            <a:pPr marL="0" indent="0">
              <a:buNone/>
            </a:pPr>
            <a:r>
              <a:rPr lang="en-US" sz="9600" b="1" dirty="0">
                <a:solidFill>
                  <a:srgbClr val="0F0F0F"/>
                </a:solidFill>
                <a:latin typeface="Sitka Display" panose="02000505000000020004" pitchFamily="2" charset="0"/>
                <a:ea typeface="+mn-lt"/>
                <a:cs typeface="+mn-lt"/>
              </a:rPr>
              <a:t>8. Updates and Maintenance</a:t>
            </a: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r>
              <a:rPr lang="en-IN" sz="2400" b="1" dirty="0">
                <a:solidFill>
                  <a:srgbClr val="0F0F0F"/>
                </a:solidFill>
                <a:latin typeface="Sitka Display" panose="02000505000000020004" pitchFamily="2" charset="0"/>
                <a:ea typeface="+mn-lt"/>
                <a:cs typeface="+mn-lt"/>
              </a:rPr>
              <a:t> </a:t>
            </a:r>
            <a:endParaRPr lang="en-IN" sz="2400" b="1" dirty="0">
              <a:solidFill>
                <a:srgbClr val="0F0F0F"/>
              </a:solidFill>
              <a:latin typeface="Sitka Display" panose="02000505000000020004" pitchFamily="2" charset="0"/>
            </a:endParaRPr>
          </a:p>
        </p:txBody>
      </p:sp>
      <p:pic>
        <p:nvPicPr>
          <p:cNvPr id="4" name="Picture 3">
            <a:extLst>
              <a:ext uri="{FF2B5EF4-FFF2-40B4-BE49-F238E27FC236}">
                <a16:creationId xmlns:a16="http://schemas.microsoft.com/office/drawing/2014/main" id="{F509124A-E704-8882-931F-5C65245C41C2}"/>
              </a:ext>
            </a:extLst>
          </p:cNvPr>
          <p:cNvPicPr>
            <a:picLocks noChangeAspect="1"/>
          </p:cNvPicPr>
          <p:nvPr/>
        </p:nvPicPr>
        <p:blipFill>
          <a:blip r:embed="rId2"/>
          <a:stretch>
            <a:fillRect/>
          </a:stretch>
        </p:blipFill>
        <p:spPr>
          <a:xfrm>
            <a:off x="5454501" y="2562445"/>
            <a:ext cx="5401341" cy="3476847"/>
          </a:xfrm>
          <a:prstGeom prst="rect">
            <a:avLst/>
          </a:prstGeom>
          <a:ln>
            <a:noFill/>
          </a:ln>
          <a:effectLst>
            <a:softEdge rad="112500"/>
          </a:effectLst>
        </p:spPr>
      </p:pic>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3B969E-2047-9BBB-681F-9F37A2193F9B}"/>
              </a:ext>
            </a:extLst>
          </p:cNvPr>
          <p:cNvSpPr txBox="1"/>
          <p:nvPr/>
        </p:nvSpPr>
        <p:spPr>
          <a:xfrm>
            <a:off x="493527" y="570038"/>
            <a:ext cx="10885968" cy="6370975"/>
          </a:xfrm>
          <a:prstGeom prst="rect">
            <a:avLst/>
          </a:prstGeom>
          <a:noFill/>
        </p:spPr>
        <p:txBody>
          <a:bodyPr wrap="square">
            <a:spAutoFit/>
          </a:bodyPr>
          <a:lstStyle/>
          <a:p>
            <a:pPr marL="514350" indent="-514350">
              <a:buFont typeface="+mj-lt"/>
              <a:buAutoNum type="romanUcPeriod"/>
            </a:pPr>
            <a:r>
              <a:rPr lang="en-US" sz="2400" b="1" dirty="0">
                <a:latin typeface="Sitka Display" panose="02000505000000020004" pitchFamily="2" charset="0"/>
              </a:rPr>
              <a:t>Programming Language: </a:t>
            </a:r>
            <a:r>
              <a:rPr lang="en-US" sz="2400" dirty="0">
                <a:latin typeface="Sitka Display" panose="02000505000000020004" pitchFamily="2" charset="0"/>
              </a:rPr>
              <a:t>Python for its versatility, ease of use, and availability of libraries like </a:t>
            </a:r>
            <a:r>
              <a:rPr lang="en-US" sz="2400" dirty="0" err="1">
                <a:latin typeface="Sitka Display" panose="02000505000000020004" pitchFamily="2" charset="0"/>
              </a:rPr>
              <a:t>pyput</a:t>
            </a:r>
            <a:r>
              <a:rPr lang="en-US" sz="2400" dirty="0">
                <a:latin typeface="Sitka Display" panose="02000505000000020004" pitchFamily="2" charset="0"/>
              </a:rPr>
              <a:t> for keyboard monitoring.</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Data Storage: </a:t>
            </a:r>
            <a:r>
              <a:rPr lang="en-US" sz="2400" dirty="0">
                <a:latin typeface="Sitka Display" panose="02000505000000020004" pitchFamily="2" charset="0"/>
              </a:rPr>
              <a:t>SQLite for its lightweight nature and ease of integration, providing a secure storage solution for logged keystrokes.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Cross-Platform Compatibility: </a:t>
            </a:r>
            <a:r>
              <a:rPr lang="en-US" sz="2400" dirty="0">
                <a:latin typeface="Sitka Display" panose="02000505000000020004" pitchFamily="2" charset="0"/>
              </a:rPr>
              <a:t>Utilize platform-independent libraries and frameworks to ensure seamless operation across Windows, macOS, and Linux environments.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Security: </a:t>
            </a:r>
            <a:r>
              <a:rPr lang="en-US" sz="2400" dirty="0">
                <a:latin typeface="Sitka Display" panose="02000505000000020004" pitchFamily="2" charset="0"/>
              </a:rPr>
              <a:t>Implement encryption using Python's built-in cryptography library to securely store logged data and adhere to privacy standards.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Documentation: </a:t>
            </a:r>
            <a:r>
              <a:rPr lang="en-US" sz="2400" dirty="0">
                <a:latin typeface="Sitka Display" panose="02000505000000020004" pitchFamily="2" charset="0"/>
              </a:rPr>
              <a:t>Create detailed documentation using Markdown or </a:t>
            </a:r>
            <a:r>
              <a:rPr lang="en-US" sz="2400" dirty="0" err="1">
                <a:latin typeface="Sitka Display" panose="02000505000000020004" pitchFamily="2" charset="0"/>
              </a:rPr>
              <a:t>reStructuredText</a:t>
            </a:r>
            <a:r>
              <a:rPr lang="en-US" sz="2400" dirty="0">
                <a:latin typeface="Sitka Display" panose="02000505000000020004" pitchFamily="2" charset="0"/>
              </a:rPr>
              <a:t>, covering installation, configuration, usage guidelines, legal compliance, and ethical considerations to ensure clarity and compliance with relevant regulations.</a:t>
            </a:r>
          </a:p>
        </p:txBody>
      </p:sp>
    </p:spTree>
    <p:extLst>
      <p:ext uri="{BB962C8B-B14F-4D97-AF65-F5344CB8AC3E}">
        <p14:creationId xmlns:p14="http://schemas.microsoft.com/office/powerpoint/2010/main" val="269722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05C8-F0E1-E821-C8A6-3ACFF7E56ABA}"/>
              </a:ext>
            </a:extLst>
          </p:cNvPr>
          <p:cNvSpPr>
            <a:spLocks noGrp="1"/>
          </p:cNvSpPr>
          <p:nvPr>
            <p:ph type="title"/>
          </p:nvPr>
        </p:nvSpPr>
        <p:spPr/>
        <p:txBody>
          <a:bodyPr/>
          <a:lstStyle/>
          <a:p>
            <a:r>
              <a:rPr lang="en-US" dirty="0"/>
              <a:t>EXAMPLE:</a:t>
            </a:r>
            <a:endParaRPr lang="en-IN" dirty="0"/>
          </a:p>
        </p:txBody>
      </p:sp>
      <p:pic>
        <p:nvPicPr>
          <p:cNvPr id="7" name="Content Placeholder 6">
            <a:extLst>
              <a:ext uri="{FF2B5EF4-FFF2-40B4-BE49-F238E27FC236}">
                <a16:creationId xmlns:a16="http://schemas.microsoft.com/office/drawing/2014/main" id="{057AD4AC-7759-A304-CE7E-E60B47EEE4B1}"/>
              </a:ext>
            </a:extLst>
          </p:cNvPr>
          <p:cNvPicPr>
            <a:picLocks noGrp="1" noChangeAspect="1"/>
          </p:cNvPicPr>
          <p:nvPr>
            <p:ph idx="1"/>
          </p:nvPr>
        </p:nvPicPr>
        <p:blipFill>
          <a:blip r:embed="rId2"/>
          <a:stretch>
            <a:fillRect/>
          </a:stretch>
        </p:blipFill>
        <p:spPr>
          <a:xfrm>
            <a:off x="1871189" y="1312382"/>
            <a:ext cx="8449622" cy="51734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79417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9162bd5b-4ed9-4da3-b376-05204580ba3f"/>
    <ds:schemaRef ds:uri="http://schemas.microsoft.com/office/2006/documentManagement/types"/>
    <ds:schemaRef ds:uri="http://purl.org/dc/elements/1.1/"/>
    <ds:schemaRef ds:uri="http://www.w3.org/XML/1998/namespace"/>
    <ds:schemaRef ds:uri="c0fa2617-96bd-425d-8578-e93563fe37c5"/>
    <ds:schemaRef ds:uri="http://schemas.microsoft.com/office/2006/metadata/propertie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201</TotalTime>
  <Words>1638</Words>
  <Application>Microsoft Office PowerPoint</Application>
  <PresentationFormat>Widescreen</PresentationFormat>
  <Paragraphs>161</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Algerian</vt:lpstr>
      <vt:lpstr>Arial</vt:lpstr>
      <vt:lpstr>Arial Black</vt:lpstr>
      <vt:lpstr>Arial Rounded MT Bold</vt:lpstr>
      <vt:lpstr>Calibri</vt:lpstr>
      <vt:lpstr>Calibri Light</vt:lpstr>
      <vt:lpstr>Franklin Gothic Book</vt:lpstr>
      <vt:lpstr>Franklin Gothic Demi</vt:lpstr>
      <vt:lpstr>Sitka Display</vt:lpstr>
      <vt:lpstr>Söhne</vt:lpstr>
      <vt:lpstr>Trebuchet MS</vt:lpstr>
      <vt:lpstr>Wingdings 2</vt:lpstr>
      <vt:lpstr>DividendVTI</vt:lpstr>
      <vt:lpstr>          Keyloggers and security</vt:lpstr>
      <vt:lpstr>OUTLINE </vt:lpstr>
      <vt:lpstr>Problem Statement</vt:lpstr>
      <vt:lpstr>Proposed Solution</vt:lpstr>
      <vt:lpstr>PowerPoint Presentation</vt:lpstr>
      <vt:lpstr>PowerPoint Presentation</vt:lpstr>
      <vt:lpstr>System  Approach</vt:lpstr>
      <vt:lpstr>PowerPoint Presentation</vt:lpstr>
      <vt:lpstr>EXAMPLE:</vt:lpstr>
      <vt:lpstr>Algorithm &amp; Deployment</vt:lpstr>
      <vt:lpstr>PowerPoint Presentation</vt:lpstr>
      <vt:lpstr>PowerPoint Presentation</vt:lpstr>
      <vt:lpstr>PowerPoint Presentation</vt:lpstr>
      <vt:lpstr>PowerPoint Presentation</vt:lpstr>
      <vt:lpstr>PowerPoint Presentation</vt:lpstr>
      <vt:lpstr>RESULT:      OUTPUT IMAGES:</vt:lpstr>
      <vt:lpstr>PowerPoint Presentation</vt:lpstr>
      <vt:lpstr>PowerPoint Presentation</vt:lpstr>
      <vt:lpstr>PowerPoint Presentation</vt:lpstr>
      <vt:lpstr>Result</vt:lpstr>
      <vt:lpstr>Conclusion</vt:lpstr>
      <vt:lpstr>PowerPoint Presentation</vt:lpstr>
      <vt:lpstr>References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Administrator</cp:lastModifiedBy>
  <cp:revision>32</cp:revision>
  <dcterms:created xsi:type="dcterms:W3CDTF">2021-05-26T16:50:10Z</dcterms:created>
  <dcterms:modified xsi:type="dcterms:W3CDTF">2024-04-02T05:35:35Z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