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60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4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1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63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4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0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05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85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7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3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4BAC-D0A9-4811-A97E-A7051E90C5EA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9BE9-9AC5-488F-8FD6-DD950E5B6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C9917-241B-493E-A12A-EB7406F9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781" y="1569972"/>
            <a:ext cx="7772400" cy="1218157"/>
          </a:xfrm>
        </p:spPr>
        <p:txBody>
          <a:bodyPr>
            <a:normAutofit/>
          </a:bodyPr>
          <a:lstStyle/>
          <a:p>
            <a:r>
              <a:rPr kumimoji="1" lang="en-US" altLang="ja-JP" sz="3600" b="1" i="1" dirty="0">
                <a:latin typeface="+mn-lt"/>
              </a:rPr>
              <a:t>Molecular Dynamics Simulation of </a:t>
            </a:r>
            <a:br>
              <a:rPr kumimoji="1" lang="en-US" altLang="ja-JP" sz="3600" b="1" i="1" dirty="0">
                <a:latin typeface="+mn-lt"/>
              </a:rPr>
            </a:br>
            <a:r>
              <a:rPr kumimoji="1" lang="en-US" altLang="ja-JP" sz="3600" b="1" i="1" dirty="0">
                <a:latin typeface="+mn-lt"/>
              </a:rPr>
              <a:t>Water and Ice by TIP5P Code</a:t>
            </a:r>
            <a:endParaRPr kumimoji="1" lang="ja-JP" altLang="en-US" sz="3600" b="1" i="1" dirty="0">
              <a:latin typeface="+mn-lt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D80D1-8A55-462F-99F4-191BBF23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6987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</a:pPr>
            <a:r>
              <a:rPr kumimoji="1" lang="en-US" altLang="ja-JP" sz="2800" i="1" dirty="0" err="1"/>
              <a:t>Motohiko</a:t>
            </a:r>
            <a:r>
              <a:rPr kumimoji="1" lang="en-US" altLang="ja-JP" sz="2800" i="1" dirty="0"/>
              <a:t> Tanaka, Ph.D., Professor</a:t>
            </a:r>
          </a:p>
          <a:p>
            <a:pPr>
              <a:lnSpc>
                <a:spcPts val="2300"/>
              </a:lnSpc>
            </a:pPr>
            <a:r>
              <a:rPr kumimoji="1" lang="en-US" altLang="ja-JP" sz="2800" i="1" dirty="0"/>
              <a:t>Graduate School of Chubu University</a:t>
            </a:r>
          </a:p>
          <a:p>
            <a:pPr>
              <a:lnSpc>
                <a:spcPts val="2300"/>
              </a:lnSpc>
            </a:pPr>
            <a:r>
              <a:rPr lang="en-US" altLang="ja-JP" sz="2800" i="1" dirty="0"/>
              <a:t>Kasugai 487-8501, </a:t>
            </a:r>
            <a:r>
              <a:rPr kumimoji="1" lang="en-US" altLang="ja-JP" sz="2800" i="1" dirty="0"/>
              <a:t>Japan</a:t>
            </a:r>
            <a:endParaRPr kumimoji="1" lang="ja-JP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4167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20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51057-42EC-42DE-B8C4-BA71F482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0819"/>
            <a:ext cx="7886700" cy="868251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水の誘電定数</a:t>
            </a:r>
            <a:r>
              <a:rPr kumimoji="1"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[Ref. 3]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0EC05-28AF-4FF1-A6BD-DB628A67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23" y="1407123"/>
            <a:ext cx="7886700" cy="4926050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ja-JP" altLang="en-US" sz="2400" dirty="0">
                <a:solidFill>
                  <a:srgbClr val="C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温度により誘電率が変わる。氷は誘電率が増加する。</a:t>
            </a:r>
            <a:endParaRPr lang="en-US" altLang="ja-JP" sz="2400" dirty="0">
              <a:solidFill>
                <a:srgbClr val="C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(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Hobbs, Jhon, Eyring, PNAS, 1966)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Water  T (K), Dielectric constant of liquid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273 K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88  &lt;- 298 K,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をモデル化。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ts val="18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373 K 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56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473 K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35</a:t>
            </a:r>
          </a:p>
          <a:p>
            <a:pPr marL="0" indent="0">
              <a:lnSpc>
                <a:spcPts val="1800"/>
              </a:lnSpc>
              <a:buNone/>
            </a:pP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Ice I, T (K), Dielectric constant</a:t>
            </a:r>
          </a:p>
          <a:p>
            <a:pPr marL="0" indent="0">
              <a:lnSpc>
                <a:spcPts val="18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273 K 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91.5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262.3 K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95.0</a:t>
            </a:r>
          </a:p>
          <a:p>
            <a:pPr marL="0" indent="0">
              <a:lnSpc>
                <a:spcPts val="18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252.2 K 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97.4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241 K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100</a:t>
            </a:r>
          </a:p>
          <a:p>
            <a:pPr marL="0" indent="0">
              <a:lnSpc>
                <a:spcPts val="18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228.4 K 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104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&lt;- 230 K,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モデル化。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216.3 K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114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E295934D-1E41-C873-6C56-CF6DA849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2691" y="2477626"/>
          <a:ext cx="880712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E295934D-1E41-C873-6C56-CF6DA849B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2691" y="2477626"/>
                        <a:ext cx="880712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28E084AF-0817-4459-CA01-A6357D682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917" y="3148012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914400" imgH="267840" progId="Equation.DSMT4">
                  <p:embed/>
                </p:oleObj>
              </mc:Choice>
              <mc:Fallback>
                <p:oleObj name="Equation" r:id="rId5" imgW="914400" imgH="267840" progId="Equation.DSMT4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28E084AF-0817-4459-CA01-A6357D6824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5917" y="3148012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00FCBDD0-5A7F-9692-749B-C2D3D50BA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2691" y="5642788"/>
          <a:ext cx="1011187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00FCBDD0-5A7F-9692-749B-C2D3D50BAE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2691" y="5642788"/>
                        <a:ext cx="1011187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8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382A726-7A8F-4D6C-9537-BFFB6634F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748312"/>
            <a:ext cx="2616350" cy="310968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A25545-F7D2-404C-B184-800ED3AA5457}"/>
              </a:ext>
            </a:extLst>
          </p:cNvPr>
          <p:cNvSpPr/>
          <p:nvPr/>
        </p:nvSpPr>
        <p:spPr>
          <a:xfrm>
            <a:off x="313090" y="4047498"/>
            <a:ext cx="60586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Time t=33,200 starting from 298 K with 1728 water molecules, </a:t>
            </a:r>
            <a:r>
              <a:rPr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imposed electric field 10 GHz in x-direction with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E_0= 5x10^6 V/cm (about 3.2 periods).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Left: a) Total kinetic energy, b) rotational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energy only, c) Coulombic energy, Lennard-Jones energy.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Right: Pair distribution functions of a) O-O atoms,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b) O-H atoms in R=0-8 Angstrom. O and H atoms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are thus mixed showing heavy water interactions. Compare with the f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rozen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ice of 230 K.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AF554-3461-4D7E-8B77-835D1D0D1F05}"/>
              </a:ext>
            </a:extLst>
          </p:cNvPr>
          <p:cNvSpPr txBox="1"/>
          <p:nvPr/>
        </p:nvSpPr>
        <p:spPr>
          <a:xfrm>
            <a:off x="313090" y="0"/>
            <a:ext cx="62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 </a:t>
            </a:r>
            <a:r>
              <a:rPr kumimoji="1" lang="en-US" altLang="ja-JP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Simulation water starting from 298 K *</a:t>
            </a:r>
            <a:endParaRPr kumimoji="1" lang="ja-JP" altLang="en-US" sz="2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9D3D31F-A737-47FB-AECA-84F2D81B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7672498" cy="32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A22687-7E14-4FF5-9B32-2B3D3576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75" y="3067208"/>
            <a:ext cx="3181151" cy="3096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708A1-6B0C-4B93-B0C3-EFB53E7BCE7D}"/>
              </a:ext>
            </a:extLst>
          </p:cNvPr>
          <p:cNvSpPr txBox="1"/>
          <p:nvPr/>
        </p:nvSpPr>
        <p:spPr>
          <a:xfrm>
            <a:off x="233917" y="4532917"/>
            <a:ext cx="7017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Water molecules</a:t>
            </a:r>
            <a:r>
              <a:rPr kumimoji="1" lang="ja-JP" altLang="en-US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at 298 K.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Left: Scatter plot of water at t=32,500, b) x-directional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cosine distribution for the cross bins of (-1.0,1.0) at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t=27,500 to 32,500. Due to phase lag of molecules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compared to imposed electric field, water is largely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heated,   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4A33B4-FC6E-4982-A824-CE7EE25F20FC}"/>
              </a:ext>
            </a:extLst>
          </p:cNvPr>
          <p:cNvSpPr/>
          <p:nvPr/>
        </p:nvSpPr>
        <p:spPr>
          <a:xfrm>
            <a:off x="7527852" y="1921303"/>
            <a:ext cx="45719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5810A63-9EC3-4C7C-A705-D599B700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31"/>
            <a:ext cx="6069175" cy="4271895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D0E716E-EBE0-40EA-ADB2-2F40F132B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94" y="-1"/>
            <a:ext cx="3029106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E3D7C-2398-4C0E-8E4B-DDFC91A3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31" y="119327"/>
            <a:ext cx="7886700" cy="528009"/>
          </a:xfrm>
        </p:spPr>
        <p:txBody>
          <a:bodyPr>
            <a:normAutofit/>
          </a:bodyPr>
          <a:lstStyle/>
          <a:p>
            <a:r>
              <a:rPr kumimoji="1" lang="en-US" altLang="ja-JP" sz="28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 Simulation </a:t>
            </a:r>
            <a:r>
              <a:rPr lang="en-US" altLang="ja-JP" sz="28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starting from ice at 230 K *</a:t>
            </a:r>
            <a:endParaRPr kumimoji="1" lang="ja-JP" altLang="en-US" sz="28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3FCAB-9847-480D-9C2D-07CCA4C78BF2}"/>
              </a:ext>
            </a:extLst>
          </p:cNvPr>
          <p:cNvSpPr txBox="1"/>
          <p:nvPr/>
        </p:nvSpPr>
        <p:spPr>
          <a:xfrm>
            <a:off x="157700" y="4261423"/>
            <a:ext cx="5713424" cy="297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At temperature 230 K </a:t>
            </a: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of 1728 water molecules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AC electric field 10 GHz in the x-direction with 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intensity E_0= 5x10^6 V/cm. Left: a) total kinetic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energy, b) rotational energy only, c) Coulombic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energy, d) Lennard-Jones energy, at time of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t=32,300. Right: cosine distribution of water in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Bins (-1,1) of the x-direction.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No oscillations 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are really found </a:t>
            </a: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t the </a:t>
            </a: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imposed large electric field.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7BCDF11-3176-4956-90CA-D8E7C051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26" y="4457062"/>
            <a:ext cx="3732163" cy="22031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93FBCF-42CF-4447-AA5A-8E65744B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7" y="590403"/>
            <a:ext cx="8565710" cy="36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D4E93B-10A5-470F-9D0D-F789839ABFDE}"/>
              </a:ext>
            </a:extLst>
          </p:cNvPr>
          <p:cNvSpPr txBox="1"/>
          <p:nvPr/>
        </p:nvSpPr>
        <p:spPr>
          <a:xfrm>
            <a:off x="3513289" y="360891"/>
            <a:ext cx="541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Time t=30,000 of temperature 230 K.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Left: a) Pair distribution functions of O-O atoms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b) O-H atoms for R=0-8 Angstrom. Peaks are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well separated at this temperature.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Right: Scatter plot of water molecules where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6-membered rings are formed for frozen ice.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0A99E0-DA51-417F-812C-CD06EB8F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179135" cy="37824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B931CB-5368-4AC8-94E1-24D76C95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07" y="2519917"/>
            <a:ext cx="6049594" cy="43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4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468</Words>
  <Application>Microsoft Office PowerPoint</Application>
  <PresentationFormat>画面に合わせる (4:3)</PresentationFormat>
  <Paragraphs>47</Paragraphs>
  <Slides>6</Slides>
  <Notes>0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Equation</vt:lpstr>
      <vt:lpstr>Molecular Dynamics Simulation of  Water and Ice by TIP5P Code</vt:lpstr>
      <vt:lpstr>水の誘電定数 [Ref. 3]</vt:lpstr>
      <vt:lpstr>PowerPoint プレゼンテーション</vt:lpstr>
      <vt:lpstr>PowerPoint プレゼンテーション</vt:lpstr>
      <vt:lpstr>* Simulation starting from ice at 230 K *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81</cp:revision>
  <dcterms:created xsi:type="dcterms:W3CDTF">2023-05-15T23:59:17Z</dcterms:created>
  <dcterms:modified xsi:type="dcterms:W3CDTF">2023-05-21T05:17:49Z</dcterms:modified>
</cp:coreProperties>
</file>