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375" r:id="rId5"/>
    <p:sldId id="329" r:id="rId6"/>
    <p:sldId id="372" r:id="rId7"/>
    <p:sldId id="379" r:id="rId8"/>
    <p:sldId id="377" r:id="rId9"/>
    <p:sldId id="380" r:id="rId10"/>
    <p:sldId id="382" r:id="rId11"/>
    <p:sldId id="381" r:id="rId12"/>
    <p:sldId id="383" r:id="rId13"/>
    <p:sldId id="385" r:id="rId14"/>
    <p:sldId id="387" r:id="rId15"/>
    <p:sldId id="384" r:id="rId16"/>
    <p:sldId id="388" r:id="rId17"/>
    <p:sldId id="389" r:id="rId18"/>
    <p:sldId id="390" r:id="rId19"/>
    <p:sldId id="392" r:id="rId20"/>
    <p:sldId id="393" r:id="rId21"/>
    <p:sldId id="394" r:id="rId22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stika Sahoo" initials="SS" lastIdx="5" clrIdx="0">
    <p:extLst>
      <p:ext uri="{19B8F6BF-5375-455C-9EA6-DF929625EA0E}">
        <p15:presenceInfo xmlns:p15="http://schemas.microsoft.com/office/powerpoint/2012/main" userId="S-1-5-21-117609710-1229272821-682003330-141841" providerId="AD"/>
      </p:ext>
    </p:extLst>
  </p:cmAuthor>
  <p:cmAuthor id="2" name="Purushothaman Surendran" initials="PS" lastIdx="5" clrIdx="1">
    <p:extLst>
      <p:ext uri="{19B8F6BF-5375-455C-9EA6-DF929625EA0E}">
        <p15:presenceInfo xmlns:p15="http://schemas.microsoft.com/office/powerpoint/2012/main" userId="S-1-5-21-117609710-1229272821-682003330-133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F"/>
    <a:srgbClr val="FDFDFD"/>
    <a:srgbClr val="E8E8E8"/>
    <a:srgbClr val="F9F9F9"/>
    <a:srgbClr val="D7D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402" y="48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FD5FE-FDB6-4A28-8CB9-D40813DB754E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E979A903-2572-4D03-B602-3CA1B7F0B976}">
      <dgm:prSet phldrT="[Text]"/>
      <dgm:spPr/>
      <dgm:t>
        <a:bodyPr/>
        <a:lstStyle/>
        <a:p>
          <a:r>
            <a:rPr lang="en-US" dirty="0" smtClean="0"/>
            <a:t>Input(Camera)</a:t>
          </a:r>
          <a:endParaRPr lang="en-US" dirty="0"/>
        </a:p>
      </dgm:t>
    </dgm:pt>
    <dgm:pt modelId="{0EAC8A3D-2D8B-4A10-991C-80C9A1736106}" type="parTrans" cxnId="{729C453A-BA1D-49C5-A8EB-88566C2FC93F}">
      <dgm:prSet/>
      <dgm:spPr/>
      <dgm:t>
        <a:bodyPr/>
        <a:lstStyle/>
        <a:p>
          <a:endParaRPr lang="en-US"/>
        </a:p>
      </dgm:t>
    </dgm:pt>
    <dgm:pt modelId="{6DF792D6-F875-411B-849C-52CDFE415F8C}" type="sibTrans" cxnId="{729C453A-BA1D-49C5-A8EB-88566C2FC93F}">
      <dgm:prSet/>
      <dgm:spPr/>
      <dgm:t>
        <a:bodyPr/>
        <a:lstStyle/>
        <a:p>
          <a:endParaRPr lang="en-US"/>
        </a:p>
      </dgm:t>
    </dgm:pt>
    <dgm:pt modelId="{52861D02-60D3-4504-A3AF-EBC9920A9652}">
      <dgm:prSet phldrT="[Text]"/>
      <dgm:spPr/>
      <dgm:t>
        <a:bodyPr/>
        <a:lstStyle/>
        <a:p>
          <a:r>
            <a:rPr lang="en-US" dirty="0" smtClean="0"/>
            <a:t>Feature Extraction(Frames)</a:t>
          </a:r>
          <a:endParaRPr lang="en-US" dirty="0"/>
        </a:p>
      </dgm:t>
    </dgm:pt>
    <dgm:pt modelId="{399BE514-9C89-44CB-99F0-AE1FA8BC3F4B}" type="parTrans" cxnId="{A4AD57C0-5836-4E60-AB57-B3FFF2B8B8DA}">
      <dgm:prSet/>
      <dgm:spPr/>
      <dgm:t>
        <a:bodyPr/>
        <a:lstStyle/>
        <a:p>
          <a:endParaRPr lang="en-US"/>
        </a:p>
      </dgm:t>
    </dgm:pt>
    <dgm:pt modelId="{6EEF6AD7-E617-4390-9B91-909CC7032433}" type="sibTrans" cxnId="{A4AD57C0-5836-4E60-AB57-B3FFF2B8B8DA}">
      <dgm:prSet/>
      <dgm:spPr/>
      <dgm:t>
        <a:bodyPr/>
        <a:lstStyle/>
        <a:p>
          <a:endParaRPr lang="en-US"/>
        </a:p>
      </dgm:t>
    </dgm:pt>
    <dgm:pt modelId="{204F88BB-247F-4F75-827D-C9CE15834F24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8D4E56F7-D8E0-45CA-A398-7165DD3F5DD1}" type="parTrans" cxnId="{2D3A847D-E3A0-436A-8B7E-C2AE1B58A76C}">
      <dgm:prSet/>
      <dgm:spPr/>
      <dgm:t>
        <a:bodyPr/>
        <a:lstStyle/>
        <a:p>
          <a:endParaRPr lang="en-US"/>
        </a:p>
      </dgm:t>
    </dgm:pt>
    <dgm:pt modelId="{7170A977-3BEF-45D2-B051-AAFBC28B3504}" type="sibTrans" cxnId="{2D3A847D-E3A0-436A-8B7E-C2AE1B58A76C}">
      <dgm:prSet/>
      <dgm:spPr/>
      <dgm:t>
        <a:bodyPr/>
        <a:lstStyle/>
        <a:p>
          <a:endParaRPr lang="en-US"/>
        </a:p>
      </dgm:t>
    </dgm:pt>
    <dgm:pt modelId="{66292B99-5542-41B5-88D1-CB5648AC6C68}">
      <dgm:prSet/>
      <dgm:spPr/>
      <dgm:t>
        <a:bodyPr/>
        <a:lstStyle/>
        <a:p>
          <a:r>
            <a:rPr lang="en-US" dirty="0" smtClean="0"/>
            <a:t>Event Identification</a:t>
          </a:r>
          <a:endParaRPr lang="en-US" dirty="0"/>
        </a:p>
      </dgm:t>
    </dgm:pt>
    <dgm:pt modelId="{7E8DF135-7A38-457E-8F2A-1B24CA487199}" type="parTrans" cxnId="{AE1AC7F1-D108-4FC9-9BE0-6EA7EF597E20}">
      <dgm:prSet/>
      <dgm:spPr/>
      <dgm:t>
        <a:bodyPr/>
        <a:lstStyle/>
        <a:p>
          <a:endParaRPr lang="en-US"/>
        </a:p>
      </dgm:t>
    </dgm:pt>
    <dgm:pt modelId="{F45E36C7-3A69-4099-8992-D2F33F5DDBF2}" type="sibTrans" cxnId="{AE1AC7F1-D108-4FC9-9BE0-6EA7EF597E20}">
      <dgm:prSet/>
      <dgm:spPr/>
      <dgm:t>
        <a:bodyPr/>
        <a:lstStyle/>
        <a:p>
          <a:endParaRPr lang="en-US"/>
        </a:p>
      </dgm:t>
    </dgm:pt>
    <dgm:pt modelId="{3C4D26D1-658C-463E-B043-CD26B70557A0}" type="pres">
      <dgm:prSet presAssocID="{837FD5FE-FDB6-4A28-8CB9-D40813DB754E}" presName="Name0" presStyleCnt="0">
        <dgm:presLayoutVars>
          <dgm:dir/>
          <dgm:resizeHandles val="exact"/>
        </dgm:presLayoutVars>
      </dgm:prSet>
      <dgm:spPr/>
    </dgm:pt>
    <dgm:pt modelId="{36EFF587-EBEF-4FEB-BC62-6FFC5337D378}" type="pres">
      <dgm:prSet presAssocID="{E979A903-2572-4D03-B602-3CA1B7F0B9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652C2-B2C5-4BAB-8394-0EDEA6734EB1}" type="pres">
      <dgm:prSet presAssocID="{6DF792D6-F875-411B-849C-52CDFE415F8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A4A93C0-4572-4AD8-9284-0304D969DF3F}" type="pres">
      <dgm:prSet presAssocID="{6DF792D6-F875-411B-849C-52CDFE415F8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932D61-B0F4-4E22-A8ED-FE415B1978EA}" type="pres">
      <dgm:prSet presAssocID="{52861D02-60D3-4504-A3AF-EBC9920A96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CD392-582A-4B4F-9BA1-9C0438D6C93D}" type="pres">
      <dgm:prSet presAssocID="{6EEF6AD7-E617-4390-9B91-909CC703243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FC43EAF-07D6-450F-ADDD-B062E70B3065}" type="pres">
      <dgm:prSet presAssocID="{6EEF6AD7-E617-4390-9B91-909CC703243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361D526-D213-4B43-8FA4-6717F1BC5439}" type="pres">
      <dgm:prSet presAssocID="{204F88BB-247F-4F75-827D-C9CE15834F2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D0674-F7BE-4C34-BEAA-C0BD5895183B}" type="pres">
      <dgm:prSet presAssocID="{7170A977-3BEF-45D2-B051-AAFBC28B350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1AD2FCF-0248-439C-9E13-EF3244B73D8E}" type="pres">
      <dgm:prSet presAssocID="{7170A977-3BEF-45D2-B051-AAFBC28B350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81E92F4-1FB6-42A9-8EEA-31848C2E3F0C}" type="pres">
      <dgm:prSet presAssocID="{66292B99-5542-41B5-88D1-CB5648AC6C6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D57C0-5836-4E60-AB57-B3FFF2B8B8DA}" srcId="{837FD5FE-FDB6-4A28-8CB9-D40813DB754E}" destId="{52861D02-60D3-4504-A3AF-EBC9920A9652}" srcOrd="1" destOrd="0" parTransId="{399BE514-9C89-44CB-99F0-AE1FA8BC3F4B}" sibTransId="{6EEF6AD7-E617-4390-9B91-909CC7032433}"/>
    <dgm:cxn modelId="{10F14E11-1FBC-4AFE-81F3-218E4B6A6369}" type="presOf" srcId="{204F88BB-247F-4F75-827D-C9CE15834F24}" destId="{C361D526-D213-4B43-8FA4-6717F1BC5439}" srcOrd="0" destOrd="0" presId="urn:microsoft.com/office/officeart/2005/8/layout/process1"/>
    <dgm:cxn modelId="{3477862E-5F4A-4F20-9E58-1C64390FDA6C}" type="presOf" srcId="{6DF792D6-F875-411B-849C-52CDFE415F8C}" destId="{0A4A93C0-4572-4AD8-9284-0304D969DF3F}" srcOrd="1" destOrd="0" presId="urn:microsoft.com/office/officeart/2005/8/layout/process1"/>
    <dgm:cxn modelId="{AE1AC7F1-D108-4FC9-9BE0-6EA7EF597E20}" srcId="{837FD5FE-FDB6-4A28-8CB9-D40813DB754E}" destId="{66292B99-5542-41B5-88D1-CB5648AC6C68}" srcOrd="3" destOrd="0" parTransId="{7E8DF135-7A38-457E-8F2A-1B24CA487199}" sibTransId="{F45E36C7-3A69-4099-8992-D2F33F5DDBF2}"/>
    <dgm:cxn modelId="{729C453A-BA1D-49C5-A8EB-88566C2FC93F}" srcId="{837FD5FE-FDB6-4A28-8CB9-D40813DB754E}" destId="{E979A903-2572-4D03-B602-3CA1B7F0B976}" srcOrd="0" destOrd="0" parTransId="{0EAC8A3D-2D8B-4A10-991C-80C9A1736106}" sibTransId="{6DF792D6-F875-411B-849C-52CDFE415F8C}"/>
    <dgm:cxn modelId="{DB0F67F1-5E9A-4E92-ACCE-B458789DDC8C}" type="presOf" srcId="{6EEF6AD7-E617-4390-9B91-909CC7032433}" destId="{CFC43EAF-07D6-450F-ADDD-B062E70B3065}" srcOrd="1" destOrd="0" presId="urn:microsoft.com/office/officeart/2005/8/layout/process1"/>
    <dgm:cxn modelId="{B97612CE-225C-414D-9524-D5D0A0EE0E3F}" type="presOf" srcId="{52861D02-60D3-4504-A3AF-EBC9920A9652}" destId="{9F932D61-B0F4-4E22-A8ED-FE415B1978EA}" srcOrd="0" destOrd="0" presId="urn:microsoft.com/office/officeart/2005/8/layout/process1"/>
    <dgm:cxn modelId="{8CEE8CD6-1D55-4C05-8573-146954C87CC0}" type="presOf" srcId="{6DF792D6-F875-411B-849C-52CDFE415F8C}" destId="{33C652C2-B2C5-4BAB-8394-0EDEA6734EB1}" srcOrd="0" destOrd="0" presId="urn:microsoft.com/office/officeart/2005/8/layout/process1"/>
    <dgm:cxn modelId="{EFF03432-4885-4BE3-8CAE-121BF3C82C8F}" type="presOf" srcId="{66292B99-5542-41B5-88D1-CB5648AC6C68}" destId="{281E92F4-1FB6-42A9-8EEA-31848C2E3F0C}" srcOrd="0" destOrd="0" presId="urn:microsoft.com/office/officeart/2005/8/layout/process1"/>
    <dgm:cxn modelId="{4FDE9217-C1F1-4CA8-96F0-7A0933386729}" type="presOf" srcId="{7170A977-3BEF-45D2-B051-AAFBC28B3504}" destId="{11AD2FCF-0248-439C-9E13-EF3244B73D8E}" srcOrd="1" destOrd="0" presId="urn:microsoft.com/office/officeart/2005/8/layout/process1"/>
    <dgm:cxn modelId="{75AFDF71-AEFD-49ED-98D8-F1AB5D121CA3}" type="presOf" srcId="{E979A903-2572-4D03-B602-3CA1B7F0B976}" destId="{36EFF587-EBEF-4FEB-BC62-6FFC5337D378}" srcOrd="0" destOrd="0" presId="urn:microsoft.com/office/officeart/2005/8/layout/process1"/>
    <dgm:cxn modelId="{036E2982-D292-429C-8F63-9D024F7ECCBB}" type="presOf" srcId="{7170A977-3BEF-45D2-B051-AAFBC28B3504}" destId="{9FFD0674-F7BE-4C34-BEAA-C0BD5895183B}" srcOrd="0" destOrd="0" presId="urn:microsoft.com/office/officeart/2005/8/layout/process1"/>
    <dgm:cxn modelId="{09558474-8F2C-4B79-999F-EDC3ACA177BE}" type="presOf" srcId="{837FD5FE-FDB6-4A28-8CB9-D40813DB754E}" destId="{3C4D26D1-658C-463E-B043-CD26B70557A0}" srcOrd="0" destOrd="0" presId="urn:microsoft.com/office/officeart/2005/8/layout/process1"/>
    <dgm:cxn modelId="{2D3A847D-E3A0-436A-8B7E-C2AE1B58A76C}" srcId="{837FD5FE-FDB6-4A28-8CB9-D40813DB754E}" destId="{204F88BB-247F-4F75-827D-C9CE15834F24}" srcOrd="2" destOrd="0" parTransId="{8D4E56F7-D8E0-45CA-A398-7165DD3F5DD1}" sibTransId="{7170A977-3BEF-45D2-B051-AAFBC28B3504}"/>
    <dgm:cxn modelId="{0F9A4FB1-0457-4F84-914B-095529E20E1D}" type="presOf" srcId="{6EEF6AD7-E617-4390-9B91-909CC7032433}" destId="{AB2CD392-582A-4B4F-9BA1-9C0438D6C93D}" srcOrd="0" destOrd="0" presId="urn:microsoft.com/office/officeart/2005/8/layout/process1"/>
    <dgm:cxn modelId="{78480873-D2CE-4083-B295-2052B9BA4EF3}" type="presParOf" srcId="{3C4D26D1-658C-463E-B043-CD26B70557A0}" destId="{36EFF587-EBEF-4FEB-BC62-6FFC5337D378}" srcOrd="0" destOrd="0" presId="urn:microsoft.com/office/officeart/2005/8/layout/process1"/>
    <dgm:cxn modelId="{BA4585E3-E6C2-4A1E-887C-4274E58F579C}" type="presParOf" srcId="{3C4D26D1-658C-463E-B043-CD26B70557A0}" destId="{33C652C2-B2C5-4BAB-8394-0EDEA6734EB1}" srcOrd="1" destOrd="0" presId="urn:microsoft.com/office/officeart/2005/8/layout/process1"/>
    <dgm:cxn modelId="{F3360E7F-8378-4298-B54F-47FD9BB8D066}" type="presParOf" srcId="{33C652C2-B2C5-4BAB-8394-0EDEA6734EB1}" destId="{0A4A93C0-4572-4AD8-9284-0304D969DF3F}" srcOrd="0" destOrd="0" presId="urn:microsoft.com/office/officeart/2005/8/layout/process1"/>
    <dgm:cxn modelId="{8A197B7F-B10E-40D6-823F-F2BD01C0BA37}" type="presParOf" srcId="{3C4D26D1-658C-463E-B043-CD26B70557A0}" destId="{9F932D61-B0F4-4E22-A8ED-FE415B1978EA}" srcOrd="2" destOrd="0" presId="urn:microsoft.com/office/officeart/2005/8/layout/process1"/>
    <dgm:cxn modelId="{BC4733D5-8AB9-4C62-BDEF-CC538CEDBC66}" type="presParOf" srcId="{3C4D26D1-658C-463E-B043-CD26B70557A0}" destId="{AB2CD392-582A-4B4F-9BA1-9C0438D6C93D}" srcOrd="3" destOrd="0" presId="urn:microsoft.com/office/officeart/2005/8/layout/process1"/>
    <dgm:cxn modelId="{B4A43811-4080-4744-AF7D-07F359ED2914}" type="presParOf" srcId="{AB2CD392-582A-4B4F-9BA1-9C0438D6C93D}" destId="{CFC43EAF-07D6-450F-ADDD-B062E70B3065}" srcOrd="0" destOrd="0" presId="urn:microsoft.com/office/officeart/2005/8/layout/process1"/>
    <dgm:cxn modelId="{ECB868D1-06D5-4587-8D1E-699EEE427B91}" type="presParOf" srcId="{3C4D26D1-658C-463E-B043-CD26B70557A0}" destId="{C361D526-D213-4B43-8FA4-6717F1BC5439}" srcOrd="4" destOrd="0" presId="urn:microsoft.com/office/officeart/2005/8/layout/process1"/>
    <dgm:cxn modelId="{38D9167C-283F-4650-B651-C706D6BCF66A}" type="presParOf" srcId="{3C4D26D1-658C-463E-B043-CD26B70557A0}" destId="{9FFD0674-F7BE-4C34-BEAA-C0BD5895183B}" srcOrd="5" destOrd="0" presId="urn:microsoft.com/office/officeart/2005/8/layout/process1"/>
    <dgm:cxn modelId="{379C33AF-B796-4DB0-ABC3-FB724013A71E}" type="presParOf" srcId="{9FFD0674-F7BE-4C34-BEAA-C0BD5895183B}" destId="{11AD2FCF-0248-439C-9E13-EF3244B73D8E}" srcOrd="0" destOrd="0" presId="urn:microsoft.com/office/officeart/2005/8/layout/process1"/>
    <dgm:cxn modelId="{FD84C2AA-F759-4B03-8E67-E4C64FD26B21}" type="presParOf" srcId="{3C4D26D1-658C-463E-B043-CD26B70557A0}" destId="{281E92F4-1FB6-42A9-8EEA-31848C2E3F0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87884-94AF-4288-953A-35ADDAD02E3B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30087DAD-08D3-49FF-BDA1-34512E818980}">
      <dgm:prSet phldrT="[Text]"/>
      <dgm:spPr/>
      <dgm:t>
        <a:bodyPr/>
        <a:lstStyle/>
        <a:p>
          <a:r>
            <a:rPr lang="en-US" dirty="0" smtClean="0"/>
            <a:t>Input(CAN)</a:t>
          </a:r>
          <a:endParaRPr lang="en-US" dirty="0"/>
        </a:p>
      </dgm:t>
    </dgm:pt>
    <dgm:pt modelId="{9E6CD839-6898-42D4-92A0-79F5D8C5DCFC}" type="parTrans" cxnId="{14B2DDAC-2658-4815-8672-09D69773E581}">
      <dgm:prSet/>
      <dgm:spPr/>
      <dgm:t>
        <a:bodyPr/>
        <a:lstStyle/>
        <a:p>
          <a:endParaRPr lang="en-US"/>
        </a:p>
      </dgm:t>
    </dgm:pt>
    <dgm:pt modelId="{79E3B5A0-387A-42A6-8E80-7EE514B72157}" type="sibTrans" cxnId="{14B2DDAC-2658-4815-8672-09D69773E581}">
      <dgm:prSet/>
      <dgm:spPr/>
      <dgm:t>
        <a:bodyPr/>
        <a:lstStyle/>
        <a:p>
          <a:endParaRPr lang="en-US"/>
        </a:p>
      </dgm:t>
    </dgm:pt>
    <dgm:pt modelId="{52E9D9BA-99FC-4B70-B937-E91B1A2020B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6E1029F4-3ED2-4B1D-820D-928170D87A7E}" type="parTrans" cxnId="{BC2CE483-ACAD-4410-875E-54B2BEE1A62B}">
      <dgm:prSet/>
      <dgm:spPr/>
      <dgm:t>
        <a:bodyPr/>
        <a:lstStyle/>
        <a:p>
          <a:endParaRPr lang="en-US"/>
        </a:p>
      </dgm:t>
    </dgm:pt>
    <dgm:pt modelId="{84F165F5-2318-48E4-BDA6-9C95ECB39EA7}" type="sibTrans" cxnId="{BC2CE483-ACAD-4410-875E-54B2BEE1A62B}">
      <dgm:prSet/>
      <dgm:spPr/>
      <dgm:t>
        <a:bodyPr/>
        <a:lstStyle/>
        <a:p>
          <a:endParaRPr lang="en-US"/>
        </a:p>
      </dgm:t>
    </dgm:pt>
    <dgm:pt modelId="{0B612922-E85B-4FD2-BCAC-F5A53CD7BBA9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3D63366C-2E4E-4551-AF28-D1691560B216}" type="parTrans" cxnId="{1A3B36A7-DF7F-498E-BCF5-7C8B64FEEB3F}">
      <dgm:prSet/>
      <dgm:spPr/>
      <dgm:t>
        <a:bodyPr/>
        <a:lstStyle/>
        <a:p>
          <a:endParaRPr lang="en-US"/>
        </a:p>
      </dgm:t>
    </dgm:pt>
    <dgm:pt modelId="{2BE3F3DE-49B0-49ED-B284-511A45EDAF98}" type="sibTrans" cxnId="{1A3B36A7-DF7F-498E-BCF5-7C8B64FEEB3F}">
      <dgm:prSet/>
      <dgm:spPr/>
      <dgm:t>
        <a:bodyPr/>
        <a:lstStyle/>
        <a:p>
          <a:endParaRPr lang="en-US"/>
        </a:p>
      </dgm:t>
    </dgm:pt>
    <dgm:pt modelId="{6BA5CBBB-7999-4A1E-BB0C-C4E1851D182F}">
      <dgm:prSet/>
      <dgm:spPr/>
      <dgm:t>
        <a:bodyPr/>
        <a:lstStyle/>
        <a:p>
          <a:r>
            <a:rPr lang="en-US" dirty="0" smtClean="0"/>
            <a:t>Data Log</a:t>
          </a:r>
          <a:endParaRPr lang="en-US" dirty="0"/>
        </a:p>
      </dgm:t>
    </dgm:pt>
    <dgm:pt modelId="{8BC288F8-3A03-473F-86EF-16AE7E38A5C5}" type="parTrans" cxnId="{9D59876A-465E-4C05-A4F3-1DE551BBB346}">
      <dgm:prSet/>
      <dgm:spPr/>
      <dgm:t>
        <a:bodyPr/>
        <a:lstStyle/>
        <a:p>
          <a:endParaRPr lang="en-US"/>
        </a:p>
      </dgm:t>
    </dgm:pt>
    <dgm:pt modelId="{E8CB6DEF-311D-478C-9DE5-5933BFC45651}" type="sibTrans" cxnId="{9D59876A-465E-4C05-A4F3-1DE551BBB346}">
      <dgm:prSet/>
      <dgm:spPr/>
      <dgm:t>
        <a:bodyPr/>
        <a:lstStyle/>
        <a:p>
          <a:endParaRPr lang="en-US"/>
        </a:p>
      </dgm:t>
    </dgm:pt>
    <dgm:pt modelId="{9EE6B17C-0567-45DC-8D15-0B896DFF22D1}" type="pres">
      <dgm:prSet presAssocID="{FAE87884-94AF-4288-953A-35ADDAD02E3B}" presName="Name0" presStyleCnt="0">
        <dgm:presLayoutVars>
          <dgm:dir/>
          <dgm:resizeHandles val="exact"/>
        </dgm:presLayoutVars>
      </dgm:prSet>
      <dgm:spPr/>
    </dgm:pt>
    <dgm:pt modelId="{FD20CD3D-5587-40C3-B8A8-21CD97BF37C5}" type="pres">
      <dgm:prSet presAssocID="{30087DAD-08D3-49FF-BDA1-34512E8189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14987-4113-4D93-A780-15E94F675771}" type="pres">
      <dgm:prSet presAssocID="{79E3B5A0-387A-42A6-8E80-7EE514B7215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CA26026-63A6-486B-A94A-3A6125AFC174}" type="pres">
      <dgm:prSet presAssocID="{79E3B5A0-387A-42A6-8E80-7EE514B7215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108D114-F344-454F-B0C0-15A1C3835E47}" type="pres">
      <dgm:prSet presAssocID="{6BA5CBBB-7999-4A1E-BB0C-C4E1851D18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CA61D-254B-40FB-9847-725C4BE0053D}" type="pres">
      <dgm:prSet presAssocID="{E8CB6DEF-311D-478C-9DE5-5933BFC456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A56C825-1DD8-4FB9-BFBE-3BAFEA1A5878}" type="pres">
      <dgm:prSet presAssocID="{E8CB6DEF-311D-478C-9DE5-5933BFC456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27DD039-95FC-4F25-80F6-5C6050D3C23A}" type="pres">
      <dgm:prSet presAssocID="{52E9D9BA-99FC-4B70-B937-E91B1A2020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66C50-C65E-4F49-AFF7-26245F091A81}" type="pres">
      <dgm:prSet presAssocID="{84F165F5-2318-48E4-BDA6-9C95ECB39EA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D392F8F-F589-4DB9-AF37-14B33340D9B0}" type="pres">
      <dgm:prSet presAssocID="{84F165F5-2318-48E4-BDA6-9C95ECB39EA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AFE0842-57BF-4A75-B67F-30289B0CFB7E}" type="pres">
      <dgm:prSet presAssocID="{0B612922-E85B-4FD2-BCAC-F5A53CD7BB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3B36A7-DF7F-498E-BCF5-7C8B64FEEB3F}" srcId="{FAE87884-94AF-4288-953A-35ADDAD02E3B}" destId="{0B612922-E85B-4FD2-BCAC-F5A53CD7BBA9}" srcOrd="3" destOrd="0" parTransId="{3D63366C-2E4E-4551-AF28-D1691560B216}" sibTransId="{2BE3F3DE-49B0-49ED-B284-511A45EDAF98}"/>
    <dgm:cxn modelId="{638C82C4-A485-4BB5-BE8A-4E2122774297}" type="presOf" srcId="{79E3B5A0-387A-42A6-8E80-7EE514B72157}" destId="{F7814987-4113-4D93-A780-15E94F675771}" srcOrd="0" destOrd="0" presId="urn:microsoft.com/office/officeart/2005/8/layout/process1"/>
    <dgm:cxn modelId="{6BBEC6C7-8D31-44B7-9008-8B2B5FC2FA18}" type="presOf" srcId="{E8CB6DEF-311D-478C-9DE5-5933BFC45651}" destId="{C69CA61D-254B-40FB-9847-725C4BE0053D}" srcOrd="0" destOrd="0" presId="urn:microsoft.com/office/officeart/2005/8/layout/process1"/>
    <dgm:cxn modelId="{51B9BDFC-BBFA-436F-AD65-EEE0B3C3676C}" type="presOf" srcId="{84F165F5-2318-48E4-BDA6-9C95ECB39EA7}" destId="{0AF66C50-C65E-4F49-AFF7-26245F091A81}" srcOrd="0" destOrd="0" presId="urn:microsoft.com/office/officeart/2005/8/layout/process1"/>
    <dgm:cxn modelId="{9D59876A-465E-4C05-A4F3-1DE551BBB346}" srcId="{FAE87884-94AF-4288-953A-35ADDAD02E3B}" destId="{6BA5CBBB-7999-4A1E-BB0C-C4E1851D182F}" srcOrd="1" destOrd="0" parTransId="{8BC288F8-3A03-473F-86EF-16AE7E38A5C5}" sibTransId="{E8CB6DEF-311D-478C-9DE5-5933BFC45651}"/>
    <dgm:cxn modelId="{AF66D083-02E6-487D-AB4D-EFDA59580944}" type="presOf" srcId="{84F165F5-2318-48E4-BDA6-9C95ECB39EA7}" destId="{3D392F8F-F589-4DB9-AF37-14B33340D9B0}" srcOrd="1" destOrd="0" presId="urn:microsoft.com/office/officeart/2005/8/layout/process1"/>
    <dgm:cxn modelId="{C2F631A5-4979-4238-BCEF-3D6D833513B6}" type="presOf" srcId="{E8CB6DEF-311D-478C-9DE5-5933BFC45651}" destId="{5A56C825-1DD8-4FB9-BFBE-3BAFEA1A5878}" srcOrd="1" destOrd="0" presId="urn:microsoft.com/office/officeart/2005/8/layout/process1"/>
    <dgm:cxn modelId="{14B2DDAC-2658-4815-8672-09D69773E581}" srcId="{FAE87884-94AF-4288-953A-35ADDAD02E3B}" destId="{30087DAD-08D3-49FF-BDA1-34512E818980}" srcOrd="0" destOrd="0" parTransId="{9E6CD839-6898-42D4-92A0-79F5D8C5DCFC}" sibTransId="{79E3B5A0-387A-42A6-8E80-7EE514B72157}"/>
    <dgm:cxn modelId="{BC2CE483-ACAD-4410-875E-54B2BEE1A62B}" srcId="{FAE87884-94AF-4288-953A-35ADDAD02E3B}" destId="{52E9D9BA-99FC-4B70-B937-E91B1A2020BF}" srcOrd="2" destOrd="0" parTransId="{6E1029F4-3ED2-4B1D-820D-928170D87A7E}" sibTransId="{84F165F5-2318-48E4-BDA6-9C95ECB39EA7}"/>
    <dgm:cxn modelId="{F85F259D-338C-444F-A990-28C377816DD5}" type="presOf" srcId="{6BA5CBBB-7999-4A1E-BB0C-C4E1851D182F}" destId="{2108D114-F344-454F-B0C0-15A1C3835E47}" srcOrd="0" destOrd="0" presId="urn:microsoft.com/office/officeart/2005/8/layout/process1"/>
    <dgm:cxn modelId="{0E850861-F0A2-4CDF-9BD4-1DE7D9666DBF}" type="presOf" srcId="{79E3B5A0-387A-42A6-8E80-7EE514B72157}" destId="{6CA26026-63A6-486B-A94A-3A6125AFC174}" srcOrd="1" destOrd="0" presId="urn:microsoft.com/office/officeart/2005/8/layout/process1"/>
    <dgm:cxn modelId="{45704B76-3F96-4470-80CE-65CFE6CD0901}" type="presOf" srcId="{52E9D9BA-99FC-4B70-B937-E91B1A2020BF}" destId="{F27DD039-95FC-4F25-80F6-5C6050D3C23A}" srcOrd="0" destOrd="0" presId="urn:microsoft.com/office/officeart/2005/8/layout/process1"/>
    <dgm:cxn modelId="{ED489DC4-05E9-49EC-80BD-64B8CF879762}" type="presOf" srcId="{0B612922-E85B-4FD2-BCAC-F5A53CD7BBA9}" destId="{4AFE0842-57BF-4A75-B67F-30289B0CFB7E}" srcOrd="0" destOrd="0" presId="urn:microsoft.com/office/officeart/2005/8/layout/process1"/>
    <dgm:cxn modelId="{5F209311-E1A0-4697-902A-7D0A61C8FC96}" type="presOf" srcId="{FAE87884-94AF-4288-953A-35ADDAD02E3B}" destId="{9EE6B17C-0567-45DC-8D15-0B896DFF22D1}" srcOrd="0" destOrd="0" presId="urn:microsoft.com/office/officeart/2005/8/layout/process1"/>
    <dgm:cxn modelId="{924CC80F-7FE7-4F44-BC27-FEC40CCC266B}" type="presOf" srcId="{30087DAD-08D3-49FF-BDA1-34512E818980}" destId="{FD20CD3D-5587-40C3-B8A8-21CD97BF37C5}" srcOrd="0" destOrd="0" presId="urn:microsoft.com/office/officeart/2005/8/layout/process1"/>
    <dgm:cxn modelId="{66A23747-B10C-4374-90E1-2695A6CC991C}" type="presParOf" srcId="{9EE6B17C-0567-45DC-8D15-0B896DFF22D1}" destId="{FD20CD3D-5587-40C3-B8A8-21CD97BF37C5}" srcOrd="0" destOrd="0" presId="urn:microsoft.com/office/officeart/2005/8/layout/process1"/>
    <dgm:cxn modelId="{B429D774-D09D-499C-A3E7-469634C53324}" type="presParOf" srcId="{9EE6B17C-0567-45DC-8D15-0B896DFF22D1}" destId="{F7814987-4113-4D93-A780-15E94F675771}" srcOrd="1" destOrd="0" presId="urn:microsoft.com/office/officeart/2005/8/layout/process1"/>
    <dgm:cxn modelId="{08FE97CB-C619-4807-B05E-75DED6B00DD1}" type="presParOf" srcId="{F7814987-4113-4D93-A780-15E94F675771}" destId="{6CA26026-63A6-486B-A94A-3A6125AFC174}" srcOrd="0" destOrd="0" presId="urn:microsoft.com/office/officeart/2005/8/layout/process1"/>
    <dgm:cxn modelId="{21F21CA9-BFD2-4DD0-80BA-97CEEFF9B933}" type="presParOf" srcId="{9EE6B17C-0567-45DC-8D15-0B896DFF22D1}" destId="{2108D114-F344-454F-B0C0-15A1C3835E47}" srcOrd="2" destOrd="0" presId="urn:microsoft.com/office/officeart/2005/8/layout/process1"/>
    <dgm:cxn modelId="{5B0A99AD-5326-4082-BA96-DD2B9307408F}" type="presParOf" srcId="{9EE6B17C-0567-45DC-8D15-0B896DFF22D1}" destId="{C69CA61D-254B-40FB-9847-725C4BE0053D}" srcOrd="3" destOrd="0" presId="urn:microsoft.com/office/officeart/2005/8/layout/process1"/>
    <dgm:cxn modelId="{F451A997-ACBF-46AF-BEFD-5F48D573CA42}" type="presParOf" srcId="{C69CA61D-254B-40FB-9847-725C4BE0053D}" destId="{5A56C825-1DD8-4FB9-BFBE-3BAFEA1A5878}" srcOrd="0" destOrd="0" presId="urn:microsoft.com/office/officeart/2005/8/layout/process1"/>
    <dgm:cxn modelId="{0F828B89-5118-4FAF-A907-AF2814273E82}" type="presParOf" srcId="{9EE6B17C-0567-45DC-8D15-0B896DFF22D1}" destId="{F27DD039-95FC-4F25-80F6-5C6050D3C23A}" srcOrd="4" destOrd="0" presId="urn:microsoft.com/office/officeart/2005/8/layout/process1"/>
    <dgm:cxn modelId="{C4C0816D-C477-4AF7-84BB-AA702CD4035B}" type="presParOf" srcId="{9EE6B17C-0567-45DC-8D15-0B896DFF22D1}" destId="{0AF66C50-C65E-4F49-AFF7-26245F091A81}" srcOrd="5" destOrd="0" presId="urn:microsoft.com/office/officeart/2005/8/layout/process1"/>
    <dgm:cxn modelId="{8AD51EDA-5809-473C-9CB1-17DB205B004B}" type="presParOf" srcId="{0AF66C50-C65E-4F49-AFF7-26245F091A81}" destId="{3D392F8F-F589-4DB9-AF37-14B33340D9B0}" srcOrd="0" destOrd="0" presId="urn:microsoft.com/office/officeart/2005/8/layout/process1"/>
    <dgm:cxn modelId="{9BD67AC9-3BF9-470D-9C63-3E92E556FF68}" type="presParOf" srcId="{9EE6B17C-0567-45DC-8D15-0B896DFF22D1}" destId="{4AFE0842-57BF-4A75-B67F-30289B0CFB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FF587-EBEF-4FEB-BC62-6FFC5337D378}">
      <dsp:nvSpPr>
        <dsp:cNvPr id="0" name=""/>
        <dsp:cNvSpPr/>
      </dsp:nvSpPr>
      <dsp:spPr>
        <a:xfrm>
          <a:off x="4286" y="525922"/>
          <a:ext cx="1874043" cy="1124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Input(Camera)</a:t>
          </a:r>
          <a:endParaRPr lang="en-US" sz="1600" kern="1200" dirty="0"/>
        </a:p>
      </dsp:txBody>
      <dsp:txXfrm>
        <a:off x="37219" y="558855"/>
        <a:ext cx="1808177" cy="1058560"/>
      </dsp:txXfrm>
    </dsp:sp>
    <dsp:sp modelId="{33C652C2-B2C5-4BAB-8394-0EDEA6734EB1}">
      <dsp:nvSpPr>
        <dsp:cNvPr id="0" name=""/>
        <dsp:cNvSpPr/>
      </dsp:nvSpPr>
      <dsp:spPr>
        <a:xfrm>
          <a:off x="2065734" y="855754"/>
          <a:ext cx="397297" cy="4647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065734" y="948706"/>
        <a:ext cx="278108" cy="278858"/>
      </dsp:txXfrm>
    </dsp:sp>
    <dsp:sp modelId="{9F932D61-B0F4-4E22-A8ED-FE415B1978EA}">
      <dsp:nvSpPr>
        <dsp:cNvPr id="0" name=""/>
        <dsp:cNvSpPr/>
      </dsp:nvSpPr>
      <dsp:spPr>
        <a:xfrm>
          <a:off x="2627947" y="525922"/>
          <a:ext cx="1874043" cy="1124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Feature Extraction(Frames)</a:t>
          </a:r>
          <a:endParaRPr lang="en-US" sz="1600" kern="1200" dirty="0"/>
        </a:p>
      </dsp:txBody>
      <dsp:txXfrm>
        <a:off x="2660880" y="558855"/>
        <a:ext cx="1808177" cy="1058560"/>
      </dsp:txXfrm>
    </dsp:sp>
    <dsp:sp modelId="{AB2CD392-582A-4B4F-9BA1-9C0438D6C93D}">
      <dsp:nvSpPr>
        <dsp:cNvPr id="0" name=""/>
        <dsp:cNvSpPr/>
      </dsp:nvSpPr>
      <dsp:spPr>
        <a:xfrm>
          <a:off x="4689395" y="855754"/>
          <a:ext cx="397297" cy="4647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689395" y="948706"/>
        <a:ext cx="278108" cy="278858"/>
      </dsp:txXfrm>
    </dsp:sp>
    <dsp:sp modelId="{C361D526-D213-4B43-8FA4-6717F1BC5439}">
      <dsp:nvSpPr>
        <dsp:cNvPr id="0" name=""/>
        <dsp:cNvSpPr/>
      </dsp:nvSpPr>
      <dsp:spPr>
        <a:xfrm>
          <a:off x="5251608" y="525922"/>
          <a:ext cx="1874043" cy="1124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</a:t>
          </a:r>
          <a:endParaRPr lang="en-US" sz="1600" kern="1200" dirty="0"/>
        </a:p>
      </dsp:txBody>
      <dsp:txXfrm>
        <a:off x="5284541" y="558855"/>
        <a:ext cx="1808177" cy="1058560"/>
      </dsp:txXfrm>
    </dsp:sp>
    <dsp:sp modelId="{9FFD0674-F7BE-4C34-BEAA-C0BD5895183B}">
      <dsp:nvSpPr>
        <dsp:cNvPr id="0" name=""/>
        <dsp:cNvSpPr/>
      </dsp:nvSpPr>
      <dsp:spPr>
        <a:xfrm>
          <a:off x="7313056" y="855754"/>
          <a:ext cx="397297" cy="4647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7313056" y="948706"/>
        <a:ext cx="278108" cy="278858"/>
      </dsp:txXfrm>
    </dsp:sp>
    <dsp:sp modelId="{281E92F4-1FB6-42A9-8EEA-31848C2E3F0C}">
      <dsp:nvSpPr>
        <dsp:cNvPr id="0" name=""/>
        <dsp:cNvSpPr/>
      </dsp:nvSpPr>
      <dsp:spPr>
        <a:xfrm>
          <a:off x="7875269" y="525922"/>
          <a:ext cx="1874043" cy="1124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Event Identification</a:t>
          </a:r>
          <a:endParaRPr lang="en-US" sz="1600" kern="1200" dirty="0"/>
        </a:p>
      </dsp:txBody>
      <dsp:txXfrm>
        <a:off x="7908202" y="558855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0CD3D-5587-40C3-B8A8-21CD97BF37C5}">
      <dsp:nvSpPr>
        <dsp:cNvPr id="0" name=""/>
        <dsp:cNvSpPr/>
      </dsp:nvSpPr>
      <dsp:spPr>
        <a:xfrm>
          <a:off x="5505" y="923827"/>
          <a:ext cx="2406974" cy="1444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Input(CAN)</a:t>
          </a:r>
          <a:endParaRPr lang="en-US" sz="3300" kern="1200" dirty="0"/>
        </a:p>
      </dsp:txBody>
      <dsp:txXfrm>
        <a:off x="47804" y="966126"/>
        <a:ext cx="2322376" cy="1359586"/>
      </dsp:txXfrm>
    </dsp:sp>
    <dsp:sp modelId="{F7814987-4113-4D93-A780-15E94F675771}">
      <dsp:nvSpPr>
        <dsp:cNvPr id="0" name=""/>
        <dsp:cNvSpPr/>
      </dsp:nvSpPr>
      <dsp:spPr>
        <a:xfrm>
          <a:off x="2653177" y="1347455"/>
          <a:ext cx="510278" cy="596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653177" y="1466841"/>
        <a:ext cx="357195" cy="358157"/>
      </dsp:txXfrm>
    </dsp:sp>
    <dsp:sp modelId="{2108D114-F344-454F-B0C0-15A1C3835E47}">
      <dsp:nvSpPr>
        <dsp:cNvPr id="0" name=""/>
        <dsp:cNvSpPr/>
      </dsp:nvSpPr>
      <dsp:spPr>
        <a:xfrm>
          <a:off x="3375270" y="923827"/>
          <a:ext cx="2406974" cy="1444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Data Log</a:t>
          </a:r>
          <a:endParaRPr lang="en-US" sz="3300" kern="1200" dirty="0"/>
        </a:p>
      </dsp:txBody>
      <dsp:txXfrm>
        <a:off x="3417569" y="966126"/>
        <a:ext cx="2322376" cy="1359586"/>
      </dsp:txXfrm>
    </dsp:sp>
    <dsp:sp modelId="{C69CA61D-254B-40FB-9847-725C4BE0053D}">
      <dsp:nvSpPr>
        <dsp:cNvPr id="0" name=""/>
        <dsp:cNvSpPr/>
      </dsp:nvSpPr>
      <dsp:spPr>
        <a:xfrm>
          <a:off x="6022942" y="1347455"/>
          <a:ext cx="510278" cy="596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022942" y="1466841"/>
        <a:ext cx="357195" cy="358157"/>
      </dsp:txXfrm>
    </dsp:sp>
    <dsp:sp modelId="{F27DD039-95FC-4F25-80F6-5C6050D3C23A}">
      <dsp:nvSpPr>
        <dsp:cNvPr id="0" name=""/>
        <dsp:cNvSpPr/>
      </dsp:nvSpPr>
      <dsp:spPr>
        <a:xfrm>
          <a:off x="6745034" y="923827"/>
          <a:ext cx="2406974" cy="1444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Model</a:t>
          </a:r>
          <a:endParaRPr lang="en-US" sz="3300" kern="1200" dirty="0"/>
        </a:p>
      </dsp:txBody>
      <dsp:txXfrm>
        <a:off x="6787333" y="966126"/>
        <a:ext cx="2322376" cy="1359586"/>
      </dsp:txXfrm>
    </dsp:sp>
    <dsp:sp modelId="{0AF66C50-C65E-4F49-AFF7-26245F091A81}">
      <dsp:nvSpPr>
        <dsp:cNvPr id="0" name=""/>
        <dsp:cNvSpPr/>
      </dsp:nvSpPr>
      <dsp:spPr>
        <a:xfrm>
          <a:off x="9392707" y="1347455"/>
          <a:ext cx="510278" cy="596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9392707" y="1466841"/>
        <a:ext cx="357195" cy="358157"/>
      </dsp:txXfrm>
    </dsp:sp>
    <dsp:sp modelId="{4AFE0842-57BF-4A75-B67F-30289B0CFB7E}">
      <dsp:nvSpPr>
        <dsp:cNvPr id="0" name=""/>
        <dsp:cNvSpPr/>
      </dsp:nvSpPr>
      <dsp:spPr>
        <a:xfrm>
          <a:off x="10114799" y="923827"/>
          <a:ext cx="2406974" cy="1444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Output</a:t>
          </a:r>
          <a:endParaRPr lang="en-US" sz="3300" kern="1200" dirty="0"/>
        </a:p>
      </dsp:txBody>
      <dsp:txXfrm>
        <a:off x="10157098" y="966126"/>
        <a:ext cx="2322376" cy="1359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5D44-691D-4237-BCEC-69BC2F85554D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5261C-3A85-4AB8-ADC8-CB695DC4D8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5261C-3A85-4AB8-ADC8-CB695DC4D8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91840" y="6286500"/>
            <a:ext cx="8046720" cy="5715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name of the 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949441"/>
            <a:ext cx="1219200" cy="293370"/>
          </a:xfrm>
        </p:spPr>
        <p:txBody>
          <a:bodyPr lIns="0" tIns="0" rIns="0" bIns="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F6603C8-2AB6-4489-902D-6AC2AF2E2CB5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0320" y="4389120"/>
            <a:ext cx="9509760" cy="1097280"/>
          </a:xfrm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400">
                <a:solidFill>
                  <a:schemeClr val="bg1"/>
                </a:solidFill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 dirty="0" smtClean="0"/>
              <a:t>Click to enter title of the presentation</a:t>
            </a:r>
            <a:endParaRPr lang="en-US" dirty="0"/>
          </a:p>
        </p:txBody>
      </p:sp>
      <p:pic>
        <p:nvPicPr>
          <p:cNvPr id="10" name="Picture 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72" y="1605017"/>
            <a:ext cx="5989384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3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06E1C97D-EE41-48D9-9D2C-1881C3359038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00" y="3960052"/>
            <a:ext cx="21114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306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Questions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595452" y="2691273"/>
            <a:ext cx="2552127" cy="1725981"/>
            <a:chOff x="2627156" y="2000250"/>
            <a:chExt cx="2009647" cy="1359106"/>
          </a:xfrm>
        </p:grpSpPr>
        <p:sp>
          <p:nvSpPr>
            <p:cNvPr id="17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49" y="4183289"/>
            <a:ext cx="4260659" cy="1079436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 smtClean="0"/>
              <a:t>Contact 1</a:t>
            </a:r>
          </a:p>
          <a:p>
            <a:pPr lvl="0"/>
            <a:r>
              <a:rPr lang="en-US" dirty="0" smtClean="0"/>
              <a:t>Contact 2</a:t>
            </a:r>
          </a:p>
          <a:p>
            <a:pPr lvl="0"/>
            <a:r>
              <a:rPr lang="en-US" dirty="0" smtClean="0"/>
              <a:t>E-mail id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49" y="6194969"/>
            <a:ext cx="4260659" cy="1116012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 smtClean="0"/>
              <a:t>Contact 1</a:t>
            </a:r>
          </a:p>
          <a:p>
            <a:pPr lvl="0"/>
            <a:r>
              <a:rPr lang="en-US" dirty="0" smtClean="0"/>
              <a:t>Contact 2</a:t>
            </a:r>
          </a:p>
          <a:p>
            <a:pPr lvl="0"/>
            <a:r>
              <a:rPr lang="en-US" dirty="0" smtClean="0"/>
              <a:t>E-mail id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904849" y="4055716"/>
            <a:ext cx="4270248" cy="1588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8904849" y="6067396"/>
            <a:ext cx="4270248" cy="1588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198" y="3573025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 smtClean="0"/>
              <a:t>Name of the presenter 1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198" y="5556569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 smtClean="0"/>
              <a:t>Name of the presenter 2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31C4CFE-94B6-4FD4-AB5E-122C0F2FB12F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3" name="Picture 32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433907" y="6264408"/>
            <a:ext cx="1711628" cy="349752"/>
            <a:chOff x="6188136" y="6294888"/>
            <a:chExt cx="1249508" cy="255323"/>
          </a:xfrm>
        </p:grpSpPr>
        <p:pic>
          <p:nvPicPr>
            <p:cNvPr id="17" name="Picture 16" descr="fb.png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04" b="-4354"/>
            <a:stretch/>
          </p:blipFill>
          <p:spPr>
            <a:xfrm>
              <a:off x="6188136" y="6294889"/>
              <a:ext cx="230594" cy="219464"/>
            </a:xfrm>
            <a:prstGeom prst="rect">
              <a:avLst/>
            </a:prstGeom>
          </p:spPr>
        </p:pic>
        <p:pic>
          <p:nvPicPr>
            <p:cNvPr id="18" name="Picture 17" descr="linkedin.png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r="62767" b="-15720"/>
            <a:stretch/>
          </p:blipFill>
          <p:spPr>
            <a:xfrm>
              <a:off x="6530317" y="6294889"/>
              <a:ext cx="229072" cy="243370"/>
            </a:xfrm>
            <a:prstGeom prst="rect">
              <a:avLst/>
            </a:prstGeom>
          </p:spPr>
        </p:pic>
        <p:pic>
          <p:nvPicPr>
            <p:cNvPr id="19" name="Picture 18" descr="twitter.png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67940" b="-21401"/>
            <a:stretch/>
          </p:blipFill>
          <p:spPr>
            <a:xfrm>
              <a:off x="6870976" y="6294888"/>
              <a:ext cx="232465" cy="255323"/>
            </a:xfrm>
            <a:prstGeom prst="rect">
              <a:avLst/>
            </a:prstGeom>
          </p:spPr>
        </p:pic>
        <p:pic>
          <p:nvPicPr>
            <p:cNvPr id="22" name="Picture 21" descr="you-tube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211635" y="6294889"/>
              <a:ext cx="226009" cy="210312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2B96302-CF56-4D12-BDDD-C290CE4C8BF4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40" name="Picture 39" descr="KPIT logo-(RGB)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056023" y="3753840"/>
            <a:ext cx="84588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chemeClr val="bg1"/>
                </a:solidFill>
              </a:rPr>
              <a:t>Thank You</a:t>
            </a: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581650" y="5549749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www.kpit.com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22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43840" y="1090464"/>
            <a:ext cx="14142720" cy="2304800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418582" y="68580"/>
            <a:ext cx="11687563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2702" y="7877176"/>
            <a:ext cx="3314699" cy="27432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2285886" algn="l"/>
              </a:tabLst>
              <a:defRPr sz="13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827520" y="7854316"/>
            <a:ext cx="975360" cy="293370"/>
          </a:xfrm>
          <a:prstGeom prst="rect">
            <a:avLst/>
          </a:prstGeom>
        </p:spPr>
        <p:txBody>
          <a:bodyPr/>
          <a:lstStyle>
            <a:lvl1pPr algn="ctr">
              <a:defRPr sz="13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5723C82-3F53-4C1E-8262-ED6C75E8AC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8927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8231073-70B0-40C5-AE90-4908611EE142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17" name="Picture 1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4000" b="1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6" y="1857340"/>
            <a:ext cx="13382281" cy="5620145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9FC59216-5C76-40F1-88E2-44E99C969FF7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33346" y="1520458"/>
            <a:ext cx="13382281" cy="5620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60D1716B-7700-423D-9966-32636B5F651D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3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3440454-098C-42DD-B992-7618496B28E1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0" name="Picture 29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Font typeface="Arial"/>
              <a:buChar char="•"/>
              <a:defRPr sz="20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 smtClean="0"/>
              <a:t>Click to edit the body text</a:t>
            </a: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89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600"/>
            </a:lvl1pPr>
          </a:lstStyle>
          <a:p>
            <a:r>
              <a:rPr lang="en-US" dirty="0" smtClean="0"/>
              <a:t>Click to place a chart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FBACB57-7B5D-429C-B339-40A7BE234183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31" name="Picture 3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523" y="7680960"/>
            <a:ext cx="1197877" cy="5486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443D2D72-3EF8-477A-B1E0-B2275EFFCA04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section title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56" y="5036234"/>
            <a:ext cx="5500687" cy="393895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0"/>
            <a:ext cx="13431520" cy="6286500"/>
          </a:xfrm>
        </p:spPr>
        <p:txBody>
          <a:bodyPr>
            <a:normAutofit/>
          </a:bodyPr>
          <a:lstStyle>
            <a:lvl1pPr>
              <a:buNone/>
              <a:defRPr sz="2600"/>
            </a:lvl1pPr>
          </a:lstStyle>
          <a:p>
            <a:r>
              <a:rPr lang="en-US" dirty="0" smtClean="0"/>
              <a:t>Click to place map / picture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328627D0-D9BD-4EA4-9D30-BEC990114E13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29" name="Picture 28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3D2A02C8-B066-4529-B694-AAF2D390A446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pic>
        <p:nvPicPr>
          <p:cNvPr id="27" name="Picture 26" descr="KPIT logo-(RGB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A351D452-1727-4869-A511-4F6544348D1F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19A725F3-83D0-4529-A15C-9D644B8C51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8" r:id="rId3"/>
    <p:sldLayoutId id="2147483669" r:id="rId4"/>
    <p:sldLayoutId id="2147483651" r:id="rId5"/>
    <p:sldLayoutId id="2147483662" r:id="rId6"/>
    <p:sldLayoutId id="2147483663" r:id="rId7"/>
    <p:sldLayoutId id="2147483660" r:id="rId8"/>
    <p:sldLayoutId id="2147483661" r:id="rId9"/>
    <p:sldLayoutId id="2147483666" r:id="rId10"/>
    <p:sldLayoutId id="2147483667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30622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3" indent="-489833" algn="just" defTabSz="13062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just" defTabSz="130622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just" defTabSz="13062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just" defTabSz="130622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6" indent="-326555" algn="just" defTabSz="130622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60320" y="4389120"/>
            <a:ext cx="9739256" cy="1097280"/>
          </a:xfrm>
        </p:spPr>
        <p:txBody>
          <a:bodyPr/>
          <a:lstStyle/>
          <a:p>
            <a:r>
              <a:rPr lang="en-US" dirty="0" smtClean="0"/>
              <a:t>Sensor Data used for different Event </a:t>
            </a:r>
            <a:r>
              <a:rPr lang="en-US" dirty="0" smtClean="0"/>
              <a:t>identification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16880" y="6537960"/>
            <a:ext cx="32703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Mtech Interns- ADAS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BigData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132178" y="138268"/>
            <a:ext cx="14278766" cy="7679852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LIDAR 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u="sng" dirty="0">
                <a:latin typeface="+mn-lt"/>
                <a:cs typeface="Times New Roman" panose="02020603050405020304" pitchFamily="18" charset="0"/>
              </a:rPr>
              <a:t>MECHANISM :</a:t>
            </a:r>
          </a:p>
          <a:p>
            <a:pPr marL="0" indent="0" algn="l">
              <a:buNone/>
            </a:pPr>
            <a:r>
              <a:rPr 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    Uses light waves that reflect off object to detected distance between the source and the detected target.</a:t>
            </a:r>
          </a:p>
          <a:p>
            <a:pPr marL="0" indent="0" algn="l">
              <a:buNone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u="sng" dirty="0">
                <a:latin typeface="+mn-lt"/>
                <a:cs typeface="Times New Roman" panose="02020603050405020304" pitchFamily="18" charset="0"/>
              </a:rPr>
              <a:t>Advantages </a:t>
            </a:r>
            <a:r>
              <a:rPr lang="en-US" sz="2400" u="sng" dirty="0" smtClean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Typically more accurate than radar with fewer misidentification</a:t>
            </a:r>
          </a:p>
          <a:p>
            <a:pPr algn="l"/>
            <a:r>
              <a:rPr lang="en-US" sz="2400" dirty="0">
                <a:latin typeface="+mn-lt"/>
                <a:cs typeface="Times New Roman" panose="02020603050405020304" pitchFamily="18" charset="0"/>
              </a:rPr>
              <a:t>Unaffected by light level and has better poor weather performance</a:t>
            </a:r>
          </a:p>
          <a:p>
            <a:pPr algn="l"/>
            <a:r>
              <a:rPr lang="en-US" sz="2400" dirty="0">
                <a:latin typeface="+mn-lt"/>
                <a:cs typeface="Times New Roman" panose="02020603050405020304" pitchFamily="18" charset="0"/>
              </a:rPr>
              <a:t>Better distance estimation</a:t>
            </a:r>
          </a:p>
          <a:p>
            <a:pPr algn="l"/>
            <a:r>
              <a:rPr lang="en-US" sz="2400" dirty="0">
                <a:latin typeface="+mn-lt"/>
                <a:cs typeface="Times New Roman" panose="02020603050405020304" pitchFamily="18" charset="0"/>
              </a:rPr>
              <a:t>Lidar sensor data requires much less processing than camera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video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u="sng" dirty="0" smtClean="0">
                <a:latin typeface="+mn-lt"/>
                <a:cs typeface="Times New Roman" panose="02020603050405020304" pitchFamily="18" charset="0"/>
              </a:rPr>
              <a:t>Disadvantages </a:t>
            </a:r>
            <a:r>
              <a:rPr lang="en-US" sz="2400" u="sng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Lack of dynamic information about the detected the target</a:t>
            </a: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168754" y="174844"/>
            <a:ext cx="14333630" cy="73781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RADAR :</a:t>
            </a:r>
          </a:p>
          <a:p>
            <a:pPr marL="0" indent="0">
              <a:buNone/>
            </a:pPr>
            <a:r>
              <a:rPr lang="en-US" sz="2400" u="sng" dirty="0" smtClean="0">
                <a:latin typeface="+mn-lt"/>
                <a:cs typeface="Times New Roman" panose="02020603050405020304" pitchFamily="18" charset="0"/>
              </a:rPr>
              <a:t>MECHANISM :</a:t>
            </a:r>
          </a:p>
          <a:p>
            <a:pPr marL="0" indent="0" algn="l">
              <a:buNone/>
            </a:pP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	Uses radio waves that bounce off objects and Doppler effect to measure the velocities of the detected target.</a:t>
            </a:r>
          </a:p>
          <a:p>
            <a:pPr marL="0" indent="0" algn="l">
              <a:buNone/>
            </a:pPr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u="sng" dirty="0" smtClean="0">
                <a:latin typeface="+mn-lt"/>
                <a:cs typeface="Times New Roman" panose="02020603050405020304" pitchFamily="18" charset="0"/>
              </a:rPr>
              <a:t>Advantages :</a:t>
            </a:r>
          </a:p>
          <a:p>
            <a:pPr algn="l"/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Can directly measures velocities of the sources and the detected target.</a:t>
            </a:r>
          </a:p>
          <a:p>
            <a:pPr algn="l"/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Unaffected by light level and has good poor-weather performance</a:t>
            </a:r>
          </a:p>
          <a:p>
            <a:pPr algn="l"/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It’s been around for a long time, so well-developed automotive hardware on the market</a:t>
            </a:r>
          </a:p>
          <a:p>
            <a:pPr marL="0" indent="0" algn="l">
              <a:buNone/>
            </a:pPr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u="sng" dirty="0" smtClean="0">
                <a:latin typeface="+mn-lt"/>
                <a:cs typeface="Times New Roman" panose="02020603050405020304" pitchFamily="18" charset="0"/>
              </a:rPr>
              <a:t>Disadvantages :</a:t>
            </a:r>
          </a:p>
          <a:p>
            <a:pPr algn="l"/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Increased interference from other sources resulting in more frequent misidentification </a:t>
            </a:r>
          </a:p>
          <a:p>
            <a:pPr algn="l"/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21742" y="611505"/>
            <a:ext cx="5703570" cy="10264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Block diagram : CAMERA</a:t>
            </a:r>
            <a:endParaRPr lang="en-US" sz="24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90956" y="5300472"/>
            <a:ext cx="2377440" cy="12801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Radar/</a:t>
            </a:r>
            <a:r>
              <a:rPr lang="en-US" sz="2000" dirty="0" err="1" smtClean="0"/>
              <a:t>Lidar</a:t>
            </a:r>
            <a:r>
              <a:rPr lang="en-US" sz="2000" dirty="0" smtClean="0"/>
              <a:t> data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069080" y="5337048"/>
            <a:ext cx="2505456" cy="12618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Feature Extraction(Data log )</a:t>
            </a:r>
            <a:endParaRPr lang="en-US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7406640" y="5337048"/>
            <a:ext cx="2478024" cy="12435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0716768" y="5300472"/>
            <a:ext cx="2304288" cy="12801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 Identification</a:t>
            </a:r>
            <a:endParaRPr lang="en-US" sz="2000" dirty="0"/>
          </a:p>
        </p:txBody>
      </p:sp>
      <p:sp>
        <p:nvSpPr>
          <p:cNvPr id="33" name="Right Arrow 32"/>
          <p:cNvSpPr/>
          <p:nvPr/>
        </p:nvSpPr>
        <p:spPr>
          <a:xfrm>
            <a:off x="3236976" y="5775960"/>
            <a:ext cx="804672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643116" y="5775960"/>
            <a:ext cx="694944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9948672" y="5803392"/>
            <a:ext cx="704088" cy="329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5008" y="4648200"/>
            <a:ext cx="235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RADAR/LIDAR:</a:t>
            </a:r>
            <a:endParaRPr lang="en-US" sz="24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82930" y="1854844"/>
            <a:ext cx="1792986" cy="11793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Environment 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4848" y="1822658"/>
            <a:ext cx="1347978" cy="11932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8980" y="1854844"/>
            <a:ext cx="1697736" cy="1207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into frames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05756" y="1840946"/>
            <a:ext cx="1478280" cy="11932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fetch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675364" y="1822658"/>
            <a:ext cx="2359152" cy="1207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Identification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331452" y="1842859"/>
            <a:ext cx="1755648" cy="12070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Scenario/model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2375916" y="2282144"/>
            <a:ext cx="566928" cy="31089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4290822" y="2302900"/>
            <a:ext cx="566928" cy="31089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6448044" y="2282144"/>
            <a:ext cx="566928" cy="3108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776716" y="2280040"/>
            <a:ext cx="553212" cy="33375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11088624" y="2259284"/>
            <a:ext cx="553212" cy="33375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65760" y="386602"/>
            <a:ext cx="13382281" cy="703832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				DEEPAK UMESH</a:t>
            </a:r>
            <a:endParaRPr lang="en-US" b="1" dirty="0" smtClean="0">
              <a:solidFill>
                <a:srgbClr val="0070C0"/>
              </a:solidFill>
              <a:latin typeface="+mn-lt"/>
            </a:endParaRPr>
          </a:p>
          <a:p>
            <a:pPr marL="0" lvl="0" indent="0">
              <a:buNone/>
            </a:pPr>
            <a:r>
              <a:rPr lang="en-US" sz="2400" b="1" u="sng" dirty="0" smtClean="0">
                <a:latin typeface="+mn-lt"/>
              </a:rPr>
              <a:t>Event- Neighbor vehicle lane change</a:t>
            </a:r>
            <a:r>
              <a:rPr lang="en-US" sz="2400" b="1" dirty="0" smtClean="0">
                <a:latin typeface="+mn-lt"/>
              </a:rPr>
              <a:t>		</a:t>
            </a:r>
          </a:p>
          <a:p>
            <a:pPr marL="0" lvl="0" indent="0">
              <a:buNone/>
            </a:pPr>
            <a:endParaRPr lang="en-US" sz="2400" b="1" dirty="0">
              <a:latin typeface="+mn-lt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latin typeface="+mn-lt"/>
              </a:rPr>
              <a:t>Camera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400" dirty="0">
              <a:latin typeface="+mn-lt"/>
            </a:endParaRPr>
          </a:p>
          <a:p>
            <a:pPr marL="0" lvl="0" indent="0">
              <a:buNone/>
            </a:pPr>
            <a:endParaRPr lang="en-US" sz="2400" dirty="0" smtClean="0">
              <a:latin typeface="+mn-lt"/>
            </a:endParaRPr>
          </a:p>
          <a:p>
            <a:pPr marL="0" lvl="0" indent="0">
              <a:buNone/>
            </a:pPr>
            <a:endParaRPr lang="en-US" sz="2400" dirty="0">
              <a:latin typeface="+mn-lt"/>
            </a:endParaRPr>
          </a:p>
          <a:p>
            <a:pPr marL="0" lvl="0" indent="0">
              <a:buNone/>
            </a:pPr>
            <a:endParaRPr lang="en-US" sz="2400" dirty="0" smtClean="0">
              <a:latin typeface="+mn-lt"/>
            </a:endParaRPr>
          </a:p>
          <a:p>
            <a:pPr marL="0" lvl="0" indent="0">
              <a:buNone/>
            </a:pPr>
            <a:r>
              <a:rPr lang="en-US" sz="2400" u="sng" dirty="0" smtClean="0">
                <a:latin typeface="+mn-lt"/>
              </a:rPr>
              <a:t>Advantages:</a:t>
            </a:r>
          </a:p>
          <a:p>
            <a:pPr marL="514350" lvl="0" indent="-514350">
              <a:buAutoNum type="arabicParenR"/>
            </a:pPr>
            <a:r>
              <a:rPr lang="en-US" sz="2400" dirty="0" smtClean="0">
                <a:latin typeface="+mn-lt"/>
              </a:rPr>
              <a:t>Helps recognize stationary objects like traffic signs and white lines along with distance information of moving objects(Stereo).</a:t>
            </a:r>
          </a:p>
          <a:p>
            <a:pPr marL="514350" lvl="0" indent="-514350">
              <a:buAutoNum type="arabicParenR"/>
            </a:pPr>
            <a:r>
              <a:rPr lang="en-US" sz="2400" dirty="0" smtClean="0">
                <a:latin typeface="+mn-lt"/>
              </a:rPr>
              <a:t>Relatively smaller in size and low cost.</a:t>
            </a:r>
          </a:p>
          <a:p>
            <a:pPr marL="514350" lvl="0" indent="-514350">
              <a:buAutoNum type="arabicParenR"/>
            </a:pPr>
            <a:r>
              <a:rPr lang="en-US" sz="2400" dirty="0" smtClean="0">
                <a:latin typeface="+mn-lt"/>
              </a:rPr>
              <a:t> Calibration can be done easily and maintains constant frame rate for its field of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40151009"/>
              </p:ext>
            </p:extLst>
          </p:nvPr>
        </p:nvGraphicFramePr>
        <p:xfrm>
          <a:off x="2011680" y="2029968"/>
          <a:ext cx="9753600" cy="217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7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33346" y="292608"/>
            <a:ext cx="13382281" cy="6847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Disadvantages: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Lacks depth information in the scene.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Increases computational complexities.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Fails to meet expectations in different weather conditions.</a:t>
            </a:r>
          </a:p>
          <a:p>
            <a:pPr marL="0" indent="0">
              <a:buNone/>
            </a:pPr>
            <a:endParaRPr lang="en-US" sz="2400" b="1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RADAR: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3152377"/>
              </p:ext>
            </p:extLst>
          </p:nvPr>
        </p:nvGraphicFramePr>
        <p:xfrm>
          <a:off x="853440" y="2825496"/>
          <a:ext cx="1252728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1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33346" y="310896"/>
            <a:ext cx="13382281" cy="6829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Advantages:</a:t>
            </a:r>
          </a:p>
          <a:p>
            <a:pPr marL="514350" indent="-514350">
              <a:buAutoNum type="arabicParenR"/>
            </a:pPr>
            <a:r>
              <a:rPr lang="en-US" sz="2400" dirty="0"/>
              <a:t>Detects velocity, range and angle of the object accurately.</a:t>
            </a:r>
          </a:p>
          <a:p>
            <a:pPr marL="514350" indent="-514350">
              <a:buAutoNum type="arabicParenR"/>
            </a:pPr>
            <a:r>
              <a:rPr lang="en-US" sz="2400" dirty="0"/>
              <a:t>It is computationally lighter than other sensor technologies and can work in almost all environmental conditions.</a:t>
            </a:r>
          </a:p>
          <a:p>
            <a:pPr marL="514350" indent="-514350">
              <a:buAutoNum type="arabicParenR"/>
            </a:pPr>
            <a:r>
              <a:rPr lang="en-US" sz="2400" dirty="0"/>
              <a:t>RADAR is paired alongside a camera to enhance a more precision detection system. </a:t>
            </a:r>
            <a:endParaRPr lang="en-US" sz="2400" dirty="0" smtClean="0"/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 smtClean="0"/>
              <a:t>Disadvantages: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RADAR has a limited field of view.</a:t>
            </a:r>
          </a:p>
          <a:p>
            <a:pPr marL="514350" indent="-514350">
              <a:buAutoNum type="arabicParenR"/>
            </a:pPr>
            <a:r>
              <a:rPr lang="en-US" sz="2400" dirty="0"/>
              <a:t>RADAR normally </a:t>
            </a:r>
            <a:r>
              <a:rPr lang="en-US" sz="2400" dirty="0" smtClean="0"/>
              <a:t>loses sight </a:t>
            </a:r>
            <a:r>
              <a:rPr lang="en-US" sz="2400" dirty="0"/>
              <a:t>of the target vehicle in curves and struggle and may not detect a vehicle at close </a:t>
            </a:r>
            <a:r>
              <a:rPr lang="en-US" sz="2400" dirty="0" smtClean="0"/>
              <a:t>quarter.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If multiple </a:t>
            </a:r>
            <a:r>
              <a:rPr lang="en-US" sz="2400" dirty="0"/>
              <a:t>objects are close to each other, the RADAR sensor may get confused by them as being one large object and return one centroid </a:t>
            </a:r>
            <a:r>
              <a:rPr lang="en-US" sz="2400" dirty="0" smtClean="0"/>
              <a:t>range(interference).</a:t>
            </a:r>
          </a:p>
          <a:p>
            <a:pPr marL="514350" indent="-514350">
              <a:buAutoNum type="arabicParenR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" y="5687568"/>
            <a:ext cx="1719072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2928" y="5718048"/>
            <a:ext cx="1853184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signal processing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62016" y="5687568"/>
            <a:ext cx="2231136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Decoding &amp; buffering Image aggregation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82000" y="5672328"/>
            <a:ext cx="2011680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267712" y="646480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06112" y="6480048"/>
            <a:ext cx="755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65760" y="329566"/>
            <a:ext cx="13258800" cy="1590674"/>
          </a:xfrm>
        </p:spPr>
        <p:txBody>
          <a:bodyPr/>
          <a:lstStyle/>
          <a:p>
            <a:pPr algn="l"/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/>
              <a:t/>
            </a:r>
            <a:br>
              <a:rPr lang="en-US" sz="3200" b="0" dirty="0" smtClean="0"/>
            </a:br>
            <a:endParaRPr lang="en-US" sz="32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350520" y="1405812"/>
            <a:ext cx="13514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</a:t>
            </a:r>
            <a:r>
              <a:rPr lang="en-US" sz="2200" b="1" u="sng" dirty="0" smtClean="0"/>
              <a:t>Camera</a:t>
            </a:r>
          </a:p>
          <a:p>
            <a:r>
              <a:rPr lang="en-US" sz="2200" u="sng" dirty="0" smtClean="0"/>
              <a:t>Advantages: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 smtClean="0"/>
              <a:t>Cameras </a:t>
            </a:r>
            <a:r>
              <a:rPr lang="en-US" sz="2200" dirty="0"/>
              <a:t>are the only sensor technology that can capture texture, color and contrast </a:t>
            </a:r>
            <a:r>
              <a:rPr lang="en-US" sz="2200" dirty="0" smtClean="0"/>
              <a:t>information.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 smtClean="0"/>
              <a:t>Cameras</a:t>
            </a:r>
            <a:r>
              <a:rPr lang="en-US" sz="2200" b="1" dirty="0"/>
              <a:t> </a:t>
            </a:r>
            <a:r>
              <a:rPr lang="en-US" sz="2200" dirty="0"/>
              <a:t>are the master of classification and texture </a:t>
            </a:r>
            <a:r>
              <a:rPr lang="en-US" sz="2200" dirty="0" smtClean="0"/>
              <a:t>interpretation.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 smtClean="0"/>
              <a:t>Unlike </a:t>
            </a:r>
            <a:r>
              <a:rPr lang="en-US" sz="2200" dirty="0"/>
              <a:t>both </a:t>
            </a:r>
            <a:r>
              <a:rPr lang="en-US" sz="2200" dirty="0" err="1"/>
              <a:t>lidar</a:t>
            </a:r>
            <a:r>
              <a:rPr lang="en-US" sz="2200" dirty="0"/>
              <a:t> and radar, cameras can see color, making them the best for scene interpretation</a:t>
            </a:r>
            <a:r>
              <a:rPr lang="en-US" sz="22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 smtClean="0"/>
              <a:t>The camera can able to pick up a lot from lane markings to road signs.</a:t>
            </a:r>
          </a:p>
          <a:p>
            <a:endParaRPr lang="en-US" sz="2200" dirty="0" smtClean="0"/>
          </a:p>
          <a:p>
            <a:r>
              <a:rPr lang="en-US" sz="2200" u="sng" dirty="0" smtClean="0"/>
              <a:t>Disadvantages: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Environmental conditions can introduce </a:t>
            </a:r>
            <a:r>
              <a:rPr lang="en-US" sz="2200" dirty="0" smtClean="0"/>
              <a:t>problems.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 smtClean="0"/>
              <a:t>Difficulty </a:t>
            </a:r>
            <a:r>
              <a:rPr lang="en-US" sz="2200" dirty="0"/>
              <a:t>in detecting non- illuminated and varying lighting </a:t>
            </a:r>
            <a:r>
              <a:rPr lang="en-US" sz="2200" dirty="0" smtClean="0"/>
              <a:t>conditions.</a:t>
            </a:r>
          </a:p>
          <a:p>
            <a:endParaRPr lang="en-US" sz="2200" dirty="0"/>
          </a:p>
          <a:p>
            <a:r>
              <a:rPr lang="en-US" sz="2200" b="1" u="sng" dirty="0" smtClean="0"/>
              <a:t>Block Diagram:</a:t>
            </a:r>
          </a:p>
        </p:txBody>
      </p: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 flipV="1">
            <a:off x="7693152" y="6449568"/>
            <a:ext cx="688848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149584" y="5623323"/>
            <a:ext cx="2011680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Detection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393680" y="6464808"/>
            <a:ext cx="755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0520" y="333310"/>
            <a:ext cx="10222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				NIKHIL </a:t>
            </a:r>
            <a:r>
              <a:rPr lang="en-US" b="1" dirty="0">
                <a:solidFill>
                  <a:srgbClr val="0070C0"/>
                </a:solidFill>
              </a:rPr>
              <a:t>DS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u="sng" dirty="0" smtClean="0"/>
              <a:t>Event</a:t>
            </a:r>
            <a:r>
              <a:rPr lang="en-US" sz="2400" b="1" u="sng" dirty="0"/>
              <a:t>: Ego vehicle </a:t>
            </a:r>
            <a:r>
              <a:rPr lang="en-US" sz="2400" b="1" u="sng" dirty="0" smtClean="0"/>
              <a:t>makes a Lane change</a:t>
            </a:r>
          </a:p>
          <a:p>
            <a:r>
              <a:rPr lang="en-US" sz="2400" dirty="0"/>
              <a:t>	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720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184" y="137160"/>
            <a:ext cx="13783056" cy="1111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sz="2400" b="1" u="sng" dirty="0" smtClean="0"/>
              <a:t>LIDAR: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r>
              <a:rPr lang="en-US" sz="2400" u="sng" dirty="0" smtClean="0"/>
              <a:t>Advantages:</a:t>
            </a:r>
            <a:endParaRPr lang="en-US" sz="2400" u="sng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road marking detector based </a:t>
            </a:r>
            <a:r>
              <a:rPr lang="en-US" sz="2400" dirty="0" smtClean="0"/>
              <a:t>on threshold </a:t>
            </a:r>
            <a:r>
              <a:rPr lang="en-US" sz="2400" dirty="0"/>
              <a:t>method that make possible segment LIDAR point </a:t>
            </a:r>
            <a:r>
              <a:rPr lang="en-US" sz="2400" dirty="0" smtClean="0"/>
              <a:t>clouds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The reflection can be used to form the virtual image of an object.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Can </a:t>
            </a:r>
            <a:r>
              <a:rPr lang="en-US" sz="2400" dirty="0"/>
              <a:t>be used to identify land cover types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u="sng" dirty="0" smtClean="0"/>
              <a:t>Disadvantages: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Ineffective during heavy rain or low hanging </a:t>
            </a:r>
            <a:r>
              <a:rPr lang="en-US" sz="2400" dirty="0" smtClean="0">
                <a:latin typeface="+mj-lt"/>
              </a:rPr>
              <a:t>clouds.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Degraded at high sun angles and </a:t>
            </a:r>
            <a:r>
              <a:rPr lang="en-US" sz="2400" dirty="0" smtClean="0">
                <a:latin typeface="+mj-lt"/>
              </a:rPr>
              <a:t>reflections.</a:t>
            </a:r>
            <a:endParaRPr lang="en-US" sz="2400" u="sng" dirty="0" smtClean="0">
              <a:latin typeface="+mj-lt"/>
            </a:endParaRPr>
          </a:p>
          <a:p>
            <a:endParaRPr lang="en-US" sz="2400" u="sng" dirty="0" smtClean="0"/>
          </a:p>
          <a:p>
            <a:endParaRPr lang="en-US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" y="1668780"/>
            <a:ext cx="1719072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Lidar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0152" y="1668780"/>
            <a:ext cx="1719072" cy="1532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Feature extraction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4544" y="1668780"/>
            <a:ext cx="1719072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cloud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44384" y="1537716"/>
            <a:ext cx="1719072" cy="1598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94976" y="1494282"/>
            <a:ext cx="1719072" cy="1685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detection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2084832" y="2434971"/>
            <a:ext cx="655320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74464" y="2446020"/>
            <a:ext cx="655320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23532" y="2440495"/>
            <a:ext cx="655320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401556" y="2390775"/>
            <a:ext cx="655320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3464" y="284131"/>
            <a:ext cx="1410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RADAR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938528" y="1097280"/>
            <a:ext cx="1554480" cy="1133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31920" y="1097280"/>
            <a:ext cx="1700784" cy="1133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CAN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4496" y="1097280"/>
            <a:ext cx="1554480" cy="1133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68512" y="1097280"/>
            <a:ext cx="1645920" cy="1133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Detection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493008" y="1664208"/>
            <a:ext cx="43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7799832" y="1664208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5632704" y="1664208"/>
            <a:ext cx="62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" y="2525077"/>
            <a:ext cx="139354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Advantages: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 </a:t>
            </a:r>
            <a:r>
              <a:rPr lang="en-US" sz="2400" dirty="0"/>
              <a:t>It can give the exact position of an object.</a:t>
            </a:r>
            <a:endParaRPr lang="en-US" sz="2400" u="sng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Can be </a:t>
            </a:r>
            <a:r>
              <a:rPr lang="en-US" sz="2400" dirty="0"/>
              <a:t>used in an object-detection system that uses radio waves to determine the </a:t>
            </a:r>
            <a:r>
              <a:rPr lang="en-US" sz="2400" dirty="0" smtClean="0"/>
              <a:t>range and angle of objects.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is less affected by adverse weather </a:t>
            </a:r>
            <a:r>
              <a:rPr lang="en-US" sz="2400" dirty="0" smtClean="0"/>
              <a:t>conditions.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Disadvantages: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can not recognize color of the </a:t>
            </a:r>
            <a:r>
              <a:rPr lang="en-US" sz="2400" dirty="0" smtClean="0"/>
              <a:t>targets.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It is also difficult to </a:t>
            </a:r>
            <a:r>
              <a:rPr lang="en-US" sz="2400" dirty="0" smtClean="0"/>
              <a:t>recognize </a:t>
            </a:r>
            <a:r>
              <a:rPr lang="en-US" sz="2400" dirty="0"/>
              <a:t>short range target types. 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u="sng" dirty="0" smtClean="0"/>
          </a:p>
          <a:p>
            <a:endParaRPr lang="en-US" u="sng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u="sng" dirty="0"/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906131"/>
            <a:ext cx="1280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Sensor data to be used:</a:t>
            </a:r>
          </a:p>
          <a:p>
            <a:endParaRPr lang="en-US" sz="2000" dirty="0" smtClean="0"/>
          </a:p>
          <a:p>
            <a:r>
              <a:rPr lang="en-US" sz="2000" b="1" dirty="0" smtClean="0"/>
              <a:t>   </a:t>
            </a:r>
            <a:r>
              <a:rPr lang="en-US" sz="2400" b="1" dirty="0" smtClean="0"/>
              <a:t>-</a:t>
            </a:r>
            <a:r>
              <a:rPr lang="en-US" sz="2400" dirty="0" smtClean="0"/>
              <a:t> </a:t>
            </a:r>
            <a:r>
              <a:rPr lang="en-US" sz="2400" b="1" dirty="0" smtClean="0"/>
              <a:t>RADAR Data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Advantage</a:t>
            </a:r>
            <a:r>
              <a:rPr lang="en-US" sz="2400" b="1" u="sng" dirty="0" smtClean="0"/>
              <a:t> </a:t>
            </a:r>
            <a:r>
              <a:rPr lang="en-US" sz="2400" dirty="0" smtClean="0"/>
              <a:t>- </a:t>
            </a:r>
            <a:r>
              <a:rPr lang="en-US" sz="2400" dirty="0"/>
              <a:t>Gives </a:t>
            </a:r>
            <a:r>
              <a:rPr lang="en-US" sz="2400" b="1" dirty="0"/>
              <a:t>Range</a:t>
            </a:r>
            <a:r>
              <a:rPr lang="en-US" sz="2400" dirty="0"/>
              <a:t>, </a:t>
            </a:r>
            <a:r>
              <a:rPr lang="en-US" sz="2400" b="1" dirty="0"/>
              <a:t>Velocity, Location</a:t>
            </a:r>
            <a:r>
              <a:rPr lang="en-US" sz="2400" dirty="0"/>
              <a:t> of target vehicle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Disadvantage</a:t>
            </a:r>
            <a:r>
              <a:rPr lang="en-US" sz="2400" dirty="0" smtClean="0"/>
              <a:t> - </a:t>
            </a:r>
            <a:r>
              <a:rPr lang="en-US" sz="2400" dirty="0"/>
              <a:t>Doesn’t identify the type of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000" b="1" dirty="0" smtClean="0"/>
              <a:t>   </a:t>
            </a:r>
            <a:r>
              <a:rPr lang="en-US" sz="2400" b="1" dirty="0" smtClean="0"/>
              <a:t>- CAMERA Data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Advantage</a:t>
            </a:r>
            <a:r>
              <a:rPr lang="en-US" sz="2400" dirty="0" smtClean="0">
                <a:solidFill>
                  <a:srgbClr val="0070C0"/>
                </a:solidFill>
              </a:rPr>
              <a:t> -  </a:t>
            </a:r>
            <a:r>
              <a:rPr lang="en-US" sz="2400" b="1" dirty="0"/>
              <a:t>Identifies</a:t>
            </a:r>
            <a:r>
              <a:rPr lang="en-US" sz="2400" dirty="0"/>
              <a:t> the vehicle (color,  size of the target vehicle </a:t>
            </a:r>
            <a:r>
              <a:rPr lang="en-US" sz="2400" dirty="0" smtClean="0"/>
              <a:t>etc</a:t>
            </a:r>
            <a:r>
              <a:rPr lang="en-US" sz="2400" dirty="0"/>
              <a:t>.) 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                        -  Gives </a:t>
            </a:r>
            <a:r>
              <a:rPr lang="en-US" sz="2400" dirty="0"/>
              <a:t>field of view, distance of vehicles from </a:t>
            </a:r>
            <a:r>
              <a:rPr lang="en-US" sz="2400" dirty="0" smtClean="0"/>
              <a:t>ego-vehicle.</a:t>
            </a:r>
          </a:p>
          <a:p>
            <a:pPr lvl="1"/>
            <a:endParaRPr lang="en-US" sz="2400" dirty="0" smtClean="0"/>
          </a:p>
          <a:p>
            <a:pPr marL="996010" lvl="1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Disadvantage</a:t>
            </a:r>
            <a:r>
              <a:rPr lang="en-US" sz="2400" b="1" u="sng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- </a:t>
            </a:r>
            <a:r>
              <a:rPr lang="en-US" sz="2400" dirty="0"/>
              <a:t>can’t determine speed or velocity of vehicle</a:t>
            </a:r>
          </a:p>
          <a:p>
            <a:pPr marL="99601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65760" y="473810"/>
            <a:ext cx="1363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				SHAUNY </a:t>
            </a:r>
            <a:r>
              <a:rPr lang="en-US" b="1" dirty="0" smtClean="0">
                <a:solidFill>
                  <a:srgbClr val="0070C0"/>
                </a:solidFill>
              </a:rPr>
              <a:t>MACHADO</a:t>
            </a:r>
          </a:p>
          <a:p>
            <a:r>
              <a:rPr lang="en-US" sz="2400" b="1" u="sng" dirty="0" smtClean="0"/>
              <a:t>Event : Ego-Vehicle </a:t>
            </a:r>
            <a:r>
              <a:rPr lang="en-US" sz="2400" b="1" u="sng" dirty="0"/>
              <a:t>follows vehicle that is directly in front of ego-vehicle with constant velocity.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17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3360" y="369039"/>
            <a:ext cx="13258800" cy="731520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sz="2400" dirty="0" smtClean="0">
                <a:solidFill>
                  <a:schemeClr val="tx1"/>
                </a:solidFill>
              </a:rPr>
              <a:t>For more accuracy and reliability , </a:t>
            </a:r>
            <a:r>
              <a:rPr lang="en-US" sz="2400" b="1" dirty="0" smtClean="0">
                <a:solidFill>
                  <a:schemeClr val="tx1"/>
                </a:solidFill>
              </a:rPr>
              <a:t>use both RADAR and CAMERA data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21945" y="1793608"/>
            <a:ext cx="2087880" cy="516472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508635" y="3010336"/>
            <a:ext cx="1714500" cy="4890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59105" y="4687932"/>
            <a:ext cx="1714500" cy="4838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227" y="5890830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Sensors of ego-vehicle</a:t>
            </a:r>
            <a:endParaRPr lang="en-US" sz="18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927985" y="1895565"/>
            <a:ext cx="2159436" cy="254011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Extract </a:t>
            </a:r>
          </a:p>
          <a:p>
            <a:pPr marL="457200" indent="-45720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</a:rPr>
              <a:t>Range</a:t>
            </a:r>
          </a:p>
          <a:p>
            <a:pPr marL="457200" indent="-45720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</a:rPr>
              <a:t>Velocity</a:t>
            </a:r>
          </a:p>
          <a:p>
            <a:pPr marL="457200" indent="-457200">
              <a:buFontTx/>
              <a:buChar char="-"/>
            </a:pPr>
            <a:r>
              <a:rPr lang="en-US" sz="1800" b="1" dirty="0" smtClean="0">
                <a:solidFill>
                  <a:schemeClr val="tx1"/>
                </a:solidFill>
              </a:rPr>
              <a:t>Location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Of target vehicle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 algn="ctr">
              <a:buFontTx/>
              <a:buChar char="-"/>
            </a:pPr>
            <a:endParaRPr lang="en-US" dirty="0" smtClean="0"/>
          </a:p>
        </p:txBody>
      </p:sp>
      <p:sp>
        <p:nvSpPr>
          <p:cNvPr id="13" name="Flowchart: Alternate Process 12"/>
          <p:cNvSpPr/>
          <p:nvPr/>
        </p:nvSpPr>
        <p:spPr>
          <a:xfrm>
            <a:off x="2900482" y="4554320"/>
            <a:ext cx="2214443" cy="26389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Extract image or video </a:t>
            </a:r>
            <a:r>
              <a:rPr lang="en-US" sz="1800" dirty="0" smtClean="0">
                <a:solidFill>
                  <a:schemeClr val="tx1"/>
                </a:solidFill>
              </a:rPr>
              <a:t>of </a:t>
            </a:r>
            <a:r>
              <a:rPr lang="en-US" sz="1800" b="1" dirty="0" smtClean="0">
                <a:solidFill>
                  <a:schemeClr val="tx1"/>
                </a:solidFill>
              </a:rPr>
              <a:t>ego-vehicle following target vehicle (object detection)</a:t>
            </a:r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23135" y="3165622"/>
            <a:ext cx="704850" cy="2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73605" y="4929867"/>
            <a:ext cx="7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320462" y="3293206"/>
            <a:ext cx="3124200" cy="1638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 Identification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824435" y="4167450"/>
            <a:ext cx="249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3179444" y="3767823"/>
            <a:ext cx="1726407" cy="6081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In .</a:t>
            </a:r>
            <a:r>
              <a:rPr lang="en-US" sz="1800" dirty="0" err="1" smtClean="0">
                <a:solidFill>
                  <a:schemeClr val="tx1"/>
                </a:solidFill>
              </a:rPr>
              <a:t>csv</a:t>
            </a:r>
            <a:r>
              <a:rPr lang="en-US" sz="1800" dirty="0" smtClean="0">
                <a:solidFill>
                  <a:schemeClr val="tx1"/>
                </a:solidFill>
              </a:rPr>
              <a:t> format, use python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3250167" y="6705599"/>
            <a:ext cx="1584960" cy="32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dirty="0" err="1" smtClean="0">
                <a:solidFill>
                  <a:schemeClr val="tx1"/>
                </a:solidFill>
              </a:rPr>
              <a:t>Opencv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363051" y="3300308"/>
            <a:ext cx="0" cy="867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63051" y="4193102"/>
            <a:ext cx="1119664" cy="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363051" y="4505924"/>
            <a:ext cx="0" cy="1290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63051" y="4505924"/>
            <a:ext cx="111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Flowchart: Alternate Process 92"/>
          <p:cNvSpPr/>
          <p:nvPr/>
        </p:nvSpPr>
        <p:spPr>
          <a:xfrm>
            <a:off x="6538435" y="2821039"/>
            <a:ext cx="2286000" cy="354048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ocess 93"/>
          <p:cNvSpPr/>
          <p:nvPr/>
        </p:nvSpPr>
        <p:spPr>
          <a:xfrm>
            <a:off x="6690597" y="3251901"/>
            <a:ext cx="2026683" cy="14358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Tensorflow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dirty="0" err="1" smtClean="0">
                <a:solidFill>
                  <a:schemeClr val="tx1"/>
                </a:solidFill>
              </a:rPr>
              <a:t>caffe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23128" y="5473096"/>
            <a:ext cx="164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Deep-learning frameworks</a:t>
            </a:r>
            <a:endParaRPr lang="en-US" sz="1800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5087422" y="5796262"/>
            <a:ext cx="275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020888" y="349778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Accuracy of the model</a:t>
            </a:r>
            <a:endParaRPr lang="en-US" sz="1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8640" y="1123918"/>
            <a:ext cx="138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Inputs from sensors</a:t>
            </a:r>
            <a:endParaRPr lang="en-US" sz="1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00482" y="1227386"/>
            <a:ext cx="218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Data cleaning (Feature extraction)</a:t>
            </a:r>
            <a:endParaRPr lang="en-US" sz="1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675954" y="1944075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Building a ML model</a:t>
            </a:r>
            <a:endParaRPr lang="en-US" sz="1800" dirty="0"/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5114925" y="3293206"/>
            <a:ext cx="248126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900" b="1" dirty="0" smtClean="0">
                <a:solidFill>
                  <a:srgbClr val="0070C0"/>
                </a:solidFill>
              </a:rPr>
              <a:t> </a:t>
            </a:r>
            <a:r>
              <a:rPr lang="en-US" sz="2900" b="1" dirty="0" smtClean="0">
                <a:solidFill>
                  <a:srgbClr val="0070C0"/>
                </a:solidFill>
              </a:rPr>
              <a:t>				ATHISH </a:t>
            </a:r>
            <a:r>
              <a:rPr lang="en-US" sz="2900" b="1" dirty="0" smtClean="0">
                <a:solidFill>
                  <a:srgbClr val="0070C0"/>
                </a:solidFill>
              </a:rPr>
              <a:t>MANOHAR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700" b="1" dirty="0" smtClean="0"/>
              <a:t> </a:t>
            </a:r>
            <a:r>
              <a:rPr lang="en-US" sz="2700" u="sng" dirty="0" smtClean="0">
                <a:solidFill>
                  <a:schemeClr val="tx1"/>
                </a:solidFill>
              </a:rPr>
              <a:t>Event: Cross traffic in Highway/City</a:t>
            </a: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2700" dirty="0">
                <a:solidFill>
                  <a:schemeClr val="tx1"/>
                </a:solidFill>
              </a:rPr>
              <a:t>C</a:t>
            </a:r>
            <a:r>
              <a:rPr lang="en-US" sz="2700" dirty="0" smtClean="0">
                <a:solidFill>
                  <a:schemeClr val="tx1"/>
                </a:solidFill>
              </a:rPr>
              <a:t>amera</a:t>
            </a:r>
            <a:r>
              <a:rPr lang="en-US" sz="2700" dirty="0">
                <a:solidFill>
                  <a:schemeClr val="tx1"/>
                </a:solidFill>
              </a:rPr>
              <a:t>: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b="0" dirty="0">
                <a:solidFill>
                  <a:schemeClr val="tx1"/>
                </a:solidFill>
              </a:rPr>
              <a:t>The video data contain objects like road signs, traffic lights, or moving objects</a:t>
            </a: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sz="3360" b="1" dirty="0"/>
              <a:t/>
            </a:r>
            <a:br>
              <a:rPr lang="en-US" sz="3360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8323" y="2280178"/>
            <a:ext cx="1804234" cy="12736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216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4088" y="1490420"/>
            <a:ext cx="1657350" cy="23418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2160" b="1" i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endParaRPr lang="en-US" sz="216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216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Camera</a:t>
            </a:r>
          </a:p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2160" dirty="0" err="1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Lidar</a:t>
            </a:r>
            <a:endParaRPr lang="en-US" sz="216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216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Radar</a:t>
            </a:r>
          </a:p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132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0664" y="2280178"/>
            <a:ext cx="1993768" cy="1239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192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823658" y="1343025"/>
            <a:ext cx="1804234" cy="1548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192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</a:p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192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3658" y="3242709"/>
            <a:ext cx="1804234" cy="4434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80">
              <a:lnSpc>
                <a:spcPct val="107000"/>
              </a:lnSpc>
              <a:spcAft>
                <a:spcPts val="960"/>
              </a:spcAft>
            </a:pPr>
            <a:r>
              <a:rPr lang="en-US" sz="168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Localization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-589583" y="327041"/>
            <a:ext cx="22166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pPr defTabSz="1097280"/>
            <a:endParaRPr lang="en-US" sz="216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62556" y="2891789"/>
            <a:ext cx="811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1"/>
          </p:cNvCxnSpPr>
          <p:nvPr/>
        </p:nvCxnSpPr>
        <p:spPr>
          <a:xfrm>
            <a:off x="5531438" y="2891790"/>
            <a:ext cx="1149227" cy="8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74432" y="2661354"/>
            <a:ext cx="1149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74432" y="3078935"/>
            <a:ext cx="1149227" cy="385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99999" y="4955247"/>
            <a:ext cx="1457579" cy="1310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video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50139" y="4955247"/>
            <a:ext cx="1130034" cy="1310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Image</a:t>
            </a:r>
          </a:p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01161" y="4955247"/>
            <a:ext cx="1244676" cy="1310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Trained</a:t>
            </a:r>
          </a:p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model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553765" y="4942254"/>
            <a:ext cx="1639551" cy="1310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Event</a:t>
            </a:r>
          </a:p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detection</a:t>
            </a:r>
          </a:p>
        </p:txBody>
      </p:sp>
      <p:cxnSp>
        <p:nvCxnSpPr>
          <p:cNvPr id="39" name="Straight Arrow Connector 38"/>
          <p:cNvCxnSpPr>
            <a:stCxn id="23" idx="3"/>
          </p:cNvCxnSpPr>
          <p:nvPr/>
        </p:nvCxnSpPr>
        <p:spPr>
          <a:xfrm flipV="1">
            <a:off x="2857577" y="5610339"/>
            <a:ext cx="9144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26" idx="1"/>
          </p:cNvCxnSpPr>
          <p:nvPr/>
        </p:nvCxnSpPr>
        <p:spPr>
          <a:xfrm>
            <a:off x="4880172" y="5610340"/>
            <a:ext cx="1020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05058" y="4998448"/>
            <a:ext cx="1918600" cy="12687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Object</a:t>
            </a:r>
          </a:p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segmentation</a:t>
            </a:r>
          </a:p>
        </p:txBody>
      </p:sp>
      <p:cxnSp>
        <p:nvCxnSpPr>
          <p:cNvPr id="46" name="Straight Arrow Connector 45"/>
          <p:cNvCxnSpPr>
            <a:stCxn id="26" idx="3"/>
            <a:endCxn id="44" idx="1"/>
          </p:cNvCxnSpPr>
          <p:nvPr/>
        </p:nvCxnSpPr>
        <p:spPr>
          <a:xfrm>
            <a:off x="7145837" y="5610340"/>
            <a:ext cx="759221" cy="22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</p:cNvCxnSpPr>
          <p:nvPr/>
        </p:nvCxnSpPr>
        <p:spPr>
          <a:xfrm>
            <a:off x="9823658" y="5632834"/>
            <a:ext cx="737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26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29565"/>
            <a:ext cx="13258800" cy="1212363"/>
          </a:xfrm>
        </p:spPr>
        <p:txBody>
          <a:bodyPr>
            <a:noAutofit/>
          </a:bodyPr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+mn-lt"/>
              </a:rPr>
              <a:t>Model is trained with images of cross traffic signs, side view of car, traffic signal and own lane crossing the priority 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lane</a:t>
            </a:r>
            <a:br>
              <a:rPr lang="en-US" sz="2000" b="0" dirty="0" smtClean="0">
                <a:solidFill>
                  <a:schemeClr val="tx1"/>
                </a:solidFill>
                <a:latin typeface="+mn-lt"/>
              </a:rPr>
            </a:br>
            <a:r>
              <a:rPr lang="en-US" sz="2000" b="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+mn-lt"/>
              </a:rPr>
            </a:br>
            <a:r>
              <a:rPr lang="en-US" sz="2000" b="0" u="sng" dirty="0" smtClean="0">
                <a:solidFill>
                  <a:schemeClr val="tx1"/>
                </a:solidFill>
                <a:latin typeface="+mn-lt"/>
              </a:rPr>
              <a:t>Disadvantage</a:t>
            </a:r>
            <a:r>
              <a:rPr lang="en-US" sz="2000" b="0" u="sng" dirty="0">
                <a:solidFill>
                  <a:schemeClr val="tx1"/>
                </a:solidFill>
                <a:latin typeface="+mn-lt"/>
              </a:rPr>
              <a:t>: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+mn-lt"/>
              </a:rPr>
            </a:b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Due </a:t>
            </a:r>
            <a:r>
              <a:rPr lang="en-US" sz="2000" b="0" dirty="0">
                <a:solidFill>
                  <a:schemeClr val="tx1"/>
                </a:solidFill>
                <a:latin typeface="+mn-lt"/>
              </a:rPr>
              <a:t>to climatic conditions video captured will not be clear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51025"/>
            <a:ext cx="12617450" cy="556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Lidar</a:t>
            </a:r>
            <a:r>
              <a:rPr lang="en-US" sz="2400" b="1" u="sng" dirty="0" smtClean="0"/>
              <a:t> :</a:t>
            </a:r>
            <a:endParaRPr lang="en-US" sz="2400" b="1" u="sng" dirty="0"/>
          </a:p>
          <a:p>
            <a:pPr marL="0" indent="0">
              <a:buNone/>
            </a:pPr>
            <a:endParaRPr lang="en-US" sz="1920" dirty="0"/>
          </a:p>
          <a:p>
            <a:pPr marL="0" indent="0">
              <a:buNone/>
            </a:pPr>
            <a:endParaRPr lang="en-US" sz="1920" dirty="0"/>
          </a:p>
          <a:p>
            <a:pPr marL="0" indent="0">
              <a:buNone/>
            </a:pPr>
            <a:endParaRPr lang="en-US" sz="1920" dirty="0"/>
          </a:p>
          <a:p>
            <a:pPr marL="0" indent="0">
              <a:buNone/>
            </a:pPr>
            <a:endParaRPr lang="en-US" sz="1920" dirty="0"/>
          </a:p>
          <a:p>
            <a:pPr marL="0" indent="0">
              <a:buNone/>
            </a:pPr>
            <a:r>
              <a:rPr lang="en-US" sz="2000" u="sng" dirty="0">
                <a:latin typeface="+mn-lt"/>
              </a:rPr>
              <a:t>Advantage:</a:t>
            </a:r>
          </a:p>
          <a:p>
            <a:r>
              <a:rPr lang="en-US" sz="2000" dirty="0">
                <a:latin typeface="+mn-lt"/>
              </a:rPr>
              <a:t>Data collected is accurate and precise</a:t>
            </a:r>
          </a:p>
          <a:p>
            <a:r>
              <a:rPr lang="en-US" sz="2000" dirty="0">
                <a:latin typeface="+mn-lt"/>
              </a:rPr>
              <a:t>It is not affected by weather condition</a:t>
            </a:r>
          </a:p>
          <a:p>
            <a:pPr marL="0" indent="0">
              <a:buNone/>
            </a:pPr>
            <a:r>
              <a:rPr lang="en-US" sz="2000" u="sng" dirty="0">
                <a:latin typeface="+mn-lt"/>
              </a:rPr>
              <a:t>Disadvantage</a:t>
            </a:r>
          </a:p>
          <a:p>
            <a:r>
              <a:rPr lang="en-US" sz="2000" dirty="0">
                <a:latin typeface="+mn-lt"/>
              </a:rPr>
              <a:t>Cannot be used in when there is high reflecting </a:t>
            </a:r>
            <a:r>
              <a:rPr lang="en-US" sz="2000" dirty="0" smtClean="0">
                <a:latin typeface="+mn-lt"/>
              </a:rPr>
              <a:t>environment</a:t>
            </a:r>
          </a:p>
          <a:p>
            <a:pPr marL="0" indent="0">
              <a:buNone/>
            </a:pPr>
            <a:endParaRPr lang="en-US" sz="1920" dirty="0">
              <a:latin typeface="+mn-lt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Radar :</a:t>
            </a:r>
            <a:endParaRPr lang="en-US" sz="2400" b="1" u="sng" dirty="0" smtClean="0">
              <a:latin typeface="+mn-lt"/>
            </a:endParaRPr>
          </a:p>
          <a:p>
            <a:pPr algn="l"/>
            <a:r>
              <a:rPr lang="en-US" sz="2000" dirty="0" smtClean="0">
                <a:latin typeface="+mn-lt"/>
              </a:rPr>
              <a:t>used </a:t>
            </a:r>
            <a:r>
              <a:rPr lang="en-US" sz="2000" dirty="0">
                <a:latin typeface="+mn-lt"/>
              </a:rPr>
              <a:t>to detect velocity, range and  angle of the object present in the environment this sensor data is not useful in detecting the above event</a:t>
            </a:r>
            <a:br>
              <a:rPr lang="en-US" sz="2000" dirty="0">
                <a:latin typeface="+mn-lt"/>
              </a:rPr>
            </a:br>
            <a:endParaRPr lang="en-US" sz="192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9167" y="2571239"/>
            <a:ext cx="1621354" cy="11791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Point</a:t>
            </a:r>
          </a:p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cloud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1723" y="2571239"/>
            <a:ext cx="1768751" cy="11791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 smtClean="0">
                <a:solidFill>
                  <a:prstClr val="black"/>
                </a:solidFill>
              </a:rPr>
              <a:t>3D-annotations</a:t>
            </a:r>
            <a:endParaRPr lang="en-US" sz="216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5717" y="2603994"/>
            <a:ext cx="3439236" cy="11791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Accurate geo-referenced</a:t>
            </a:r>
          </a:p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coordinates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9479" y="2571239"/>
            <a:ext cx="2030786" cy="11791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80"/>
            <a:r>
              <a:rPr lang="en-US" sz="2160" dirty="0">
                <a:solidFill>
                  <a:prstClr val="black"/>
                </a:solidFill>
              </a:rPr>
              <a:t>Car </a:t>
            </a:r>
            <a:r>
              <a:rPr lang="en-US" sz="2160" dirty="0" smtClean="0">
                <a:solidFill>
                  <a:prstClr val="black"/>
                </a:solidFill>
              </a:rPr>
              <a:t>surroundings</a:t>
            </a:r>
            <a:endParaRPr lang="en-US" sz="2160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800521" y="3160822"/>
            <a:ext cx="1441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6010474" y="3160822"/>
            <a:ext cx="835243" cy="3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10284953" y="3160822"/>
            <a:ext cx="1064526" cy="32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1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89560"/>
            <a:ext cx="13258800" cy="1426846"/>
          </a:xfrm>
        </p:spPr>
        <p:txBody>
          <a:bodyPr/>
          <a:lstStyle/>
          <a:p>
            <a:pPr algn="l"/>
            <a:r>
              <a:rPr lang="en-US" sz="2600" dirty="0" smtClean="0"/>
              <a:t>				SOURAV K C</a:t>
            </a:r>
            <a:r>
              <a:rPr lang="en-US" dirty="0"/>
              <a:t/>
            </a:r>
            <a:br>
              <a:rPr lang="en-US" dirty="0"/>
            </a:br>
            <a:r>
              <a:rPr lang="en-US" sz="2400" u="sng" dirty="0" smtClean="0">
                <a:solidFill>
                  <a:schemeClr val="tx1"/>
                </a:solidFill>
              </a:rPr>
              <a:t>Event : cut in </a:t>
            </a:r>
            <a:r>
              <a:rPr lang="en-US" sz="2400" u="sng" dirty="0" smtClean="0">
                <a:solidFill>
                  <a:schemeClr val="tx1"/>
                </a:solidFill>
              </a:rPr>
              <a:t>Scenario-highway</a:t>
            </a:r>
            <a:r>
              <a:rPr lang="en-US" sz="2400" u="sng" dirty="0" smtClean="0">
                <a:solidFill>
                  <a:schemeClr val="tx1"/>
                </a:solidFill>
              </a:rPr>
              <a:t>.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13FA-3FEC-42D5-89E4-D0734246D559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99286"/>
            <a:ext cx="1271016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b="1" dirty="0" smtClean="0"/>
              <a:t>CAMERA</a:t>
            </a:r>
          </a:p>
          <a:p>
            <a:endParaRPr lang="en-US" sz="2400" b="1" i="1" dirty="0" smtClean="0"/>
          </a:p>
          <a:p>
            <a:r>
              <a:rPr lang="en-US" sz="2400" u="sng" dirty="0" smtClean="0"/>
              <a:t>Advantages: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Cameras tracking helps to resolve identification problems where the target vehicle is not visible in single camera.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Could produce a </a:t>
            </a:r>
            <a:r>
              <a:rPr lang="en-US" sz="2400" b="1" dirty="0"/>
              <a:t>more accurate </a:t>
            </a:r>
            <a:r>
              <a:rPr lang="en-US" sz="2400" dirty="0"/>
              <a:t>geometric understanding of the </a:t>
            </a:r>
            <a:r>
              <a:rPr lang="en-US" sz="2400" dirty="0" smtClean="0"/>
              <a:t>scene. </a:t>
            </a:r>
            <a:r>
              <a:rPr lang="en-US" sz="2400" smtClean="0"/>
              <a:t>( 3D </a:t>
            </a:r>
            <a:r>
              <a:rPr lang="en-US" sz="2400" dirty="0"/>
              <a:t>locations and velocities, range to each </a:t>
            </a:r>
            <a:r>
              <a:rPr lang="en-US" sz="2400" dirty="0" smtClean="0"/>
              <a:t>target )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Could cover </a:t>
            </a:r>
            <a:r>
              <a:rPr lang="en-US" sz="2400" b="1" dirty="0"/>
              <a:t>a wider area</a:t>
            </a:r>
            <a:r>
              <a:rPr lang="en-US" sz="2400" dirty="0"/>
              <a:t> </a:t>
            </a:r>
            <a:r>
              <a:rPr lang="en-US" sz="2400" dirty="0" smtClean="0"/>
              <a:t>so that more target vehicle are available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US" sz="2400" u="sng" dirty="0" smtClean="0"/>
              <a:t>Disadvantages: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Transmitting video data can require lots of </a:t>
            </a:r>
            <a:r>
              <a:rPr lang="en-US" sz="2400" dirty="0" smtClean="0"/>
              <a:t>bandwidth on multiple cameras.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More number of image frames will be collected from a single minute video.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Model accuracy is more important.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 smtClean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13FA-3FEC-42D5-89E4-D0734246D559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706880"/>
            <a:ext cx="103132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Radar Sensor</a:t>
            </a:r>
          </a:p>
          <a:p>
            <a:r>
              <a:rPr lang="en-US" sz="2400" u="sng" dirty="0" smtClean="0"/>
              <a:t>Advantages</a:t>
            </a:r>
            <a:r>
              <a:rPr lang="en-US" sz="2400" i="1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Radar gives the </a:t>
            </a:r>
            <a:r>
              <a:rPr lang="en-US" sz="2400" b="1" dirty="0" smtClean="0"/>
              <a:t>exact location</a:t>
            </a:r>
            <a:r>
              <a:rPr lang="en-US" sz="2400" dirty="0" smtClean="0"/>
              <a:t> of the vehicle around the Ego Vehicle.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It provides the </a:t>
            </a:r>
            <a:r>
              <a:rPr lang="en-US" sz="2400" b="1" dirty="0" smtClean="0"/>
              <a:t>Distance and Velocity</a:t>
            </a:r>
            <a:r>
              <a:rPr lang="en-US" sz="2400" dirty="0" smtClean="0"/>
              <a:t> of the vehicles.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Can </a:t>
            </a:r>
            <a:r>
              <a:rPr lang="en-US" sz="2400" b="1" dirty="0" smtClean="0"/>
              <a:t>detect the stationary and moving</a:t>
            </a:r>
            <a:r>
              <a:rPr lang="en-US" sz="2400" dirty="0" smtClean="0"/>
              <a:t> vehicle in the highway.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 smtClean="0"/>
              <a:t>Extraction the data</a:t>
            </a:r>
            <a:r>
              <a:rPr lang="en-US" sz="2400" dirty="0" smtClean="0"/>
              <a:t> from the radar values can be done easily from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variations happened in the radar dataset.</a:t>
            </a:r>
          </a:p>
          <a:p>
            <a:endParaRPr lang="en-US" sz="2400" i="1" dirty="0"/>
          </a:p>
          <a:p>
            <a:r>
              <a:rPr lang="en-US" sz="2400" u="sng" dirty="0" smtClean="0"/>
              <a:t>Disadvantages: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Radar values for different temperatures.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It cannot differentiate between the heavy and small vehicles.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701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Block Diagram for </a:t>
            </a:r>
            <a:r>
              <a:rPr lang="en-US" sz="2400" dirty="0" smtClean="0">
                <a:solidFill>
                  <a:srgbClr val="002060"/>
                </a:solidFill>
              </a:rPr>
              <a:t>Camera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13FA-3FEC-42D5-89E4-D0734246D559}" type="datetime1">
              <a:rPr lang="en-US" smtClean="0"/>
              <a:t>8/20/2018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452403"/>
            <a:ext cx="1691640" cy="9144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Camera Video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1230" y="1460183"/>
            <a:ext cx="1676559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with training dataset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2777" y="1452404"/>
            <a:ext cx="1587578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Video </a:t>
            </a:r>
            <a:r>
              <a:rPr lang="en-US" sz="1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into image frames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73046" y="1460183"/>
            <a:ext cx="1634492" cy="9299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cut-in events</a:t>
            </a: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543399" y="1894045"/>
            <a:ext cx="899378" cy="1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9733" y="1460183"/>
            <a:ext cx="1697433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extraction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of Event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30355" y="1901824"/>
            <a:ext cx="899378" cy="1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7627166" y="1901824"/>
            <a:ext cx="903190" cy="1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227789" y="1890154"/>
            <a:ext cx="903190" cy="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983179" y="3036898"/>
            <a:ext cx="646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Block </a:t>
            </a:r>
            <a:r>
              <a:rPr lang="en-US" sz="2400" b="1" dirty="0"/>
              <a:t>Diagram for </a:t>
            </a:r>
            <a:r>
              <a:rPr lang="en-US" sz="2400" b="1" dirty="0" smtClean="0"/>
              <a:t>Radar</a:t>
            </a:r>
            <a:endParaRPr lang="en-US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23827" y="4562793"/>
            <a:ext cx="0" cy="46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48187" y="3964940"/>
            <a:ext cx="139065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Radar sensor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24637" y="4802505"/>
            <a:ext cx="139065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with training dataset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8187" y="5335905"/>
            <a:ext cx="139065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Extraction of cut-in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10612" y="4850130"/>
            <a:ext cx="139065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Identification of 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cut-in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948362" y="4374515"/>
            <a:ext cx="70485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948362" y="5345430"/>
            <a:ext cx="66675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15287" y="5250815"/>
            <a:ext cx="71437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05412" y="486981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9937" y="6677025"/>
            <a:ext cx="139065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extraction for the event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33352" y="6226175"/>
            <a:ext cx="0" cy="46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1168" y="274320"/>
            <a:ext cx="14173200" cy="69646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					SUMANTH </a:t>
            </a:r>
            <a:r>
              <a:rPr lang="en-US" sz="3100" b="1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S</a:t>
            </a:r>
          </a:p>
          <a:p>
            <a:pPr algn="l">
              <a:buNone/>
            </a:pPr>
            <a:r>
              <a:rPr lang="en-US" sz="2800" b="1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E</a:t>
            </a:r>
            <a:r>
              <a:rPr lang="en-US" sz="2800" b="1" u="sng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vent -Acceleration </a:t>
            </a:r>
            <a:r>
              <a:rPr lang="en-US" sz="2800" b="1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Deceleration and </a:t>
            </a:r>
            <a:r>
              <a:rPr lang="en-US" sz="2800" b="1" u="sng" dirty="0" smtClean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braking</a:t>
            </a:r>
          </a:p>
          <a:p>
            <a:pPr>
              <a:buNone/>
            </a:pPr>
            <a:endParaRPr lang="en-US" sz="1400" b="1" dirty="0" smtClean="0">
              <a:latin typeface="+mn-lt"/>
              <a:cs typeface="Times New Roman" panose="02020603050405020304" pitchFamily="18" charset="0"/>
            </a:endParaRPr>
          </a:p>
          <a:p>
            <a:pPr lvl="2"/>
            <a:r>
              <a:rPr lang="en-US" sz="2800" u="sng" dirty="0" smtClean="0">
                <a:latin typeface="+mn-lt"/>
                <a:cs typeface="Times New Roman" panose="02020603050405020304" pitchFamily="18" charset="0"/>
              </a:rPr>
              <a:t>MECHANISM :</a:t>
            </a:r>
          </a:p>
          <a:p>
            <a:pPr lvl="3" algn="l"/>
            <a:r>
              <a:rPr lang="en-US" sz="28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    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Uses machine vision algorithm to analyze the environment and</a:t>
            </a:r>
            <a:r>
              <a:rPr lang="en-US" sz="2800" b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detect the conflict.</a:t>
            </a:r>
          </a:p>
          <a:p>
            <a:pPr lvl="3" algn="l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lvl="3" algn="l"/>
            <a:r>
              <a:rPr lang="en-US" sz="2800" u="sng" dirty="0" smtClean="0">
                <a:latin typeface="+mn-lt"/>
                <a:cs typeface="Times New Roman" panose="02020603050405020304" pitchFamily="18" charset="0"/>
              </a:rPr>
              <a:t>ADVANTAGES</a:t>
            </a:r>
            <a:r>
              <a:rPr lang="en-US" sz="2800" i="1" u="sng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u="sng" dirty="0" smtClean="0">
                <a:latin typeface="+mn-lt"/>
                <a:cs typeface="Times New Roman" panose="02020603050405020304" pitchFamily="18" charset="0"/>
              </a:rPr>
              <a:t>:</a:t>
            </a:r>
          </a:p>
          <a:p>
            <a:pPr lvl="3" algn="l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marL="457200" lvl="3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Easier  to install as an aftermarket device.</a:t>
            </a:r>
          </a:p>
          <a:p>
            <a:pPr marL="457200" lvl="3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The system are expected to operate flawlessly irrespective of weather condition, visibility or road surface quality.</a:t>
            </a:r>
          </a:p>
          <a:p>
            <a:pPr marL="457200" lvl="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Maintains constant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frame-rate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across the field of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view.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marL="457200" lvl="3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Maintains high-resolution in pixels and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color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across the full width of its field of 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view.</a:t>
            </a:r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lvl="3" algn="l"/>
            <a:endParaRPr lang="en-US" sz="2800" dirty="0" smtClean="0">
              <a:latin typeface="+mn-lt"/>
              <a:cs typeface="Times New Roman" panose="02020603050405020304" pitchFamily="18" charset="0"/>
            </a:endParaRPr>
          </a:p>
          <a:p>
            <a:pPr lvl="3" algn="l"/>
            <a:r>
              <a:rPr lang="en-US" sz="2800" u="sng" dirty="0" smtClean="0">
                <a:latin typeface="+mn-lt"/>
                <a:cs typeface="Times New Roman" panose="02020603050405020304" pitchFamily="18" charset="0"/>
              </a:rPr>
              <a:t>DISADVANTAGES : </a:t>
            </a:r>
          </a:p>
          <a:p>
            <a:pPr lvl="3" algn="l"/>
            <a:endParaRPr lang="en-US" sz="2800" b="1" dirty="0" smtClean="0">
              <a:latin typeface="+mn-lt"/>
              <a:cs typeface="Times New Roman" panose="02020603050405020304" pitchFamily="18" charset="0"/>
            </a:endParaRPr>
          </a:p>
          <a:p>
            <a:pPr marL="457200" lvl="3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limitation similar to the limitation of human vision poorer detection in inclement weather.  </a:t>
            </a:r>
          </a:p>
          <a:p>
            <a:pPr lvl="3" algn="l"/>
            <a:r>
              <a:rPr lang="en-US" sz="2800" i="1" dirty="0">
                <a:latin typeface="+mn-lt"/>
                <a:cs typeface="Times New Roman" panose="02020603050405020304" pitchFamily="18" charset="0"/>
              </a:rPr>
              <a:t>	</a:t>
            </a:r>
            <a:endParaRPr lang="en-US" sz="2800" i="1" dirty="0" smtClean="0">
              <a:latin typeface="+mn-lt"/>
              <a:cs typeface="Times New Roman" panose="02020603050405020304" pitchFamily="18" charset="0"/>
            </a:endParaRPr>
          </a:p>
          <a:p>
            <a:pPr lvl="3" algn="l"/>
            <a:endParaRPr lang="en-US" sz="6100" b="1" dirty="0" smtClean="0">
              <a:latin typeface="+mn-lt"/>
              <a:cs typeface="Times New Roman" panose="02020603050405020304" pitchFamily="18" charset="0"/>
            </a:endParaRPr>
          </a:p>
          <a:p>
            <a:pPr marL="457200" lvl="1" indent="-457200"/>
            <a:endParaRPr lang="en-US" sz="3400" b="1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PIT_New_Template">
  <a:themeElements>
    <a:clrScheme name="Custom 3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B1"/>
      </a:hlink>
      <a:folHlink>
        <a:srgbClr val="F77916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E186A3F93B54F8FCEBDBD97A1FF55" ma:contentTypeVersion="2" ma:contentTypeDescription="Create a new document." ma:contentTypeScope="" ma:versionID="93b679f9c446b7c9ce850d78c49b9768">
  <xsd:schema xmlns:xsd="http://www.w3.org/2001/XMLSchema" xmlns:xs="http://www.w3.org/2001/XMLSchema" xmlns:p="http://schemas.microsoft.com/office/2006/metadata/properties" xmlns:ns2="bf6dac08-e842-4371-ab33-31cf245da322" targetNamespace="http://schemas.microsoft.com/office/2006/metadata/properties" ma:root="true" ma:fieldsID="4e428ce710a8fc2cb35a6d1ce7e85223" ns2:_="">
    <xsd:import namespace="bf6dac08-e842-4371-ab33-31cf245da3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dac08-e842-4371-ab33-31cf245da3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5B971-5BF0-4B12-9576-A81DD2F3EA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6dac08-e842-4371-ab33-31cf245da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EAC775-6A6A-4670-8320-B6EA1ABDF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5F1342-9F6B-4597-BF24-0EC0F7740E42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f6dac08-e842-4371-ab33-31cf245da32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KPIT_New_Template</Template>
  <TotalTime>4087</TotalTime>
  <Words>806</Words>
  <Application>Microsoft Office PowerPoint</Application>
  <PresentationFormat>Custom</PresentationFormat>
  <Paragraphs>300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Times New Roman</vt:lpstr>
      <vt:lpstr>Wingdings</vt:lpstr>
      <vt:lpstr>KPIT_New_Template</vt:lpstr>
      <vt:lpstr>PowerPoint Presentation</vt:lpstr>
      <vt:lpstr>PowerPoint Presentation</vt:lpstr>
      <vt:lpstr>PowerPoint Presentation</vt:lpstr>
      <vt:lpstr>     ATHISH MANOHAR  Event: Cross traffic in Highway/City       Camera: The video data contain objects like road signs, traffic lights, or moving objects       </vt:lpstr>
      <vt:lpstr>Model is trained with images of cross traffic signs, side view of car, traffic signal and own lane crossing the priority lane  Disadvantage: Due to climatic conditions video captured will not be clear  </vt:lpstr>
      <vt:lpstr>    SOURAV K C Event : cut in Scenario-highway. </vt:lpstr>
      <vt:lpstr>PowerPoint Presentation</vt:lpstr>
      <vt:lpstr>Block Diagram for Camera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KPIT</dc:title>
  <dc:creator>Purushothaman Surendran</dc:creator>
  <cp:lastModifiedBy>Sourav K C</cp:lastModifiedBy>
  <cp:revision>198</cp:revision>
  <dcterms:created xsi:type="dcterms:W3CDTF">2013-11-08T05:03:42Z</dcterms:created>
  <dcterms:modified xsi:type="dcterms:W3CDTF">2018-08-20T07:38:18Z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0x010100AA5E186A3F93B54F8FCEBDBD97A1FF55</vt:lpwstr>
  </property>
</Properties>
</file>