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6" r:id="rId2"/>
    <p:sldId id="259" r:id="rId3"/>
    <p:sldId id="269" r:id="rId4"/>
    <p:sldId id="257" r:id="rId5"/>
    <p:sldId id="260" r:id="rId6"/>
    <p:sldId id="258" r:id="rId7"/>
    <p:sldId id="261" r:id="rId8"/>
    <p:sldId id="262" r:id="rId9"/>
    <p:sldId id="263" r:id="rId10"/>
    <p:sldId id="264" r:id="rId11"/>
    <p:sldId id="265" r:id="rId12"/>
    <p:sldId id="266" r:id="rId13"/>
    <p:sldId id="268" r:id="rId14"/>
    <p:sldId id="267"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33C6444-DFCD-4F83-B70C-00A7F8181274}">
          <p14:sldIdLst>
            <p14:sldId id="256"/>
          </p14:sldIdLst>
        </p14:section>
        <p14:section name="Untitled Section" id="{751617F3-DCC1-48DD-BB24-F9EBD2DF9358}">
          <p14:sldIdLst>
            <p14:sldId id="259"/>
            <p14:sldId id="269"/>
            <p14:sldId id="257"/>
            <p14:sldId id="260"/>
            <p14:sldId id="258"/>
            <p14:sldId id="261"/>
            <p14:sldId id="262"/>
            <p14:sldId id="263"/>
            <p14:sldId id="264"/>
            <p14:sldId id="265"/>
            <p14:sldId id="266"/>
            <p14:sldId id="268"/>
            <p14:sldId id="267"/>
            <p14:sldId id="270"/>
            <p14:sldId id="271"/>
            <p14:sldId id="272"/>
            <p14:sldId id="273"/>
            <p14:sldId id="274"/>
            <p14:sldId id="275"/>
            <p14:sldId id="276"/>
            <p14:sldId id="277"/>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E52369-1D78-4C91-8139-28C2FFA52144}" type="doc">
      <dgm:prSet loTypeId="urn:microsoft.com/office/officeart/2016/7/layout/RepeatingBendingProcessNew" loCatId="process" qsTypeId="urn:microsoft.com/office/officeart/2005/8/quickstyle/simple4" qsCatId="simple" csTypeId="urn:microsoft.com/office/officeart/2005/8/colors/colorful2" csCatId="colorful" phldr="1"/>
      <dgm:spPr/>
      <dgm:t>
        <a:bodyPr/>
        <a:lstStyle/>
        <a:p>
          <a:endParaRPr lang="en-US"/>
        </a:p>
      </dgm:t>
    </dgm:pt>
    <dgm:pt modelId="{980E7351-48B4-4401-AD67-5015C71F13AB}">
      <dgm:prSet/>
      <dgm:spPr/>
      <dgm:t>
        <a:bodyPr/>
        <a:lstStyle/>
        <a:p>
          <a:r>
            <a:rPr lang="en-ZA"/>
            <a:t>Executive Summary</a:t>
          </a:r>
          <a:endParaRPr lang="en-US"/>
        </a:p>
      </dgm:t>
    </dgm:pt>
    <dgm:pt modelId="{BBD2596D-FE90-4DD0-BD6A-914B61EB88BD}" type="parTrans" cxnId="{70C864A0-F32B-4A2B-A337-53FBE3C748E0}">
      <dgm:prSet/>
      <dgm:spPr/>
      <dgm:t>
        <a:bodyPr/>
        <a:lstStyle/>
        <a:p>
          <a:endParaRPr lang="en-US"/>
        </a:p>
      </dgm:t>
    </dgm:pt>
    <dgm:pt modelId="{3997DA8D-DC45-40F8-A822-FDA4E63DCEC5}" type="sibTrans" cxnId="{70C864A0-F32B-4A2B-A337-53FBE3C748E0}">
      <dgm:prSet/>
      <dgm:spPr/>
      <dgm:t>
        <a:bodyPr/>
        <a:lstStyle/>
        <a:p>
          <a:endParaRPr lang="en-US"/>
        </a:p>
      </dgm:t>
    </dgm:pt>
    <dgm:pt modelId="{77DAA3C4-7EB3-487C-A7DC-1B891DD5FE2C}">
      <dgm:prSet/>
      <dgm:spPr/>
      <dgm:t>
        <a:bodyPr/>
        <a:lstStyle/>
        <a:p>
          <a:r>
            <a:rPr lang="en-ZA"/>
            <a:t>Data Analysis overview</a:t>
          </a:r>
          <a:endParaRPr lang="en-US"/>
        </a:p>
      </dgm:t>
    </dgm:pt>
    <dgm:pt modelId="{FE43B1B8-6D63-4563-B7BA-D105C412F9A8}" type="parTrans" cxnId="{123852F2-8B0B-4EE8-BCE6-66AF016B2F39}">
      <dgm:prSet/>
      <dgm:spPr/>
      <dgm:t>
        <a:bodyPr/>
        <a:lstStyle/>
        <a:p>
          <a:endParaRPr lang="en-US"/>
        </a:p>
      </dgm:t>
    </dgm:pt>
    <dgm:pt modelId="{B24AC1B2-4101-412F-9455-23EE6B980AAE}" type="sibTrans" cxnId="{123852F2-8B0B-4EE8-BCE6-66AF016B2F39}">
      <dgm:prSet/>
      <dgm:spPr/>
      <dgm:t>
        <a:bodyPr/>
        <a:lstStyle/>
        <a:p>
          <a:endParaRPr lang="en-US"/>
        </a:p>
      </dgm:t>
    </dgm:pt>
    <dgm:pt modelId="{3DD0361A-94E9-404B-9EF2-ADC0F20480C0}">
      <dgm:prSet/>
      <dgm:spPr/>
      <dgm:t>
        <a:bodyPr/>
        <a:lstStyle/>
        <a:p>
          <a:r>
            <a:rPr lang="en-ZA"/>
            <a:t>Introduction</a:t>
          </a:r>
          <a:endParaRPr lang="en-US"/>
        </a:p>
      </dgm:t>
    </dgm:pt>
    <dgm:pt modelId="{47997F42-FACA-4440-988E-DFAA56C48CCF}" type="parTrans" cxnId="{5FCA0195-FEBC-4822-8C09-E3D5BC21C13E}">
      <dgm:prSet/>
      <dgm:spPr/>
      <dgm:t>
        <a:bodyPr/>
        <a:lstStyle/>
        <a:p>
          <a:endParaRPr lang="en-US"/>
        </a:p>
      </dgm:t>
    </dgm:pt>
    <dgm:pt modelId="{9AADD0EC-240E-4D1F-8450-041866F6BE8D}" type="sibTrans" cxnId="{5FCA0195-FEBC-4822-8C09-E3D5BC21C13E}">
      <dgm:prSet/>
      <dgm:spPr/>
      <dgm:t>
        <a:bodyPr/>
        <a:lstStyle/>
        <a:p>
          <a:endParaRPr lang="en-US"/>
        </a:p>
      </dgm:t>
    </dgm:pt>
    <dgm:pt modelId="{5D052970-10E8-49A7-B577-77FC6BDF4027}">
      <dgm:prSet/>
      <dgm:spPr/>
      <dgm:t>
        <a:bodyPr/>
        <a:lstStyle/>
        <a:p>
          <a:r>
            <a:rPr lang="en-ZA"/>
            <a:t>Methodology</a:t>
          </a:r>
          <a:endParaRPr lang="en-US"/>
        </a:p>
      </dgm:t>
    </dgm:pt>
    <dgm:pt modelId="{A2C29E92-FC70-4832-B324-8EDB20981D0F}" type="parTrans" cxnId="{E810D1CB-A02B-4457-9DA9-178DDDE332BF}">
      <dgm:prSet/>
      <dgm:spPr/>
      <dgm:t>
        <a:bodyPr/>
        <a:lstStyle/>
        <a:p>
          <a:endParaRPr lang="en-US"/>
        </a:p>
      </dgm:t>
    </dgm:pt>
    <dgm:pt modelId="{16BC3B35-D81A-40A6-9D62-7D9D3DBA0E43}" type="sibTrans" cxnId="{E810D1CB-A02B-4457-9DA9-178DDDE332BF}">
      <dgm:prSet/>
      <dgm:spPr/>
      <dgm:t>
        <a:bodyPr/>
        <a:lstStyle/>
        <a:p>
          <a:endParaRPr lang="en-US"/>
        </a:p>
      </dgm:t>
    </dgm:pt>
    <dgm:pt modelId="{EBFEADCB-491D-48C1-8B9B-A3AA8DDCED42}">
      <dgm:prSet/>
      <dgm:spPr/>
      <dgm:t>
        <a:bodyPr/>
        <a:lstStyle/>
        <a:p>
          <a:r>
            <a:rPr lang="en-ZA"/>
            <a:t>Results</a:t>
          </a:r>
          <a:endParaRPr lang="en-US"/>
        </a:p>
      </dgm:t>
    </dgm:pt>
    <dgm:pt modelId="{AACDDD62-E98E-4BED-BE93-46BB1DB4C5ED}" type="parTrans" cxnId="{1772A214-B919-4FC9-9CC6-5B1537D1340A}">
      <dgm:prSet/>
      <dgm:spPr/>
      <dgm:t>
        <a:bodyPr/>
        <a:lstStyle/>
        <a:p>
          <a:endParaRPr lang="en-US"/>
        </a:p>
      </dgm:t>
    </dgm:pt>
    <dgm:pt modelId="{B2314959-64A7-4C2C-B0C1-20D9F8B0EFE3}" type="sibTrans" cxnId="{1772A214-B919-4FC9-9CC6-5B1537D1340A}">
      <dgm:prSet/>
      <dgm:spPr/>
      <dgm:t>
        <a:bodyPr/>
        <a:lstStyle/>
        <a:p>
          <a:endParaRPr lang="en-US"/>
        </a:p>
      </dgm:t>
    </dgm:pt>
    <dgm:pt modelId="{69BA511A-07D1-456B-8DF8-6B6718F2B2A9}">
      <dgm:prSet/>
      <dgm:spPr/>
      <dgm:t>
        <a:bodyPr/>
        <a:lstStyle/>
        <a:p>
          <a:r>
            <a:rPr lang="en-ZA"/>
            <a:t>Visualization – Charts </a:t>
          </a:r>
          <a:endParaRPr lang="en-US"/>
        </a:p>
      </dgm:t>
    </dgm:pt>
    <dgm:pt modelId="{DF6BC98F-FF5F-43DF-B20F-2B6974B28909}" type="parTrans" cxnId="{39E1DDC8-EFC7-4DF2-8F53-45DB53832ABC}">
      <dgm:prSet/>
      <dgm:spPr/>
      <dgm:t>
        <a:bodyPr/>
        <a:lstStyle/>
        <a:p>
          <a:endParaRPr lang="en-US"/>
        </a:p>
      </dgm:t>
    </dgm:pt>
    <dgm:pt modelId="{E65A70E5-B7F3-4CDD-BDED-242E54CCC83E}" type="sibTrans" cxnId="{39E1DDC8-EFC7-4DF2-8F53-45DB53832ABC}">
      <dgm:prSet/>
      <dgm:spPr/>
      <dgm:t>
        <a:bodyPr/>
        <a:lstStyle/>
        <a:p>
          <a:endParaRPr lang="en-US"/>
        </a:p>
      </dgm:t>
    </dgm:pt>
    <dgm:pt modelId="{325615DC-596C-45F1-9942-A007A4A5E5FD}">
      <dgm:prSet/>
      <dgm:spPr/>
      <dgm:t>
        <a:bodyPr/>
        <a:lstStyle/>
        <a:p>
          <a:r>
            <a:rPr lang="en-ZA" dirty="0"/>
            <a:t>Discussion</a:t>
          </a:r>
          <a:endParaRPr lang="en-US" dirty="0"/>
        </a:p>
      </dgm:t>
    </dgm:pt>
    <dgm:pt modelId="{7390CFCA-6ED2-4C4A-9C54-560936C23F78}" type="parTrans" cxnId="{3428FBDA-E25B-4609-9BB2-91820705EA9E}">
      <dgm:prSet/>
      <dgm:spPr/>
      <dgm:t>
        <a:bodyPr/>
        <a:lstStyle/>
        <a:p>
          <a:endParaRPr lang="en-US"/>
        </a:p>
      </dgm:t>
    </dgm:pt>
    <dgm:pt modelId="{476737CB-9EA5-4AC7-8739-AE33C275BC9B}" type="sibTrans" cxnId="{3428FBDA-E25B-4609-9BB2-91820705EA9E}">
      <dgm:prSet/>
      <dgm:spPr/>
      <dgm:t>
        <a:bodyPr/>
        <a:lstStyle/>
        <a:p>
          <a:endParaRPr lang="en-US"/>
        </a:p>
      </dgm:t>
    </dgm:pt>
    <dgm:pt modelId="{F831307D-523B-4FC6-84D7-9C2669467A54}">
      <dgm:prSet/>
      <dgm:spPr/>
      <dgm:t>
        <a:bodyPr/>
        <a:lstStyle/>
        <a:p>
          <a:r>
            <a:rPr lang="en-ZA" dirty="0"/>
            <a:t>Findings &amp; Implications</a:t>
          </a:r>
          <a:endParaRPr lang="en-US" dirty="0"/>
        </a:p>
      </dgm:t>
    </dgm:pt>
    <dgm:pt modelId="{5B3C77E2-0742-4368-BED6-FB1D476477B3}" type="parTrans" cxnId="{E14ECE24-7C70-4323-B356-CB94955127E6}">
      <dgm:prSet/>
      <dgm:spPr/>
      <dgm:t>
        <a:bodyPr/>
        <a:lstStyle/>
        <a:p>
          <a:endParaRPr lang="en-US"/>
        </a:p>
      </dgm:t>
    </dgm:pt>
    <dgm:pt modelId="{1F7D434F-E572-4361-AE99-87E9D01335DB}" type="sibTrans" cxnId="{E14ECE24-7C70-4323-B356-CB94955127E6}">
      <dgm:prSet/>
      <dgm:spPr/>
      <dgm:t>
        <a:bodyPr/>
        <a:lstStyle/>
        <a:p>
          <a:endParaRPr lang="en-US"/>
        </a:p>
      </dgm:t>
    </dgm:pt>
    <dgm:pt modelId="{5A105A1B-6E5E-44BE-B37D-23962AE25B98}">
      <dgm:prSet/>
      <dgm:spPr/>
      <dgm:t>
        <a:bodyPr/>
        <a:lstStyle/>
        <a:p>
          <a:r>
            <a:rPr lang="en-ZA"/>
            <a:t>Conclusion</a:t>
          </a:r>
          <a:endParaRPr lang="en-US"/>
        </a:p>
      </dgm:t>
    </dgm:pt>
    <dgm:pt modelId="{104ED272-51AD-4426-96A4-1B44AEFEC293}" type="parTrans" cxnId="{EBAD4A42-0DDE-4F56-A289-F39C0B97F6C0}">
      <dgm:prSet/>
      <dgm:spPr/>
      <dgm:t>
        <a:bodyPr/>
        <a:lstStyle/>
        <a:p>
          <a:endParaRPr lang="en-US"/>
        </a:p>
      </dgm:t>
    </dgm:pt>
    <dgm:pt modelId="{8029A077-3B31-4B55-BDD0-F3FFABAA4F17}" type="sibTrans" cxnId="{EBAD4A42-0DDE-4F56-A289-F39C0B97F6C0}">
      <dgm:prSet/>
      <dgm:spPr/>
      <dgm:t>
        <a:bodyPr/>
        <a:lstStyle/>
        <a:p>
          <a:endParaRPr lang="en-US"/>
        </a:p>
      </dgm:t>
    </dgm:pt>
    <dgm:pt modelId="{EEB1B0CB-CF5F-476F-8510-45306766F2EB}" type="pres">
      <dgm:prSet presAssocID="{BCE52369-1D78-4C91-8139-28C2FFA52144}" presName="Name0" presStyleCnt="0">
        <dgm:presLayoutVars>
          <dgm:dir/>
          <dgm:resizeHandles val="exact"/>
        </dgm:presLayoutVars>
      </dgm:prSet>
      <dgm:spPr/>
    </dgm:pt>
    <dgm:pt modelId="{1CD8E0E1-B649-4E37-8B16-524BCCCA8E4E}" type="pres">
      <dgm:prSet presAssocID="{980E7351-48B4-4401-AD67-5015C71F13AB}" presName="node" presStyleLbl="node1" presStyleIdx="0" presStyleCnt="7">
        <dgm:presLayoutVars>
          <dgm:bulletEnabled val="1"/>
        </dgm:presLayoutVars>
      </dgm:prSet>
      <dgm:spPr/>
    </dgm:pt>
    <dgm:pt modelId="{BD6CA1A6-ED58-4E13-9EAC-A1C20990BDD6}" type="pres">
      <dgm:prSet presAssocID="{3997DA8D-DC45-40F8-A822-FDA4E63DCEC5}" presName="sibTrans" presStyleLbl="sibTrans1D1" presStyleIdx="0" presStyleCnt="6"/>
      <dgm:spPr/>
    </dgm:pt>
    <dgm:pt modelId="{F603326A-9641-47C0-A794-48C6B0C0A9C0}" type="pres">
      <dgm:prSet presAssocID="{3997DA8D-DC45-40F8-A822-FDA4E63DCEC5}" presName="connectorText" presStyleLbl="sibTrans1D1" presStyleIdx="0" presStyleCnt="6"/>
      <dgm:spPr/>
    </dgm:pt>
    <dgm:pt modelId="{60C2EFCF-60CD-473B-8F57-0F0ABFEC9403}" type="pres">
      <dgm:prSet presAssocID="{77DAA3C4-7EB3-487C-A7DC-1B891DD5FE2C}" presName="node" presStyleLbl="node1" presStyleIdx="1" presStyleCnt="7">
        <dgm:presLayoutVars>
          <dgm:bulletEnabled val="1"/>
        </dgm:presLayoutVars>
      </dgm:prSet>
      <dgm:spPr/>
    </dgm:pt>
    <dgm:pt modelId="{5765E724-996C-4007-95AB-1D7031FA4A45}" type="pres">
      <dgm:prSet presAssocID="{B24AC1B2-4101-412F-9455-23EE6B980AAE}" presName="sibTrans" presStyleLbl="sibTrans1D1" presStyleIdx="1" presStyleCnt="6"/>
      <dgm:spPr/>
    </dgm:pt>
    <dgm:pt modelId="{4063F75E-2773-4FA8-97B9-1CA981BA4BBD}" type="pres">
      <dgm:prSet presAssocID="{B24AC1B2-4101-412F-9455-23EE6B980AAE}" presName="connectorText" presStyleLbl="sibTrans1D1" presStyleIdx="1" presStyleCnt="6"/>
      <dgm:spPr/>
    </dgm:pt>
    <dgm:pt modelId="{F739750E-DC07-4E40-847A-A383D07D0F13}" type="pres">
      <dgm:prSet presAssocID="{3DD0361A-94E9-404B-9EF2-ADC0F20480C0}" presName="node" presStyleLbl="node1" presStyleIdx="2" presStyleCnt="7">
        <dgm:presLayoutVars>
          <dgm:bulletEnabled val="1"/>
        </dgm:presLayoutVars>
      </dgm:prSet>
      <dgm:spPr/>
    </dgm:pt>
    <dgm:pt modelId="{87C3C886-D633-4C1F-AB6D-3CD6ECD0B355}" type="pres">
      <dgm:prSet presAssocID="{9AADD0EC-240E-4D1F-8450-041866F6BE8D}" presName="sibTrans" presStyleLbl="sibTrans1D1" presStyleIdx="2" presStyleCnt="6"/>
      <dgm:spPr/>
    </dgm:pt>
    <dgm:pt modelId="{9E4F22A1-8943-4F41-8077-EE0484867022}" type="pres">
      <dgm:prSet presAssocID="{9AADD0EC-240E-4D1F-8450-041866F6BE8D}" presName="connectorText" presStyleLbl="sibTrans1D1" presStyleIdx="2" presStyleCnt="6"/>
      <dgm:spPr/>
    </dgm:pt>
    <dgm:pt modelId="{0D8F437A-3A05-4456-8BFE-B1472327BAE3}" type="pres">
      <dgm:prSet presAssocID="{5D052970-10E8-49A7-B577-77FC6BDF4027}" presName="node" presStyleLbl="node1" presStyleIdx="3" presStyleCnt="7">
        <dgm:presLayoutVars>
          <dgm:bulletEnabled val="1"/>
        </dgm:presLayoutVars>
      </dgm:prSet>
      <dgm:spPr/>
    </dgm:pt>
    <dgm:pt modelId="{0C9C2D91-6873-4A5A-B2B0-F817391D77D3}" type="pres">
      <dgm:prSet presAssocID="{16BC3B35-D81A-40A6-9D62-7D9D3DBA0E43}" presName="sibTrans" presStyleLbl="sibTrans1D1" presStyleIdx="3" presStyleCnt="6"/>
      <dgm:spPr/>
    </dgm:pt>
    <dgm:pt modelId="{C86DD1EB-D876-4AB9-B21E-EE3E2A28A61B}" type="pres">
      <dgm:prSet presAssocID="{16BC3B35-D81A-40A6-9D62-7D9D3DBA0E43}" presName="connectorText" presStyleLbl="sibTrans1D1" presStyleIdx="3" presStyleCnt="6"/>
      <dgm:spPr/>
    </dgm:pt>
    <dgm:pt modelId="{30E9A7A7-BF89-4F63-9BAC-190C8C1D385F}" type="pres">
      <dgm:prSet presAssocID="{EBFEADCB-491D-48C1-8B9B-A3AA8DDCED42}" presName="node" presStyleLbl="node1" presStyleIdx="4" presStyleCnt="7">
        <dgm:presLayoutVars>
          <dgm:bulletEnabled val="1"/>
        </dgm:presLayoutVars>
      </dgm:prSet>
      <dgm:spPr/>
    </dgm:pt>
    <dgm:pt modelId="{7C1D6386-AB83-44EE-9DAB-B097CBA9BD2C}" type="pres">
      <dgm:prSet presAssocID="{B2314959-64A7-4C2C-B0C1-20D9F8B0EFE3}" presName="sibTrans" presStyleLbl="sibTrans1D1" presStyleIdx="4" presStyleCnt="6"/>
      <dgm:spPr/>
    </dgm:pt>
    <dgm:pt modelId="{B109596C-8E16-43D3-AFAF-C6C874768814}" type="pres">
      <dgm:prSet presAssocID="{B2314959-64A7-4C2C-B0C1-20D9F8B0EFE3}" presName="connectorText" presStyleLbl="sibTrans1D1" presStyleIdx="4" presStyleCnt="6"/>
      <dgm:spPr/>
    </dgm:pt>
    <dgm:pt modelId="{3927F51C-8740-4CE1-913A-76B92C126F22}" type="pres">
      <dgm:prSet presAssocID="{325615DC-596C-45F1-9942-A007A4A5E5FD}" presName="node" presStyleLbl="node1" presStyleIdx="5" presStyleCnt="7">
        <dgm:presLayoutVars>
          <dgm:bulletEnabled val="1"/>
        </dgm:presLayoutVars>
      </dgm:prSet>
      <dgm:spPr/>
    </dgm:pt>
    <dgm:pt modelId="{0628E7E2-6B7A-44C4-896D-99B3C2808938}" type="pres">
      <dgm:prSet presAssocID="{476737CB-9EA5-4AC7-8739-AE33C275BC9B}" presName="sibTrans" presStyleLbl="sibTrans1D1" presStyleIdx="5" presStyleCnt="6"/>
      <dgm:spPr/>
    </dgm:pt>
    <dgm:pt modelId="{4CA750FC-B8A6-4E5F-9700-58F55D410FC9}" type="pres">
      <dgm:prSet presAssocID="{476737CB-9EA5-4AC7-8739-AE33C275BC9B}" presName="connectorText" presStyleLbl="sibTrans1D1" presStyleIdx="5" presStyleCnt="6"/>
      <dgm:spPr/>
    </dgm:pt>
    <dgm:pt modelId="{A5F16C5E-D792-45B5-9B57-3101487937F1}" type="pres">
      <dgm:prSet presAssocID="{5A105A1B-6E5E-44BE-B37D-23962AE25B98}" presName="node" presStyleLbl="node1" presStyleIdx="6" presStyleCnt="7">
        <dgm:presLayoutVars>
          <dgm:bulletEnabled val="1"/>
        </dgm:presLayoutVars>
      </dgm:prSet>
      <dgm:spPr/>
    </dgm:pt>
  </dgm:ptLst>
  <dgm:cxnLst>
    <dgm:cxn modelId="{8CD3AA0A-84DB-49D4-8C73-FCA298FD1822}" type="presOf" srcId="{325615DC-596C-45F1-9942-A007A4A5E5FD}" destId="{3927F51C-8740-4CE1-913A-76B92C126F22}" srcOrd="0" destOrd="0" presId="urn:microsoft.com/office/officeart/2016/7/layout/RepeatingBendingProcessNew"/>
    <dgm:cxn modelId="{1772A214-B919-4FC9-9CC6-5B1537D1340A}" srcId="{BCE52369-1D78-4C91-8139-28C2FFA52144}" destId="{EBFEADCB-491D-48C1-8B9B-A3AA8DDCED42}" srcOrd="4" destOrd="0" parTransId="{AACDDD62-E98E-4BED-BE93-46BB1DB4C5ED}" sibTransId="{B2314959-64A7-4C2C-B0C1-20D9F8B0EFE3}"/>
    <dgm:cxn modelId="{590A0716-371B-4FD0-AE01-684AD2E21671}" type="presOf" srcId="{77DAA3C4-7EB3-487C-A7DC-1B891DD5FE2C}" destId="{60C2EFCF-60CD-473B-8F57-0F0ABFEC9403}" srcOrd="0" destOrd="0" presId="urn:microsoft.com/office/officeart/2016/7/layout/RepeatingBendingProcessNew"/>
    <dgm:cxn modelId="{E14ECE24-7C70-4323-B356-CB94955127E6}" srcId="{325615DC-596C-45F1-9942-A007A4A5E5FD}" destId="{F831307D-523B-4FC6-84D7-9C2669467A54}" srcOrd="0" destOrd="0" parTransId="{5B3C77E2-0742-4368-BED6-FB1D476477B3}" sibTransId="{1F7D434F-E572-4361-AE99-87E9D01335DB}"/>
    <dgm:cxn modelId="{19CC0A2A-1E2A-4F36-A068-DC614F1511CC}" type="presOf" srcId="{16BC3B35-D81A-40A6-9D62-7D9D3DBA0E43}" destId="{0C9C2D91-6873-4A5A-B2B0-F817391D77D3}" srcOrd="0" destOrd="0" presId="urn:microsoft.com/office/officeart/2016/7/layout/RepeatingBendingProcessNew"/>
    <dgm:cxn modelId="{D6A8FD2F-F23E-4588-B8DD-B3F094983653}" type="presOf" srcId="{9AADD0EC-240E-4D1F-8450-041866F6BE8D}" destId="{9E4F22A1-8943-4F41-8077-EE0484867022}" srcOrd="1" destOrd="0" presId="urn:microsoft.com/office/officeart/2016/7/layout/RepeatingBendingProcessNew"/>
    <dgm:cxn modelId="{31673431-2A4D-475A-B505-9AD7B61B6F2B}" type="presOf" srcId="{EBFEADCB-491D-48C1-8B9B-A3AA8DDCED42}" destId="{30E9A7A7-BF89-4F63-9BAC-190C8C1D385F}" srcOrd="0" destOrd="0" presId="urn:microsoft.com/office/officeart/2016/7/layout/RepeatingBendingProcessNew"/>
    <dgm:cxn modelId="{C0CFD434-A8FE-47BC-A666-B931887A0BDE}" type="presOf" srcId="{3DD0361A-94E9-404B-9EF2-ADC0F20480C0}" destId="{F739750E-DC07-4E40-847A-A383D07D0F13}" srcOrd="0" destOrd="0" presId="urn:microsoft.com/office/officeart/2016/7/layout/RepeatingBendingProcessNew"/>
    <dgm:cxn modelId="{A6CFA13D-5876-4B92-ACBC-85CBEA81ECAC}" type="presOf" srcId="{9AADD0EC-240E-4D1F-8450-041866F6BE8D}" destId="{87C3C886-D633-4C1F-AB6D-3CD6ECD0B355}" srcOrd="0" destOrd="0" presId="urn:microsoft.com/office/officeart/2016/7/layout/RepeatingBendingProcessNew"/>
    <dgm:cxn modelId="{EBAD4A42-0DDE-4F56-A289-F39C0B97F6C0}" srcId="{BCE52369-1D78-4C91-8139-28C2FFA52144}" destId="{5A105A1B-6E5E-44BE-B37D-23962AE25B98}" srcOrd="6" destOrd="0" parTransId="{104ED272-51AD-4426-96A4-1B44AEFEC293}" sibTransId="{8029A077-3B31-4B55-BDD0-F3FFABAA4F17}"/>
    <dgm:cxn modelId="{DA082568-68B4-4C90-B2FE-9E8CED478E29}" type="presOf" srcId="{B2314959-64A7-4C2C-B0C1-20D9F8B0EFE3}" destId="{7C1D6386-AB83-44EE-9DAB-B097CBA9BD2C}" srcOrd="0" destOrd="0" presId="urn:microsoft.com/office/officeart/2016/7/layout/RepeatingBendingProcessNew"/>
    <dgm:cxn modelId="{49920869-5CB1-48A5-B353-36E832759F50}" type="presOf" srcId="{16BC3B35-D81A-40A6-9D62-7D9D3DBA0E43}" destId="{C86DD1EB-D876-4AB9-B21E-EE3E2A28A61B}" srcOrd="1" destOrd="0" presId="urn:microsoft.com/office/officeart/2016/7/layout/RepeatingBendingProcessNew"/>
    <dgm:cxn modelId="{96B0226A-BB3E-4B3D-9550-9991890C2F3D}" type="presOf" srcId="{476737CB-9EA5-4AC7-8739-AE33C275BC9B}" destId="{0628E7E2-6B7A-44C4-896D-99B3C2808938}" srcOrd="0" destOrd="0" presId="urn:microsoft.com/office/officeart/2016/7/layout/RepeatingBendingProcessNew"/>
    <dgm:cxn modelId="{18BF926A-3017-4061-9739-DC1DED5E4BD8}" type="presOf" srcId="{B24AC1B2-4101-412F-9455-23EE6B980AAE}" destId="{4063F75E-2773-4FA8-97B9-1CA981BA4BBD}" srcOrd="1" destOrd="0" presId="urn:microsoft.com/office/officeart/2016/7/layout/RepeatingBendingProcessNew"/>
    <dgm:cxn modelId="{37C40155-D769-4FA2-87ED-645295A4EBF4}" type="presOf" srcId="{3997DA8D-DC45-40F8-A822-FDA4E63DCEC5}" destId="{F603326A-9641-47C0-A794-48C6B0C0A9C0}" srcOrd="1" destOrd="0" presId="urn:microsoft.com/office/officeart/2016/7/layout/RepeatingBendingProcessNew"/>
    <dgm:cxn modelId="{66AEA392-5E50-4CD3-BC2B-4147ABF4893B}" type="presOf" srcId="{F831307D-523B-4FC6-84D7-9C2669467A54}" destId="{3927F51C-8740-4CE1-913A-76B92C126F22}" srcOrd="0" destOrd="1" presId="urn:microsoft.com/office/officeart/2016/7/layout/RepeatingBendingProcessNew"/>
    <dgm:cxn modelId="{5FCA0195-FEBC-4822-8C09-E3D5BC21C13E}" srcId="{BCE52369-1D78-4C91-8139-28C2FFA52144}" destId="{3DD0361A-94E9-404B-9EF2-ADC0F20480C0}" srcOrd="2" destOrd="0" parTransId="{47997F42-FACA-4440-988E-DFAA56C48CCF}" sibTransId="{9AADD0EC-240E-4D1F-8450-041866F6BE8D}"/>
    <dgm:cxn modelId="{ACC0DF9A-EE9B-44AF-96FE-5BF52C7AFD7F}" type="presOf" srcId="{5D052970-10E8-49A7-B577-77FC6BDF4027}" destId="{0D8F437A-3A05-4456-8BFE-B1472327BAE3}" srcOrd="0" destOrd="0" presId="urn:microsoft.com/office/officeart/2016/7/layout/RepeatingBendingProcessNew"/>
    <dgm:cxn modelId="{70C864A0-F32B-4A2B-A337-53FBE3C748E0}" srcId="{BCE52369-1D78-4C91-8139-28C2FFA52144}" destId="{980E7351-48B4-4401-AD67-5015C71F13AB}" srcOrd="0" destOrd="0" parTransId="{BBD2596D-FE90-4DD0-BD6A-914B61EB88BD}" sibTransId="{3997DA8D-DC45-40F8-A822-FDA4E63DCEC5}"/>
    <dgm:cxn modelId="{C22722A2-E2D1-408E-8B5C-78E747D77D35}" type="presOf" srcId="{BCE52369-1D78-4C91-8139-28C2FFA52144}" destId="{EEB1B0CB-CF5F-476F-8510-45306766F2EB}" srcOrd="0" destOrd="0" presId="urn:microsoft.com/office/officeart/2016/7/layout/RepeatingBendingProcessNew"/>
    <dgm:cxn modelId="{6D3DDBA3-D432-4744-B5F8-22BC8FB46D72}" type="presOf" srcId="{980E7351-48B4-4401-AD67-5015C71F13AB}" destId="{1CD8E0E1-B649-4E37-8B16-524BCCCA8E4E}" srcOrd="0" destOrd="0" presId="urn:microsoft.com/office/officeart/2016/7/layout/RepeatingBendingProcessNew"/>
    <dgm:cxn modelId="{44DB7EB3-F734-4C37-AF48-BAE7517FEAF9}" type="presOf" srcId="{B2314959-64A7-4C2C-B0C1-20D9F8B0EFE3}" destId="{B109596C-8E16-43D3-AFAF-C6C874768814}" srcOrd="1" destOrd="0" presId="urn:microsoft.com/office/officeart/2016/7/layout/RepeatingBendingProcessNew"/>
    <dgm:cxn modelId="{B29E3ABA-A090-4F88-AA4A-6A05163879FC}" type="presOf" srcId="{476737CB-9EA5-4AC7-8739-AE33C275BC9B}" destId="{4CA750FC-B8A6-4E5F-9700-58F55D410FC9}" srcOrd="1" destOrd="0" presId="urn:microsoft.com/office/officeart/2016/7/layout/RepeatingBendingProcessNew"/>
    <dgm:cxn modelId="{053F7CBF-BD9B-4204-AA64-F049D0BF22CD}" type="presOf" srcId="{69BA511A-07D1-456B-8DF8-6B6718F2B2A9}" destId="{30E9A7A7-BF89-4F63-9BAC-190C8C1D385F}" srcOrd="0" destOrd="1" presId="urn:microsoft.com/office/officeart/2016/7/layout/RepeatingBendingProcessNew"/>
    <dgm:cxn modelId="{F1DA82C6-C459-4FB1-8EE5-B749446C5A6A}" type="presOf" srcId="{B24AC1B2-4101-412F-9455-23EE6B980AAE}" destId="{5765E724-996C-4007-95AB-1D7031FA4A45}" srcOrd="0" destOrd="0" presId="urn:microsoft.com/office/officeart/2016/7/layout/RepeatingBendingProcessNew"/>
    <dgm:cxn modelId="{39E1DDC8-EFC7-4DF2-8F53-45DB53832ABC}" srcId="{EBFEADCB-491D-48C1-8B9B-A3AA8DDCED42}" destId="{69BA511A-07D1-456B-8DF8-6B6718F2B2A9}" srcOrd="0" destOrd="0" parTransId="{DF6BC98F-FF5F-43DF-B20F-2B6974B28909}" sibTransId="{E65A70E5-B7F3-4CDD-BDED-242E54CCC83E}"/>
    <dgm:cxn modelId="{E810D1CB-A02B-4457-9DA9-178DDDE332BF}" srcId="{BCE52369-1D78-4C91-8139-28C2FFA52144}" destId="{5D052970-10E8-49A7-B577-77FC6BDF4027}" srcOrd="3" destOrd="0" parTransId="{A2C29E92-FC70-4832-B324-8EDB20981D0F}" sibTransId="{16BC3B35-D81A-40A6-9D62-7D9D3DBA0E43}"/>
    <dgm:cxn modelId="{3428FBDA-E25B-4609-9BB2-91820705EA9E}" srcId="{BCE52369-1D78-4C91-8139-28C2FFA52144}" destId="{325615DC-596C-45F1-9942-A007A4A5E5FD}" srcOrd="5" destOrd="0" parTransId="{7390CFCA-6ED2-4C4A-9C54-560936C23F78}" sibTransId="{476737CB-9EA5-4AC7-8739-AE33C275BC9B}"/>
    <dgm:cxn modelId="{123852F2-8B0B-4EE8-BCE6-66AF016B2F39}" srcId="{BCE52369-1D78-4C91-8139-28C2FFA52144}" destId="{77DAA3C4-7EB3-487C-A7DC-1B891DD5FE2C}" srcOrd="1" destOrd="0" parTransId="{FE43B1B8-6D63-4563-B7BA-D105C412F9A8}" sibTransId="{B24AC1B2-4101-412F-9455-23EE6B980AAE}"/>
    <dgm:cxn modelId="{C69DFFFC-D32E-42C8-9FAC-317E8CF9B1BA}" type="presOf" srcId="{3997DA8D-DC45-40F8-A822-FDA4E63DCEC5}" destId="{BD6CA1A6-ED58-4E13-9EAC-A1C20990BDD6}" srcOrd="0" destOrd="0" presId="urn:microsoft.com/office/officeart/2016/7/layout/RepeatingBendingProcessNew"/>
    <dgm:cxn modelId="{63E10FFF-01F2-4E17-8E72-CC7F97D3870F}" type="presOf" srcId="{5A105A1B-6E5E-44BE-B37D-23962AE25B98}" destId="{A5F16C5E-D792-45B5-9B57-3101487937F1}" srcOrd="0" destOrd="0" presId="urn:microsoft.com/office/officeart/2016/7/layout/RepeatingBendingProcessNew"/>
    <dgm:cxn modelId="{D1EC83B0-B94C-4F24-9D56-53496427217E}" type="presParOf" srcId="{EEB1B0CB-CF5F-476F-8510-45306766F2EB}" destId="{1CD8E0E1-B649-4E37-8B16-524BCCCA8E4E}" srcOrd="0" destOrd="0" presId="urn:microsoft.com/office/officeart/2016/7/layout/RepeatingBendingProcessNew"/>
    <dgm:cxn modelId="{08C64433-DB29-4575-9FB2-600DEE8FADA6}" type="presParOf" srcId="{EEB1B0CB-CF5F-476F-8510-45306766F2EB}" destId="{BD6CA1A6-ED58-4E13-9EAC-A1C20990BDD6}" srcOrd="1" destOrd="0" presId="urn:microsoft.com/office/officeart/2016/7/layout/RepeatingBendingProcessNew"/>
    <dgm:cxn modelId="{2B63FEA3-737D-45F7-88A7-8C19A57E9BC3}" type="presParOf" srcId="{BD6CA1A6-ED58-4E13-9EAC-A1C20990BDD6}" destId="{F603326A-9641-47C0-A794-48C6B0C0A9C0}" srcOrd="0" destOrd="0" presId="urn:microsoft.com/office/officeart/2016/7/layout/RepeatingBendingProcessNew"/>
    <dgm:cxn modelId="{36308225-E1BE-4E9F-AF02-EC51D0D26FF4}" type="presParOf" srcId="{EEB1B0CB-CF5F-476F-8510-45306766F2EB}" destId="{60C2EFCF-60CD-473B-8F57-0F0ABFEC9403}" srcOrd="2" destOrd="0" presId="urn:microsoft.com/office/officeart/2016/7/layout/RepeatingBendingProcessNew"/>
    <dgm:cxn modelId="{9B2E2672-2E15-4613-8620-0FAB2B39E5DF}" type="presParOf" srcId="{EEB1B0CB-CF5F-476F-8510-45306766F2EB}" destId="{5765E724-996C-4007-95AB-1D7031FA4A45}" srcOrd="3" destOrd="0" presId="urn:microsoft.com/office/officeart/2016/7/layout/RepeatingBendingProcessNew"/>
    <dgm:cxn modelId="{DF6968C9-D9CA-4DDF-AEE7-434C148ADEAD}" type="presParOf" srcId="{5765E724-996C-4007-95AB-1D7031FA4A45}" destId="{4063F75E-2773-4FA8-97B9-1CA981BA4BBD}" srcOrd="0" destOrd="0" presId="urn:microsoft.com/office/officeart/2016/7/layout/RepeatingBendingProcessNew"/>
    <dgm:cxn modelId="{52F12EF5-B83B-4A76-959C-A0BCEA3FAED6}" type="presParOf" srcId="{EEB1B0CB-CF5F-476F-8510-45306766F2EB}" destId="{F739750E-DC07-4E40-847A-A383D07D0F13}" srcOrd="4" destOrd="0" presId="urn:microsoft.com/office/officeart/2016/7/layout/RepeatingBendingProcessNew"/>
    <dgm:cxn modelId="{AF1E9233-4D5D-4EF6-9536-A97284A3CF54}" type="presParOf" srcId="{EEB1B0CB-CF5F-476F-8510-45306766F2EB}" destId="{87C3C886-D633-4C1F-AB6D-3CD6ECD0B355}" srcOrd="5" destOrd="0" presId="urn:microsoft.com/office/officeart/2016/7/layout/RepeatingBendingProcessNew"/>
    <dgm:cxn modelId="{D1D32E8D-307B-48CF-A87B-1861CF145E29}" type="presParOf" srcId="{87C3C886-D633-4C1F-AB6D-3CD6ECD0B355}" destId="{9E4F22A1-8943-4F41-8077-EE0484867022}" srcOrd="0" destOrd="0" presId="urn:microsoft.com/office/officeart/2016/7/layout/RepeatingBendingProcessNew"/>
    <dgm:cxn modelId="{2DF42CB0-B502-48F8-92D5-3B46E51EC4E3}" type="presParOf" srcId="{EEB1B0CB-CF5F-476F-8510-45306766F2EB}" destId="{0D8F437A-3A05-4456-8BFE-B1472327BAE3}" srcOrd="6" destOrd="0" presId="urn:microsoft.com/office/officeart/2016/7/layout/RepeatingBendingProcessNew"/>
    <dgm:cxn modelId="{69ADE14C-727F-4601-A867-AC904B55BEDC}" type="presParOf" srcId="{EEB1B0CB-CF5F-476F-8510-45306766F2EB}" destId="{0C9C2D91-6873-4A5A-B2B0-F817391D77D3}" srcOrd="7" destOrd="0" presId="urn:microsoft.com/office/officeart/2016/7/layout/RepeatingBendingProcessNew"/>
    <dgm:cxn modelId="{884FFA15-A691-4435-BD50-970BED31E9FE}" type="presParOf" srcId="{0C9C2D91-6873-4A5A-B2B0-F817391D77D3}" destId="{C86DD1EB-D876-4AB9-B21E-EE3E2A28A61B}" srcOrd="0" destOrd="0" presId="urn:microsoft.com/office/officeart/2016/7/layout/RepeatingBendingProcessNew"/>
    <dgm:cxn modelId="{DFE2BDE8-C6CE-48C7-8826-15D6A25CB2AF}" type="presParOf" srcId="{EEB1B0CB-CF5F-476F-8510-45306766F2EB}" destId="{30E9A7A7-BF89-4F63-9BAC-190C8C1D385F}" srcOrd="8" destOrd="0" presId="urn:microsoft.com/office/officeart/2016/7/layout/RepeatingBendingProcessNew"/>
    <dgm:cxn modelId="{AAF5C453-DC31-4679-AA62-A1EBFD314805}" type="presParOf" srcId="{EEB1B0CB-CF5F-476F-8510-45306766F2EB}" destId="{7C1D6386-AB83-44EE-9DAB-B097CBA9BD2C}" srcOrd="9" destOrd="0" presId="urn:microsoft.com/office/officeart/2016/7/layout/RepeatingBendingProcessNew"/>
    <dgm:cxn modelId="{FB052DB4-DCE2-454C-9082-264EECA36C64}" type="presParOf" srcId="{7C1D6386-AB83-44EE-9DAB-B097CBA9BD2C}" destId="{B109596C-8E16-43D3-AFAF-C6C874768814}" srcOrd="0" destOrd="0" presId="urn:microsoft.com/office/officeart/2016/7/layout/RepeatingBendingProcessNew"/>
    <dgm:cxn modelId="{A91C66FF-7296-4968-BF4D-1FC57713A792}" type="presParOf" srcId="{EEB1B0CB-CF5F-476F-8510-45306766F2EB}" destId="{3927F51C-8740-4CE1-913A-76B92C126F22}" srcOrd="10" destOrd="0" presId="urn:microsoft.com/office/officeart/2016/7/layout/RepeatingBendingProcessNew"/>
    <dgm:cxn modelId="{20135103-8FAD-41FE-9C4F-F23C4C9C2742}" type="presParOf" srcId="{EEB1B0CB-CF5F-476F-8510-45306766F2EB}" destId="{0628E7E2-6B7A-44C4-896D-99B3C2808938}" srcOrd="11" destOrd="0" presId="urn:microsoft.com/office/officeart/2016/7/layout/RepeatingBendingProcessNew"/>
    <dgm:cxn modelId="{FCFA2D40-3CBE-4A7F-97B4-25D59DC13E9D}" type="presParOf" srcId="{0628E7E2-6B7A-44C4-896D-99B3C2808938}" destId="{4CA750FC-B8A6-4E5F-9700-58F55D410FC9}" srcOrd="0" destOrd="0" presId="urn:microsoft.com/office/officeart/2016/7/layout/RepeatingBendingProcessNew"/>
    <dgm:cxn modelId="{07932C8B-2CDA-460E-9568-66F075B04F8E}" type="presParOf" srcId="{EEB1B0CB-CF5F-476F-8510-45306766F2EB}" destId="{A5F16C5E-D792-45B5-9B57-3101487937F1}" srcOrd="12" destOrd="0" presId="urn:microsoft.com/office/officeart/2016/7/layout/RepeatingBendingProcessNew"/>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CA1A6-ED58-4E13-9EAC-A1C20990BDD6}">
      <dsp:nvSpPr>
        <dsp:cNvPr id="0" name=""/>
        <dsp:cNvSpPr/>
      </dsp:nvSpPr>
      <dsp:spPr>
        <a:xfrm>
          <a:off x="1338435" y="770725"/>
          <a:ext cx="276837" cy="91440"/>
        </a:xfrm>
        <a:custGeom>
          <a:avLst/>
          <a:gdLst/>
          <a:ahLst/>
          <a:cxnLst/>
          <a:rect l="0" t="0" r="0" b="0"/>
          <a:pathLst>
            <a:path>
              <a:moveTo>
                <a:pt x="0" y="45720"/>
              </a:moveTo>
              <a:lnTo>
                <a:pt x="276837" y="45720"/>
              </a:lnTo>
            </a:path>
          </a:pathLst>
        </a:custGeom>
        <a:noFill/>
        <a:ln w="635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69168" y="814907"/>
        <a:ext cx="15371" cy="3074"/>
      </dsp:txXfrm>
    </dsp:sp>
    <dsp:sp modelId="{1CD8E0E1-B649-4E37-8B16-524BCCCA8E4E}">
      <dsp:nvSpPr>
        <dsp:cNvPr id="0" name=""/>
        <dsp:cNvSpPr/>
      </dsp:nvSpPr>
      <dsp:spPr>
        <a:xfrm>
          <a:off x="3550" y="415439"/>
          <a:ext cx="1336684" cy="802010"/>
        </a:xfrm>
        <a:prstGeom prst="rect">
          <a:avLst/>
        </a:prstGeom>
        <a:blipFill rotWithShape="1">
          <a:blip xmlns:r="http://schemas.openxmlformats.org/officeDocument/2006/relationships" r:embed="rId1">
            <a:duotone>
              <a:schemeClr val="accent2">
                <a:hueOff val="0"/>
                <a:satOff val="0"/>
                <a:lumOff val="0"/>
                <a:alphaOff val="0"/>
                <a:shade val="36000"/>
                <a:satMod val="120000"/>
              </a:schemeClr>
              <a:schemeClr val="accent2">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65499" tIns="68752" rIns="65499" bIns="68752" numCol="1" spcCol="1270" anchor="ctr" anchorCtr="0">
          <a:noAutofit/>
        </a:bodyPr>
        <a:lstStyle/>
        <a:p>
          <a:pPr marL="0" lvl="0" indent="0" algn="ctr" defTabSz="666750">
            <a:lnSpc>
              <a:spcPct val="90000"/>
            </a:lnSpc>
            <a:spcBef>
              <a:spcPct val="0"/>
            </a:spcBef>
            <a:spcAft>
              <a:spcPct val="35000"/>
            </a:spcAft>
            <a:buNone/>
          </a:pPr>
          <a:r>
            <a:rPr lang="en-ZA" sz="1500" kern="1200"/>
            <a:t>Executive Summary</a:t>
          </a:r>
          <a:endParaRPr lang="en-US" sz="1500" kern="1200"/>
        </a:p>
      </dsp:txBody>
      <dsp:txXfrm>
        <a:off x="3550" y="415439"/>
        <a:ext cx="1336684" cy="802010"/>
      </dsp:txXfrm>
    </dsp:sp>
    <dsp:sp modelId="{5765E724-996C-4007-95AB-1D7031FA4A45}">
      <dsp:nvSpPr>
        <dsp:cNvPr id="0" name=""/>
        <dsp:cNvSpPr/>
      </dsp:nvSpPr>
      <dsp:spPr>
        <a:xfrm>
          <a:off x="2982557" y="770725"/>
          <a:ext cx="276837" cy="91440"/>
        </a:xfrm>
        <a:custGeom>
          <a:avLst/>
          <a:gdLst/>
          <a:ahLst/>
          <a:cxnLst/>
          <a:rect l="0" t="0" r="0" b="0"/>
          <a:pathLst>
            <a:path>
              <a:moveTo>
                <a:pt x="0" y="45720"/>
              </a:moveTo>
              <a:lnTo>
                <a:pt x="276837" y="45720"/>
              </a:lnTo>
            </a:path>
          </a:pathLst>
        </a:custGeom>
        <a:noFill/>
        <a:ln w="6350" cap="flat" cmpd="sng" algn="ctr">
          <a:solidFill>
            <a:schemeClr val="accent2">
              <a:hueOff val="381558"/>
              <a:satOff val="-8706"/>
              <a:lumOff val="321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13290" y="814907"/>
        <a:ext cx="15371" cy="3074"/>
      </dsp:txXfrm>
    </dsp:sp>
    <dsp:sp modelId="{60C2EFCF-60CD-473B-8F57-0F0ABFEC9403}">
      <dsp:nvSpPr>
        <dsp:cNvPr id="0" name=""/>
        <dsp:cNvSpPr/>
      </dsp:nvSpPr>
      <dsp:spPr>
        <a:xfrm>
          <a:off x="1647673" y="415439"/>
          <a:ext cx="1336684" cy="802010"/>
        </a:xfrm>
        <a:prstGeom prst="rect">
          <a:avLst/>
        </a:prstGeom>
        <a:blipFill rotWithShape="1">
          <a:blip xmlns:r="http://schemas.openxmlformats.org/officeDocument/2006/relationships" r:embed="rId1">
            <a:duotone>
              <a:schemeClr val="accent2">
                <a:hueOff val="317965"/>
                <a:satOff val="-7255"/>
                <a:lumOff val="2680"/>
                <a:alphaOff val="0"/>
                <a:shade val="36000"/>
                <a:satMod val="120000"/>
              </a:schemeClr>
              <a:schemeClr val="accent2">
                <a:hueOff val="317965"/>
                <a:satOff val="-7255"/>
                <a:lumOff val="268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65499" tIns="68752" rIns="65499" bIns="68752" numCol="1" spcCol="1270" anchor="ctr" anchorCtr="0">
          <a:noAutofit/>
        </a:bodyPr>
        <a:lstStyle/>
        <a:p>
          <a:pPr marL="0" lvl="0" indent="0" algn="ctr" defTabSz="666750">
            <a:lnSpc>
              <a:spcPct val="90000"/>
            </a:lnSpc>
            <a:spcBef>
              <a:spcPct val="0"/>
            </a:spcBef>
            <a:spcAft>
              <a:spcPct val="35000"/>
            </a:spcAft>
            <a:buNone/>
          </a:pPr>
          <a:r>
            <a:rPr lang="en-ZA" sz="1500" kern="1200"/>
            <a:t>Data Analysis overview</a:t>
          </a:r>
          <a:endParaRPr lang="en-US" sz="1500" kern="1200"/>
        </a:p>
      </dsp:txBody>
      <dsp:txXfrm>
        <a:off x="1647673" y="415439"/>
        <a:ext cx="1336684" cy="802010"/>
      </dsp:txXfrm>
    </dsp:sp>
    <dsp:sp modelId="{87C3C886-D633-4C1F-AB6D-3CD6ECD0B355}">
      <dsp:nvSpPr>
        <dsp:cNvPr id="0" name=""/>
        <dsp:cNvSpPr/>
      </dsp:nvSpPr>
      <dsp:spPr>
        <a:xfrm>
          <a:off x="671893" y="1215650"/>
          <a:ext cx="3288244" cy="276837"/>
        </a:xfrm>
        <a:custGeom>
          <a:avLst/>
          <a:gdLst/>
          <a:ahLst/>
          <a:cxnLst/>
          <a:rect l="0" t="0" r="0" b="0"/>
          <a:pathLst>
            <a:path>
              <a:moveTo>
                <a:pt x="3288244" y="0"/>
              </a:moveTo>
              <a:lnTo>
                <a:pt x="3288244" y="155518"/>
              </a:lnTo>
              <a:lnTo>
                <a:pt x="0" y="155518"/>
              </a:lnTo>
              <a:lnTo>
                <a:pt x="0" y="276837"/>
              </a:lnTo>
            </a:path>
          </a:pathLst>
        </a:custGeom>
        <a:noFill/>
        <a:ln w="6350" cap="flat" cmpd="sng" algn="ctr">
          <a:solidFill>
            <a:schemeClr val="accent2">
              <a:hueOff val="763116"/>
              <a:satOff val="-17411"/>
              <a:lumOff val="643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33450" y="1352532"/>
        <a:ext cx="165129" cy="3074"/>
      </dsp:txXfrm>
    </dsp:sp>
    <dsp:sp modelId="{F739750E-DC07-4E40-847A-A383D07D0F13}">
      <dsp:nvSpPr>
        <dsp:cNvPr id="0" name=""/>
        <dsp:cNvSpPr/>
      </dsp:nvSpPr>
      <dsp:spPr>
        <a:xfrm>
          <a:off x="3291795" y="415439"/>
          <a:ext cx="1336684" cy="802010"/>
        </a:xfrm>
        <a:prstGeom prst="rect">
          <a:avLst/>
        </a:prstGeom>
        <a:blipFill rotWithShape="1">
          <a:blip xmlns:r="http://schemas.openxmlformats.org/officeDocument/2006/relationships" r:embed="rId1">
            <a:duotone>
              <a:schemeClr val="accent2">
                <a:hueOff val="635930"/>
                <a:satOff val="-14509"/>
                <a:lumOff val="5360"/>
                <a:alphaOff val="0"/>
                <a:shade val="36000"/>
                <a:satMod val="120000"/>
              </a:schemeClr>
              <a:schemeClr val="accent2">
                <a:hueOff val="635930"/>
                <a:satOff val="-14509"/>
                <a:lumOff val="536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65499" tIns="68752" rIns="65499" bIns="68752" numCol="1" spcCol="1270" anchor="ctr" anchorCtr="0">
          <a:noAutofit/>
        </a:bodyPr>
        <a:lstStyle/>
        <a:p>
          <a:pPr marL="0" lvl="0" indent="0" algn="ctr" defTabSz="666750">
            <a:lnSpc>
              <a:spcPct val="90000"/>
            </a:lnSpc>
            <a:spcBef>
              <a:spcPct val="0"/>
            </a:spcBef>
            <a:spcAft>
              <a:spcPct val="35000"/>
            </a:spcAft>
            <a:buNone/>
          </a:pPr>
          <a:r>
            <a:rPr lang="en-ZA" sz="1500" kern="1200"/>
            <a:t>Introduction</a:t>
          </a:r>
          <a:endParaRPr lang="en-US" sz="1500" kern="1200"/>
        </a:p>
      </dsp:txBody>
      <dsp:txXfrm>
        <a:off x="3291795" y="415439"/>
        <a:ext cx="1336684" cy="802010"/>
      </dsp:txXfrm>
    </dsp:sp>
    <dsp:sp modelId="{0C9C2D91-6873-4A5A-B2B0-F817391D77D3}">
      <dsp:nvSpPr>
        <dsp:cNvPr id="0" name=""/>
        <dsp:cNvSpPr/>
      </dsp:nvSpPr>
      <dsp:spPr>
        <a:xfrm>
          <a:off x="1338435" y="1880173"/>
          <a:ext cx="276837" cy="91440"/>
        </a:xfrm>
        <a:custGeom>
          <a:avLst/>
          <a:gdLst/>
          <a:ahLst/>
          <a:cxnLst/>
          <a:rect l="0" t="0" r="0" b="0"/>
          <a:pathLst>
            <a:path>
              <a:moveTo>
                <a:pt x="0" y="45720"/>
              </a:moveTo>
              <a:lnTo>
                <a:pt x="276837" y="45720"/>
              </a:lnTo>
            </a:path>
          </a:pathLst>
        </a:custGeom>
        <a:noFill/>
        <a:ln w="6350" cap="flat" cmpd="sng" algn="ctr">
          <a:solidFill>
            <a:schemeClr val="accent2">
              <a:hueOff val="1144674"/>
              <a:satOff val="-26117"/>
              <a:lumOff val="964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69168" y="1924356"/>
        <a:ext cx="15371" cy="3074"/>
      </dsp:txXfrm>
    </dsp:sp>
    <dsp:sp modelId="{0D8F437A-3A05-4456-8BFE-B1472327BAE3}">
      <dsp:nvSpPr>
        <dsp:cNvPr id="0" name=""/>
        <dsp:cNvSpPr/>
      </dsp:nvSpPr>
      <dsp:spPr>
        <a:xfrm>
          <a:off x="3550" y="1524888"/>
          <a:ext cx="1336684" cy="802010"/>
        </a:xfrm>
        <a:prstGeom prst="rect">
          <a:avLst/>
        </a:prstGeom>
        <a:blipFill rotWithShape="1">
          <a:blip xmlns:r="http://schemas.openxmlformats.org/officeDocument/2006/relationships" r:embed="rId1">
            <a:duotone>
              <a:schemeClr val="accent2">
                <a:hueOff val="953895"/>
                <a:satOff val="-21764"/>
                <a:lumOff val="8039"/>
                <a:alphaOff val="0"/>
                <a:shade val="36000"/>
                <a:satMod val="120000"/>
              </a:schemeClr>
              <a:schemeClr val="accent2">
                <a:hueOff val="953895"/>
                <a:satOff val="-21764"/>
                <a:lumOff val="8039"/>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65499" tIns="68752" rIns="65499" bIns="68752" numCol="1" spcCol="1270" anchor="ctr" anchorCtr="0">
          <a:noAutofit/>
        </a:bodyPr>
        <a:lstStyle/>
        <a:p>
          <a:pPr marL="0" lvl="0" indent="0" algn="ctr" defTabSz="666750">
            <a:lnSpc>
              <a:spcPct val="90000"/>
            </a:lnSpc>
            <a:spcBef>
              <a:spcPct val="0"/>
            </a:spcBef>
            <a:spcAft>
              <a:spcPct val="35000"/>
            </a:spcAft>
            <a:buNone/>
          </a:pPr>
          <a:r>
            <a:rPr lang="en-ZA" sz="1500" kern="1200"/>
            <a:t>Methodology</a:t>
          </a:r>
          <a:endParaRPr lang="en-US" sz="1500" kern="1200"/>
        </a:p>
      </dsp:txBody>
      <dsp:txXfrm>
        <a:off x="3550" y="1524888"/>
        <a:ext cx="1336684" cy="802010"/>
      </dsp:txXfrm>
    </dsp:sp>
    <dsp:sp modelId="{7C1D6386-AB83-44EE-9DAB-B097CBA9BD2C}">
      <dsp:nvSpPr>
        <dsp:cNvPr id="0" name=""/>
        <dsp:cNvSpPr/>
      </dsp:nvSpPr>
      <dsp:spPr>
        <a:xfrm>
          <a:off x="2982557" y="1880173"/>
          <a:ext cx="276837" cy="91440"/>
        </a:xfrm>
        <a:custGeom>
          <a:avLst/>
          <a:gdLst/>
          <a:ahLst/>
          <a:cxnLst/>
          <a:rect l="0" t="0" r="0" b="0"/>
          <a:pathLst>
            <a:path>
              <a:moveTo>
                <a:pt x="0" y="45720"/>
              </a:moveTo>
              <a:lnTo>
                <a:pt x="276837" y="45720"/>
              </a:lnTo>
            </a:path>
          </a:pathLst>
        </a:custGeom>
        <a:noFill/>
        <a:ln w="6350" cap="flat" cmpd="sng" algn="ctr">
          <a:solidFill>
            <a:schemeClr val="accent2">
              <a:hueOff val="1526231"/>
              <a:satOff val="-34822"/>
              <a:lumOff val="1286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13290" y="1924356"/>
        <a:ext cx="15371" cy="3074"/>
      </dsp:txXfrm>
    </dsp:sp>
    <dsp:sp modelId="{30E9A7A7-BF89-4F63-9BAC-190C8C1D385F}">
      <dsp:nvSpPr>
        <dsp:cNvPr id="0" name=""/>
        <dsp:cNvSpPr/>
      </dsp:nvSpPr>
      <dsp:spPr>
        <a:xfrm>
          <a:off x="1647673" y="1524888"/>
          <a:ext cx="1336684" cy="802010"/>
        </a:xfrm>
        <a:prstGeom prst="rect">
          <a:avLst/>
        </a:prstGeom>
        <a:blipFill rotWithShape="1">
          <a:blip xmlns:r="http://schemas.openxmlformats.org/officeDocument/2006/relationships" r:embed="rId1">
            <a:duotone>
              <a:schemeClr val="accent2">
                <a:hueOff val="1271860"/>
                <a:satOff val="-29019"/>
                <a:lumOff val="10719"/>
                <a:alphaOff val="0"/>
                <a:shade val="36000"/>
                <a:satMod val="120000"/>
              </a:schemeClr>
              <a:schemeClr val="accent2">
                <a:hueOff val="1271860"/>
                <a:satOff val="-29019"/>
                <a:lumOff val="10719"/>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65499" tIns="68752" rIns="65499" bIns="68752" numCol="1" spcCol="1270" anchor="t" anchorCtr="0">
          <a:noAutofit/>
        </a:bodyPr>
        <a:lstStyle/>
        <a:p>
          <a:pPr marL="0" lvl="0" indent="0" algn="l" defTabSz="666750">
            <a:lnSpc>
              <a:spcPct val="90000"/>
            </a:lnSpc>
            <a:spcBef>
              <a:spcPct val="0"/>
            </a:spcBef>
            <a:spcAft>
              <a:spcPct val="35000"/>
            </a:spcAft>
            <a:buNone/>
          </a:pPr>
          <a:r>
            <a:rPr lang="en-ZA" sz="1500" kern="1200"/>
            <a:t>Results</a:t>
          </a:r>
          <a:endParaRPr lang="en-US" sz="1500" kern="1200"/>
        </a:p>
        <a:p>
          <a:pPr marL="114300" lvl="1" indent="-114300" algn="l" defTabSz="533400">
            <a:lnSpc>
              <a:spcPct val="90000"/>
            </a:lnSpc>
            <a:spcBef>
              <a:spcPct val="0"/>
            </a:spcBef>
            <a:spcAft>
              <a:spcPct val="15000"/>
            </a:spcAft>
            <a:buChar char="•"/>
          </a:pPr>
          <a:r>
            <a:rPr lang="en-ZA" sz="1200" kern="1200"/>
            <a:t>Visualization – Charts </a:t>
          </a:r>
          <a:endParaRPr lang="en-US" sz="1200" kern="1200"/>
        </a:p>
      </dsp:txBody>
      <dsp:txXfrm>
        <a:off x="1647673" y="1524888"/>
        <a:ext cx="1336684" cy="802010"/>
      </dsp:txXfrm>
    </dsp:sp>
    <dsp:sp modelId="{0628E7E2-6B7A-44C4-896D-99B3C2808938}">
      <dsp:nvSpPr>
        <dsp:cNvPr id="0" name=""/>
        <dsp:cNvSpPr/>
      </dsp:nvSpPr>
      <dsp:spPr>
        <a:xfrm>
          <a:off x="671893" y="2325098"/>
          <a:ext cx="3288244" cy="276837"/>
        </a:xfrm>
        <a:custGeom>
          <a:avLst/>
          <a:gdLst/>
          <a:ahLst/>
          <a:cxnLst/>
          <a:rect l="0" t="0" r="0" b="0"/>
          <a:pathLst>
            <a:path>
              <a:moveTo>
                <a:pt x="3288244" y="0"/>
              </a:moveTo>
              <a:lnTo>
                <a:pt x="3288244" y="155518"/>
              </a:lnTo>
              <a:lnTo>
                <a:pt x="0" y="155518"/>
              </a:lnTo>
              <a:lnTo>
                <a:pt x="0" y="276837"/>
              </a:lnTo>
            </a:path>
          </a:pathLst>
        </a:custGeom>
        <a:noFill/>
        <a:ln w="6350" cap="flat" cmpd="sng" algn="ctr">
          <a:solidFill>
            <a:schemeClr val="accent2">
              <a:hueOff val="1907789"/>
              <a:satOff val="-43528"/>
              <a:lumOff val="1607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33450" y="2461980"/>
        <a:ext cx="165129" cy="3074"/>
      </dsp:txXfrm>
    </dsp:sp>
    <dsp:sp modelId="{3927F51C-8740-4CE1-913A-76B92C126F22}">
      <dsp:nvSpPr>
        <dsp:cNvPr id="0" name=""/>
        <dsp:cNvSpPr/>
      </dsp:nvSpPr>
      <dsp:spPr>
        <a:xfrm>
          <a:off x="3291795" y="1524888"/>
          <a:ext cx="1336684" cy="802010"/>
        </a:xfrm>
        <a:prstGeom prst="rect">
          <a:avLst/>
        </a:prstGeom>
        <a:blipFill rotWithShape="1">
          <a:blip xmlns:r="http://schemas.openxmlformats.org/officeDocument/2006/relationships" r:embed="rId1">
            <a:duotone>
              <a:schemeClr val="accent2">
                <a:hueOff val="1589824"/>
                <a:satOff val="-36273"/>
                <a:lumOff val="13399"/>
                <a:alphaOff val="0"/>
                <a:shade val="36000"/>
                <a:satMod val="120000"/>
              </a:schemeClr>
              <a:schemeClr val="accent2">
                <a:hueOff val="1589824"/>
                <a:satOff val="-36273"/>
                <a:lumOff val="13399"/>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65499" tIns="68752" rIns="65499" bIns="68752" numCol="1" spcCol="1270" anchor="t" anchorCtr="0">
          <a:noAutofit/>
        </a:bodyPr>
        <a:lstStyle/>
        <a:p>
          <a:pPr marL="0" lvl="0" indent="0" algn="l" defTabSz="666750">
            <a:lnSpc>
              <a:spcPct val="90000"/>
            </a:lnSpc>
            <a:spcBef>
              <a:spcPct val="0"/>
            </a:spcBef>
            <a:spcAft>
              <a:spcPct val="35000"/>
            </a:spcAft>
            <a:buNone/>
          </a:pPr>
          <a:r>
            <a:rPr lang="en-ZA" sz="1500" kern="1200" dirty="0"/>
            <a:t>Discussion</a:t>
          </a:r>
          <a:endParaRPr lang="en-US" sz="1500" kern="1200" dirty="0"/>
        </a:p>
        <a:p>
          <a:pPr marL="114300" lvl="1" indent="-114300" algn="l" defTabSz="533400">
            <a:lnSpc>
              <a:spcPct val="90000"/>
            </a:lnSpc>
            <a:spcBef>
              <a:spcPct val="0"/>
            </a:spcBef>
            <a:spcAft>
              <a:spcPct val="15000"/>
            </a:spcAft>
            <a:buChar char="•"/>
          </a:pPr>
          <a:r>
            <a:rPr lang="en-ZA" sz="1200" kern="1200" dirty="0"/>
            <a:t>Findings &amp; Implications</a:t>
          </a:r>
          <a:endParaRPr lang="en-US" sz="1200" kern="1200" dirty="0"/>
        </a:p>
      </dsp:txBody>
      <dsp:txXfrm>
        <a:off x="3291795" y="1524888"/>
        <a:ext cx="1336684" cy="802010"/>
      </dsp:txXfrm>
    </dsp:sp>
    <dsp:sp modelId="{A5F16C5E-D792-45B5-9B57-3101487937F1}">
      <dsp:nvSpPr>
        <dsp:cNvPr id="0" name=""/>
        <dsp:cNvSpPr/>
      </dsp:nvSpPr>
      <dsp:spPr>
        <a:xfrm>
          <a:off x="3550" y="2634336"/>
          <a:ext cx="1336684" cy="802010"/>
        </a:xfrm>
        <a:prstGeom prst="rect">
          <a:avLst/>
        </a:prstGeom>
        <a:blipFill rotWithShape="1">
          <a:blip xmlns:r="http://schemas.openxmlformats.org/officeDocument/2006/relationships" r:embed="rId1">
            <a:duotone>
              <a:schemeClr val="accent2">
                <a:hueOff val="1907789"/>
                <a:satOff val="-43528"/>
                <a:lumOff val="16079"/>
                <a:alphaOff val="0"/>
                <a:shade val="36000"/>
                <a:satMod val="120000"/>
              </a:schemeClr>
              <a:schemeClr val="accent2">
                <a:hueOff val="1907789"/>
                <a:satOff val="-43528"/>
                <a:lumOff val="16079"/>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65499" tIns="68752" rIns="65499" bIns="68752" numCol="1" spcCol="1270" anchor="ctr" anchorCtr="0">
          <a:noAutofit/>
        </a:bodyPr>
        <a:lstStyle/>
        <a:p>
          <a:pPr marL="0" lvl="0" indent="0" algn="ctr" defTabSz="666750">
            <a:lnSpc>
              <a:spcPct val="90000"/>
            </a:lnSpc>
            <a:spcBef>
              <a:spcPct val="0"/>
            </a:spcBef>
            <a:spcAft>
              <a:spcPct val="35000"/>
            </a:spcAft>
            <a:buNone/>
          </a:pPr>
          <a:r>
            <a:rPr lang="en-ZA" sz="1500" kern="1200"/>
            <a:t>Conclusion</a:t>
          </a:r>
          <a:endParaRPr lang="en-US" sz="1500" kern="1200"/>
        </a:p>
      </dsp:txBody>
      <dsp:txXfrm>
        <a:off x="3550" y="2634336"/>
        <a:ext cx="1336684" cy="80201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8B4831-738A-490C-B916-8C8190C7F2BA}" type="datetimeFigureOut">
              <a:rPr lang="en-ZA" smtClean="0"/>
              <a:t>2024/07/21</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288F71-835C-46EA-BB55-222AE2EA3985}" type="slidenum">
              <a:rPr lang="en-ZA" smtClean="0"/>
              <a:t>‹#›</a:t>
            </a:fld>
            <a:endParaRPr lang="en-ZA"/>
          </a:p>
        </p:txBody>
      </p:sp>
    </p:spTree>
    <p:extLst>
      <p:ext uri="{BB962C8B-B14F-4D97-AF65-F5344CB8AC3E}">
        <p14:creationId xmlns:p14="http://schemas.microsoft.com/office/powerpoint/2010/main" val="1997845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02288F71-835C-46EA-BB55-222AE2EA3985}" type="slidenum">
              <a:rPr lang="en-ZA" smtClean="0"/>
              <a:t>2</a:t>
            </a:fld>
            <a:endParaRPr lang="en-ZA"/>
          </a:p>
        </p:txBody>
      </p:sp>
    </p:spTree>
    <p:extLst>
      <p:ext uri="{BB962C8B-B14F-4D97-AF65-F5344CB8AC3E}">
        <p14:creationId xmlns:p14="http://schemas.microsoft.com/office/powerpoint/2010/main" val="3421203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5"/>
          </p:nvPr>
        </p:nvSpPr>
        <p:spPr/>
        <p:txBody>
          <a:bodyPr/>
          <a:lstStyle/>
          <a:p>
            <a:fld id="{02288F71-835C-46EA-BB55-222AE2EA3985}" type="slidenum">
              <a:rPr lang="en-ZA" smtClean="0"/>
              <a:t>19</a:t>
            </a:fld>
            <a:endParaRPr lang="en-ZA"/>
          </a:p>
        </p:txBody>
      </p:sp>
    </p:spTree>
    <p:extLst>
      <p:ext uri="{BB962C8B-B14F-4D97-AF65-F5344CB8AC3E}">
        <p14:creationId xmlns:p14="http://schemas.microsoft.com/office/powerpoint/2010/main" val="2503438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5"/>
          </p:nvPr>
        </p:nvSpPr>
        <p:spPr/>
        <p:txBody>
          <a:bodyPr/>
          <a:lstStyle/>
          <a:p>
            <a:fld id="{02288F71-835C-46EA-BB55-222AE2EA3985}" type="slidenum">
              <a:rPr lang="en-ZA" smtClean="0"/>
              <a:t>20</a:t>
            </a:fld>
            <a:endParaRPr lang="en-ZA"/>
          </a:p>
        </p:txBody>
      </p:sp>
    </p:spTree>
    <p:extLst>
      <p:ext uri="{BB962C8B-B14F-4D97-AF65-F5344CB8AC3E}">
        <p14:creationId xmlns:p14="http://schemas.microsoft.com/office/powerpoint/2010/main" val="1761704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5"/>
          </p:nvPr>
        </p:nvSpPr>
        <p:spPr/>
        <p:txBody>
          <a:bodyPr/>
          <a:lstStyle/>
          <a:p>
            <a:fld id="{02288F71-835C-46EA-BB55-222AE2EA3985}" type="slidenum">
              <a:rPr lang="en-ZA" smtClean="0"/>
              <a:t>21</a:t>
            </a:fld>
            <a:endParaRPr lang="en-ZA"/>
          </a:p>
        </p:txBody>
      </p:sp>
    </p:spTree>
    <p:extLst>
      <p:ext uri="{BB962C8B-B14F-4D97-AF65-F5344CB8AC3E}">
        <p14:creationId xmlns:p14="http://schemas.microsoft.com/office/powerpoint/2010/main" val="2648950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5"/>
          </p:nvPr>
        </p:nvSpPr>
        <p:spPr/>
        <p:txBody>
          <a:bodyPr/>
          <a:lstStyle/>
          <a:p>
            <a:fld id="{02288F71-835C-46EA-BB55-222AE2EA3985}" type="slidenum">
              <a:rPr lang="en-ZA" smtClean="0"/>
              <a:t>22</a:t>
            </a:fld>
            <a:endParaRPr lang="en-ZA"/>
          </a:p>
        </p:txBody>
      </p:sp>
    </p:spTree>
    <p:extLst>
      <p:ext uri="{BB962C8B-B14F-4D97-AF65-F5344CB8AC3E}">
        <p14:creationId xmlns:p14="http://schemas.microsoft.com/office/powerpoint/2010/main" val="814748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02288F71-835C-46EA-BB55-222AE2EA3985}" type="slidenum">
              <a:rPr lang="en-ZA" smtClean="0"/>
              <a:t>9</a:t>
            </a:fld>
            <a:endParaRPr lang="en-ZA"/>
          </a:p>
        </p:txBody>
      </p:sp>
    </p:spTree>
    <p:extLst>
      <p:ext uri="{BB962C8B-B14F-4D97-AF65-F5344CB8AC3E}">
        <p14:creationId xmlns:p14="http://schemas.microsoft.com/office/powerpoint/2010/main" val="27985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02288F71-835C-46EA-BB55-222AE2EA3985}" type="slidenum">
              <a:rPr lang="en-ZA" smtClean="0"/>
              <a:t>11</a:t>
            </a:fld>
            <a:endParaRPr lang="en-ZA"/>
          </a:p>
        </p:txBody>
      </p:sp>
    </p:spTree>
    <p:extLst>
      <p:ext uri="{BB962C8B-B14F-4D97-AF65-F5344CB8AC3E}">
        <p14:creationId xmlns:p14="http://schemas.microsoft.com/office/powerpoint/2010/main" val="2696574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02288F71-835C-46EA-BB55-222AE2EA3985}" type="slidenum">
              <a:rPr lang="en-ZA" smtClean="0"/>
              <a:t>12</a:t>
            </a:fld>
            <a:endParaRPr lang="en-ZA"/>
          </a:p>
        </p:txBody>
      </p:sp>
    </p:spTree>
    <p:extLst>
      <p:ext uri="{BB962C8B-B14F-4D97-AF65-F5344CB8AC3E}">
        <p14:creationId xmlns:p14="http://schemas.microsoft.com/office/powerpoint/2010/main" val="994515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02288F71-835C-46EA-BB55-222AE2EA3985}" type="slidenum">
              <a:rPr lang="en-ZA" smtClean="0"/>
              <a:t>14</a:t>
            </a:fld>
            <a:endParaRPr lang="en-ZA"/>
          </a:p>
        </p:txBody>
      </p:sp>
    </p:spTree>
    <p:extLst>
      <p:ext uri="{BB962C8B-B14F-4D97-AF65-F5344CB8AC3E}">
        <p14:creationId xmlns:p14="http://schemas.microsoft.com/office/powerpoint/2010/main" val="925422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5"/>
          </p:nvPr>
        </p:nvSpPr>
        <p:spPr/>
        <p:txBody>
          <a:bodyPr/>
          <a:lstStyle/>
          <a:p>
            <a:fld id="{02288F71-835C-46EA-BB55-222AE2EA3985}" type="slidenum">
              <a:rPr lang="en-ZA" smtClean="0"/>
              <a:t>15</a:t>
            </a:fld>
            <a:endParaRPr lang="en-ZA"/>
          </a:p>
        </p:txBody>
      </p:sp>
    </p:spTree>
    <p:extLst>
      <p:ext uri="{BB962C8B-B14F-4D97-AF65-F5344CB8AC3E}">
        <p14:creationId xmlns:p14="http://schemas.microsoft.com/office/powerpoint/2010/main" val="3319558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5"/>
          </p:nvPr>
        </p:nvSpPr>
        <p:spPr/>
        <p:txBody>
          <a:bodyPr/>
          <a:lstStyle/>
          <a:p>
            <a:fld id="{02288F71-835C-46EA-BB55-222AE2EA3985}" type="slidenum">
              <a:rPr lang="en-ZA" smtClean="0"/>
              <a:t>16</a:t>
            </a:fld>
            <a:endParaRPr lang="en-ZA"/>
          </a:p>
        </p:txBody>
      </p:sp>
    </p:spTree>
    <p:extLst>
      <p:ext uri="{BB962C8B-B14F-4D97-AF65-F5344CB8AC3E}">
        <p14:creationId xmlns:p14="http://schemas.microsoft.com/office/powerpoint/2010/main" val="3357341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5"/>
          </p:nvPr>
        </p:nvSpPr>
        <p:spPr/>
        <p:txBody>
          <a:bodyPr/>
          <a:lstStyle/>
          <a:p>
            <a:fld id="{02288F71-835C-46EA-BB55-222AE2EA3985}" type="slidenum">
              <a:rPr lang="en-ZA" smtClean="0"/>
              <a:t>17</a:t>
            </a:fld>
            <a:endParaRPr lang="en-ZA"/>
          </a:p>
        </p:txBody>
      </p:sp>
    </p:spTree>
    <p:extLst>
      <p:ext uri="{BB962C8B-B14F-4D97-AF65-F5344CB8AC3E}">
        <p14:creationId xmlns:p14="http://schemas.microsoft.com/office/powerpoint/2010/main" val="696135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5"/>
          </p:nvPr>
        </p:nvSpPr>
        <p:spPr/>
        <p:txBody>
          <a:bodyPr/>
          <a:lstStyle/>
          <a:p>
            <a:fld id="{02288F71-835C-46EA-BB55-222AE2EA3985}" type="slidenum">
              <a:rPr lang="en-ZA" smtClean="0"/>
              <a:t>18</a:t>
            </a:fld>
            <a:endParaRPr lang="en-ZA"/>
          </a:p>
        </p:txBody>
      </p:sp>
    </p:spTree>
    <p:extLst>
      <p:ext uri="{BB962C8B-B14F-4D97-AF65-F5344CB8AC3E}">
        <p14:creationId xmlns:p14="http://schemas.microsoft.com/office/powerpoint/2010/main" val="163505191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AD9EAB-2F39-49F0-9DCF-3D56A139A403}" type="datetimeFigureOut">
              <a:rPr lang="en-ZA" smtClean="0"/>
              <a:t>2024/07/21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20E8734-A255-4FD9-8971-76A31AFB16B0}" type="slidenum">
              <a:rPr lang="en-ZA" smtClean="0"/>
              <a:t>‹#›</a:t>
            </a:fld>
            <a:endParaRPr lang="en-ZA"/>
          </a:p>
        </p:txBody>
      </p:sp>
    </p:spTree>
    <p:extLst>
      <p:ext uri="{BB962C8B-B14F-4D97-AF65-F5344CB8AC3E}">
        <p14:creationId xmlns:p14="http://schemas.microsoft.com/office/powerpoint/2010/main" val="1004732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D9EAB-2F39-49F0-9DCF-3D56A139A403}" type="datetimeFigureOut">
              <a:rPr lang="en-ZA" smtClean="0"/>
              <a:t>2024/07/21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120E8734-A255-4FD9-8971-76A31AFB16B0}" type="slidenum">
              <a:rPr lang="en-ZA" smtClean="0"/>
              <a:t>‹#›</a:t>
            </a:fld>
            <a:endParaRPr lang="en-ZA"/>
          </a:p>
        </p:txBody>
      </p:sp>
    </p:spTree>
    <p:extLst>
      <p:ext uri="{BB962C8B-B14F-4D97-AF65-F5344CB8AC3E}">
        <p14:creationId xmlns:p14="http://schemas.microsoft.com/office/powerpoint/2010/main" val="788801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D9EAB-2F39-49F0-9DCF-3D56A139A403}" type="datetimeFigureOut">
              <a:rPr lang="en-ZA" smtClean="0"/>
              <a:t>2024/07/21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120E8734-A255-4FD9-8971-76A31AFB16B0}" type="slidenum">
              <a:rPr lang="en-ZA" smtClean="0"/>
              <a:t>‹#›</a:t>
            </a:fld>
            <a:endParaRPr lang="en-ZA"/>
          </a:p>
        </p:txBody>
      </p:sp>
    </p:spTree>
    <p:extLst>
      <p:ext uri="{BB962C8B-B14F-4D97-AF65-F5344CB8AC3E}">
        <p14:creationId xmlns:p14="http://schemas.microsoft.com/office/powerpoint/2010/main" val="916919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AD9EAB-2F39-49F0-9DCF-3D56A139A403}" type="datetimeFigureOut">
              <a:rPr lang="en-ZA" smtClean="0"/>
              <a:t>2024/07/21</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120E8734-A255-4FD9-8971-76A31AFB16B0}" type="slidenum">
              <a:rPr lang="en-ZA" smtClean="0"/>
              <a:t>‹#›</a:t>
            </a:fld>
            <a:endParaRPr lang="en-ZA"/>
          </a:p>
        </p:txBody>
      </p:sp>
    </p:spTree>
    <p:extLst>
      <p:ext uri="{BB962C8B-B14F-4D97-AF65-F5344CB8AC3E}">
        <p14:creationId xmlns:p14="http://schemas.microsoft.com/office/powerpoint/2010/main" val="3162122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9AD9EAB-2F39-49F0-9DCF-3D56A139A403}" type="datetimeFigureOut">
              <a:rPr lang="en-ZA" smtClean="0"/>
              <a:t>2024/07/21</a:t>
            </a:fld>
            <a:endParaRPr lang="en-ZA"/>
          </a:p>
        </p:txBody>
      </p:sp>
      <p:sp>
        <p:nvSpPr>
          <p:cNvPr id="5" name="Footer Placeholder 4"/>
          <p:cNvSpPr>
            <a:spLocks noGrp="1"/>
          </p:cNvSpPr>
          <p:nvPr>
            <p:ph type="ftr" sz="quarter" idx="11"/>
          </p:nvPr>
        </p:nvSpPr>
        <p:spPr>
          <a:xfrm>
            <a:off x="2182708" y="6272784"/>
            <a:ext cx="6327648" cy="365125"/>
          </a:xfrm>
        </p:spPr>
        <p:txBody>
          <a:bodyPr/>
          <a:lstStyle/>
          <a:p>
            <a:endParaRPr lang="en-ZA"/>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20E8734-A255-4FD9-8971-76A31AFB16B0}" type="slidenum">
              <a:rPr lang="en-ZA" smtClean="0"/>
              <a:t>‹#›</a:t>
            </a:fld>
            <a:endParaRPr lang="en-ZA"/>
          </a:p>
        </p:txBody>
      </p:sp>
    </p:spTree>
    <p:extLst>
      <p:ext uri="{BB962C8B-B14F-4D97-AF65-F5344CB8AC3E}">
        <p14:creationId xmlns:p14="http://schemas.microsoft.com/office/powerpoint/2010/main" val="2157234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AD9EAB-2F39-49F0-9DCF-3D56A139A403}" type="datetimeFigureOut">
              <a:rPr lang="en-ZA" smtClean="0"/>
              <a:t>2024/07/21</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120E8734-A255-4FD9-8971-76A31AFB16B0}" type="slidenum">
              <a:rPr lang="en-ZA" smtClean="0"/>
              <a:t>‹#›</a:t>
            </a:fld>
            <a:endParaRPr lang="en-ZA"/>
          </a:p>
        </p:txBody>
      </p:sp>
    </p:spTree>
    <p:extLst>
      <p:ext uri="{BB962C8B-B14F-4D97-AF65-F5344CB8AC3E}">
        <p14:creationId xmlns:p14="http://schemas.microsoft.com/office/powerpoint/2010/main" val="2089411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AD9EAB-2F39-49F0-9DCF-3D56A139A403}" type="datetimeFigureOut">
              <a:rPr lang="en-ZA" smtClean="0"/>
              <a:t>2024/07/21</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120E8734-A255-4FD9-8971-76A31AFB16B0}" type="slidenum">
              <a:rPr lang="en-ZA" smtClean="0"/>
              <a:t>‹#›</a:t>
            </a:fld>
            <a:endParaRPr lang="en-ZA"/>
          </a:p>
        </p:txBody>
      </p:sp>
    </p:spTree>
    <p:extLst>
      <p:ext uri="{BB962C8B-B14F-4D97-AF65-F5344CB8AC3E}">
        <p14:creationId xmlns:p14="http://schemas.microsoft.com/office/powerpoint/2010/main" val="1341142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AD9EAB-2F39-49F0-9DCF-3D56A139A403}" type="datetimeFigureOut">
              <a:rPr lang="en-ZA" smtClean="0"/>
              <a:t>2024/07/21</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120E8734-A255-4FD9-8971-76A31AFB16B0}" type="slidenum">
              <a:rPr lang="en-ZA" smtClean="0"/>
              <a:t>‹#›</a:t>
            </a:fld>
            <a:endParaRPr lang="en-ZA"/>
          </a:p>
        </p:txBody>
      </p:sp>
    </p:spTree>
    <p:extLst>
      <p:ext uri="{BB962C8B-B14F-4D97-AF65-F5344CB8AC3E}">
        <p14:creationId xmlns:p14="http://schemas.microsoft.com/office/powerpoint/2010/main" val="1585262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AD9EAB-2F39-49F0-9DCF-3D56A139A403}" type="datetimeFigureOut">
              <a:rPr lang="en-ZA" smtClean="0"/>
              <a:t>2024/07/21</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120E8734-A255-4FD9-8971-76A31AFB16B0}" type="slidenum">
              <a:rPr lang="en-ZA" smtClean="0"/>
              <a:t>‹#›</a:t>
            </a:fld>
            <a:endParaRPr lang="en-ZA"/>
          </a:p>
        </p:txBody>
      </p:sp>
    </p:spTree>
    <p:extLst>
      <p:ext uri="{BB962C8B-B14F-4D97-AF65-F5344CB8AC3E}">
        <p14:creationId xmlns:p14="http://schemas.microsoft.com/office/powerpoint/2010/main" val="4199266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AD9EAB-2F39-49F0-9DCF-3D56A139A403}" type="datetimeFigureOut">
              <a:rPr lang="en-ZA" smtClean="0"/>
              <a:t>2024/07/21</a:t>
            </a:fld>
            <a:endParaRPr lang="en-ZA"/>
          </a:p>
        </p:txBody>
      </p:sp>
      <p:sp>
        <p:nvSpPr>
          <p:cNvPr id="6" name="Footer Placeholder 5"/>
          <p:cNvSpPr>
            <a:spLocks noGrp="1"/>
          </p:cNvSpPr>
          <p:nvPr>
            <p:ph type="ftr" sz="quarter" idx="11"/>
          </p:nvPr>
        </p:nvSpPr>
        <p:spPr/>
        <p:txBody>
          <a:bodyPr/>
          <a:lstStyle/>
          <a:p>
            <a:endParaRPr lang="en-ZA"/>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20E8734-A255-4FD9-8971-76A31AFB16B0}" type="slidenum">
              <a:rPr lang="en-ZA" smtClean="0"/>
              <a:t>‹#›</a:t>
            </a:fld>
            <a:endParaRPr lang="en-ZA"/>
          </a:p>
        </p:txBody>
      </p:sp>
    </p:spTree>
    <p:extLst>
      <p:ext uri="{BB962C8B-B14F-4D97-AF65-F5344CB8AC3E}">
        <p14:creationId xmlns:p14="http://schemas.microsoft.com/office/powerpoint/2010/main" val="3109024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AD9EAB-2F39-49F0-9DCF-3D56A139A403}" type="datetimeFigureOut">
              <a:rPr lang="en-ZA" smtClean="0"/>
              <a:t>2024/07/21</a:t>
            </a:fld>
            <a:endParaRPr lang="en-ZA"/>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20E8734-A255-4FD9-8971-76A31AFB16B0}" type="slidenum">
              <a:rPr lang="en-ZA" smtClean="0"/>
              <a:t>‹#›</a:t>
            </a:fld>
            <a:endParaRPr lang="en-ZA"/>
          </a:p>
        </p:txBody>
      </p:sp>
    </p:spTree>
    <p:extLst>
      <p:ext uri="{BB962C8B-B14F-4D97-AF65-F5344CB8AC3E}">
        <p14:creationId xmlns:p14="http://schemas.microsoft.com/office/powerpoint/2010/main" val="2767021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9AD9EAB-2F39-49F0-9DCF-3D56A139A403}" type="datetimeFigureOut">
              <a:rPr lang="en-ZA" smtClean="0"/>
              <a:t>2024/07/21</a:t>
            </a:fld>
            <a:endParaRPr lang="en-ZA"/>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ZA"/>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20E8734-A255-4FD9-8971-76A31AFB16B0}" type="slidenum">
              <a:rPr lang="en-ZA" smtClean="0"/>
              <a:t>‹#›</a:t>
            </a:fld>
            <a:endParaRPr lang="en-ZA"/>
          </a:p>
        </p:txBody>
      </p:sp>
    </p:spTree>
    <p:extLst>
      <p:ext uri="{BB962C8B-B14F-4D97-AF65-F5344CB8AC3E}">
        <p14:creationId xmlns:p14="http://schemas.microsoft.com/office/powerpoint/2010/main" val="11139323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14.png"/><Relationship Id="rId5" Type="http://schemas.microsoft.com/office/2007/relationships/hdphoto" Target="../media/hdphoto2.wdp"/><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19.png"/><Relationship Id="rId5" Type="http://schemas.microsoft.com/office/2007/relationships/hdphoto" Target="../media/hdphoto2.wdp"/><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image" Target="../media/image2.png"/><Relationship Id="rId7" Type="http://schemas.openxmlformats.org/officeDocument/2006/relationships/image" Target="../media/image5.png"/><Relationship Id="rId12"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microsoft.com/office/2007/relationships/hdphoto" Target="../media/hdphoto2.wdp"/><Relationship Id="rId11" Type="http://schemas.openxmlformats.org/officeDocument/2006/relationships/diagramColors" Target="../diagrams/colors1.xml"/><Relationship Id="rId5" Type="http://schemas.openxmlformats.org/officeDocument/2006/relationships/image" Target="../media/image4.png"/><Relationship Id="rId10" Type="http://schemas.openxmlformats.org/officeDocument/2006/relationships/diagramQuickStyle" Target="../diagrams/quickStyle1.xml"/><Relationship Id="rId4" Type="http://schemas.microsoft.com/office/2007/relationships/hdphoto" Target="../media/hdphoto1.wdp"/><Relationship Id="rId9"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2.wdp"/></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9.png"/><Relationship Id="rId5" Type="http://schemas.microsoft.com/office/2007/relationships/hdphoto" Target="../media/hdphoto2.wdp"/><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image" Target="../media/image11.png"/><Relationship Id="rId5" Type="http://schemas.microsoft.com/office/2007/relationships/hdphoto" Target="../media/hdphoto2.wdp"/><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E7669-7218-5531-47DB-641AEA42E22B}"/>
              </a:ext>
            </a:extLst>
          </p:cNvPr>
          <p:cNvSpPr>
            <a:spLocks noGrp="1"/>
          </p:cNvSpPr>
          <p:nvPr>
            <p:ph type="ctrTitle"/>
          </p:nvPr>
        </p:nvSpPr>
        <p:spPr/>
        <p:txBody>
          <a:bodyPr/>
          <a:lstStyle/>
          <a:p>
            <a:r>
              <a:rPr lang="en-ZA" dirty="0"/>
              <a:t>Top 50 Bestselling Books 2009 - 2019</a:t>
            </a:r>
          </a:p>
        </p:txBody>
      </p:sp>
      <p:sp>
        <p:nvSpPr>
          <p:cNvPr id="3" name="Subtitle 2">
            <a:extLst>
              <a:ext uri="{FF2B5EF4-FFF2-40B4-BE49-F238E27FC236}">
                <a16:creationId xmlns:a16="http://schemas.microsoft.com/office/drawing/2014/main" id="{DBBEC786-D3E6-73F6-39D0-88A92E6683AB}"/>
              </a:ext>
            </a:extLst>
          </p:cNvPr>
          <p:cNvSpPr>
            <a:spLocks noGrp="1"/>
          </p:cNvSpPr>
          <p:nvPr>
            <p:ph type="subTitle" idx="1"/>
          </p:nvPr>
        </p:nvSpPr>
        <p:spPr/>
        <p:txBody>
          <a:bodyPr>
            <a:normAutofit/>
          </a:bodyPr>
          <a:lstStyle/>
          <a:p>
            <a:r>
              <a:rPr lang="en-ZA" sz="3600" dirty="0"/>
              <a:t>By Ayanda Mteto</a:t>
            </a:r>
          </a:p>
        </p:txBody>
      </p:sp>
    </p:spTree>
    <p:extLst>
      <p:ext uri="{BB962C8B-B14F-4D97-AF65-F5344CB8AC3E}">
        <p14:creationId xmlns:p14="http://schemas.microsoft.com/office/powerpoint/2010/main" val="3112458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5" name="Oval 34">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6" name="Oval 35">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38" name="Rectangle 37">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229F8FFD-EA07-F02E-6273-E2973821D781}"/>
              </a:ext>
            </a:extLst>
          </p:cNvPr>
          <p:cNvSpPr>
            <a:spLocks noGrp="1"/>
          </p:cNvSpPr>
          <p:nvPr>
            <p:ph type="title"/>
          </p:nvPr>
        </p:nvSpPr>
        <p:spPr>
          <a:xfrm>
            <a:off x="8156350" y="484632"/>
            <a:ext cx="3544035" cy="1609344"/>
          </a:xfrm>
          <a:ln>
            <a:noFill/>
          </a:ln>
        </p:spPr>
        <p:txBody>
          <a:bodyPr vert="horz" lIns="91440" tIns="45720" rIns="91440" bIns="45720" rtlCol="0" anchor="ctr">
            <a:normAutofit/>
          </a:bodyPr>
          <a:lstStyle/>
          <a:p>
            <a:r>
              <a:rPr lang="en-US" sz="3200" dirty="0"/>
              <a:t>Reviews Analysis</a:t>
            </a:r>
          </a:p>
        </p:txBody>
      </p:sp>
      <p:pic>
        <p:nvPicPr>
          <p:cNvPr id="6" name="Content Placeholder 5" descr="A graph of a number of people">
            <a:extLst>
              <a:ext uri="{FF2B5EF4-FFF2-40B4-BE49-F238E27FC236}">
                <a16:creationId xmlns:a16="http://schemas.microsoft.com/office/drawing/2014/main" id="{4BFF28D8-01BE-E64C-948D-920DA341BF27}"/>
              </a:ext>
            </a:extLst>
          </p:cNvPr>
          <p:cNvPicPr>
            <a:picLocks noGrp="1" noChangeAspect="1"/>
          </p:cNvPicPr>
          <p:nvPr>
            <p:ph sz="half" idx="1"/>
          </p:nvPr>
        </p:nvPicPr>
        <p:blipFill>
          <a:blip r:embed="rId6">
            <a:extLst>
              <a:ext uri="{28A0092B-C50C-407E-A947-70E740481C1C}">
                <a14:useLocalDpi xmlns:a14="http://schemas.microsoft.com/office/drawing/2010/main" val="0"/>
              </a:ext>
            </a:extLst>
          </a:blip>
          <a:stretch>
            <a:fillRect/>
          </a:stretch>
        </p:blipFill>
        <p:spPr>
          <a:xfrm>
            <a:off x="285135" y="964886"/>
            <a:ext cx="7379601" cy="5121282"/>
          </a:xfrm>
          <a:prstGeom prst="rect">
            <a:avLst/>
          </a:prstGeom>
        </p:spPr>
      </p:pic>
      <p:sp>
        <p:nvSpPr>
          <p:cNvPr id="16" name="Content Placeholder 15">
            <a:extLst>
              <a:ext uri="{FF2B5EF4-FFF2-40B4-BE49-F238E27FC236}">
                <a16:creationId xmlns:a16="http://schemas.microsoft.com/office/drawing/2014/main" id="{4FB28356-BC71-6D8F-4107-18666B56ADC4}"/>
              </a:ext>
            </a:extLst>
          </p:cNvPr>
          <p:cNvSpPr>
            <a:spLocks noGrp="1"/>
          </p:cNvSpPr>
          <p:nvPr>
            <p:ph sz="half" idx="2"/>
          </p:nvPr>
        </p:nvSpPr>
        <p:spPr>
          <a:xfrm>
            <a:off x="8156351" y="2121408"/>
            <a:ext cx="3544034" cy="4050792"/>
          </a:xfrm>
        </p:spPr>
        <p:txBody>
          <a:bodyPr vert="horz" lIns="91440" tIns="45720" rIns="91440" bIns="45720" rtlCol="0">
            <a:normAutofit/>
          </a:bodyPr>
          <a:lstStyle/>
          <a:p>
            <a:r>
              <a:rPr lang="en-US" sz="1600" dirty="0"/>
              <a:t> The Top 50 reviews are groupby ‘Author’ and aggregated by ‘Reviews’ using the total sum. </a:t>
            </a:r>
          </a:p>
          <a:p>
            <a:r>
              <a:rPr lang="en-US" sz="1600" dirty="0"/>
              <a:t> The Top 50 reviews are extracted from 550 authors in a dataset. </a:t>
            </a:r>
          </a:p>
          <a:p>
            <a:r>
              <a:rPr lang="en-US" sz="1600" dirty="0"/>
              <a:t> The highest reviewed author is Suzanne Collins and lowest in the top 50 review is Stephenie Meyer</a:t>
            </a:r>
          </a:p>
        </p:txBody>
      </p:sp>
      <p:grpSp>
        <p:nvGrpSpPr>
          <p:cNvPr id="40" name="Group 39">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1" name="Oval 40">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2" name="Oval 41">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319607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2" name="Oval 21">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3" name="Oval 22">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5" name="Rectangle 24">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229F8FFD-EA07-F02E-6273-E2973821D781}"/>
              </a:ext>
            </a:extLst>
          </p:cNvPr>
          <p:cNvSpPr>
            <a:spLocks noGrp="1"/>
          </p:cNvSpPr>
          <p:nvPr>
            <p:ph type="title"/>
          </p:nvPr>
        </p:nvSpPr>
        <p:spPr>
          <a:xfrm>
            <a:off x="8156350" y="484632"/>
            <a:ext cx="3544035" cy="1609344"/>
          </a:xfrm>
          <a:ln>
            <a:noFill/>
          </a:ln>
        </p:spPr>
        <p:txBody>
          <a:bodyPr vert="horz" lIns="91440" tIns="45720" rIns="91440" bIns="45720" rtlCol="0" anchor="ctr">
            <a:normAutofit/>
          </a:bodyPr>
          <a:lstStyle/>
          <a:p>
            <a:r>
              <a:rPr lang="en-US" sz="3200" dirty="0"/>
              <a:t> Price Analysis</a:t>
            </a:r>
            <a:br>
              <a:rPr lang="en-US" sz="3200" dirty="0"/>
            </a:br>
            <a:r>
              <a:rPr lang="en-US" sz="3200" dirty="0"/>
              <a:t> </a:t>
            </a:r>
            <a:br>
              <a:rPr lang="en-US" sz="3200" dirty="0"/>
            </a:br>
            <a:endParaRPr lang="en-US" sz="3200" dirty="0"/>
          </a:p>
        </p:txBody>
      </p:sp>
      <p:grpSp>
        <p:nvGrpSpPr>
          <p:cNvPr id="27" name="Group 26">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8" name="Oval 27">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9" name="Oval 28">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8" name="Content Placeholder 15">
            <a:extLst>
              <a:ext uri="{FF2B5EF4-FFF2-40B4-BE49-F238E27FC236}">
                <a16:creationId xmlns:a16="http://schemas.microsoft.com/office/drawing/2014/main" id="{FEDE6F3D-EF9E-B29D-2D4F-D1ACF12F0C61}"/>
              </a:ext>
            </a:extLst>
          </p:cNvPr>
          <p:cNvSpPr txBox="1">
            <a:spLocks/>
          </p:cNvSpPr>
          <p:nvPr/>
        </p:nvSpPr>
        <p:spPr>
          <a:xfrm>
            <a:off x="8156351" y="1938808"/>
            <a:ext cx="3544034"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sz="1600" dirty="0"/>
          </a:p>
        </p:txBody>
      </p:sp>
      <p:sp>
        <p:nvSpPr>
          <p:cNvPr id="19" name="Content Placeholder 15">
            <a:extLst>
              <a:ext uri="{FF2B5EF4-FFF2-40B4-BE49-F238E27FC236}">
                <a16:creationId xmlns:a16="http://schemas.microsoft.com/office/drawing/2014/main" id="{B9C116FB-AB0E-888F-3C9B-5DFA78486300}"/>
              </a:ext>
            </a:extLst>
          </p:cNvPr>
          <p:cNvSpPr txBox="1">
            <a:spLocks/>
          </p:cNvSpPr>
          <p:nvPr/>
        </p:nvSpPr>
        <p:spPr>
          <a:xfrm>
            <a:off x="8156351" y="2121408"/>
            <a:ext cx="3544034"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1600" dirty="0"/>
              <a:t>There is decline in price over the years from 2010 – 2018.</a:t>
            </a:r>
          </a:p>
          <a:p>
            <a:r>
              <a:rPr lang="en-US" sz="1600" dirty="0"/>
              <a:t>There is a sharp downward fall in price in 2015 from 2014, the prices dropped significantly on fiction genre.</a:t>
            </a:r>
          </a:p>
          <a:p>
            <a:r>
              <a:rPr lang="en-US" sz="1600" dirty="0"/>
              <a:t>The non-fiction recorded a drop in 2014 that was below the fiction genre, however, it later had a sharp increase in 2015.   </a:t>
            </a:r>
          </a:p>
        </p:txBody>
      </p:sp>
      <p:pic>
        <p:nvPicPr>
          <p:cNvPr id="11" name="Content Placeholder 10" descr="A graph showing the price of a year&#10;&#10;Description automatically generated with medium confidence">
            <a:extLst>
              <a:ext uri="{FF2B5EF4-FFF2-40B4-BE49-F238E27FC236}">
                <a16:creationId xmlns:a16="http://schemas.microsoft.com/office/drawing/2014/main" id="{66D024C3-F494-263E-3407-0BDF745D75D7}"/>
              </a:ext>
            </a:extLst>
          </p:cNvPr>
          <p:cNvPicPr>
            <a:picLocks noGrp="1" noChangeAspect="1"/>
          </p:cNvPicPr>
          <p:nvPr>
            <p:ph sz="half" idx="1"/>
          </p:nvPr>
        </p:nvPicPr>
        <p:blipFill>
          <a:blip r:embed="rId7">
            <a:extLst>
              <a:ext uri="{28A0092B-C50C-407E-A947-70E740481C1C}">
                <a14:useLocalDpi xmlns:a14="http://schemas.microsoft.com/office/drawing/2010/main" val="0"/>
              </a:ext>
            </a:extLst>
          </a:blip>
          <a:stretch>
            <a:fillRect/>
          </a:stretch>
        </p:blipFill>
        <p:spPr>
          <a:xfrm>
            <a:off x="334298" y="484632"/>
            <a:ext cx="7226708" cy="2397097"/>
          </a:xfrm>
        </p:spPr>
      </p:pic>
      <p:pic>
        <p:nvPicPr>
          <p:cNvPr id="17" name="Content Placeholder 16" descr="A graph with blue and orange lines&#10;&#10;Description automatically generated">
            <a:extLst>
              <a:ext uri="{FF2B5EF4-FFF2-40B4-BE49-F238E27FC236}">
                <a16:creationId xmlns:a16="http://schemas.microsoft.com/office/drawing/2014/main" id="{B34DB0F7-A816-4D62-F293-503AB1390B04}"/>
              </a:ext>
            </a:extLst>
          </p:cNvPr>
          <p:cNvPicPr>
            <a:picLocks noGrp="1" noChangeAspect="1"/>
          </p:cNvPicPr>
          <p:nvPr>
            <p:ph sz="half" idx="2"/>
          </p:nvPr>
        </p:nvPicPr>
        <p:blipFill>
          <a:blip r:embed="rId8">
            <a:extLst>
              <a:ext uri="{28A0092B-C50C-407E-A947-70E740481C1C}">
                <a14:useLocalDpi xmlns:a14="http://schemas.microsoft.com/office/drawing/2010/main" val="0"/>
              </a:ext>
            </a:extLst>
          </a:blip>
          <a:stretch>
            <a:fillRect/>
          </a:stretch>
        </p:blipFill>
        <p:spPr>
          <a:xfrm>
            <a:off x="440328" y="2955986"/>
            <a:ext cx="7330439" cy="3502295"/>
          </a:xfrm>
        </p:spPr>
      </p:pic>
    </p:spTree>
    <p:extLst>
      <p:ext uri="{BB962C8B-B14F-4D97-AF65-F5344CB8AC3E}">
        <p14:creationId xmlns:p14="http://schemas.microsoft.com/office/powerpoint/2010/main" val="401649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2" name="Oval 21">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3" name="Oval 22">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5" name="Rectangle 24">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229F8FFD-EA07-F02E-6273-E2973821D781}"/>
              </a:ext>
            </a:extLst>
          </p:cNvPr>
          <p:cNvSpPr>
            <a:spLocks noGrp="1"/>
          </p:cNvSpPr>
          <p:nvPr>
            <p:ph type="title"/>
          </p:nvPr>
        </p:nvSpPr>
        <p:spPr>
          <a:xfrm>
            <a:off x="8156350" y="484632"/>
            <a:ext cx="3544035" cy="1609344"/>
          </a:xfrm>
          <a:ln>
            <a:noFill/>
          </a:ln>
        </p:spPr>
        <p:txBody>
          <a:bodyPr vert="horz" lIns="91440" tIns="45720" rIns="91440" bIns="45720" rtlCol="0" anchor="ctr">
            <a:normAutofit/>
          </a:bodyPr>
          <a:lstStyle/>
          <a:p>
            <a:r>
              <a:rPr lang="en-US" sz="3200" dirty="0"/>
              <a:t> Price Analysis</a:t>
            </a:r>
            <a:br>
              <a:rPr lang="en-US" sz="3200" dirty="0"/>
            </a:br>
            <a:r>
              <a:rPr lang="en-US" sz="3200" dirty="0"/>
              <a:t> </a:t>
            </a:r>
            <a:br>
              <a:rPr lang="en-US" sz="3200" dirty="0"/>
            </a:br>
            <a:endParaRPr lang="en-US" sz="3200" dirty="0"/>
          </a:p>
        </p:txBody>
      </p:sp>
      <p:grpSp>
        <p:nvGrpSpPr>
          <p:cNvPr id="27" name="Group 26">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8" name="Oval 27">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9" name="Oval 28">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8" name="Content Placeholder 15">
            <a:extLst>
              <a:ext uri="{FF2B5EF4-FFF2-40B4-BE49-F238E27FC236}">
                <a16:creationId xmlns:a16="http://schemas.microsoft.com/office/drawing/2014/main" id="{FEDE6F3D-EF9E-B29D-2D4F-D1ACF12F0C61}"/>
              </a:ext>
            </a:extLst>
          </p:cNvPr>
          <p:cNvSpPr txBox="1">
            <a:spLocks/>
          </p:cNvSpPr>
          <p:nvPr/>
        </p:nvSpPr>
        <p:spPr>
          <a:xfrm>
            <a:off x="8156351" y="1938808"/>
            <a:ext cx="3544034"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sz="1600" dirty="0"/>
          </a:p>
        </p:txBody>
      </p:sp>
      <p:sp>
        <p:nvSpPr>
          <p:cNvPr id="19" name="Content Placeholder 15">
            <a:extLst>
              <a:ext uri="{FF2B5EF4-FFF2-40B4-BE49-F238E27FC236}">
                <a16:creationId xmlns:a16="http://schemas.microsoft.com/office/drawing/2014/main" id="{B9C116FB-AB0E-888F-3C9B-5DFA78486300}"/>
              </a:ext>
            </a:extLst>
          </p:cNvPr>
          <p:cNvSpPr txBox="1">
            <a:spLocks/>
          </p:cNvSpPr>
          <p:nvPr/>
        </p:nvSpPr>
        <p:spPr>
          <a:xfrm>
            <a:off x="8156349" y="1948042"/>
            <a:ext cx="3544034"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182880" marR="0" lvl="0" indent="-182880" algn="l" defTabSz="914400" rtl="0" eaLnBrk="1" fontAlgn="auto" latinLnBrk="0" hangingPunct="1">
              <a:lnSpc>
                <a:spcPct val="90000"/>
              </a:lnSpc>
              <a:spcBef>
                <a:spcPts val="1200"/>
              </a:spcBef>
              <a:spcAft>
                <a:spcPts val="0"/>
              </a:spcAft>
              <a:buClr>
                <a:srgbClr val="D34817">
                  <a:lumMod val="75000"/>
                </a:srgbClr>
              </a:buClr>
              <a:buSzPct val="85000"/>
              <a:buFont typeface="Wingdings" pitchFamily="2" charset="2"/>
              <a:buChar char="§"/>
              <a:tabLst/>
              <a:defRPr/>
            </a:pPr>
            <a:r>
              <a:rPr kumimoji="0" lang="en-US" sz="1600" b="0" i="0" u="none" strike="noStrike" kern="1200" cap="none" spc="0" normalizeH="0" baseline="0" noProof="0" dirty="0">
                <a:ln>
                  <a:noFill/>
                </a:ln>
                <a:solidFill>
                  <a:prstClr val="black"/>
                </a:solidFill>
                <a:effectLst/>
                <a:uLnTx/>
                <a:uFillTx/>
                <a:latin typeface="Rockwell" panose="02060603020205020403"/>
                <a:ea typeface="+mn-ea"/>
                <a:cs typeface="+mn-cs"/>
              </a:rPr>
              <a:t> The distribution analysis has highest price of 105 and lowest price of 0,00. </a:t>
            </a:r>
          </a:p>
          <a:p>
            <a:pPr marL="182880" marR="0" lvl="0" indent="-182880" algn="l" defTabSz="914400" rtl="0" eaLnBrk="1" fontAlgn="auto" latinLnBrk="0" hangingPunct="1">
              <a:lnSpc>
                <a:spcPct val="90000"/>
              </a:lnSpc>
              <a:spcBef>
                <a:spcPts val="1200"/>
              </a:spcBef>
              <a:spcAft>
                <a:spcPts val="0"/>
              </a:spcAft>
              <a:buClr>
                <a:srgbClr val="D34817">
                  <a:lumMod val="75000"/>
                </a:srgbClr>
              </a:buClr>
              <a:buSzPct val="85000"/>
              <a:buFont typeface="Wingdings" pitchFamily="2" charset="2"/>
              <a:buChar char="§"/>
              <a:tabLst/>
              <a:defRPr/>
            </a:pPr>
            <a:r>
              <a:rPr kumimoji="0" lang="en-US" sz="1600" b="0" i="0" u="none" strike="noStrike" kern="1200" cap="none" spc="0" normalizeH="0" baseline="0" noProof="0" dirty="0">
                <a:ln>
                  <a:noFill/>
                </a:ln>
                <a:solidFill>
                  <a:prstClr val="black"/>
                </a:solidFill>
                <a:effectLst/>
                <a:uLnTx/>
                <a:uFillTx/>
                <a:latin typeface="Rockwell" panose="02060603020205020403"/>
                <a:ea typeface="+mn-ea"/>
                <a:cs typeface="+mn-cs"/>
              </a:rPr>
              <a:t>There are few outliners from 80 and 100 prices.  </a:t>
            </a:r>
          </a:p>
          <a:p>
            <a:pPr marL="182880" marR="0" lvl="0" indent="-182880" algn="l" defTabSz="914400" rtl="0" eaLnBrk="1" fontAlgn="auto" latinLnBrk="0" hangingPunct="1">
              <a:lnSpc>
                <a:spcPct val="90000"/>
              </a:lnSpc>
              <a:spcBef>
                <a:spcPts val="1200"/>
              </a:spcBef>
              <a:spcAft>
                <a:spcPts val="0"/>
              </a:spcAft>
              <a:buClr>
                <a:srgbClr val="D34817">
                  <a:lumMod val="75000"/>
                </a:srgbClr>
              </a:buClr>
              <a:buSzPct val="85000"/>
              <a:buFont typeface="Wingdings" pitchFamily="2" charset="2"/>
              <a:buChar char="§"/>
              <a:tabLst/>
              <a:defRPr/>
            </a:pPr>
            <a:r>
              <a:rPr kumimoji="0" lang="en-US" sz="1600" b="0" i="0" u="none" strike="noStrike" kern="1200" cap="none" spc="0" normalizeH="0" baseline="0" noProof="0" dirty="0">
                <a:ln>
                  <a:noFill/>
                </a:ln>
                <a:solidFill>
                  <a:prstClr val="black"/>
                </a:solidFill>
                <a:effectLst/>
                <a:uLnTx/>
                <a:uFillTx/>
                <a:latin typeface="Rockwell" panose="02060603020205020403"/>
                <a:ea typeface="+mn-ea"/>
                <a:cs typeface="+mn-cs"/>
              </a:rPr>
              <a:t>The average price is 13. The common price range is from 0 – 20, and thereafter the price distribution is low.    </a:t>
            </a:r>
          </a:p>
        </p:txBody>
      </p:sp>
      <p:pic>
        <p:nvPicPr>
          <p:cNvPr id="10" name="Content Placeholder 9" descr="A graph of a distribution of goods&#10;&#10;Description automatically generated with medium confidence">
            <a:extLst>
              <a:ext uri="{FF2B5EF4-FFF2-40B4-BE49-F238E27FC236}">
                <a16:creationId xmlns:a16="http://schemas.microsoft.com/office/drawing/2014/main" id="{387B43F7-1629-77E0-89ED-D7ACB6AFADAD}"/>
              </a:ext>
            </a:extLst>
          </p:cNvPr>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318486" y="371988"/>
            <a:ext cx="7108721" cy="3133639"/>
          </a:xfrm>
        </p:spPr>
      </p:pic>
      <p:pic>
        <p:nvPicPr>
          <p:cNvPr id="15" name="Content Placeholder 14" descr="A green line graph with white text&#10;&#10;Description automatically generated">
            <a:extLst>
              <a:ext uri="{FF2B5EF4-FFF2-40B4-BE49-F238E27FC236}">
                <a16:creationId xmlns:a16="http://schemas.microsoft.com/office/drawing/2014/main" id="{0F90726D-8312-2A39-E080-68CE1AEE30D6}"/>
              </a:ext>
            </a:extLst>
          </p:cNvPr>
          <p:cNvPicPr>
            <a:picLocks noGrp="1" noChangeAspect="1"/>
          </p:cNvPicPr>
          <p:nvPr>
            <p:ph sz="half" idx="1"/>
          </p:nvPr>
        </p:nvPicPr>
        <p:blipFill>
          <a:blip r:embed="rId8">
            <a:extLst>
              <a:ext uri="{28A0092B-C50C-407E-A947-70E740481C1C}">
                <a14:useLocalDpi xmlns:a14="http://schemas.microsoft.com/office/drawing/2010/main" val="0"/>
              </a:ext>
            </a:extLst>
          </a:blip>
          <a:stretch>
            <a:fillRect/>
          </a:stretch>
        </p:blipFill>
        <p:spPr>
          <a:xfrm>
            <a:off x="318487" y="3535001"/>
            <a:ext cx="7108720" cy="2855967"/>
          </a:xfrm>
        </p:spPr>
      </p:pic>
    </p:spTree>
    <p:extLst>
      <p:ext uri="{BB962C8B-B14F-4D97-AF65-F5344CB8AC3E}">
        <p14:creationId xmlns:p14="http://schemas.microsoft.com/office/powerpoint/2010/main" val="149554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6" name="Rectangle 15">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2C4265-A464-A555-8E11-FCC5F010ECE0}"/>
              </a:ext>
            </a:extLst>
          </p:cNvPr>
          <p:cNvSpPr>
            <a:spLocks noGrp="1"/>
          </p:cNvSpPr>
          <p:nvPr>
            <p:ph type="title"/>
          </p:nvPr>
        </p:nvSpPr>
        <p:spPr>
          <a:xfrm>
            <a:off x="8156350" y="484632"/>
            <a:ext cx="3544035" cy="1609344"/>
          </a:xfrm>
          <a:ln>
            <a:noFill/>
          </a:ln>
        </p:spPr>
        <p:txBody>
          <a:bodyPr vert="horz" lIns="91440" tIns="45720" rIns="91440" bIns="45720" rtlCol="0" anchor="ctr">
            <a:normAutofit/>
          </a:bodyPr>
          <a:lstStyle/>
          <a:p>
            <a:r>
              <a:rPr kumimoji="0" lang="en-US" b="0" i="0" u="none" strike="noStrike" spc="0" normalizeH="0" noProof="0">
                <a:ln>
                  <a:noFill/>
                </a:ln>
                <a:effectLst/>
                <a:uLnTx/>
                <a:uFillTx/>
              </a:rPr>
              <a:t>Price Analysis</a:t>
            </a:r>
            <a:endParaRPr lang="en-US"/>
          </a:p>
        </p:txBody>
      </p:sp>
      <p:pic>
        <p:nvPicPr>
          <p:cNvPr id="7" name="Content Placeholder 6" descr="A diagram of a box plot&#10;&#10;Description automatically generated">
            <a:extLst>
              <a:ext uri="{FF2B5EF4-FFF2-40B4-BE49-F238E27FC236}">
                <a16:creationId xmlns:a16="http://schemas.microsoft.com/office/drawing/2014/main" id="{D0918475-1EE6-16A5-FE4E-DECF0150023B}"/>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728965" y="640080"/>
            <a:ext cx="6692336" cy="5588101"/>
          </a:xfrm>
          <a:prstGeom prst="rect">
            <a:avLst/>
          </a:prstGeom>
        </p:spPr>
      </p:pic>
      <p:sp>
        <p:nvSpPr>
          <p:cNvPr id="5" name="Content Placeholder 15">
            <a:extLst>
              <a:ext uri="{FF2B5EF4-FFF2-40B4-BE49-F238E27FC236}">
                <a16:creationId xmlns:a16="http://schemas.microsoft.com/office/drawing/2014/main" id="{3D873DB0-9442-CFC1-CDAB-D2E72BF6F9C1}"/>
              </a:ext>
            </a:extLst>
          </p:cNvPr>
          <p:cNvSpPr txBox="1">
            <a:spLocks noGrp="1"/>
          </p:cNvSpPr>
          <p:nvPr>
            <p:ph type="body" sz="half" idx="2"/>
          </p:nvPr>
        </p:nvSpPr>
        <p:spPr>
          <a:xfrm>
            <a:off x="8156351" y="2121408"/>
            <a:ext cx="3544034"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182880" marR="0" lvl="0" fontAlgn="auto">
              <a:spcBef>
                <a:spcPts val="1200"/>
              </a:spcBef>
              <a:spcAft>
                <a:spcPts val="0"/>
              </a:spcAft>
              <a:tabLst/>
              <a:defRPr/>
            </a:pPr>
            <a:r>
              <a:rPr kumimoji="0" lang="en-US" sz="1600" b="0" i="0" u="none" strike="noStrike" cap="none" spc="0" normalizeH="0" baseline="0" noProof="0" dirty="0">
                <a:ln>
                  <a:noFill/>
                </a:ln>
                <a:effectLst/>
                <a:uLnTx/>
                <a:uFillTx/>
              </a:rPr>
              <a:t> The min price for both non-fiction and fiction price is 0,00. </a:t>
            </a:r>
          </a:p>
          <a:p>
            <a:pPr marL="182880" marR="0" lvl="0" fontAlgn="auto">
              <a:spcBef>
                <a:spcPts val="1200"/>
              </a:spcBef>
              <a:spcAft>
                <a:spcPts val="0"/>
              </a:spcAft>
              <a:tabLst/>
              <a:defRPr/>
            </a:pPr>
            <a:r>
              <a:rPr kumimoji="0" lang="en-US" sz="1600" b="0" i="0" u="none" strike="noStrike" cap="none" spc="0" normalizeH="0" baseline="0" noProof="0" dirty="0">
                <a:ln>
                  <a:noFill/>
                </a:ln>
                <a:effectLst/>
                <a:uLnTx/>
                <a:uFillTx/>
              </a:rPr>
              <a:t> The max price for non-fiction is around 25 to 30, and fiction is 20. </a:t>
            </a:r>
          </a:p>
          <a:p>
            <a:pPr marL="182880" marR="0" lvl="0" fontAlgn="auto">
              <a:spcBef>
                <a:spcPts val="1200"/>
              </a:spcBef>
              <a:spcAft>
                <a:spcPts val="0"/>
              </a:spcAft>
              <a:tabLst/>
              <a:defRPr/>
            </a:pPr>
            <a:r>
              <a:rPr lang="en-US" sz="1600" dirty="0"/>
              <a:t> </a:t>
            </a:r>
            <a:r>
              <a:rPr kumimoji="0" lang="en-US" sz="1600" b="0" i="0" u="none" strike="noStrike" cap="none" spc="0" normalizeH="0" baseline="0" noProof="0" dirty="0">
                <a:ln>
                  <a:noFill/>
                </a:ln>
                <a:effectLst/>
                <a:uLnTx/>
                <a:uFillTx/>
              </a:rPr>
              <a:t> The Boxplot further confirm outliner from 80 to 100.</a:t>
            </a:r>
          </a:p>
          <a:p>
            <a:pPr marL="182880" marR="0" lvl="0" fontAlgn="auto">
              <a:spcBef>
                <a:spcPts val="1200"/>
              </a:spcBef>
              <a:spcAft>
                <a:spcPts val="0"/>
              </a:spcAft>
              <a:tabLst/>
              <a:defRPr/>
            </a:pPr>
            <a:r>
              <a:rPr lang="en-US" sz="1600" dirty="0"/>
              <a:t> The outliner in both fiction, non-fiction revile prices on unique/ exclusive books are priced higher.  </a:t>
            </a:r>
            <a:endParaRPr kumimoji="0" lang="en-US" sz="1600" b="0" i="0" u="none" strike="noStrike" cap="none" spc="0" normalizeH="0" baseline="0" noProof="0" dirty="0">
              <a:ln>
                <a:noFill/>
              </a:ln>
              <a:effectLst/>
              <a:uLnTx/>
              <a:uFillTx/>
            </a:endParaRPr>
          </a:p>
        </p:txBody>
      </p:sp>
      <p:grpSp>
        <p:nvGrpSpPr>
          <p:cNvPr id="18" name="Group 17">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9" name="Oval 18">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 name="Oval 19">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672358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2" name="Oval 21">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3" name="Oval 22">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5" name="Rectangle 24">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229F8FFD-EA07-F02E-6273-E2973821D781}"/>
              </a:ext>
            </a:extLst>
          </p:cNvPr>
          <p:cNvSpPr>
            <a:spLocks noGrp="1"/>
          </p:cNvSpPr>
          <p:nvPr>
            <p:ph type="title"/>
          </p:nvPr>
        </p:nvSpPr>
        <p:spPr>
          <a:xfrm>
            <a:off x="8156350" y="484632"/>
            <a:ext cx="3544035" cy="1609344"/>
          </a:xfrm>
          <a:ln>
            <a:noFill/>
          </a:ln>
        </p:spPr>
        <p:txBody>
          <a:bodyPr vert="horz" lIns="91440" tIns="45720" rIns="91440" bIns="45720" rtlCol="0" anchor="ctr">
            <a:normAutofit fontScale="90000"/>
          </a:bodyPr>
          <a:lstStyle/>
          <a:p>
            <a:r>
              <a:rPr lang="en-US" sz="3200" dirty="0"/>
              <a:t> Genre Analysis</a:t>
            </a:r>
            <a:br>
              <a:rPr lang="en-US" sz="3200" dirty="0"/>
            </a:br>
            <a:br>
              <a:rPr lang="en-US" sz="3200" dirty="0"/>
            </a:br>
            <a:r>
              <a:rPr lang="en-US" sz="3200" dirty="0"/>
              <a:t> </a:t>
            </a:r>
            <a:br>
              <a:rPr lang="en-US" sz="3200" dirty="0"/>
            </a:br>
            <a:endParaRPr lang="en-US" sz="3200" dirty="0"/>
          </a:p>
        </p:txBody>
      </p:sp>
      <p:grpSp>
        <p:nvGrpSpPr>
          <p:cNvPr id="27" name="Group 26">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8" name="Oval 27">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9" name="Oval 28">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8" name="Content Placeholder 15">
            <a:extLst>
              <a:ext uri="{FF2B5EF4-FFF2-40B4-BE49-F238E27FC236}">
                <a16:creationId xmlns:a16="http://schemas.microsoft.com/office/drawing/2014/main" id="{FEDE6F3D-EF9E-B29D-2D4F-D1ACF12F0C61}"/>
              </a:ext>
            </a:extLst>
          </p:cNvPr>
          <p:cNvSpPr txBox="1">
            <a:spLocks/>
          </p:cNvSpPr>
          <p:nvPr/>
        </p:nvSpPr>
        <p:spPr>
          <a:xfrm>
            <a:off x="8156351" y="1938808"/>
            <a:ext cx="3544034"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sz="1600" dirty="0"/>
          </a:p>
        </p:txBody>
      </p:sp>
      <p:sp>
        <p:nvSpPr>
          <p:cNvPr id="19" name="Content Placeholder 15">
            <a:extLst>
              <a:ext uri="{FF2B5EF4-FFF2-40B4-BE49-F238E27FC236}">
                <a16:creationId xmlns:a16="http://schemas.microsoft.com/office/drawing/2014/main" id="{B9C116FB-AB0E-888F-3C9B-5DFA78486300}"/>
              </a:ext>
            </a:extLst>
          </p:cNvPr>
          <p:cNvSpPr txBox="1">
            <a:spLocks/>
          </p:cNvSpPr>
          <p:nvPr/>
        </p:nvSpPr>
        <p:spPr>
          <a:xfrm>
            <a:off x="8156349" y="1948042"/>
            <a:ext cx="3544034"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182880" marR="0" lvl="0" indent="-182880" algn="l" defTabSz="914400" rtl="0" eaLnBrk="1" fontAlgn="auto" latinLnBrk="0" hangingPunct="1">
              <a:lnSpc>
                <a:spcPct val="90000"/>
              </a:lnSpc>
              <a:spcBef>
                <a:spcPts val="1200"/>
              </a:spcBef>
              <a:spcAft>
                <a:spcPts val="0"/>
              </a:spcAft>
              <a:buClr>
                <a:srgbClr val="D34817">
                  <a:lumMod val="75000"/>
                </a:srgbClr>
              </a:buClr>
              <a:buSzPct val="85000"/>
              <a:buFont typeface="Wingdings" pitchFamily="2" charset="2"/>
              <a:buChar char="§"/>
              <a:tabLst/>
              <a:defRPr/>
            </a:pPr>
            <a:r>
              <a:rPr kumimoji="0" lang="en-US" sz="1600" b="0" i="0" u="none" strike="noStrike" kern="1200" cap="none" spc="0" normalizeH="0" baseline="0" noProof="0" dirty="0">
                <a:ln>
                  <a:noFill/>
                </a:ln>
                <a:solidFill>
                  <a:prstClr val="black"/>
                </a:solidFill>
                <a:effectLst/>
                <a:uLnTx/>
                <a:uFillTx/>
                <a:latin typeface="Rockwell" panose="02060603020205020403"/>
                <a:ea typeface="+mn-ea"/>
                <a:cs typeface="+mn-cs"/>
              </a:rPr>
              <a:t>The distribution of fiction and non-fiction comparison shows a steady increased on non-fiction.</a:t>
            </a:r>
          </a:p>
          <a:p>
            <a:pPr marL="182880" marR="0" lvl="0" indent="-182880" algn="l" defTabSz="914400" rtl="0" eaLnBrk="1" fontAlgn="auto" latinLnBrk="0" hangingPunct="1">
              <a:lnSpc>
                <a:spcPct val="90000"/>
              </a:lnSpc>
              <a:spcBef>
                <a:spcPts val="1200"/>
              </a:spcBef>
              <a:spcAft>
                <a:spcPts val="0"/>
              </a:spcAft>
              <a:buClr>
                <a:srgbClr val="D34817">
                  <a:lumMod val="75000"/>
                </a:srgbClr>
              </a:buClr>
              <a:buSzPct val="85000"/>
              <a:buFont typeface="Wingdings" pitchFamily="2" charset="2"/>
              <a:buChar char="§"/>
              <a:tabLst/>
              <a:defRPr/>
            </a:pPr>
            <a:r>
              <a:rPr lang="en-US" sz="1600" dirty="0">
                <a:solidFill>
                  <a:prstClr val="black"/>
                </a:solidFill>
                <a:latin typeface="Rockwell" panose="02060603020205020403"/>
              </a:rPr>
              <a:t>The total price is higher on non-fiction compared to fiction genre. This could be that non-fiction are price higher or have more variety for customers.</a:t>
            </a:r>
          </a:p>
          <a:p>
            <a:pPr marL="182880" marR="0" lvl="0" indent="-182880" algn="l" defTabSz="914400" rtl="0" eaLnBrk="1" fontAlgn="auto" latinLnBrk="0" hangingPunct="1">
              <a:lnSpc>
                <a:spcPct val="90000"/>
              </a:lnSpc>
              <a:spcBef>
                <a:spcPts val="1200"/>
              </a:spcBef>
              <a:spcAft>
                <a:spcPts val="0"/>
              </a:spcAft>
              <a:buClr>
                <a:srgbClr val="D34817">
                  <a:lumMod val="75000"/>
                </a:srgbClr>
              </a:buClr>
              <a:buSzPct val="85000"/>
              <a:buFont typeface="Wingdings" pitchFamily="2" charset="2"/>
              <a:buChar char="§"/>
              <a:tabLst/>
              <a:defRPr/>
            </a:pPr>
            <a:r>
              <a:rPr kumimoji="0" lang="en-US" sz="1600" b="0" i="0" u="none" strike="noStrike" kern="1200" cap="none" spc="0" normalizeH="0" baseline="0" noProof="0" dirty="0">
                <a:ln>
                  <a:noFill/>
                </a:ln>
                <a:solidFill>
                  <a:prstClr val="black"/>
                </a:solidFill>
                <a:effectLst/>
                <a:uLnTx/>
                <a:uFillTx/>
                <a:latin typeface="Rockwell" panose="02060603020205020403"/>
                <a:ea typeface="+mn-ea"/>
                <a:cs typeface="+mn-cs"/>
              </a:rPr>
              <a:t>  The 2014 year showed fiction exceeding non-fiction, this deemed as outliner, hence over years fiction genre has been stable. </a:t>
            </a:r>
          </a:p>
        </p:txBody>
      </p:sp>
      <p:pic>
        <p:nvPicPr>
          <p:cNvPr id="11" name="Content Placeholder 10" descr="A graph showing a comparison of a book&#10;&#10;Description automatically generated with medium confidence">
            <a:extLst>
              <a:ext uri="{FF2B5EF4-FFF2-40B4-BE49-F238E27FC236}">
                <a16:creationId xmlns:a16="http://schemas.microsoft.com/office/drawing/2014/main" id="{0587F6CA-8F41-0416-D287-65C8C4ECBE46}"/>
              </a:ext>
            </a:extLst>
          </p:cNvPr>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422787" y="3428999"/>
            <a:ext cx="5860026" cy="3121851"/>
          </a:xfrm>
        </p:spPr>
      </p:pic>
      <p:pic>
        <p:nvPicPr>
          <p:cNvPr id="7" name="Content Placeholder 6" descr="A graph of different colored bars&#10;&#10;Description automatically generated with medium confidence">
            <a:extLst>
              <a:ext uri="{FF2B5EF4-FFF2-40B4-BE49-F238E27FC236}">
                <a16:creationId xmlns:a16="http://schemas.microsoft.com/office/drawing/2014/main" id="{18EB9CDD-E784-6E2E-3100-859E58F9A848}"/>
              </a:ext>
            </a:extLst>
          </p:cNvPr>
          <p:cNvPicPr>
            <a:picLocks noGrp="1" noChangeAspect="1"/>
          </p:cNvPicPr>
          <p:nvPr>
            <p:ph sz="half" idx="1"/>
          </p:nvPr>
        </p:nvPicPr>
        <p:blipFill>
          <a:blip r:embed="rId8">
            <a:extLst>
              <a:ext uri="{28A0092B-C50C-407E-A947-70E740481C1C}">
                <a14:useLocalDpi xmlns:a14="http://schemas.microsoft.com/office/drawing/2010/main" val="0"/>
              </a:ext>
            </a:extLst>
          </a:blip>
          <a:stretch>
            <a:fillRect/>
          </a:stretch>
        </p:blipFill>
        <p:spPr>
          <a:xfrm>
            <a:off x="422787" y="406983"/>
            <a:ext cx="6831990" cy="3022015"/>
          </a:xfrm>
        </p:spPr>
      </p:pic>
    </p:spTree>
    <p:extLst>
      <p:ext uri="{BB962C8B-B14F-4D97-AF65-F5344CB8AC3E}">
        <p14:creationId xmlns:p14="http://schemas.microsoft.com/office/powerpoint/2010/main" val="2864273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15" name="Rectangle 14">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17" name="Rectangle 16">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5" name="Title 4">
            <a:extLst>
              <a:ext uri="{FF2B5EF4-FFF2-40B4-BE49-F238E27FC236}">
                <a16:creationId xmlns:a16="http://schemas.microsoft.com/office/drawing/2014/main" id="{A4E1506A-26B4-64C7-8ADA-5A8324E4CC0B}"/>
              </a:ext>
            </a:extLst>
          </p:cNvPr>
          <p:cNvSpPr>
            <a:spLocks noGrp="1"/>
          </p:cNvSpPr>
          <p:nvPr>
            <p:ph type="title"/>
          </p:nvPr>
        </p:nvSpPr>
        <p:spPr>
          <a:xfrm>
            <a:off x="1069848" y="484632"/>
            <a:ext cx="10058400" cy="1609344"/>
          </a:xfrm>
        </p:spPr>
        <p:txBody>
          <a:bodyPr>
            <a:normAutofit/>
          </a:bodyPr>
          <a:lstStyle/>
          <a:p>
            <a:r>
              <a:rPr lang="en-ZA" sz="4400" dirty="0"/>
              <a:t>Discussion:  Findings &amp; Implications</a:t>
            </a:r>
            <a:br>
              <a:rPr lang="en-GB" b="1" dirty="0"/>
            </a:br>
            <a:r>
              <a:rPr lang="en-GB" sz="2700" b="1" u="sng" dirty="0"/>
              <a:t>User Rating Analysis</a:t>
            </a:r>
            <a:endParaRPr lang="en-ZA" u="sng" dirty="0"/>
          </a:p>
        </p:txBody>
      </p:sp>
      <p:sp>
        <p:nvSpPr>
          <p:cNvPr id="6" name="Content Placeholder 5">
            <a:extLst>
              <a:ext uri="{FF2B5EF4-FFF2-40B4-BE49-F238E27FC236}">
                <a16:creationId xmlns:a16="http://schemas.microsoft.com/office/drawing/2014/main" id="{4C4D1C18-6122-933F-02A8-FFFD1D778F22}"/>
              </a:ext>
            </a:extLst>
          </p:cNvPr>
          <p:cNvSpPr>
            <a:spLocks noGrp="1"/>
          </p:cNvSpPr>
          <p:nvPr>
            <p:ph idx="1"/>
          </p:nvPr>
        </p:nvSpPr>
        <p:spPr>
          <a:xfrm>
            <a:off x="1069848" y="2320412"/>
            <a:ext cx="10058400" cy="3851787"/>
          </a:xfrm>
        </p:spPr>
        <p:txBody>
          <a:bodyPr>
            <a:normAutofit/>
          </a:bodyPr>
          <a:lstStyle/>
          <a:p>
            <a:pPr marL="0" indent="0">
              <a:buNone/>
            </a:pPr>
            <a:endParaRPr lang="en-GB" b="1" dirty="0"/>
          </a:p>
          <a:p>
            <a:pPr marL="0" indent="0">
              <a:buNone/>
            </a:pPr>
            <a:r>
              <a:rPr lang="en-GB" b="1" dirty="0"/>
              <a:t>Findings: </a:t>
            </a:r>
            <a:r>
              <a:rPr lang="en-GB" dirty="0"/>
              <a:t> </a:t>
            </a:r>
          </a:p>
          <a:p>
            <a:pPr marL="0" indent="0">
              <a:buNone/>
            </a:pPr>
            <a:endParaRPr lang="en-GB" dirty="0"/>
          </a:p>
          <a:p>
            <a:pPr>
              <a:buFont typeface="Wingdings" panose="05000000000000000000" pitchFamily="2" charset="2"/>
              <a:buChar char="v"/>
            </a:pPr>
            <a:r>
              <a:rPr lang="en-GB" sz="1800" dirty="0">
                <a:solidFill>
                  <a:srgbClr val="000000"/>
                </a:solidFill>
                <a:latin typeface="Rockwell" panose="02060603020205020403" pitchFamily="18" charset="0"/>
              </a:rPr>
              <a:t> </a:t>
            </a:r>
            <a:r>
              <a:rPr lang="en-GB" sz="1600" dirty="0"/>
              <a:t>Ratings range from 3.3 to 4.9, with an average of 4.6</a:t>
            </a:r>
            <a:endParaRPr lang="en-GB" sz="1800" dirty="0">
              <a:solidFill>
                <a:srgbClr val="000000"/>
              </a:solidFill>
              <a:latin typeface="Rockwell" panose="02060603020205020403" pitchFamily="18" charset="0"/>
            </a:endParaRPr>
          </a:p>
          <a:p>
            <a:pPr>
              <a:buFont typeface="Wingdings" panose="05000000000000000000" pitchFamily="2" charset="2"/>
              <a:buChar char="v"/>
            </a:pPr>
            <a:r>
              <a:rPr lang="en-GB" sz="1800" b="0" i="0" u="none" strike="noStrike" dirty="0">
                <a:solidFill>
                  <a:srgbClr val="000000"/>
                </a:solidFill>
                <a:effectLst/>
                <a:latin typeface="Rockwell" panose="02060603020205020403" pitchFamily="18" charset="0"/>
              </a:rPr>
              <a:t> </a:t>
            </a:r>
            <a:r>
              <a:rPr lang="en-GB" sz="1600" dirty="0"/>
              <a:t>Most books are rated between 4.5 and 4.9</a:t>
            </a:r>
            <a:endParaRPr lang="en-GB" sz="1800" dirty="0">
              <a:solidFill>
                <a:srgbClr val="000000"/>
              </a:solidFill>
              <a:latin typeface="Rockwell" panose="02060603020205020403" pitchFamily="18" charset="0"/>
            </a:endParaRPr>
          </a:p>
          <a:p>
            <a:pPr>
              <a:buFont typeface="Wingdings" panose="05000000000000000000" pitchFamily="2" charset="2"/>
              <a:buChar char="v"/>
            </a:pPr>
            <a:r>
              <a:rPr lang="en-GB" sz="1600" dirty="0"/>
              <a:t> Top-rated authors cluster in the 4.5-4.9 range</a:t>
            </a:r>
            <a:r>
              <a:rPr lang="en-GB" sz="1800" dirty="0">
                <a:solidFill>
                  <a:srgbClr val="000000"/>
                </a:solidFill>
                <a:latin typeface="Rockwell" panose="02060603020205020403" pitchFamily="18" charset="0"/>
              </a:rPr>
              <a:t> </a:t>
            </a:r>
          </a:p>
          <a:p>
            <a:pPr>
              <a:buFont typeface="Wingdings" panose="05000000000000000000" pitchFamily="2" charset="2"/>
              <a:buChar char="v"/>
            </a:pPr>
            <a:r>
              <a:rPr lang="en-GB" sz="1800" b="0" i="0" u="none" strike="noStrike" dirty="0">
                <a:solidFill>
                  <a:srgbClr val="000000"/>
                </a:solidFill>
                <a:effectLst/>
                <a:latin typeface="Rockwell" panose="02060603020205020403" pitchFamily="18" charset="0"/>
              </a:rPr>
              <a:t> </a:t>
            </a:r>
            <a:r>
              <a:rPr lang="en-GB" sz="1600" dirty="0"/>
              <a:t>Jeff Kinney is the highest-rated author, Rachel Hollis the lowest among the top 50</a:t>
            </a:r>
          </a:p>
          <a:p>
            <a:pPr>
              <a:buFont typeface="Wingdings" panose="05000000000000000000" pitchFamily="2" charset="2"/>
              <a:buChar char="v"/>
            </a:pPr>
            <a:endParaRPr lang="en-GB" sz="1600" b="0" i="0" u="none" strike="noStrike" dirty="0">
              <a:solidFill>
                <a:srgbClr val="000000"/>
              </a:solidFill>
              <a:effectLst/>
              <a:latin typeface="Rockwell" panose="02060603020205020403" pitchFamily="18" charset="0"/>
            </a:endParaRPr>
          </a:p>
        </p:txBody>
      </p:sp>
      <p:sp>
        <p:nvSpPr>
          <p:cNvPr id="19" name="Oval 18">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829282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15" name="Rectangle 14">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17" name="Rectangle 16">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5" name="Title 4">
            <a:extLst>
              <a:ext uri="{FF2B5EF4-FFF2-40B4-BE49-F238E27FC236}">
                <a16:creationId xmlns:a16="http://schemas.microsoft.com/office/drawing/2014/main" id="{A4E1506A-26B4-64C7-8ADA-5A8324E4CC0B}"/>
              </a:ext>
            </a:extLst>
          </p:cNvPr>
          <p:cNvSpPr>
            <a:spLocks noGrp="1"/>
          </p:cNvSpPr>
          <p:nvPr>
            <p:ph type="title"/>
          </p:nvPr>
        </p:nvSpPr>
        <p:spPr>
          <a:xfrm>
            <a:off x="1069848" y="484632"/>
            <a:ext cx="10058400" cy="1609344"/>
          </a:xfrm>
        </p:spPr>
        <p:txBody>
          <a:bodyPr>
            <a:normAutofit/>
          </a:bodyPr>
          <a:lstStyle/>
          <a:p>
            <a:r>
              <a:rPr lang="en-ZA" sz="4400" dirty="0"/>
              <a:t>Discussion:  Findings &amp; Implications</a:t>
            </a:r>
            <a:br>
              <a:rPr lang="en-GB" b="1" dirty="0"/>
            </a:br>
            <a:r>
              <a:rPr lang="en-GB" sz="2700" b="1" u="sng" dirty="0"/>
              <a:t>User Rating Analysis</a:t>
            </a:r>
            <a:endParaRPr lang="en-ZA" u="sng" dirty="0"/>
          </a:p>
        </p:txBody>
      </p:sp>
      <p:sp>
        <p:nvSpPr>
          <p:cNvPr id="6" name="Content Placeholder 5">
            <a:extLst>
              <a:ext uri="{FF2B5EF4-FFF2-40B4-BE49-F238E27FC236}">
                <a16:creationId xmlns:a16="http://schemas.microsoft.com/office/drawing/2014/main" id="{4C4D1C18-6122-933F-02A8-FFFD1D778F22}"/>
              </a:ext>
            </a:extLst>
          </p:cNvPr>
          <p:cNvSpPr>
            <a:spLocks noGrp="1"/>
          </p:cNvSpPr>
          <p:nvPr>
            <p:ph idx="1"/>
          </p:nvPr>
        </p:nvSpPr>
        <p:spPr>
          <a:xfrm>
            <a:off x="1069848" y="2320412"/>
            <a:ext cx="10058400" cy="3851787"/>
          </a:xfrm>
        </p:spPr>
        <p:txBody>
          <a:bodyPr>
            <a:normAutofit/>
          </a:bodyPr>
          <a:lstStyle/>
          <a:p>
            <a:pPr marL="0" indent="0">
              <a:buNone/>
            </a:pPr>
            <a:endParaRPr lang="en-GB" b="1" dirty="0"/>
          </a:p>
          <a:p>
            <a:pPr marL="0" indent="0">
              <a:buNone/>
            </a:pPr>
            <a:r>
              <a:rPr lang="en-GB" b="1" dirty="0"/>
              <a:t>Implication: </a:t>
            </a:r>
            <a:r>
              <a:rPr lang="en-GB" dirty="0"/>
              <a:t> </a:t>
            </a:r>
          </a:p>
          <a:p>
            <a:pPr marL="0" indent="0">
              <a:buNone/>
            </a:pPr>
            <a:endParaRPr lang="en-GB" dirty="0"/>
          </a:p>
          <a:p>
            <a:pPr>
              <a:buFont typeface="Wingdings" panose="05000000000000000000" pitchFamily="2" charset="2"/>
              <a:buChar char="v"/>
            </a:pPr>
            <a:r>
              <a:rPr lang="en-GB" sz="1800" dirty="0">
                <a:solidFill>
                  <a:srgbClr val="000000"/>
                </a:solidFill>
                <a:latin typeface="Rockwell" panose="02060603020205020403" pitchFamily="18" charset="0"/>
              </a:rPr>
              <a:t> </a:t>
            </a:r>
            <a:r>
              <a:rPr lang="en-GB" sz="1600" dirty="0"/>
              <a:t>The high average rating suggests overall customer satisfaction with bestselling books</a:t>
            </a:r>
          </a:p>
          <a:p>
            <a:pPr>
              <a:buFont typeface="Wingdings" panose="05000000000000000000" pitchFamily="2" charset="2"/>
              <a:buChar char="v"/>
            </a:pPr>
            <a:r>
              <a:rPr lang="en-GB" sz="1800" b="0" i="0" u="none" strike="noStrike" dirty="0">
                <a:solidFill>
                  <a:srgbClr val="000000"/>
                </a:solidFill>
                <a:effectLst/>
                <a:latin typeface="Rockwell" panose="02060603020205020403" pitchFamily="18" charset="0"/>
              </a:rPr>
              <a:t> </a:t>
            </a:r>
            <a:r>
              <a:rPr lang="en-GB" sz="1600" dirty="0"/>
              <a:t>There's a clear distinction between top-rated authors and others</a:t>
            </a:r>
          </a:p>
          <a:p>
            <a:pPr>
              <a:buFont typeface="Wingdings" panose="05000000000000000000" pitchFamily="2" charset="2"/>
              <a:buChar char="v"/>
            </a:pPr>
            <a:r>
              <a:rPr lang="en-GB" sz="1600" dirty="0"/>
              <a:t> Ratings above 4.5 seem to be a key factor in becoming a bestseller</a:t>
            </a:r>
            <a:endParaRPr lang="en-GB" sz="1600" b="0" i="0" u="none" strike="noStrike" dirty="0">
              <a:solidFill>
                <a:srgbClr val="000000"/>
              </a:solidFill>
              <a:effectLst/>
              <a:latin typeface="Rockwell" panose="02060603020205020403" pitchFamily="18" charset="0"/>
            </a:endParaRPr>
          </a:p>
        </p:txBody>
      </p:sp>
      <p:sp>
        <p:nvSpPr>
          <p:cNvPr id="19" name="Oval 18">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475122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15" name="Rectangle 14">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17" name="Rectangle 16">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5" name="Title 4">
            <a:extLst>
              <a:ext uri="{FF2B5EF4-FFF2-40B4-BE49-F238E27FC236}">
                <a16:creationId xmlns:a16="http://schemas.microsoft.com/office/drawing/2014/main" id="{A4E1506A-26B4-64C7-8ADA-5A8324E4CC0B}"/>
              </a:ext>
            </a:extLst>
          </p:cNvPr>
          <p:cNvSpPr>
            <a:spLocks noGrp="1"/>
          </p:cNvSpPr>
          <p:nvPr>
            <p:ph type="title"/>
          </p:nvPr>
        </p:nvSpPr>
        <p:spPr>
          <a:xfrm>
            <a:off x="1069848" y="484632"/>
            <a:ext cx="10058400" cy="1609344"/>
          </a:xfrm>
        </p:spPr>
        <p:txBody>
          <a:bodyPr>
            <a:normAutofit/>
          </a:bodyPr>
          <a:lstStyle/>
          <a:p>
            <a:r>
              <a:rPr lang="en-ZA" sz="4400" dirty="0"/>
              <a:t>Discussion:  Findings &amp; Implications</a:t>
            </a:r>
            <a:br>
              <a:rPr lang="en-GB" b="1" dirty="0"/>
            </a:br>
            <a:r>
              <a:rPr lang="en-GB" sz="2700" b="1" u="sng" dirty="0"/>
              <a:t>REVIEWS ANALYSIS</a:t>
            </a:r>
            <a:endParaRPr lang="en-ZA" u="sng" dirty="0"/>
          </a:p>
        </p:txBody>
      </p:sp>
      <p:sp>
        <p:nvSpPr>
          <p:cNvPr id="6" name="Content Placeholder 5">
            <a:extLst>
              <a:ext uri="{FF2B5EF4-FFF2-40B4-BE49-F238E27FC236}">
                <a16:creationId xmlns:a16="http://schemas.microsoft.com/office/drawing/2014/main" id="{4C4D1C18-6122-933F-02A8-FFFD1D778F22}"/>
              </a:ext>
            </a:extLst>
          </p:cNvPr>
          <p:cNvSpPr>
            <a:spLocks noGrp="1"/>
          </p:cNvSpPr>
          <p:nvPr>
            <p:ph idx="1"/>
          </p:nvPr>
        </p:nvSpPr>
        <p:spPr>
          <a:xfrm>
            <a:off x="1069848" y="2320412"/>
            <a:ext cx="10058400" cy="3851787"/>
          </a:xfrm>
        </p:spPr>
        <p:txBody>
          <a:bodyPr>
            <a:normAutofit/>
          </a:bodyPr>
          <a:lstStyle/>
          <a:p>
            <a:pPr marL="0" indent="0">
              <a:buNone/>
            </a:pPr>
            <a:endParaRPr lang="en-GB" b="1" dirty="0"/>
          </a:p>
          <a:p>
            <a:pPr marL="0" indent="0">
              <a:buNone/>
            </a:pPr>
            <a:r>
              <a:rPr lang="en-GB" b="1" dirty="0"/>
              <a:t>Findings: </a:t>
            </a:r>
            <a:r>
              <a:rPr lang="en-GB" dirty="0"/>
              <a:t> </a:t>
            </a:r>
          </a:p>
          <a:p>
            <a:pPr marL="0" indent="0">
              <a:buNone/>
            </a:pPr>
            <a:endParaRPr lang="en-GB" dirty="0"/>
          </a:p>
          <a:p>
            <a:pPr>
              <a:buFont typeface="Wingdings" panose="05000000000000000000" pitchFamily="2" charset="2"/>
              <a:buChar char="v"/>
            </a:pPr>
            <a:r>
              <a:rPr lang="en-GB" sz="1800" dirty="0">
                <a:solidFill>
                  <a:srgbClr val="000000"/>
                </a:solidFill>
                <a:latin typeface="Rockwell" panose="02060603020205020403" pitchFamily="18" charset="0"/>
              </a:rPr>
              <a:t>  Review counts range from 37 to 87,841</a:t>
            </a:r>
          </a:p>
          <a:p>
            <a:pPr>
              <a:buFont typeface="Wingdings" panose="05000000000000000000" pitchFamily="2" charset="2"/>
              <a:buChar char="v"/>
            </a:pPr>
            <a:r>
              <a:rPr lang="en-GB" sz="1600" b="0" i="0" u="none" strike="noStrike" dirty="0">
                <a:solidFill>
                  <a:srgbClr val="000000"/>
                </a:solidFill>
                <a:effectLst/>
                <a:latin typeface="Rockwell" panose="02060603020205020403" pitchFamily="18" charset="0"/>
              </a:rPr>
              <a:t> Most books receive between 0-25,000 reviews</a:t>
            </a:r>
          </a:p>
          <a:p>
            <a:pPr>
              <a:buFont typeface="Wingdings" panose="05000000000000000000" pitchFamily="2" charset="2"/>
              <a:buChar char="v"/>
            </a:pPr>
            <a:r>
              <a:rPr lang="en-GB" sz="1600" dirty="0">
                <a:solidFill>
                  <a:srgbClr val="000000"/>
                </a:solidFill>
                <a:latin typeface="Rockwell" panose="02060603020205020403" pitchFamily="18" charset="0"/>
              </a:rPr>
              <a:t> Average review count is 11,953</a:t>
            </a:r>
          </a:p>
          <a:p>
            <a:pPr>
              <a:buFont typeface="Wingdings" panose="05000000000000000000" pitchFamily="2" charset="2"/>
              <a:buChar char="v"/>
            </a:pPr>
            <a:r>
              <a:rPr lang="en-GB" sz="1600" b="0" i="0" u="none" strike="noStrike" dirty="0">
                <a:solidFill>
                  <a:srgbClr val="000000"/>
                </a:solidFill>
                <a:effectLst/>
                <a:latin typeface="Rockwell" panose="02060603020205020403" pitchFamily="18" charset="0"/>
              </a:rPr>
              <a:t> Suzanne Collins has the most reviews, Stephenie Meyer the least among the top 50</a:t>
            </a:r>
          </a:p>
        </p:txBody>
      </p:sp>
      <p:sp>
        <p:nvSpPr>
          <p:cNvPr id="19" name="Oval 18">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830865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15" name="Rectangle 14">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17" name="Rectangle 16">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5" name="Title 4">
            <a:extLst>
              <a:ext uri="{FF2B5EF4-FFF2-40B4-BE49-F238E27FC236}">
                <a16:creationId xmlns:a16="http://schemas.microsoft.com/office/drawing/2014/main" id="{A4E1506A-26B4-64C7-8ADA-5A8324E4CC0B}"/>
              </a:ext>
            </a:extLst>
          </p:cNvPr>
          <p:cNvSpPr>
            <a:spLocks noGrp="1"/>
          </p:cNvSpPr>
          <p:nvPr>
            <p:ph type="title"/>
          </p:nvPr>
        </p:nvSpPr>
        <p:spPr>
          <a:xfrm>
            <a:off x="1069848" y="484632"/>
            <a:ext cx="10058400" cy="1609344"/>
          </a:xfrm>
        </p:spPr>
        <p:txBody>
          <a:bodyPr>
            <a:normAutofit/>
          </a:bodyPr>
          <a:lstStyle/>
          <a:p>
            <a:r>
              <a:rPr lang="en-ZA" sz="4400" dirty="0"/>
              <a:t>Discussion:  Findings &amp; Implications</a:t>
            </a:r>
            <a:br>
              <a:rPr lang="en-GB" b="1" dirty="0"/>
            </a:br>
            <a:r>
              <a:rPr lang="en-GB" sz="2700" b="1" u="sng" dirty="0"/>
              <a:t>REVIEWS ANALYSIS</a:t>
            </a:r>
            <a:endParaRPr lang="en-ZA" u="sng" dirty="0"/>
          </a:p>
        </p:txBody>
      </p:sp>
      <p:sp>
        <p:nvSpPr>
          <p:cNvPr id="6" name="Content Placeholder 5">
            <a:extLst>
              <a:ext uri="{FF2B5EF4-FFF2-40B4-BE49-F238E27FC236}">
                <a16:creationId xmlns:a16="http://schemas.microsoft.com/office/drawing/2014/main" id="{4C4D1C18-6122-933F-02A8-FFFD1D778F22}"/>
              </a:ext>
            </a:extLst>
          </p:cNvPr>
          <p:cNvSpPr>
            <a:spLocks noGrp="1"/>
          </p:cNvSpPr>
          <p:nvPr>
            <p:ph idx="1"/>
          </p:nvPr>
        </p:nvSpPr>
        <p:spPr>
          <a:xfrm>
            <a:off x="1069848" y="2320412"/>
            <a:ext cx="10058400" cy="3851787"/>
          </a:xfrm>
        </p:spPr>
        <p:txBody>
          <a:bodyPr>
            <a:normAutofit/>
          </a:bodyPr>
          <a:lstStyle/>
          <a:p>
            <a:pPr marL="0" indent="0">
              <a:buNone/>
            </a:pPr>
            <a:endParaRPr lang="en-GB" b="1" dirty="0"/>
          </a:p>
          <a:p>
            <a:pPr marL="0" indent="0">
              <a:buNone/>
            </a:pPr>
            <a:r>
              <a:rPr lang="en-GB" b="1" dirty="0"/>
              <a:t>Implication: </a:t>
            </a:r>
          </a:p>
          <a:p>
            <a:pPr marL="0" indent="0">
              <a:buNone/>
            </a:pPr>
            <a:endParaRPr lang="en-GB" dirty="0"/>
          </a:p>
          <a:p>
            <a:pPr>
              <a:buFont typeface="Wingdings" panose="05000000000000000000" pitchFamily="2" charset="2"/>
              <a:buChar char="v"/>
            </a:pPr>
            <a:r>
              <a:rPr lang="en-GB" sz="1800" dirty="0">
                <a:solidFill>
                  <a:srgbClr val="000000"/>
                </a:solidFill>
                <a:latin typeface="Rockwell" panose="02060603020205020403" pitchFamily="18" charset="0"/>
              </a:rPr>
              <a:t>  There's a wide disparity in the number of reviews books receive</a:t>
            </a:r>
          </a:p>
          <a:p>
            <a:pPr>
              <a:buFont typeface="Wingdings" panose="05000000000000000000" pitchFamily="2" charset="2"/>
              <a:buChar char="v"/>
            </a:pPr>
            <a:r>
              <a:rPr lang="en-GB" sz="1800" dirty="0">
                <a:solidFill>
                  <a:srgbClr val="000000"/>
                </a:solidFill>
                <a:latin typeface="Rockwell" panose="02060603020205020403" pitchFamily="18" charset="0"/>
              </a:rPr>
              <a:t> A small number of books receive an exceptionally high number of reviews</a:t>
            </a:r>
          </a:p>
          <a:p>
            <a:pPr>
              <a:buFont typeface="Wingdings" panose="05000000000000000000" pitchFamily="2" charset="2"/>
              <a:buChar char="v"/>
            </a:pPr>
            <a:r>
              <a:rPr lang="en-GB" sz="1800" dirty="0">
                <a:solidFill>
                  <a:srgbClr val="000000"/>
                </a:solidFill>
                <a:latin typeface="Rockwell" panose="02060603020205020403" pitchFamily="18" charset="0"/>
              </a:rPr>
              <a:t> The number of reviews could be an indicator of a book's popularity or impact</a:t>
            </a:r>
          </a:p>
        </p:txBody>
      </p:sp>
      <p:sp>
        <p:nvSpPr>
          <p:cNvPr id="19" name="Oval 18">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506305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15" name="Rectangle 14">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17" name="Rectangle 16">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5" name="Title 4">
            <a:extLst>
              <a:ext uri="{FF2B5EF4-FFF2-40B4-BE49-F238E27FC236}">
                <a16:creationId xmlns:a16="http://schemas.microsoft.com/office/drawing/2014/main" id="{A4E1506A-26B4-64C7-8ADA-5A8324E4CC0B}"/>
              </a:ext>
            </a:extLst>
          </p:cNvPr>
          <p:cNvSpPr>
            <a:spLocks noGrp="1"/>
          </p:cNvSpPr>
          <p:nvPr>
            <p:ph type="title"/>
          </p:nvPr>
        </p:nvSpPr>
        <p:spPr>
          <a:xfrm>
            <a:off x="1069848" y="484632"/>
            <a:ext cx="10058400" cy="1609344"/>
          </a:xfrm>
        </p:spPr>
        <p:txBody>
          <a:bodyPr>
            <a:normAutofit/>
          </a:bodyPr>
          <a:lstStyle/>
          <a:p>
            <a:r>
              <a:rPr lang="en-ZA" sz="4400" dirty="0"/>
              <a:t>Discussion:  Findings &amp; Implications</a:t>
            </a:r>
            <a:br>
              <a:rPr lang="en-GB" b="1" dirty="0"/>
            </a:br>
            <a:r>
              <a:rPr lang="en-GB" sz="2700" b="1" u="sng" dirty="0"/>
              <a:t>PRICE ANALYSIS</a:t>
            </a:r>
            <a:endParaRPr lang="en-ZA" u="sng" dirty="0"/>
          </a:p>
        </p:txBody>
      </p:sp>
      <p:sp>
        <p:nvSpPr>
          <p:cNvPr id="6" name="Content Placeholder 5">
            <a:extLst>
              <a:ext uri="{FF2B5EF4-FFF2-40B4-BE49-F238E27FC236}">
                <a16:creationId xmlns:a16="http://schemas.microsoft.com/office/drawing/2014/main" id="{4C4D1C18-6122-933F-02A8-FFFD1D778F22}"/>
              </a:ext>
            </a:extLst>
          </p:cNvPr>
          <p:cNvSpPr>
            <a:spLocks noGrp="1"/>
          </p:cNvSpPr>
          <p:nvPr>
            <p:ph idx="1"/>
          </p:nvPr>
        </p:nvSpPr>
        <p:spPr>
          <a:xfrm>
            <a:off x="1069848" y="2320412"/>
            <a:ext cx="10058400" cy="3851787"/>
          </a:xfrm>
        </p:spPr>
        <p:txBody>
          <a:bodyPr>
            <a:normAutofit/>
          </a:bodyPr>
          <a:lstStyle/>
          <a:p>
            <a:pPr marL="0" indent="0">
              <a:buNone/>
            </a:pPr>
            <a:endParaRPr lang="en-GB" b="1" dirty="0"/>
          </a:p>
          <a:p>
            <a:pPr marL="0" indent="0">
              <a:buNone/>
            </a:pPr>
            <a:r>
              <a:rPr lang="en-GB" b="1" dirty="0"/>
              <a:t>Findings: </a:t>
            </a:r>
            <a:r>
              <a:rPr lang="en-GB" dirty="0"/>
              <a:t> </a:t>
            </a:r>
          </a:p>
          <a:p>
            <a:pPr marL="0" indent="0">
              <a:buNone/>
            </a:pPr>
            <a:endParaRPr lang="en-GB" dirty="0"/>
          </a:p>
          <a:p>
            <a:pPr>
              <a:buFont typeface="Wingdings" panose="05000000000000000000" pitchFamily="2" charset="2"/>
              <a:buChar char="v"/>
            </a:pPr>
            <a:r>
              <a:rPr lang="en-GB" sz="1800" dirty="0">
                <a:solidFill>
                  <a:srgbClr val="000000"/>
                </a:solidFill>
                <a:latin typeface="Rockwell" panose="02060603020205020403" pitchFamily="18" charset="0"/>
              </a:rPr>
              <a:t>  Prices range from 0 to 105</a:t>
            </a:r>
          </a:p>
          <a:p>
            <a:pPr>
              <a:buFont typeface="Wingdings" panose="05000000000000000000" pitchFamily="2" charset="2"/>
              <a:buChar char="v"/>
            </a:pPr>
            <a:r>
              <a:rPr lang="en-GB" sz="1800" b="0" i="0" u="none" strike="noStrike" dirty="0">
                <a:solidFill>
                  <a:srgbClr val="000000"/>
                </a:solidFill>
                <a:effectLst/>
                <a:latin typeface="Rockwell" panose="02060603020205020403" pitchFamily="18" charset="0"/>
              </a:rPr>
              <a:t> Average price is 13</a:t>
            </a:r>
          </a:p>
          <a:p>
            <a:pPr>
              <a:buFont typeface="Wingdings" panose="05000000000000000000" pitchFamily="2" charset="2"/>
              <a:buChar char="v"/>
            </a:pPr>
            <a:r>
              <a:rPr lang="en-GB" sz="1800" dirty="0">
                <a:solidFill>
                  <a:srgbClr val="000000"/>
                </a:solidFill>
                <a:latin typeface="Rockwell" panose="02060603020205020403" pitchFamily="18" charset="0"/>
              </a:rPr>
              <a:t> Most books are priced between 0- 20</a:t>
            </a:r>
          </a:p>
          <a:p>
            <a:pPr>
              <a:buFont typeface="Wingdings" panose="05000000000000000000" pitchFamily="2" charset="2"/>
              <a:buChar char="v"/>
            </a:pPr>
            <a:r>
              <a:rPr lang="en-GB" sz="1600" b="0" i="0" u="none" strike="noStrike" dirty="0">
                <a:solidFill>
                  <a:srgbClr val="000000"/>
                </a:solidFill>
                <a:effectLst/>
                <a:latin typeface="Rockwell" panose="02060603020205020403" pitchFamily="18" charset="0"/>
              </a:rPr>
              <a:t> Non-fiction books tend to be priced higher than fiction</a:t>
            </a:r>
          </a:p>
          <a:p>
            <a:pPr>
              <a:buFont typeface="Wingdings" panose="05000000000000000000" pitchFamily="2" charset="2"/>
              <a:buChar char="v"/>
            </a:pPr>
            <a:r>
              <a:rPr lang="en-GB" sz="1600" dirty="0">
                <a:solidFill>
                  <a:srgbClr val="000000"/>
                </a:solidFill>
                <a:latin typeface="Rockwell" panose="02060603020205020403" pitchFamily="18" charset="0"/>
              </a:rPr>
              <a:t> There's been a general decline in book prices from 2010 to 2018</a:t>
            </a:r>
            <a:endParaRPr lang="en-GB" sz="1600" b="0" i="0" u="none" strike="noStrike" dirty="0">
              <a:solidFill>
                <a:srgbClr val="000000"/>
              </a:solidFill>
              <a:effectLst/>
              <a:latin typeface="Rockwell" panose="02060603020205020403" pitchFamily="18" charset="0"/>
            </a:endParaRPr>
          </a:p>
        </p:txBody>
      </p:sp>
      <p:sp>
        <p:nvSpPr>
          <p:cNvPr id="19" name="Oval 18">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784038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67" name="Oval 66">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ZA"/>
            </a:p>
          </p:txBody>
        </p:sp>
        <p:sp>
          <p:nvSpPr>
            <p:cNvPr id="68" name="Oval 67">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ZA"/>
            </a:p>
          </p:txBody>
        </p:sp>
      </p:grpSp>
      <p:sp useBgFill="1">
        <p:nvSpPr>
          <p:cNvPr id="69" name="Rectangle 6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71" name="Rectangle 70">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72" name="Rectangle 71">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2" name="Title 1">
            <a:extLst>
              <a:ext uri="{FF2B5EF4-FFF2-40B4-BE49-F238E27FC236}">
                <a16:creationId xmlns:a16="http://schemas.microsoft.com/office/drawing/2014/main" id="{C798EF7E-3FBD-8A69-58CF-38BB70D4147E}"/>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a:t>OUTLINE</a:t>
            </a:r>
          </a:p>
        </p:txBody>
      </p:sp>
      <p:pic>
        <p:nvPicPr>
          <p:cNvPr id="6" name="Picture 5" descr="A group of people in front of a black background&#10;&#10;Description automatically generated">
            <a:extLst>
              <a:ext uri="{FF2B5EF4-FFF2-40B4-BE49-F238E27FC236}">
                <a16:creationId xmlns:a16="http://schemas.microsoft.com/office/drawing/2014/main" id="{D5C0C620-10CA-901D-2370-0B552B3C88BF}"/>
              </a:ext>
            </a:extLst>
          </p:cNvPr>
          <p:cNvPicPr>
            <a:picLocks noChangeAspect="1"/>
          </p:cNvPicPr>
          <p:nvPr/>
        </p:nvPicPr>
        <p:blipFill rotWithShape="1">
          <a:blip r:embed="rId7"/>
          <a:srcRect t="8527" r="-5" b="14690"/>
          <a:stretch/>
        </p:blipFill>
        <p:spPr>
          <a:xfrm>
            <a:off x="1007196" y="2265037"/>
            <a:ext cx="5088800" cy="3907158"/>
          </a:xfrm>
          <a:prstGeom prst="rect">
            <a:avLst/>
          </a:prstGeom>
        </p:spPr>
      </p:pic>
      <p:sp>
        <p:nvSpPr>
          <p:cNvPr id="73" name="Oval 72">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4" name="Oval 73">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 name="Content Placeholder 3">
            <a:extLst>
              <a:ext uri="{FF2B5EF4-FFF2-40B4-BE49-F238E27FC236}">
                <a16:creationId xmlns:a16="http://schemas.microsoft.com/office/drawing/2014/main" id="{AC4027A1-9A98-7F65-D453-EF13FC9038F8}"/>
              </a:ext>
            </a:extLst>
          </p:cNvPr>
          <p:cNvSpPr>
            <a:spLocks/>
          </p:cNvSpPr>
          <p:nvPr/>
        </p:nvSpPr>
        <p:spPr>
          <a:xfrm>
            <a:off x="2027434" y="861246"/>
            <a:ext cx="3866048" cy="3234098"/>
          </a:xfrm>
          <a:prstGeom prst="rect">
            <a:avLst/>
          </a:prstGeom>
        </p:spPr>
        <p:txBody>
          <a:bodyPr>
            <a:normAutofit/>
          </a:bodyPr>
          <a:lstStyle/>
          <a:p>
            <a:pPr defTabSz="370332">
              <a:spcAft>
                <a:spcPts val="600"/>
              </a:spcAft>
              <a:buFont typeface="Wingdings" panose="05000000000000000000" pitchFamily="2" charset="2"/>
              <a:buChar char="v"/>
            </a:pPr>
            <a:endParaRPr lang="en-ZA" sz="1458" kern="1200">
              <a:solidFill>
                <a:schemeClr val="tx1"/>
              </a:solidFill>
              <a:latin typeface="+mn-lt"/>
              <a:ea typeface="+mn-ea"/>
              <a:cs typeface="+mn-cs"/>
            </a:endParaRPr>
          </a:p>
          <a:p>
            <a:pPr marL="0" indent="0">
              <a:spcAft>
                <a:spcPts val="600"/>
              </a:spcAft>
              <a:buNone/>
            </a:pPr>
            <a:endParaRPr lang="en-ZA"/>
          </a:p>
        </p:txBody>
      </p:sp>
      <p:graphicFrame>
        <p:nvGraphicFramePr>
          <p:cNvPr id="12" name="Content Placeholder 7">
            <a:extLst>
              <a:ext uri="{FF2B5EF4-FFF2-40B4-BE49-F238E27FC236}">
                <a16:creationId xmlns:a16="http://schemas.microsoft.com/office/drawing/2014/main" id="{8804A35D-1667-F3B9-1CD3-49D28184FED4}"/>
              </a:ext>
            </a:extLst>
          </p:cNvPr>
          <p:cNvGraphicFramePr>
            <a:graphicFrameLocks/>
          </p:cNvGraphicFramePr>
          <p:nvPr>
            <p:extLst>
              <p:ext uri="{D42A27DB-BD31-4B8C-83A1-F6EECF244321}">
                <p14:modId xmlns:p14="http://schemas.microsoft.com/office/powerpoint/2010/main" val="1734676602"/>
              </p:ext>
            </p:extLst>
          </p:nvPr>
        </p:nvGraphicFramePr>
        <p:xfrm>
          <a:off x="6496216" y="2320412"/>
          <a:ext cx="4632031" cy="385178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17718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15" name="Rectangle 14">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17" name="Rectangle 16">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5" name="Title 4">
            <a:extLst>
              <a:ext uri="{FF2B5EF4-FFF2-40B4-BE49-F238E27FC236}">
                <a16:creationId xmlns:a16="http://schemas.microsoft.com/office/drawing/2014/main" id="{A4E1506A-26B4-64C7-8ADA-5A8324E4CC0B}"/>
              </a:ext>
            </a:extLst>
          </p:cNvPr>
          <p:cNvSpPr>
            <a:spLocks noGrp="1"/>
          </p:cNvSpPr>
          <p:nvPr>
            <p:ph type="title"/>
          </p:nvPr>
        </p:nvSpPr>
        <p:spPr>
          <a:xfrm>
            <a:off x="1069848" y="484632"/>
            <a:ext cx="10058400" cy="1609344"/>
          </a:xfrm>
        </p:spPr>
        <p:txBody>
          <a:bodyPr>
            <a:normAutofit/>
          </a:bodyPr>
          <a:lstStyle/>
          <a:p>
            <a:r>
              <a:rPr lang="en-ZA" sz="4400" dirty="0"/>
              <a:t>Discussion:  Findings &amp; Implications</a:t>
            </a:r>
            <a:br>
              <a:rPr lang="en-GB" b="1" dirty="0"/>
            </a:br>
            <a:r>
              <a:rPr lang="en-GB" sz="2700" b="1" u="sng" dirty="0"/>
              <a:t>PRICE ANALYSIS</a:t>
            </a:r>
            <a:endParaRPr lang="en-ZA" u="sng" dirty="0"/>
          </a:p>
        </p:txBody>
      </p:sp>
      <p:sp>
        <p:nvSpPr>
          <p:cNvPr id="6" name="Content Placeholder 5">
            <a:extLst>
              <a:ext uri="{FF2B5EF4-FFF2-40B4-BE49-F238E27FC236}">
                <a16:creationId xmlns:a16="http://schemas.microsoft.com/office/drawing/2014/main" id="{4C4D1C18-6122-933F-02A8-FFFD1D778F22}"/>
              </a:ext>
            </a:extLst>
          </p:cNvPr>
          <p:cNvSpPr>
            <a:spLocks noGrp="1"/>
          </p:cNvSpPr>
          <p:nvPr>
            <p:ph idx="1"/>
          </p:nvPr>
        </p:nvSpPr>
        <p:spPr>
          <a:xfrm>
            <a:off x="1069848" y="2320412"/>
            <a:ext cx="10058400" cy="3851787"/>
          </a:xfrm>
        </p:spPr>
        <p:txBody>
          <a:bodyPr>
            <a:normAutofit/>
          </a:bodyPr>
          <a:lstStyle/>
          <a:p>
            <a:pPr marL="0" indent="0">
              <a:buNone/>
            </a:pPr>
            <a:endParaRPr lang="en-GB" b="1" dirty="0"/>
          </a:p>
          <a:p>
            <a:pPr marL="0" indent="0">
              <a:buNone/>
            </a:pPr>
            <a:r>
              <a:rPr lang="en-GB" b="1" dirty="0"/>
              <a:t>Implication: </a:t>
            </a:r>
          </a:p>
          <a:p>
            <a:pPr marL="0" indent="0">
              <a:buNone/>
            </a:pPr>
            <a:endParaRPr lang="en-GB" dirty="0"/>
          </a:p>
          <a:p>
            <a:pPr>
              <a:buFont typeface="Wingdings" panose="05000000000000000000" pitchFamily="2" charset="2"/>
              <a:buChar char="v"/>
            </a:pPr>
            <a:r>
              <a:rPr lang="en-GB" sz="1800" dirty="0">
                <a:solidFill>
                  <a:srgbClr val="000000"/>
                </a:solidFill>
                <a:latin typeface="Rockwell" panose="02060603020205020403" pitchFamily="18" charset="0"/>
              </a:rPr>
              <a:t>  The wide price range suggests diverse pricing strategies in the book market</a:t>
            </a:r>
          </a:p>
          <a:p>
            <a:pPr>
              <a:buFont typeface="Wingdings" panose="05000000000000000000" pitchFamily="2" charset="2"/>
              <a:buChar char="v"/>
            </a:pPr>
            <a:r>
              <a:rPr lang="en-GB" sz="1800" dirty="0">
                <a:solidFill>
                  <a:srgbClr val="000000"/>
                </a:solidFill>
                <a:latin typeface="Rockwell" panose="02060603020205020403" pitchFamily="18" charset="0"/>
              </a:rPr>
              <a:t> Lower-priced books dominate the bestseller list</a:t>
            </a:r>
          </a:p>
          <a:p>
            <a:pPr>
              <a:buFont typeface="Wingdings" panose="05000000000000000000" pitchFamily="2" charset="2"/>
              <a:buChar char="v"/>
            </a:pPr>
            <a:r>
              <a:rPr lang="en-GB" sz="1800" dirty="0">
                <a:solidFill>
                  <a:srgbClr val="000000"/>
                </a:solidFill>
                <a:latin typeface="Rockwell" panose="02060603020205020403" pitchFamily="18" charset="0"/>
              </a:rPr>
              <a:t> Non-fiction books command higher prices, possibly due to perceived value or production costs </a:t>
            </a:r>
          </a:p>
          <a:p>
            <a:pPr>
              <a:buFont typeface="Wingdings" panose="05000000000000000000" pitchFamily="2" charset="2"/>
              <a:buChar char="v"/>
            </a:pPr>
            <a:r>
              <a:rPr lang="en-GB" sz="1800" dirty="0">
                <a:solidFill>
                  <a:srgbClr val="000000"/>
                </a:solidFill>
                <a:latin typeface="Rockwell" panose="02060603020205020403" pitchFamily="18" charset="0"/>
              </a:rPr>
              <a:t>  The declining price trend could indicate increasing competition or changes in the publishing industry </a:t>
            </a:r>
          </a:p>
        </p:txBody>
      </p:sp>
      <p:sp>
        <p:nvSpPr>
          <p:cNvPr id="19" name="Oval 18">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575269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15" name="Rectangle 14">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17" name="Rectangle 16">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5" name="Title 4">
            <a:extLst>
              <a:ext uri="{FF2B5EF4-FFF2-40B4-BE49-F238E27FC236}">
                <a16:creationId xmlns:a16="http://schemas.microsoft.com/office/drawing/2014/main" id="{A4E1506A-26B4-64C7-8ADA-5A8324E4CC0B}"/>
              </a:ext>
            </a:extLst>
          </p:cNvPr>
          <p:cNvSpPr>
            <a:spLocks noGrp="1"/>
          </p:cNvSpPr>
          <p:nvPr>
            <p:ph type="title"/>
          </p:nvPr>
        </p:nvSpPr>
        <p:spPr>
          <a:xfrm>
            <a:off x="1069848" y="484632"/>
            <a:ext cx="10058400" cy="1609344"/>
          </a:xfrm>
        </p:spPr>
        <p:txBody>
          <a:bodyPr>
            <a:normAutofit/>
          </a:bodyPr>
          <a:lstStyle/>
          <a:p>
            <a:r>
              <a:rPr lang="en-ZA" sz="4400" dirty="0"/>
              <a:t>Discussion:  Findings &amp; Implications</a:t>
            </a:r>
            <a:br>
              <a:rPr lang="en-GB" b="1" dirty="0"/>
            </a:br>
            <a:r>
              <a:rPr lang="en-GB" sz="2700" b="1" u="sng" dirty="0"/>
              <a:t>GENRE ANALYSIS</a:t>
            </a:r>
            <a:endParaRPr lang="en-ZA" u="sng" dirty="0"/>
          </a:p>
        </p:txBody>
      </p:sp>
      <p:sp>
        <p:nvSpPr>
          <p:cNvPr id="6" name="Content Placeholder 5">
            <a:extLst>
              <a:ext uri="{FF2B5EF4-FFF2-40B4-BE49-F238E27FC236}">
                <a16:creationId xmlns:a16="http://schemas.microsoft.com/office/drawing/2014/main" id="{4C4D1C18-6122-933F-02A8-FFFD1D778F22}"/>
              </a:ext>
            </a:extLst>
          </p:cNvPr>
          <p:cNvSpPr>
            <a:spLocks noGrp="1"/>
          </p:cNvSpPr>
          <p:nvPr>
            <p:ph idx="1"/>
          </p:nvPr>
        </p:nvSpPr>
        <p:spPr>
          <a:xfrm>
            <a:off x="1069848" y="2320412"/>
            <a:ext cx="10058400" cy="3851787"/>
          </a:xfrm>
        </p:spPr>
        <p:txBody>
          <a:bodyPr>
            <a:normAutofit/>
          </a:bodyPr>
          <a:lstStyle/>
          <a:p>
            <a:pPr marL="0" indent="0">
              <a:buNone/>
            </a:pPr>
            <a:endParaRPr lang="en-GB" b="1" dirty="0"/>
          </a:p>
          <a:p>
            <a:pPr marL="0" indent="0">
              <a:buNone/>
            </a:pPr>
            <a:r>
              <a:rPr lang="en-GB" b="1" dirty="0"/>
              <a:t>Findings: </a:t>
            </a:r>
            <a:r>
              <a:rPr lang="en-GB" dirty="0"/>
              <a:t> </a:t>
            </a:r>
          </a:p>
          <a:p>
            <a:pPr marL="0" indent="0">
              <a:buNone/>
            </a:pPr>
            <a:endParaRPr lang="en-GB" dirty="0"/>
          </a:p>
          <a:p>
            <a:pPr>
              <a:buFont typeface="Wingdings" panose="05000000000000000000" pitchFamily="2" charset="2"/>
              <a:buChar char="v"/>
            </a:pPr>
            <a:r>
              <a:rPr lang="en-GB" sz="1800" dirty="0">
                <a:solidFill>
                  <a:srgbClr val="000000"/>
                </a:solidFill>
                <a:latin typeface="Rockwell" panose="02060603020205020403" pitchFamily="18" charset="0"/>
              </a:rPr>
              <a:t>  Non-fiction has shown steady growth over the years</a:t>
            </a:r>
          </a:p>
          <a:p>
            <a:pPr>
              <a:buFont typeface="Wingdings" panose="05000000000000000000" pitchFamily="2" charset="2"/>
              <a:buChar char="v"/>
            </a:pPr>
            <a:r>
              <a:rPr lang="en-GB" sz="1800" dirty="0">
                <a:solidFill>
                  <a:srgbClr val="000000"/>
                </a:solidFill>
                <a:latin typeface="Rockwell" panose="02060603020205020403" pitchFamily="18" charset="0"/>
              </a:rPr>
              <a:t> Non-fiction books generally have higher total prices than fiction</a:t>
            </a:r>
          </a:p>
          <a:p>
            <a:pPr>
              <a:buFont typeface="Wingdings" panose="05000000000000000000" pitchFamily="2" charset="2"/>
              <a:buChar char="v"/>
            </a:pPr>
            <a:r>
              <a:rPr lang="en-GB" sz="1800" dirty="0">
                <a:solidFill>
                  <a:srgbClr val="000000"/>
                </a:solidFill>
                <a:latin typeface="Rockwell" panose="02060603020205020403" pitchFamily="18" charset="0"/>
              </a:rPr>
              <a:t> Fiction genre has remained relatively stable, with 2014 being an exception </a:t>
            </a:r>
          </a:p>
        </p:txBody>
      </p:sp>
      <p:sp>
        <p:nvSpPr>
          <p:cNvPr id="19" name="Oval 18">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525648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15" name="Rectangle 14">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17" name="Rectangle 16">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a:p>
        </p:txBody>
      </p:sp>
      <p:sp>
        <p:nvSpPr>
          <p:cNvPr id="5" name="Title 4">
            <a:extLst>
              <a:ext uri="{FF2B5EF4-FFF2-40B4-BE49-F238E27FC236}">
                <a16:creationId xmlns:a16="http://schemas.microsoft.com/office/drawing/2014/main" id="{A4E1506A-26B4-64C7-8ADA-5A8324E4CC0B}"/>
              </a:ext>
            </a:extLst>
          </p:cNvPr>
          <p:cNvSpPr>
            <a:spLocks noGrp="1"/>
          </p:cNvSpPr>
          <p:nvPr>
            <p:ph type="title"/>
          </p:nvPr>
        </p:nvSpPr>
        <p:spPr>
          <a:xfrm>
            <a:off x="1069848" y="484632"/>
            <a:ext cx="10058400" cy="1609344"/>
          </a:xfrm>
        </p:spPr>
        <p:txBody>
          <a:bodyPr>
            <a:normAutofit/>
          </a:bodyPr>
          <a:lstStyle/>
          <a:p>
            <a:r>
              <a:rPr lang="en-ZA" sz="4400" dirty="0"/>
              <a:t>Discussion:  Findings &amp; Implications</a:t>
            </a:r>
            <a:br>
              <a:rPr lang="en-GB" b="1" dirty="0"/>
            </a:br>
            <a:r>
              <a:rPr lang="en-GB" sz="2700" b="1" u="sng" dirty="0"/>
              <a:t>GENRE ANALYSIS</a:t>
            </a:r>
            <a:endParaRPr lang="en-ZA" u="sng" dirty="0"/>
          </a:p>
        </p:txBody>
      </p:sp>
      <p:sp>
        <p:nvSpPr>
          <p:cNvPr id="6" name="Content Placeholder 5">
            <a:extLst>
              <a:ext uri="{FF2B5EF4-FFF2-40B4-BE49-F238E27FC236}">
                <a16:creationId xmlns:a16="http://schemas.microsoft.com/office/drawing/2014/main" id="{4C4D1C18-6122-933F-02A8-FFFD1D778F22}"/>
              </a:ext>
            </a:extLst>
          </p:cNvPr>
          <p:cNvSpPr>
            <a:spLocks noGrp="1"/>
          </p:cNvSpPr>
          <p:nvPr>
            <p:ph idx="1"/>
          </p:nvPr>
        </p:nvSpPr>
        <p:spPr>
          <a:xfrm>
            <a:off x="1069848" y="2320412"/>
            <a:ext cx="10058400" cy="3851787"/>
          </a:xfrm>
        </p:spPr>
        <p:txBody>
          <a:bodyPr>
            <a:normAutofit/>
          </a:bodyPr>
          <a:lstStyle/>
          <a:p>
            <a:pPr marL="0" indent="0">
              <a:buNone/>
            </a:pPr>
            <a:endParaRPr lang="en-GB" b="1" dirty="0"/>
          </a:p>
          <a:p>
            <a:pPr marL="0" indent="0">
              <a:buNone/>
            </a:pPr>
            <a:r>
              <a:rPr lang="en-GB" b="1" dirty="0"/>
              <a:t>Implication: </a:t>
            </a:r>
          </a:p>
          <a:p>
            <a:pPr marL="0" indent="0">
              <a:buNone/>
            </a:pPr>
            <a:endParaRPr lang="en-GB" dirty="0"/>
          </a:p>
          <a:p>
            <a:pPr>
              <a:buFont typeface="Wingdings" panose="05000000000000000000" pitchFamily="2" charset="2"/>
              <a:buChar char="v"/>
            </a:pPr>
            <a:r>
              <a:rPr lang="en-GB" sz="1800" dirty="0">
                <a:solidFill>
                  <a:srgbClr val="000000"/>
                </a:solidFill>
                <a:latin typeface="Rockwell" panose="02060603020205020403" pitchFamily="18" charset="0"/>
              </a:rPr>
              <a:t>  There's growing interest in non-fiction books among readers</a:t>
            </a:r>
          </a:p>
          <a:p>
            <a:pPr>
              <a:buFont typeface="Wingdings" panose="05000000000000000000" pitchFamily="2" charset="2"/>
              <a:buChar char="v"/>
            </a:pPr>
            <a:r>
              <a:rPr lang="en-GB" sz="1800" dirty="0">
                <a:solidFill>
                  <a:srgbClr val="000000"/>
                </a:solidFill>
                <a:latin typeface="Rockwell" panose="02060603020205020403" pitchFamily="18" charset="0"/>
              </a:rPr>
              <a:t>  Non-fiction books may offer more revenue potential for publishers and authors</a:t>
            </a:r>
          </a:p>
          <a:p>
            <a:pPr>
              <a:buFont typeface="Wingdings" panose="05000000000000000000" pitchFamily="2" charset="2"/>
              <a:buChar char="v"/>
            </a:pPr>
            <a:r>
              <a:rPr lang="en-GB" sz="1800" dirty="0">
                <a:solidFill>
                  <a:srgbClr val="000000"/>
                </a:solidFill>
                <a:latin typeface="Rockwell" panose="02060603020205020403" pitchFamily="18" charset="0"/>
              </a:rPr>
              <a:t> Non-fiction books may offer more revenue potential for publishers and authors </a:t>
            </a:r>
          </a:p>
        </p:txBody>
      </p:sp>
      <p:sp>
        <p:nvSpPr>
          <p:cNvPr id="19" name="Oval 18">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1" name="Oval 20">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058680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FCA88C2-C73C-4062-A097-8FBCE3090B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3981C21-E132-4402-B31B-D725C1CE77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53241"/>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A685C77-4E84-486A-9AE5-F3635BE98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2" y="822324"/>
            <a:ext cx="5149596" cy="5228279"/>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77054E-B131-00CA-35C3-F2B5E1A0180B}"/>
              </a:ext>
            </a:extLst>
          </p:cNvPr>
          <p:cNvSpPr>
            <a:spLocks noGrp="1"/>
          </p:cNvSpPr>
          <p:nvPr>
            <p:ph type="title"/>
          </p:nvPr>
        </p:nvSpPr>
        <p:spPr>
          <a:xfrm>
            <a:off x="1286934" y="1465790"/>
            <a:ext cx="3860798" cy="3941345"/>
          </a:xfrm>
        </p:spPr>
        <p:txBody>
          <a:bodyPr>
            <a:normAutofit/>
          </a:bodyPr>
          <a:lstStyle/>
          <a:p>
            <a:r>
              <a:rPr lang="en-ZA" sz="6000"/>
              <a:t>Conclusion</a:t>
            </a:r>
          </a:p>
        </p:txBody>
      </p:sp>
      <p:sp>
        <p:nvSpPr>
          <p:cNvPr id="18" name="Content Placeholder 2">
            <a:extLst>
              <a:ext uri="{FF2B5EF4-FFF2-40B4-BE49-F238E27FC236}">
                <a16:creationId xmlns:a16="http://schemas.microsoft.com/office/drawing/2014/main" id="{BA61C74B-2B08-E68F-508A-12BE529D2247}"/>
              </a:ext>
            </a:extLst>
          </p:cNvPr>
          <p:cNvSpPr>
            <a:spLocks noGrp="1"/>
          </p:cNvSpPr>
          <p:nvPr>
            <p:ph idx="1"/>
          </p:nvPr>
        </p:nvSpPr>
        <p:spPr>
          <a:xfrm>
            <a:off x="6417733" y="1359090"/>
            <a:ext cx="5132665" cy="4048046"/>
          </a:xfrm>
        </p:spPr>
        <p:txBody>
          <a:bodyPr anchor="ctr">
            <a:normAutofit/>
          </a:bodyPr>
          <a:lstStyle/>
          <a:p>
            <a:pPr marL="0" indent="0">
              <a:buNone/>
            </a:pPr>
            <a:endParaRPr lang="en-ZA" sz="1600"/>
          </a:p>
          <a:p>
            <a:pPr marL="0" indent="0">
              <a:buNone/>
            </a:pPr>
            <a:r>
              <a:rPr lang="en-ZA" sz="1600"/>
              <a:t> </a:t>
            </a:r>
            <a:r>
              <a:rPr lang="en-GB" sz="1600"/>
              <a:t>In conclusion, these findings highlight the importance of quality content that garners high ratings and encourages customer reviews. They also underscore the need for strategic pricing, especially in the non-fiction category. </a:t>
            </a:r>
          </a:p>
          <a:p>
            <a:pPr marL="0" indent="0">
              <a:buNone/>
            </a:pPr>
            <a:r>
              <a:rPr lang="en-GB" sz="1600"/>
              <a:t>      The growth in non-fiction suggests opportunities for expansion in this area, while the stability of fiction indicates a reliable market base. </a:t>
            </a:r>
          </a:p>
          <a:p>
            <a:pPr marL="0" indent="0">
              <a:buNone/>
            </a:pPr>
            <a:r>
              <a:rPr lang="en-GB" sz="1600"/>
              <a:t>Stakeholders should consider these insights when making decisions about author acquisitions, marketing strategies, pricing, and genre focus in their publishing portfolios. By leveraging these trends, publishers can better position themselves in a competitive and evolving book market.</a:t>
            </a:r>
            <a:endParaRPr lang="en-ZA" sz="1600"/>
          </a:p>
        </p:txBody>
      </p:sp>
      <p:sp>
        <p:nvSpPr>
          <p:cNvPr id="19" name="Rectangle 18">
            <a:extLst>
              <a:ext uri="{FF2B5EF4-FFF2-40B4-BE49-F238E27FC236}">
                <a16:creationId xmlns:a16="http://schemas.microsoft.com/office/drawing/2014/main" id="{E55C1C3E-5158-47F3-8FD9-14B22C3E6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604" y="6121662"/>
            <a:ext cx="109087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3121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D8AFD15B-CF29-4306-884F-47675092F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0B2758C-041B-0182-D544-66EC12930837}"/>
              </a:ext>
            </a:extLst>
          </p:cNvPr>
          <p:cNvSpPr>
            <a:spLocks noGrp="1"/>
          </p:cNvSpPr>
          <p:nvPr>
            <p:ph type="title"/>
          </p:nvPr>
        </p:nvSpPr>
        <p:spPr>
          <a:xfrm>
            <a:off x="6587544" y="1382165"/>
            <a:ext cx="4869179" cy="1517984"/>
          </a:xfrm>
        </p:spPr>
        <p:txBody>
          <a:bodyPr>
            <a:normAutofit/>
          </a:bodyPr>
          <a:lstStyle/>
          <a:p>
            <a:r>
              <a:rPr lang="en-ZA" sz="4800">
                <a:solidFill>
                  <a:srgbClr val="000000"/>
                </a:solidFill>
              </a:rPr>
              <a:t>Executive summary</a:t>
            </a:r>
          </a:p>
        </p:txBody>
      </p:sp>
      <p:pic>
        <p:nvPicPr>
          <p:cNvPr id="27" name="Picture 26" descr="Books stacked on a table">
            <a:extLst>
              <a:ext uri="{FF2B5EF4-FFF2-40B4-BE49-F238E27FC236}">
                <a16:creationId xmlns:a16="http://schemas.microsoft.com/office/drawing/2014/main" id="{96FC397D-6302-A701-CF89-A4E065491A47}"/>
              </a:ext>
            </a:extLst>
          </p:cNvPr>
          <p:cNvPicPr>
            <a:picLocks noChangeAspect="1"/>
          </p:cNvPicPr>
          <p:nvPr/>
        </p:nvPicPr>
        <p:blipFill rotWithShape="1">
          <a:blip r:embed="rId2"/>
          <a:srcRect l="19134" r="17635" b="1"/>
          <a:stretch/>
        </p:blipFill>
        <p:spPr>
          <a:xfrm>
            <a:off x="-9866" y="401980"/>
            <a:ext cx="6115733" cy="6456021"/>
          </a:xfrm>
          <a:custGeom>
            <a:avLst/>
            <a:gdLst/>
            <a:ahLst/>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p:spPr>
      </p:pic>
      <p:sp>
        <p:nvSpPr>
          <p:cNvPr id="37" name="Freeform: Shape 36">
            <a:extLst>
              <a:ext uri="{FF2B5EF4-FFF2-40B4-BE49-F238E27FC236}">
                <a16:creationId xmlns:a16="http://schemas.microsoft.com/office/drawing/2014/main" id="{96349AB3-1BD3-41E1-8979-1DBDCB5CD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66" y="401980"/>
            <a:ext cx="6115733" cy="6456021"/>
          </a:xfrm>
          <a:custGeom>
            <a:avLst/>
            <a:gdLst>
              <a:gd name="connsiteX0" fmla="*/ 2259477 w 6115733"/>
              <a:gd name="connsiteY0" fmla="*/ 433395 h 6456021"/>
              <a:gd name="connsiteX1" fmla="*/ 5681904 w 6115733"/>
              <a:gd name="connsiteY1" fmla="*/ 3852396 h 6456021"/>
              <a:gd name="connsiteX2" fmla="*/ 4679499 w 6115733"/>
              <a:gd name="connsiteY2" fmla="*/ 6269995 h 6456021"/>
              <a:gd name="connsiteX3" fmla="*/ 4474613 w 6115733"/>
              <a:gd name="connsiteY3" fmla="*/ 6456021 h 6456021"/>
              <a:gd name="connsiteX4" fmla="*/ 44341 w 6115733"/>
              <a:gd name="connsiteY4" fmla="*/ 6456021 h 6456021"/>
              <a:gd name="connsiteX5" fmla="*/ 0 w 6115733"/>
              <a:gd name="connsiteY5" fmla="*/ 6415762 h 6456021"/>
              <a:gd name="connsiteX6" fmla="*/ 0 w 6115733"/>
              <a:gd name="connsiteY6" fmla="*/ 1289029 h 6456021"/>
              <a:gd name="connsiteX7" fmla="*/ 82495 w 6115733"/>
              <a:gd name="connsiteY7" fmla="*/ 1214128 h 6456021"/>
              <a:gd name="connsiteX8" fmla="*/ 2259477 w 6115733"/>
              <a:gd name="connsiteY8" fmla="*/ 433395 h 6456021"/>
              <a:gd name="connsiteX9" fmla="*/ 2259477 w 6115733"/>
              <a:gd name="connsiteY9" fmla="*/ 0 h 6456021"/>
              <a:gd name="connsiteX10" fmla="*/ 6115733 w 6115733"/>
              <a:gd name="connsiteY10" fmla="*/ 3852396 h 6456021"/>
              <a:gd name="connsiteX11" fmla="*/ 5235152 w 6115733"/>
              <a:gd name="connsiteY11" fmla="*/ 6302877 h 6456021"/>
              <a:gd name="connsiteX12" fmla="*/ 5095826 w 6115733"/>
              <a:gd name="connsiteY12" fmla="*/ 6456021 h 6456021"/>
              <a:gd name="connsiteX13" fmla="*/ 4617788 w 6115733"/>
              <a:gd name="connsiteY13" fmla="*/ 6456021 h 6456021"/>
              <a:gd name="connsiteX14" fmla="*/ 4747668 w 6115733"/>
              <a:gd name="connsiteY14" fmla="*/ 6338096 h 6456021"/>
              <a:gd name="connsiteX15" fmla="*/ 5778311 w 6115733"/>
              <a:gd name="connsiteY15" fmla="*/ 3852396 h 6456021"/>
              <a:gd name="connsiteX16" fmla="*/ 2259477 w 6115733"/>
              <a:gd name="connsiteY16" fmla="*/ 337085 h 6456021"/>
              <a:gd name="connsiteX17" fmla="*/ 21172 w 6115733"/>
              <a:gd name="connsiteY17" fmla="*/ 1139811 h 6456021"/>
              <a:gd name="connsiteX18" fmla="*/ 0 w 6115733"/>
              <a:gd name="connsiteY18" fmla="*/ 1159034 h 6456021"/>
              <a:gd name="connsiteX19" fmla="*/ 0 w 6115733"/>
              <a:gd name="connsiteY19" fmla="*/ 735177 h 6456021"/>
              <a:gd name="connsiteX20" fmla="*/ 103407 w 6115733"/>
              <a:gd name="connsiteY20" fmla="*/ 657929 h 6456021"/>
              <a:gd name="connsiteX21" fmla="*/ 2259477 w 6115733"/>
              <a:gd name="connsiteY21" fmla="*/ 0 h 645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15733" h="6456021">
                <a:moveTo>
                  <a:pt x="2259477" y="433395"/>
                </a:moveTo>
                <a:cubicBezTo>
                  <a:pt x="4149632" y="433395"/>
                  <a:pt x="5681904" y="1964133"/>
                  <a:pt x="5681904" y="3852396"/>
                </a:cubicBezTo>
                <a:cubicBezTo>
                  <a:pt x="5681904" y="4796527"/>
                  <a:pt x="5298836" y="5651278"/>
                  <a:pt x="4679499" y="6269995"/>
                </a:cubicBezTo>
                <a:lnTo>
                  <a:pt x="4474613" y="6456021"/>
                </a:lnTo>
                <a:lnTo>
                  <a:pt x="44341" y="6456021"/>
                </a:lnTo>
                <a:lnTo>
                  <a:pt x="0" y="6415762"/>
                </a:lnTo>
                <a:lnTo>
                  <a:pt x="0" y="1289029"/>
                </a:lnTo>
                <a:lnTo>
                  <a:pt x="82495" y="1214128"/>
                </a:lnTo>
                <a:cubicBezTo>
                  <a:pt x="674092" y="726388"/>
                  <a:pt x="1432534" y="433395"/>
                  <a:pt x="2259477" y="433395"/>
                </a:cubicBezTo>
                <a:close/>
                <a:moveTo>
                  <a:pt x="2259477" y="0"/>
                </a:moveTo>
                <a:cubicBezTo>
                  <a:pt x="4389229" y="0"/>
                  <a:pt x="6115733" y="1724776"/>
                  <a:pt x="6115733" y="3852396"/>
                </a:cubicBezTo>
                <a:cubicBezTo>
                  <a:pt x="6115733" y="4783230"/>
                  <a:pt x="5785270" y="5636956"/>
                  <a:pt x="5235152" y="6302877"/>
                </a:cubicBezTo>
                <a:lnTo>
                  <a:pt x="5095826" y="6456021"/>
                </a:lnTo>
                <a:lnTo>
                  <a:pt x="4617788" y="6456021"/>
                </a:lnTo>
                <a:lnTo>
                  <a:pt x="4747668" y="6338096"/>
                </a:lnTo>
                <a:cubicBezTo>
                  <a:pt x="5384452" y="5701950"/>
                  <a:pt x="5778311" y="4823122"/>
                  <a:pt x="5778311" y="3852396"/>
                </a:cubicBezTo>
                <a:cubicBezTo>
                  <a:pt x="5778311" y="1910944"/>
                  <a:pt x="4202875" y="337085"/>
                  <a:pt x="2259477" y="337085"/>
                </a:cubicBezTo>
                <a:cubicBezTo>
                  <a:pt x="1409240" y="337085"/>
                  <a:pt x="629434" y="638331"/>
                  <a:pt x="21172" y="1139811"/>
                </a:cubicBezTo>
                <a:lnTo>
                  <a:pt x="0" y="1159034"/>
                </a:lnTo>
                <a:lnTo>
                  <a:pt x="0" y="735177"/>
                </a:lnTo>
                <a:lnTo>
                  <a:pt x="103407" y="657929"/>
                </a:lnTo>
                <a:cubicBezTo>
                  <a:pt x="718869" y="242547"/>
                  <a:pt x="1460820" y="0"/>
                  <a:pt x="2259477" y="0"/>
                </a:cubicBez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8" name="Content Placeholder 4">
            <a:extLst>
              <a:ext uri="{FF2B5EF4-FFF2-40B4-BE49-F238E27FC236}">
                <a16:creationId xmlns:a16="http://schemas.microsoft.com/office/drawing/2014/main" id="{FD51E1EF-E850-79A9-536B-4D6504EEDE90}"/>
              </a:ext>
            </a:extLst>
          </p:cNvPr>
          <p:cNvSpPr>
            <a:spLocks noGrp="1"/>
          </p:cNvSpPr>
          <p:nvPr>
            <p:ph idx="1"/>
          </p:nvPr>
        </p:nvSpPr>
        <p:spPr>
          <a:xfrm>
            <a:off x="6532546" y="2643595"/>
            <a:ext cx="4869179" cy="3065865"/>
          </a:xfrm>
        </p:spPr>
        <p:txBody>
          <a:bodyPr anchor="t">
            <a:normAutofit lnSpcReduction="10000"/>
          </a:bodyPr>
          <a:lstStyle/>
          <a:p>
            <a:endParaRPr lang="en-GB" sz="1700" dirty="0">
              <a:solidFill>
                <a:srgbClr val="000000"/>
              </a:solidFill>
            </a:endParaRPr>
          </a:p>
          <a:p>
            <a:r>
              <a:rPr lang="en-ZA" sz="1700" dirty="0">
                <a:solidFill>
                  <a:srgbClr val="000000"/>
                </a:solidFill>
              </a:rPr>
              <a:t>The data analysis explores the top 50 Amazon bestselling books from 2009 to 2019, gaining insights on user ratings, reviews, prices and genre. </a:t>
            </a:r>
          </a:p>
          <a:p>
            <a:pPr marL="0" indent="0">
              <a:buNone/>
            </a:pPr>
            <a:endParaRPr lang="en-ZA" sz="1700" dirty="0">
              <a:solidFill>
                <a:srgbClr val="000000"/>
              </a:solidFill>
            </a:endParaRPr>
          </a:p>
          <a:p>
            <a:r>
              <a:rPr lang="en-GB" sz="1700" dirty="0">
                <a:solidFill>
                  <a:srgbClr val="000000"/>
                </a:solidFill>
              </a:rPr>
              <a:t>Utilizing Python's Pandas for data manipulation and Matplotlib / Seaborn for visualization, key insights are derived to understand trends and patterns within the dataset.</a:t>
            </a:r>
            <a:endParaRPr lang="en-ZA" sz="1700" dirty="0">
              <a:solidFill>
                <a:srgbClr val="000000"/>
              </a:solidFill>
            </a:endParaRPr>
          </a:p>
        </p:txBody>
      </p:sp>
      <p:grpSp>
        <p:nvGrpSpPr>
          <p:cNvPr id="39" name="Group 38">
            <a:extLst>
              <a:ext uri="{FF2B5EF4-FFF2-40B4-BE49-F238E27FC236}">
                <a16:creationId xmlns:a16="http://schemas.microsoft.com/office/drawing/2014/main" id="{54CA915D-BDF0-41F8-B00E-FB186EFF7B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0" name="Oval 39">
              <a:extLst>
                <a:ext uri="{FF2B5EF4-FFF2-40B4-BE49-F238E27FC236}">
                  <a16:creationId xmlns:a16="http://schemas.microsoft.com/office/drawing/2014/main" id="{317AAC03-BF64-4E67-9032-3BD0249980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ZA"/>
            </a:p>
          </p:txBody>
        </p:sp>
        <p:sp>
          <p:nvSpPr>
            <p:cNvPr id="41" name="Oval 40">
              <a:extLst>
                <a:ext uri="{FF2B5EF4-FFF2-40B4-BE49-F238E27FC236}">
                  <a16:creationId xmlns:a16="http://schemas.microsoft.com/office/drawing/2014/main" id="{1A131397-5A45-4344-9983-5E400A3EA5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ZA"/>
            </a:p>
          </p:txBody>
        </p:sp>
      </p:grpSp>
    </p:spTree>
    <p:extLst>
      <p:ext uri="{BB962C8B-B14F-4D97-AF65-F5344CB8AC3E}">
        <p14:creationId xmlns:p14="http://schemas.microsoft.com/office/powerpoint/2010/main" val="3350500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0B2758C-041B-0182-D544-66EC12930837}"/>
              </a:ext>
            </a:extLst>
          </p:cNvPr>
          <p:cNvSpPr>
            <a:spLocks noGrp="1"/>
          </p:cNvSpPr>
          <p:nvPr>
            <p:ph type="title"/>
          </p:nvPr>
        </p:nvSpPr>
        <p:spPr>
          <a:xfrm>
            <a:off x="4970109" y="484632"/>
            <a:ext cx="6730277" cy="1609344"/>
          </a:xfrm>
          <a:ln>
            <a:noFill/>
          </a:ln>
        </p:spPr>
        <p:txBody>
          <a:bodyPr>
            <a:normAutofit/>
          </a:bodyPr>
          <a:lstStyle/>
          <a:p>
            <a:r>
              <a:rPr lang="en-ZA" sz="4800"/>
              <a:t>DATA ANALYSIS OVIEW </a:t>
            </a:r>
          </a:p>
        </p:txBody>
      </p:sp>
      <p:pic>
        <p:nvPicPr>
          <p:cNvPr id="27" name="Picture 26" descr="Books stacked on a table">
            <a:extLst>
              <a:ext uri="{FF2B5EF4-FFF2-40B4-BE49-F238E27FC236}">
                <a16:creationId xmlns:a16="http://schemas.microsoft.com/office/drawing/2014/main" id="{96FC397D-6302-A701-CF89-A4E065491A47}"/>
              </a:ext>
            </a:extLst>
          </p:cNvPr>
          <p:cNvPicPr>
            <a:picLocks noChangeAspect="1"/>
          </p:cNvPicPr>
          <p:nvPr/>
        </p:nvPicPr>
        <p:blipFill rotWithShape="1">
          <a:blip r:embed="rId4"/>
          <a:srcRect l="28380" r="26392" b="-1"/>
          <a:stretch/>
        </p:blipFill>
        <p:spPr>
          <a:xfrm>
            <a:off x="3344" y="10"/>
            <a:ext cx="4646726" cy="6857990"/>
          </a:xfrm>
          <a:prstGeom prst="rect">
            <a:avLst/>
          </a:prstGeom>
        </p:spPr>
      </p:pic>
      <p:sp>
        <p:nvSpPr>
          <p:cNvPr id="28" name="Content Placeholder 4">
            <a:extLst>
              <a:ext uri="{FF2B5EF4-FFF2-40B4-BE49-F238E27FC236}">
                <a16:creationId xmlns:a16="http://schemas.microsoft.com/office/drawing/2014/main" id="{FD51E1EF-E850-79A9-536B-4D6504EEDE90}"/>
              </a:ext>
            </a:extLst>
          </p:cNvPr>
          <p:cNvSpPr>
            <a:spLocks noGrp="1"/>
          </p:cNvSpPr>
          <p:nvPr>
            <p:ph idx="1"/>
          </p:nvPr>
        </p:nvSpPr>
        <p:spPr>
          <a:xfrm>
            <a:off x="4970109" y="2121408"/>
            <a:ext cx="6730276" cy="4050792"/>
          </a:xfrm>
        </p:spPr>
        <p:txBody>
          <a:bodyPr>
            <a:normAutofit/>
          </a:bodyPr>
          <a:lstStyle/>
          <a:p>
            <a:pPr>
              <a:buFont typeface="Arial" panose="020B0604020202020204" pitchFamily="34" charset="0"/>
              <a:buChar char="•"/>
            </a:pPr>
            <a:endParaRPr lang="en-GB" sz="1800" b="0" i="0">
              <a:effectLst/>
              <a:highlight>
                <a:srgbClr val="FFFFFF"/>
              </a:highlight>
              <a:latin typeface="IBM Plex Sans" panose="020F0502020204030204" pitchFamily="34" charset="0"/>
            </a:endParaRPr>
          </a:p>
          <a:p>
            <a:pPr>
              <a:buFont typeface="Wingdings" panose="05000000000000000000" pitchFamily="2" charset="2"/>
              <a:buChar char="v"/>
            </a:pPr>
            <a:r>
              <a:rPr lang="en-GB" sz="1800" b="0" i="0">
                <a:effectLst/>
                <a:highlight>
                  <a:srgbClr val="FFFFFF"/>
                </a:highlight>
                <a:latin typeface="Rockwell Nova Cond" panose="02060506020205020403" pitchFamily="18" charset="0"/>
              </a:rPr>
              <a:t> </a:t>
            </a:r>
            <a:r>
              <a:rPr lang="en-GB" sz="1800" b="0" i="0">
                <a:effectLst/>
                <a:highlight>
                  <a:srgbClr val="FFFFFF"/>
                </a:highlight>
              </a:rPr>
              <a:t>What is the average rating of the books?</a:t>
            </a:r>
          </a:p>
          <a:p>
            <a:pPr>
              <a:buFont typeface="Wingdings" panose="05000000000000000000" pitchFamily="2" charset="2"/>
              <a:buChar char="v"/>
            </a:pPr>
            <a:r>
              <a:rPr lang="en-GB" sz="1800" b="0" i="0">
                <a:effectLst/>
                <a:highlight>
                  <a:srgbClr val="FFFFFF"/>
                </a:highlight>
              </a:rPr>
              <a:t> What is the distribution of the number of reviews received by the books?</a:t>
            </a:r>
          </a:p>
          <a:p>
            <a:pPr>
              <a:buFont typeface="Wingdings" panose="05000000000000000000" pitchFamily="2" charset="2"/>
              <a:buChar char="v"/>
            </a:pPr>
            <a:r>
              <a:rPr lang="en-GB" sz="1800" b="0" i="0">
                <a:effectLst/>
                <a:highlight>
                  <a:srgbClr val="FFFFFF"/>
                </a:highlight>
              </a:rPr>
              <a:t> Which book has the highest price?</a:t>
            </a:r>
          </a:p>
          <a:p>
            <a:pPr>
              <a:buFont typeface="Wingdings" panose="05000000000000000000" pitchFamily="2" charset="2"/>
              <a:buChar char="v"/>
            </a:pPr>
            <a:r>
              <a:rPr lang="en-GB" sz="1800" b="0" i="0">
                <a:effectLst/>
                <a:highlight>
                  <a:srgbClr val="FFFFFF"/>
                </a:highlight>
              </a:rPr>
              <a:t> What is the correlation between the rating and the price of the books?</a:t>
            </a:r>
          </a:p>
          <a:p>
            <a:pPr>
              <a:buFont typeface="Wingdings" panose="05000000000000000000" pitchFamily="2" charset="2"/>
              <a:buChar char="v"/>
            </a:pPr>
            <a:r>
              <a:rPr lang="en-GB" sz="1800" b="0" i="0">
                <a:effectLst/>
                <a:highlight>
                  <a:srgbClr val="FFFFFF"/>
                </a:highlight>
              </a:rPr>
              <a:t> What is the distribution of the genres of the books?</a:t>
            </a:r>
          </a:p>
          <a:p>
            <a:endParaRPr lang="en-ZA" sz="1800"/>
          </a:p>
        </p:txBody>
      </p:sp>
      <p:grpSp>
        <p:nvGrpSpPr>
          <p:cNvPr id="29" name="Group 28">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0" name="Oval 29">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2623225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EB177-79C6-1CE7-0DCB-1C4FC1DF2A0A}"/>
              </a:ext>
            </a:extLst>
          </p:cNvPr>
          <p:cNvSpPr>
            <a:spLocks noGrp="1"/>
          </p:cNvSpPr>
          <p:nvPr>
            <p:ph type="title"/>
          </p:nvPr>
        </p:nvSpPr>
        <p:spPr/>
        <p:txBody>
          <a:bodyPr/>
          <a:lstStyle/>
          <a:p>
            <a:r>
              <a:rPr lang="en-ZA" dirty="0"/>
              <a:t>INTRODUCTION</a:t>
            </a:r>
          </a:p>
        </p:txBody>
      </p:sp>
      <p:sp>
        <p:nvSpPr>
          <p:cNvPr id="3" name="Content Placeholder 2">
            <a:extLst>
              <a:ext uri="{FF2B5EF4-FFF2-40B4-BE49-F238E27FC236}">
                <a16:creationId xmlns:a16="http://schemas.microsoft.com/office/drawing/2014/main" id="{1BA97BB0-C993-318C-41C3-F33B278C4FC1}"/>
              </a:ext>
            </a:extLst>
          </p:cNvPr>
          <p:cNvSpPr>
            <a:spLocks noGrp="1"/>
          </p:cNvSpPr>
          <p:nvPr>
            <p:ph idx="1"/>
          </p:nvPr>
        </p:nvSpPr>
        <p:spPr/>
        <p:txBody>
          <a:bodyPr>
            <a:normAutofit fontScale="85000" lnSpcReduction="20000"/>
          </a:bodyPr>
          <a:lstStyle/>
          <a:p>
            <a:pPr marL="0" indent="0">
              <a:buNone/>
            </a:pPr>
            <a:r>
              <a:rPr lang="en-GB" dirty="0"/>
              <a:t>Welcome to my data analysis portfolio, where I explore insights derived from a dataset of books, including their ratings, reviews, prices, and genres. This portfolio showcases my ability to clean, analyze, and visualize data using Python, specifically leveraging libraries such as Pandas for data manipulation and Matplotlib/Seaborn for visualizations.</a:t>
            </a:r>
          </a:p>
          <a:p>
            <a:endParaRPr lang="en-GB" b="1" dirty="0"/>
          </a:p>
          <a:p>
            <a:pPr marL="0" indent="0">
              <a:buNone/>
            </a:pPr>
            <a:r>
              <a:rPr lang="en-GB" b="1" dirty="0"/>
              <a:t>Dataset Description:</a:t>
            </a:r>
            <a:endParaRPr lang="en-GB" dirty="0"/>
          </a:p>
          <a:p>
            <a:pPr>
              <a:buFont typeface="Wingdings" panose="05000000000000000000" pitchFamily="2" charset="2"/>
              <a:buChar char="v"/>
            </a:pPr>
            <a:r>
              <a:rPr lang="en-GB" dirty="0"/>
              <a:t> Year</a:t>
            </a:r>
          </a:p>
          <a:p>
            <a:pPr>
              <a:buFont typeface="Wingdings" panose="05000000000000000000" pitchFamily="2" charset="2"/>
              <a:buChar char="v"/>
            </a:pPr>
            <a:r>
              <a:rPr lang="en-GB" dirty="0"/>
              <a:t>Name</a:t>
            </a:r>
          </a:p>
          <a:p>
            <a:pPr>
              <a:buFont typeface="Wingdings" panose="05000000000000000000" pitchFamily="2" charset="2"/>
              <a:buChar char="v"/>
            </a:pPr>
            <a:r>
              <a:rPr lang="en-GB" dirty="0"/>
              <a:t> Author</a:t>
            </a:r>
          </a:p>
          <a:p>
            <a:pPr>
              <a:buFont typeface="Wingdings" panose="05000000000000000000" pitchFamily="2" charset="2"/>
              <a:buChar char="v"/>
            </a:pPr>
            <a:r>
              <a:rPr lang="en-GB" dirty="0"/>
              <a:t>User Rating</a:t>
            </a:r>
          </a:p>
          <a:p>
            <a:pPr>
              <a:buFont typeface="Wingdings" panose="05000000000000000000" pitchFamily="2" charset="2"/>
              <a:buChar char="v"/>
            </a:pPr>
            <a:r>
              <a:rPr lang="en-GB" dirty="0"/>
              <a:t>Reviews </a:t>
            </a:r>
          </a:p>
          <a:p>
            <a:pPr>
              <a:buFont typeface="Wingdings" panose="05000000000000000000" pitchFamily="2" charset="2"/>
              <a:buChar char="v"/>
            </a:pPr>
            <a:r>
              <a:rPr lang="en-GB" dirty="0"/>
              <a:t> Price</a:t>
            </a:r>
          </a:p>
          <a:p>
            <a:pPr>
              <a:buFont typeface="Wingdings" panose="05000000000000000000" pitchFamily="2" charset="2"/>
              <a:buChar char="v"/>
            </a:pPr>
            <a:r>
              <a:rPr lang="en-GB" dirty="0"/>
              <a:t>Genre</a:t>
            </a:r>
            <a:endParaRPr lang="en-ZA" dirty="0"/>
          </a:p>
        </p:txBody>
      </p:sp>
    </p:spTree>
    <p:extLst>
      <p:ext uri="{BB962C8B-B14F-4D97-AF65-F5344CB8AC3E}">
        <p14:creationId xmlns:p14="http://schemas.microsoft.com/office/powerpoint/2010/main" val="693658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B4CBE9-A00B-C537-3B2F-EFF297F5C7D4}"/>
              </a:ext>
            </a:extLst>
          </p:cNvPr>
          <p:cNvSpPr>
            <a:spLocks noGrp="1"/>
          </p:cNvSpPr>
          <p:nvPr>
            <p:ph type="title"/>
          </p:nvPr>
        </p:nvSpPr>
        <p:spPr>
          <a:xfrm>
            <a:off x="5181601" y="634946"/>
            <a:ext cx="6368142" cy="1450757"/>
          </a:xfrm>
        </p:spPr>
        <p:txBody>
          <a:bodyPr>
            <a:normAutofit fontScale="90000"/>
          </a:bodyPr>
          <a:lstStyle/>
          <a:p>
            <a:br>
              <a:rPr lang="en-ZA" dirty="0"/>
            </a:br>
            <a:r>
              <a:rPr lang="en-ZA" dirty="0"/>
              <a:t>METHODOLOGY</a:t>
            </a:r>
          </a:p>
        </p:txBody>
      </p:sp>
      <p:sp>
        <p:nvSpPr>
          <p:cNvPr id="6" name="Content Placeholder 5">
            <a:extLst>
              <a:ext uri="{FF2B5EF4-FFF2-40B4-BE49-F238E27FC236}">
                <a16:creationId xmlns:a16="http://schemas.microsoft.com/office/drawing/2014/main" id="{A4CB8234-7F90-467E-7FA0-3958B0253886}"/>
              </a:ext>
            </a:extLst>
          </p:cNvPr>
          <p:cNvSpPr>
            <a:spLocks noGrp="1"/>
          </p:cNvSpPr>
          <p:nvPr>
            <p:ph idx="1"/>
          </p:nvPr>
        </p:nvSpPr>
        <p:spPr>
          <a:xfrm>
            <a:off x="5102942" y="2198914"/>
            <a:ext cx="6446801" cy="3670180"/>
          </a:xfrm>
        </p:spPr>
        <p:txBody>
          <a:bodyPr>
            <a:normAutofit lnSpcReduction="10000"/>
          </a:bodyPr>
          <a:lstStyle/>
          <a:p>
            <a:r>
              <a:rPr lang="en-ZA" dirty="0"/>
              <a:t>Data analysis was perform using python pandas, matplotlib and Seaborn.  The data did not have missing values or duplicate rows and duplicate column, and this is good as it ensure correct analysis.</a:t>
            </a:r>
          </a:p>
          <a:p>
            <a:r>
              <a:rPr lang="en-ZA" b="1" dirty="0"/>
              <a:t>Data analysis tickets are as follows: </a:t>
            </a:r>
          </a:p>
          <a:p>
            <a:pPr>
              <a:buFont typeface="Wingdings" panose="05000000000000000000" pitchFamily="2" charset="2"/>
              <a:buChar char="v"/>
            </a:pPr>
            <a:r>
              <a:rPr lang="en-ZA" dirty="0"/>
              <a:t> </a:t>
            </a:r>
            <a:r>
              <a:rPr lang="en-GB" b="1" dirty="0"/>
              <a:t>Ticket 1: </a:t>
            </a:r>
            <a:r>
              <a:rPr lang="en-GB" dirty="0"/>
              <a:t>Data Cleaning and Preparation</a:t>
            </a:r>
          </a:p>
          <a:p>
            <a:pPr>
              <a:buFont typeface="Wingdings" panose="05000000000000000000" pitchFamily="2" charset="2"/>
              <a:buChar char="v"/>
            </a:pPr>
            <a:r>
              <a:rPr lang="en-GB" dirty="0"/>
              <a:t> </a:t>
            </a:r>
            <a:r>
              <a:rPr lang="en-GB" b="1" dirty="0"/>
              <a:t>Ticket 2: </a:t>
            </a:r>
            <a:r>
              <a:rPr lang="en-GB" dirty="0"/>
              <a:t>Descriptive Statistics</a:t>
            </a:r>
          </a:p>
          <a:p>
            <a:pPr>
              <a:buFont typeface="Wingdings" panose="05000000000000000000" pitchFamily="2" charset="2"/>
              <a:buChar char="v"/>
            </a:pPr>
            <a:r>
              <a:rPr lang="en-GB" dirty="0"/>
              <a:t> </a:t>
            </a:r>
            <a:r>
              <a:rPr lang="en-GB" b="1" dirty="0"/>
              <a:t>Ticket 3: </a:t>
            </a:r>
            <a:r>
              <a:rPr lang="en-GB" dirty="0"/>
              <a:t>Exploratory Data Analysis: Trend Analysis, Correlation Analysis and Grouped Analysis</a:t>
            </a:r>
            <a:endParaRPr lang="en-ZA" dirty="0"/>
          </a:p>
        </p:txBody>
      </p:sp>
      <p:pic>
        <p:nvPicPr>
          <p:cNvPr id="15" name="Picture 14" descr="Magnifying glass showing decling performance">
            <a:extLst>
              <a:ext uri="{FF2B5EF4-FFF2-40B4-BE49-F238E27FC236}">
                <a16:creationId xmlns:a16="http://schemas.microsoft.com/office/drawing/2014/main" id="{4C310281-9E10-9594-2318-2F0F005B0C68}"/>
              </a:ext>
            </a:extLst>
          </p:cNvPr>
          <p:cNvPicPr>
            <a:picLocks noChangeAspect="1"/>
          </p:cNvPicPr>
          <p:nvPr/>
        </p:nvPicPr>
        <p:blipFill rotWithShape="1">
          <a:blip r:embed="rId2"/>
          <a:srcRect l="10921" r="43859" b="1"/>
          <a:stretch/>
        </p:blipFill>
        <p:spPr>
          <a:xfrm>
            <a:off x="20" y="-12128"/>
            <a:ext cx="4654276" cy="6870127"/>
          </a:xfrm>
          <a:prstGeom prst="rect">
            <a:avLst/>
          </a:prstGeom>
        </p:spPr>
      </p:pic>
    </p:spTree>
    <p:extLst>
      <p:ext uri="{BB962C8B-B14F-4D97-AF65-F5344CB8AC3E}">
        <p14:creationId xmlns:p14="http://schemas.microsoft.com/office/powerpoint/2010/main" val="988451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2" name="Oval 21">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3" name="Oval 22">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5" name="Rectangle 24">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229F8FFD-EA07-F02E-6273-E2973821D781}"/>
              </a:ext>
            </a:extLst>
          </p:cNvPr>
          <p:cNvSpPr>
            <a:spLocks noGrp="1"/>
          </p:cNvSpPr>
          <p:nvPr>
            <p:ph type="title"/>
          </p:nvPr>
        </p:nvSpPr>
        <p:spPr>
          <a:xfrm>
            <a:off x="8156350" y="484632"/>
            <a:ext cx="3544035" cy="1609344"/>
          </a:xfrm>
          <a:ln>
            <a:noFill/>
          </a:ln>
        </p:spPr>
        <p:txBody>
          <a:bodyPr vert="horz" lIns="91440" tIns="45720" rIns="91440" bIns="45720" rtlCol="0" anchor="ctr">
            <a:normAutofit/>
          </a:bodyPr>
          <a:lstStyle/>
          <a:p>
            <a:r>
              <a:rPr lang="en-US" sz="3200" dirty="0"/>
              <a:t>User Rating Analysis</a:t>
            </a:r>
          </a:p>
        </p:txBody>
      </p:sp>
      <p:pic>
        <p:nvPicPr>
          <p:cNvPr id="15" name="Content Placeholder 14" descr="A graph of a user ratings distribution&#10;&#10;Description automatically generated">
            <a:extLst>
              <a:ext uri="{FF2B5EF4-FFF2-40B4-BE49-F238E27FC236}">
                <a16:creationId xmlns:a16="http://schemas.microsoft.com/office/drawing/2014/main" id="{F9074E54-0D35-A833-65CF-0F818CA002BA}"/>
              </a:ext>
            </a:extLst>
          </p:cNvPr>
          <p:cNvPicPr>
            <a:picLocks noGrp="1" noChangeAspect="1"/>
          </p:cNvPicPr>
          <p:nvPr>
            <p:ph sz="half" idx="1"/>
          </p:nvPr>
        </p:nvPicPr>
        <p:blipFill rotWithShape="1">
          <a:blip r:embed="rId6">
            <a:extLst>
              <a:ext uri="{28A0092B-C50C-407E-A947-70E740481C1C}">
                <a14:useLocalDpi xmlns:a14="http://schemas.microsoft.com/office/drawing/2010/main" val="0"/>
              </a:ext>
            </a:extLst>
          </a:blip>
          <a:stretch/>
        </p:blipFill>
        <p:spPr>
          <a:xfrm>
            <a:off x="283914" y="189663"/>
            <a:ext cx="6931741" cy="3239337"/>
          </a:xfrm>
          <a:prstGeom prst="rect">
            <a:avLst/>
          </a:prstGeom>
        </p:spPr>
      </p:pic>
      <p:sp>
        <p:nvSpPr>
          <p:cNvPr id="16" name="Content Placeholder 15">
            <a:extLst>
              <a:ext uri="{FF2B5EF4-FFF2-40B4-BE49-F238E27FC236}">
                <a16:creationId xmlns:a16="http://schemas.microsoft.com/office/drawing/2014/main" id="{4FB28356-BC71-6D8F-4107-18666B56ADC4}"/>
              </a:ext>
            </a:extLst>
          </p:cNvPr>
          <p:cNvSpPr>
            <a:spLocks noGrp="1"/>
          </p:cNvSpPr>
          <p:nvPr>
            <p:ph sz="half" idx="2"/>
          </p:nvPr>
        </p:nvSpPr>
        <p:spPr>
          <a:xfrm>
            <a:off x="8156351" y="2121408"/>
            <a:ext cx="3544034" cy="4050792"/>
          </a:xfrm>
        </p:spPr>
        <p:txBody>
          <a:bodyPr vert="horz" lIns="91440" tIns="45720" rIns="91440" bIns="45720" rtlCol="0">
            <a:normAutofit/>
          </a:bodyPr>
          <a:lstStyle/>
          <a:p>
            <a:r>
              <a:rPr lang="en-US" sz="1600" dirty="0"/>
              <a:t> The distribution analysis has highest rating of 4,9 and lowest rating of 3,3. </a:t>
            </a:r>
          </a:p>
          <a:p>
            <a:r>
              <a:rPr lang="en-US" sz="1600" dirty="0"/>
              <a:t> Most book authors are rated from 4,5 to 4,9 and there is  a decline after 4,9. This  is where top rated authors can be found.</a:t>
            </a:r>
          </a:p>
          <a:p>
            <a:r>
              <a:rPr lang="en-US" sz="1600" dirty="0"/>
              <a:t>There are few outliners from 3,3 and 3,6.  </a:t>
            </a:r>
          </a:p>
          <a:p>
            <a:r>
              <a:rPr lang="en-US" sz="1600" dirty="0"/>
              <a:t>The average rating is 4,6 where an upward trend is found until there is downward slop after 4,9 ratings.  </a:t>
            </a:r>
          </a:p>
        </p:txBody>
      </p:sp>
      <p:grpSp>
        <p:nvGrpSpPr>
          <p:cNvPr id="27" name="Group 26">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8" name="Oval 27">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9" name="Oval 28">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52" name="Picture 51" descr="A green line graph with white text&#10;&#10;Description automatically generated">
            <a:extLst>
              <a:ext uri="{FF2B5EF4-FFF2-40B4-BE49-F238E27FC236}">
                <a16:creationId xmlns:a16="http://schemas.microsoft.com/office/drawing/2014/main" id="{47EDF84F-E437-8608-E1CC-C47AC717000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1615" y="3418351"/>
            <a:ext cx="6785480" cy="3239338"/>
          </a:xfrm>
          <a:prstGeom prst="rect">
            <a:avLst/>
          </a:prstGeom>
        </p:spPr>
      </p:pic>
    </p:spTree>
    <p:extLst>
      <p:ext uri="{BB962C8B-B14F-4D97-AF65-F5344CB8AC3E}">
        <p14:creationId xmlns:p14="http://schemas.microsoft.com/office/powerpoint/2010/main" val="4031873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2" name="Oval 21">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3" name="Oval 22">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5" name="Rectangle 24">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229F8FFD-EA07-F02E-6273-E2973821D781}"/>
              </a:ext>
            </a:extLst>
          </p:cNvPr>
          <p:cNvSpPr>
            <a:spLocks noGrp="1"/>
          </p:cNvSpPr>
          <p:nvPr>
            <p:ph type="title"/>
          </p:nvPr>
        </p:nvSpPr>
        <p:spPr>
          <a:xfrm>
            <a:off x="8156350" y="484632"/>
            <a:ext cx="3544035" cy="1609344"/>
          </a:xfrm>
          <a:ln>
            <a:noFill/>
          </a:ln>
        </p:spPr>
        <p:txBody>
          <a:bodyPr vert="horz" lIns="91440" tIns="45720" rIns="91440" bIns="45720" rtlCol="0" anchor="ctr">
            <a:normAutofit/>
          </a:bodyPr>
          <a:lstStyle/>
          <a:p>
            <a:r>
              <a:rPr lang="en-US" sz="3200" dirty="0"/>
              <a:t>User Rating Analysis</a:t>
            </a:r>
          </a:p>
        </p:txBody>
      </p:sp>
      <p:sp>
        <p:nvSpPr>
          <p:cNvPr id="16" name="Content Placeholder 15">
            <a:extLst>
              <a:ext uri="{FF2B5EF4-FFF2-40B4-BE49-F238E27FC236}">
                <a16:creationId xmlns:a16="http://schemas.microsoft.com/office/drawing/2014/main" id="{4FB28356-BC71-6D8F-4107-18666B56ADC4}"/>
              </a:ext>
            </a:extLst>
          </p:cNvPr>
          <p:cNvSpPr>
            <a:spLocks noGrp="1"/>
          </p:cNvSpPr>
          <p:nvPr>
            <p:ph sz="half" idx="2"/>
          </p:nvPr>
        </p:nvSpPr>
        <p:spPr>
          <a:xfrm>
            <a:off x="8156351" y="2121408"/>
            <a:ext cx="3544034" cy="4050792"/>
          </a:xfrm>
        </p:spPr>
        <p:txBody>
          <a:bodyPr vert="horz" lIns="91440" tIns="45720" rIns="91440" bIns="45720" rtlCol="0">
            <a:normAutofit/>
          </a:bodyPr>
          <a:lstStyle/>
          <a:p>
            <a:r>
              <a:rPr lang="en-US" sz="1600" dirty="0"/>
              <a:t> The Top 50 authors are groupby ‘Author’ and aggregated by ‘User Rating’ using the total sum. </a:t>
            </a:r>
          </a:p>
          <a:p>
            <a:r>
              <a:rPr lang="en-US" sz="1600" dirty="0"/>
              <a:t> The Top 50 authors are extracted from 550 authors in a dataset. </a:t>
            </a:r>
          </a:p>
          <a:p>
            <a:r>
              <a:rPr lang="en-US" sz="1600" dirty="0"/>
              <a:t> The top-rated author is Jeff Kinney and  the lowest in top 50 ratings is Rachel Hollis</a:t>
            </a:r>
          </a:p>
        </p:txBody>
      </p:sp>
      <p:grpSp>
        <p:nvGrpSpPr>
          <p:cNvPr id="27" name="Group 26">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8" name="Oval 27">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9" name="Oval 28">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5" name="Content Placeholder 4" descr="A graph of a number of people">
            <a:extLst>
              <a:ext uri="{FF2B5EF4-FFF2-40B4-BE49-F238E27FC236}">
                <a16:creationId xmlns:a16="http://schemas.microsoft.com/office/drawing/2014/main" id="{F82F56AA-92EB-E26F-DB3E-7E69F2F7C1A0}"/>
              </a:ext>
            </a:extLst>
          </p:cNvPr>
          <p:cNvPicPr>
            <a:picLocks noGrp="1" noChangeAspect="1"/>
          </p:cNvPicPr>
          <p:nvPr>
            <p:ph sz="half" idx="1"/>
          </p:nvPr>
        </p:nvPicPr>
        <p:blipFill>
          <a:blip r:embed="rId6">
            <a:extLst>
              <a:ext uri="{28A0092B-C50C-407E-A947-70E740481C1C}">
                <a14:useLocalDpi xmlns:a14="http://schemas.microsoft.com/office/drawing/2010/main" val="0"/>
              </a:ext>
            </a:extLst>
          </a:blip>
          <a:stretch>
            <a:fillRect/>
          </a:stretch>
        </p:blipFill>
        <p:spPr>
          <a:xfrm>
            <a:off x="137652" y="821635"/>
            <a:ext cx="7629831" cy="5437239"/>
          </a:xfrm>
        </p:spPr>
      </p:pic>
    </p:spTree>
    <p:extLst>
      <p:ext uri="{BB962C8B-B14F-4D97-AF65-F5344CB8AC3E}">
        <p14:creationId xmlns:p14="http://schemas.microsoft.com/office/powerpoint/2010/main" val="400652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2" name="Oval 21">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3" name="Oval 22">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5" name="Rectangle 24">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229F8FFD-EA07-F02E-6273-E2973821D781}"/>
              </a:ext>
            </a:extLst>
          </p:cNvPr>
          <p:cNvSpPr>
            <a:spLocks noGrp="1"/>
          </p:cNvSpPr>
          <p:nvPr>
            <p:ph type="title"/>
          </p:nvPr>
        </p:nvSpPr>
        <p:spPr>
          <a:xfrm>
            <a:off x="8156350" y="484632"/>
            <a:ext cx="3544035" cy="1609344"/>
          </a:xfrm>
          <a:ln>
            <a:noFill/>
          </a:ln>
        </p:spPr>
        <p:txBody>
          <a:bodyPr vert="horz" lIns="91440" tIns="45720" rIns="91440" bIns="45720" rtlCol="0" anchor="ctr">
            <a:normAutofit/>
          </a:bodyPr>
          <a:lstStyle/>
          <a:p>
            <a:r>
              <a:rPr lang="en-US" sz="3200" dirty="0"/>
              <a:t>Reviews Analysis</a:t>
            </a:r>
            <a:br>
              <a:rPr lang="en-US" sz="3200" dirty="0"/>
            </a:br>
            <a:endParaRPr lang="en-US" sz="3200" dirty="0"/>
          </a:p>
        </p:txBody>
      </p:sp>
      <p:grpSp>
        <p:nvGrpSpPr>
          <p:cNvPr id="27" name="Group 26">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8" name="Oval 27">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9" name="Oval 28">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6" name="Content Placeholder 5" descr="A graph of blue bars&#10;&#10;Description automatically generated">
            <a:extLst>
              <a:ext uri="{FF2B5EF4-FFF2-40B4-BE49-F238E27FC236}">
                <a16:creationId xmlns:a16="http://schemas.microsoft.com/office/drawing/2014/main" id="{D4E7A559-13A4-F51E-EF83-3CE0CA359524}"/>
              </a:ext>
            </a:extLst>
          </p:cNvPr>
          <p:cNvPicPr>
            <a:picLocks noGrp="1" noChangeAspect="1"/>
          </p:cNvPicPr>
          <p:nvPr>
            <p:ph sz="half" idx="1"/>
          </p:nvPr>
        </p:nvPicPr>
        <p:blipFill>
          <a:blip r:embed="rId7">
            <a:extLst>
              <a:ext uri="{28A0092B-C50C-407E-A947-70E740481C1C}">
                <a14:useLocalDpi xmlns:a14="http://schemas.microsoft.com/office/drawing/2010/main" val="0"/>
              </a:ext>
            </a:extLst>
          </a:blip>
          <a:stretch>
            <a:fillRect/>
          </a:stretch>
        </p:blipFill>
        <p:spPr>
          <a:xfrm>
            <a:off x="108155" y="131527"/>
            <a:ext cx="7556581" cy="2949762"/>
          </a:xfrm>
        </p:spPr>
      </p:pic>
      <p:sp>
        <p:nvSpPr>
          <p:cNvPr id="18" name="Content Placeholder 15">
            <a:extLst>
              <a:ext uri="{FF2B5EF4-FFF2-40B4-BE49-F238E27FC236}">
                <a16:creationId xmlns:a16="http://schemas.microsoft.com/office/drawing/2014/main" id="{FEDE6F3D-EF9E-B29D-2D4F-D1ACF12F0C61}"/>
              </a:ext>
            </a:extLst>
          </p:cNvPr>
          <p:cNvSpPr txBox="1">
            <a:spLocks/>
          </p:cNvSpPr>
          <p:nvPr/>
        </p:nvSpPr>
        <p:spPr>
          <a:xfrm>
            <a:off x="8156351" y="1938808"/>
            <a:ext cx="3544034"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sz="1600" dirty="0"/>
          </a:p>
        </p:txBody>
      </p:sp>
      <p:sp>
        <p:nvSpPr>
          <p:cNvPr id="19" name="Content Placeholder 15">
            <a:extLst>
              <a:ext uri="{FF2B5EF4-FFF2-40B4-BE49-F238E27FC236}">
                <a16:creationId xmlns:a16="http://schemas.microsoft.com/office/drawing/2014/main" id="{B9C116FB-AB0E-888F-3C9B-5DFA78486300}"/>
              </a:ext>
            </a:extLst>
          </p:cNvPr>
          <p:cNvSpPr txBox="1">
            <a:spLocks/>
          </p:cNvSpPr>
          <p:nvPr/>
        </p:nvSpPr>
        <p:spPr>
          <a:xfrm>
            <a:off x="8156351" y="2121408"/>
            <a:ext cx="3544034" cy="405079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sz="1600" dirty="0"/>
              <a:t>The distribution analysis has the highest reviews of 87841 and lowest reviews of 37. </a:t>
            </a:r>
          </a:p>
          <a:p>
            <a:r>
              <a:rPr lang="en-US" sz="1600" dirty="0"/>
              <a:t> The common range for review are between 0 – 25000 review. </a:t>
            </a:r>
          </a:p>
          <a:p>
            <a:r>
              <a:rPr lang="en-US" sz="1600" dirty="0"/>
              <a:t> There are few outliner on  60000 and 80000 reviews.  </a:t>
            </a:r>
          </a:p>
          <a:p>
            <a:r>
              <a:rPr lang="en-US" sz="1600" dirty="0"/>
              <a:t> The average reviews  are11953,28 and thereafter there is sharp decline in reviews.</a:t>
            </a:r>
          </a:p>
        </p:txBody>
      </p:sp>
      <p:pic>
        <p:nvPicPr>
          <p:cNvPr id="35" name="Content Placeholder 34" descr="A green line graph with numbers and a black background&#10;&#10;Description automatically generated">
            <a:extLst>
              <a:ext uri="{FF2B5EF4-FFF2-40B4-BE49-F238E27FC236}">
                <a16:creationId xmlns:a16="http://schemas.microsoft.com/office/drawing/2014/main" id="{E8D201D2-83E2-05A5-27A4-EDC71BDCEE2C}"/>
              </a:ext>
            </a:extLst>
          </p:cNvPr>
          <p:cNvPicPr>
            <a:picLocks noGrp="1" noChangeAspect="1"/>
          </p:cNvPicPr>
          <p:nvPr>
            <p:ph sz="half" idx="2"/>
          </p:nvPr>
        </p:nvPicPr>
        <p:blipFill>
          <a:blip r:embed="rId8">
            <a:extLst>
              <a:ext uri="{28A0092B-C50C-407E-A947-70E740481C1C}">
                <a14:useLocalDpi xmlns:a14="http://schemas.microsoft.com/office/drawing/2010/main" val="0"/>
              </a:ext>
            </a:extLst>
          </a:blip>
          <a:stretch>
            <a:fillRect/>
          </a:stretch>
        </p:blipFill>
        <p:spPr>
          <a:xfrm>
            <a:off x="303882" y="3246158"/>
            <a:ext cx="7360854" cy="2926042"/>
          </a:xfrm>
        </p:spPr>
      </p:pic>
    </p:spTree>
    <p:extLst>
      <p:ext uri="{BB962C8B-B14F-4D97-AF65-F5344CB8AC3E}">
        <p14:creationId xmlns:p14="http://schemas.microsoft.com/office/powerpoint/2010/main" val="5685339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Theme1</Template>
  <TotalTime>1160</TotalTime>
  <Words>1307</Words>
  <Application>Microsoft Office PowerPoint</Application>
  <PresentationFormat>Widescreen</PresentationFormat>
  <Paragraphs>155</Paragraphs>
  <Slides>23</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Aptos</vt:lpstr>
      <vt:lpstr>Arial</vt:lpstr>
      <vt:lpstr>Calibri</vt:lpstr>
      <vt:lpstr>IBM Plex Sans</vt:lpstr>
      <vt:lpstr>Rockwell</vt:lpstr>
      <vt:lpstr>Rockwell Condensed</vt:lpstr>
      <vt:lpstr>Rockwell Extra Bold</vt:lpstr>
      <vt:lpstr>Rockwell Nova Cond</vt:lpstr>
      <vt:lpstr>Wingdings</vt:lpstr>
      <vt:lpstr>Wood Type</vt:lpstr>
      <vt:lpstr>Top 50 Bestselling Books 2009 - 2019</vt:lpstr>
      <vt:lpstr>OUTLINE</vt:lpstr>
      <vt:lpstr>Executive summary</vt:lpstr>
      <vt:lpstr>DATA ANALYSIS OVIEW </vt:lpstr>
      <vt:lpstr>INTRODUCTION</vt:lpstr>
      <vt:lpstr> METHODOLOGY</vt:lpstr>
      <vt:lpstr>User Rating Analysis</vt:lpstr>
      <vt:lpstr>User Rating Analysis</vt:lpstr>
      <vt:lpstr>Reviews Analysis </vt:lpstr>
      <vt:lpstr>Reviews Analysis</vt:lpstr>
      <vt:lpstr> Price Analysis   </vt:lpstr>
      <vt:lpstr> Price Analysis   </vt:lpstr>
      <vt:lpstr>Price Analysis</vt:lpstr>
      <vt:lpstr> Genre Analysis    </vt:lpstr>
      <vt:lpstr>Discussion:  Findings &amp; Implications User Rating Analysis</vt:lpstr>
      <vt:lpstr>Discussion:  Findings &amp; Implications User Rating Analysis</vt:lpstr>
      <vt:lpstr>Discussion:  Findings &amp; Implications REVIEWS ANALYSIS</vt:lpstr>
      <vt:lpstr>Discussion:  Findings &amp; Implications REVIEWS ANALYSIS</vt:lpstr>
      <vt:lpstr>Discussion:  Findings &amp; Implications PRICE ANALYSIS</vt:lpstr>
      <vt:lpstr>Discussion:  Findings &amp; Implications PRICE ANALYSIS</vt:lpstr>
      <vt:lpstr>Discussion:  Findings &amp; Implications GENRE ANALYSIS</vt:lpstr>
      <vt:lpstr>Discussion:  Findings &amp; Implications GENRE ANALYSIS</vt:lpstr>
      <vt:lpstr>Conclusion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Ayanda Mteto</dc:creator>
  <cp:lastModifiedBy>Ayanda Mteto</cp:lastModifiedBy>
  <cp:revision>68</cp:revision>
  <dcterms:created xsi:type="dcterms:W3CDTF">2024-07-10T07:57:54Z</dcterms:created>
  <dcterms:modified xsi:type="dcterms:W3CDTF">2024-07-21T08:58:00Z</dcterms:modified>
</cp:coreProperties>
</file>