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85" r:id="rId10"/>
    <p:sldId id="286" r:id="rId11"/>
    <p:sldId id="287" r:id="rId1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4"/>
      <p:bold r:id="rId15"/>
      <p:italic r:id="rId16"/>
      <p:boldItalic r:id="rId17"/>
    </p:embeddedFont>
    <p:embeddedFont>
      <p:font typeface="Barlow Condensed" panose="00000506000000000000" pitchFamily="2" charset="0"/>
      <p:regular r:id="rId18"/>
      <p:bold r:id="rId19"/>
      <p:italic r:id="rId20"/>
      <p:boldItalic r:id="rId21"/>
    </p:embeddedFont>
    <p:embeddedFont>
      <p:font typeface="Barlow ExtraBold" panose="00000900000000000000" pitchFamily="2" charset="0"/>
      <p:bold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</p:embeddedFont>
    <p:embeddedFont>
      <p:font typeface="DM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6" userDrawn="1">
          <p15:clr>
            <a:srgbClr val="9AA0A6"/>
          </p15:clr>
        </p15:guide>
        <p15:guide id="2" orient="horz" pos="72" userDrawn="1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 Bráulio Silva de Oliveira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80E1C8-66AF-4835-A6D3-4B55B4F04A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6" d="100"/>
          <a:sy n="146" d="100"/>
        </p:scale>
        <p:origin x="594" y="114"/>
      </p:cViewPr>
      <p:guideLst>
        <p:guide orient="horz" pos="226"/>
        <p:guide orient="horz" pos="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cas Henrique Luccas" userId="a9c005f9c60888e3" providerId="LiveId" clId="{4934EB57-FE5A-48C9-B6C6-9F50C232EB96}"/>
    <pc:docChg chg="undo custSel delSld modSld">
      <pc:chgData name="Luccas Henrique Luccas" userId="a9c005f9c60888e3" providerId="LiveId" clId="{4934EB57-FE5A-48C9-B6C6-9F50C232EB96}" dt="2025-03-10T21:10:16.551" v="689" actId="20577"/>
      <pc:docMkLst>
        <pc:docMk/>
      </pc:docMkLst>
      <pc:sldChg chg="modSp mod">
        <pc:chgData name="Luccas Henrique Luccas" userId="a9c005f9c60888e3" providerId="LiveId" clId="{4934EB57-FE5A-48C9-B6C6-9F50C232EB96}" dt="2025-03-10T21:09:54.514" v="687" actId="20577"/>
        <pc:sldMkLst>
          <pc:docMk/>
          <pc:sldMk cId="0" sldId="256"/>
        </pc:sldMkLst>
        <pc:spChg chg="mod">
          <ac:chgData name="Luccas Henrique Luccas" userId="a9c005f9c60888e3" providerId="LiveId" clId="{4934EB57-FE5A-48C9-B6C6-9F50C232EB96}" dt="2025-03-10T21:09:39.679" v="682" actId="20577"/>
          <ac:spMkLst>
            <pc:docMk/>
            <pc:sldMk cId="0" sldId="256"/>
            <ac:spMk id="73" creationId="{00000000-0000-0000-0000-000000000000}"/>
          </ac:spMkLst>
        </pc:spChg>
        <pc:spChg chg="mod">
          <ac:chgData name="Luccas Henrique Luccas" userId="a9c005f9c60888e3" providerId="LiveId" clId="{4934EB57-FE5A-48C9-B6C6-9F50C232EB96}" dt="2025-03-10T21:09:54.514" v="687" actId="20577"/>
          <ac:spMkLst>
            <pc:docMk/>
            <pc:sldMk cId="0" sldId="256"/>
            <ac:spMk id="77" creationId="{00000000-0000-0000-0000-000000000000}"/>
          </ac:spMkLst>
        </pc:spChg>
      </pc:sldChg>
      <pc:sldChg chg="modSp mod">
        <pc:chgData name="Luccas Henrique Luccas" userId="a9c005f9c60888e3" providerId="LiveId" clId="{4934EB57-FE5A-48C9-B6C6-9F50C232EB96}" dt="2025-03-10T20:59:22.656" v="118" actId="20577"/>
        <pc:sldMkLst>
          <pc:docMk/>
          <pc:sldMk cId="0" sldId="263"/>
        </pc:sldMkLst>
        <pc:spChg chg="mod">
          <ac:chgData name="Luccas Henrique Luccas" userId="a9c005f9c60888e3" providerId="LiveId" clId="{4934EB57-FE5A-48C9-B6C6-9F50C232EB96}" dt="2025-03-10T20:59:22.656" v="118" actId="20577"/>
          <ac:spMkLst>
            <pc:docMk/>
            <pc:sldMk cId="0" sldId="263"/>
            <ac:spMk id="256" creationId="{00000000-0000-0000-0000-000000000000}"/>
          </ac:spMkLst>
        </pc:spChg>
      </pc:sldChg>
      <pc:sldChg chg="modSp mod">
        <pc:chgData name="Luccas Henrique Luccas" userId="a9c005f9c60888e3" providerId="LiveId" clId="{4934EB57-FE5A-48C9-B6C6-9F50C232EB96}" dt="2025-03-10T21:07:42.960" v="680" actId="20577"/>
        <pc:sldMkLst>
          <pc:docMk/>
          <pc:sldMk cId="0" sldId="264"/>
        </pc:sldMkLst>
        <pc:spChg chg="mod">
          <ac:chgData name="Luccas Henrique Luccas" userId="a9c005f9c60888e3" providerId="LiveId" clId="{4934EB57-FE5A-48C9-B6C6-9F50C232EB96}" dt="2025-03-10T21:04:23.076" v="510" actId="20577"/>
          <ac:spMkLst>
            <pc:docMk/>
            <pc:sldMk cId="0" sldId="264"/>
            <ac:spMk id="263" creationId="{00000000-0000-0000-0000-000000000000}"/>
          </ac:spMkLst>
        </pc:spChg>
        <pc:spChg chg="mod">
          <ac:chgData name="Luccas Henrique Luccas" userId="a9c005f9c60888e3" providerId="LiveId" clId="{4934EB57-FE5A-48C9-B6C6-9F50C232EB96}" dt="2025-03-10T21:07:42.960" v="680" actId="20577"/>
          <ac:spMkLst>
            <pc:docMk/>
            <pc:sldMk cId="0" sldId="264"/>
            <ac:spMk id="266" creationId="{00000000-0000-0000-0000-000000000000}"/>
          </ac:spMkLst>
        </pc:spChg>
      </pc:sldChg>
      <pc:sldChg chg="modSp mod">
        <pc:chgData name="Luccas Henrique Luccas" userId="a9c005f9c60888e3" providerId="LiveId" clId="{4934EB57-FE5A-48C9-B6C6-9F50C232EB96}" dt="2025-03-10T21:10:16.551" v="689" actId="20577"/>
        <pc:sldMkLst>
          <pc:docMk/>
          <pc:sldMk cId="0" sldId="286"/>
        </pc:sldMkLst>
        <pc:spChg chg="mod">
          <ac:chgData name="Luccas Henrique Luccas" userId="a9c005f9c60888e3" providerId="LiveId" clId="{4934EB57-FE5A-48C9-B6C6-9F50C232EB96}" dt="2025-03-10T21:10:16.551" v="689" actId="20577"/>
          <ac:spMkLst>
            <pc:docMk/>
            <pc:sldMk cId="0" sldId="286"/>
            <ac:spMk id="4" creationId="{BBAC5C86-B26D-FB0E-24B9-546983EA8506}"/>
          </ac:spMkLst>
        </pc:spChg>
        <pc:spChg chg="mod">
          <ac:chgData name="Luccas Henrique Luccas" userId="a9c005f9c60888e3" providerId="LiveId" clId="{4934EB57-FE5A-48C9-B6C6-9F50C232EB96}" dt="2025-03-10T20:58:05.320" v="1" actId="20577"/>
          <ac:spMkLst>
            <pc:docMk/>
            <pc:sldMk cId="0" sldId="286"/>
            <ac:spMk id="488" creationId="{00000000-0000-0000-0000-000000000000}"/>
          </ac:spMkLst>
        </pc:spChg>
      </pc:sldChg>
      <pc:sldChg chg="del">
        <pc:chgData name="Luccas Henrique Luccas" userId="a9c005f9c60888e3" providerId="LiveId" clId="{4934EB57-FE5A-48C9-B6C6-9F50C232EB96}" dt="2025-03-10T21:04:06.844" v="509" actId="2696"/>
        <pc:sldMkLst>
          <pc:docMk/>
          <pc:sldMk cId="0" sldId="290"/>
        </pc:sldMkLst>
      </pc:sldChg>
      <pc:sldChg chg="modSp del mod">
        <pc:chgData name="Luccas Henrique Luccas" userId="a9c005f9c60888e3" providerId="LiveId" clId="{4934EB57-FE5A-48C9-B6C6-9F50C232EB96}" dt="2025-03-10T21:05:11.088" v="515" actId="2696"/>
        <pc:sldMkLst>
          <pc:docMk/>
          <pc:sldMk cId="375529450" sldId="291"/>
        </pc:sldMkLst>
        <pc:spChg chg="mod">
          <ac:chgData name="Luccas Henrique Luccas" userId="a9c005f9c60888e3" providerId="LiveId" clId="{4934EB57-FE5A-48C9-B6C6-9F50C232EB96}" dt="2025-03-10T21:04:40.113" v="511" actId="20577"/>
          <ac:spMkLst>
            <pc:docMk/>
            <pc:sldMk cId="375529450" sldId="291"/>
            <ac:spMk id="263" creationId="{C7E8023A-AA8A-D61C-D479-DF70057C886E}"/>
          </ac:spMkLst>
        </pc:spChg>
        <pc:spChg chg="mod">
          <ac:chgData name="Luccas Henrique Luccas" userId="a9c005f9c60888e3" providerId="LiveId" clId="{4934EB57-FE5A-48C9-B6C6-9F50C232EB96}" dt="2025-03-10T21:04:57.258" v="514" actId="1076"/>
          <ac:spMkLst>
            <pc:docMk/>
            <pc:sldMk cId="375529450" sldId="291"/>
            <ac:spMk id="266" creationId="{C33FD2AD-027A-02AC-717D-F43D893C9C4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9-05T14:49:34.326" idx="1">
    <p:pos x="6000" y="0"/>
    <p:text>@jpgf@cesar.org.br
_Assigned to jpgf@cesar.org.br_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4b12ee32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g1f4b12ee32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f4c69b7f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1" name="Google Shape;481;g2f4c69b7f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4b12ee328_0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2" name="Google Shape;492;g1f4b12ee328_0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b12ee328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f4b12ee328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b12ee32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1f4b12ee32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4b12ee32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1f4b12ee32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aa34b1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g2ebaa34b1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4b12ee328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f4b12ee328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e1d34510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3" name="Google Shape;253;g2dde1d34510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59931a740_12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0"/>
              </a:spcAft>
              <a:buNone/>
            </a:pPr>
            <a:endParaRPr sz="1300"/>
          </a:p>
        </p:txBody>
      </p:sp>
      <p:sp>
        <p:nvSpPr>
          <p:cNvPr id="261" name="Google Shape;261;g2e59931a740_12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f4b12ee328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1f4b12ee328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 1">
  <p:cSld name="TITLE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820150" y="4857850"/>
            <a:ext cx="324000" cy="2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>
            <a:lvl1pPr lvl="0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2pPr>
            <a:lvl3pPr lvl="2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3pPr>
            <a:lvl4pPr lvl="3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4pPr>
            <a:lvl5pPr lvl="4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5pPr>
            <a:lvl6pPr lvl="5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6pPr>
            <a:lvl7pPr lvl="6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7pPr>
            <a:lvl8pPr lvl="7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8pPr>
            <a:lvl9pPr lvl="8" rtl="0">
              <a:buNone/>
              <a:defRPr sz="900"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3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3">
  <p:cSld name="TITLE_4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/>
          <a:srcRect t="40044" b="38660"/>
          <a:stretch>
            <a:fillRect/>
          </a:stretch>
        </p:blipFill>
        <p:spPr>
          <a:xfrm>
            <a:off x="8170898" y="205650"/>
            <a:ext cx="925425" cy="1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5"/>
          <p:cNvPicPr preferRelativeResize="0"/>
          <p:nvPr/>
        </p:nvPicPr>
        <p:blipFill>
          <a:blip r:embed="rId3">
            <a:alphaModFix amt="78000"/>
          </a:blip>
          <a:stretch>
            <a:fillRect/>
          </a:stretch>
        </p:blipFill>
        <p:spPr>
          <a:xfrm>
            <a:off x="7509651" y="161409"/>
            <a:ext cx="507802" cy="28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4">
  <p:cSld name="TITLE_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69522" y="1512337"/>
            <a:ext cx="52530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Trabalho Final POO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Sistema de Estoque</a:t>
            </a:r>
            <a:endParaRPr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Showcase</a:t>
            </a:r>
            <a:b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</a:br>
            <a:r>
              <a:rPr lang="pt-BR" sz="3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Sprint #  2</a:t>
            </a:r>
            <a:endParaRPr lang="pt-BR" sz="34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469522" y="3631163"/>
            <a:ext cx="24381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pt-BR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 12</a:t>
            </a:r>
            <a:r>
              <a:rPr lang="pt-BR" sz="1600" b="0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Medium" panose="00000600000000000000"/>
                <a:ea typeface="Barlow Medium" panose="00000600000000000000"/>
                <a:cs typeface="Barlow Medium" panose="00000600000000000000"/>
                <a:sym typeface="Barlow Medium" panose="00000600000000000000"/>
              </a:rPr>
              <a:t>/fev - 19/fev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222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/>
          <p:nvPr/>
        </p:nvSpPr>
        <p:spPr>
          <a:xfrm>
            <a:off x="183125" y="115050"/>
            <a:ext cx="7699200" cy="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Objetivos | Sprint #3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AC5C86-B26D-FB0E-24B9-546983EA8506}"/>
              </a:ext>
            </a:extLst>
          </p:cNvPr>
          <p:cNvSpPr txBox="1"/>
          <p:nvPr/>
        </p:nvSpPr>
        <p:spPr>
          <a:xfrm>
            <a:off x="298174" y="1093304"/>
            <a:ext cx="7779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Desenvolvimento da Interface Inicial;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Aprimoramento das Funções Básicas;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Finalizar Documento de Descrição </a:t>
            </a:r>
            <a:r>
              <a:rPr lang="pt-BR" sz="2000">
                <a:solidFill>
                  <a:schemeClr val="bg1"/>
                </a:solidFill>
                <a:latin typeface="Barlow" panose="00000500000000000000" pitchFamily="2" charset="0"/>
              </a:rPr>
              <a:t>do Sistema</a:t>
            </a:r>
            <a:r>
              <a:rPr lang="pt-BR" sz="2000" dirty="0">
                <a:solidFill>
                  <a:schemeClr val="bg1"/>
                </a:solidFill>
                <a:latin typeface="Barlow" panose="00000500000000000000" pitchFamily="2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8"/>
          <p:cNvSpPr txBox="1"/>
          <p:nvPr/>
        </p:nvSpPr>
        <p:spPr>
          <a:xfrm>
            <a:off x="3430500" y="1896467"/>
            <a:ext cx="22830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 panose="020B0604020202020204"/>
              <a:buNone/>
            </a:pPr>
            <a:r>
              <a:rPr lang="pt-BR" sz="3200" b="1" i="0" u="none" strike="noStrike" cap="none" dirty="0">
                <a:solidFill>
                  <a:srgbClr val="F7F6E2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OBRIGADO!</a:t>
            </a:r>
            <a:endParaRPr sz="1000" b="1" i="0" u="none" strike="noStrike" cap="none" dirty="0">
              <a:solidFill>
                <a:srgbClr val="F7F6E2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DA97D6-5C3E-0748-5F4A-E5955BB43139}"/>
              </a:ext>
            </a:extLst>
          </p:cNvPr>
          <p:cNvSpPr txBox="1"/>
          <p:nvPr/>
        </p:nvSpPr>
        <p:spPr>
          <a:xfrm>
            <a:off x="3289704" y="2419067"/>
            <a:ext cx="2429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F7F6E2"/>
                </a:solidFill>
                <a:latin typeface="Barlow" panose="00000500000000000000" pitchFamily="2" charset="0"/>
              </a:rPr>
              <a:t>Powered by GPTECOS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AE70E93-D4DB-CFA9-61C9-BB6B955D3A80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3461510" y="3773059"/>
            <a:ext cx="0" cy="203196"/>
          </a:xfrm>
          <a:prstGeom prst="straightConnector1">
            <a:avLst/>
          </a:prstGeom>
          <a:ln w="63500">
            <a:headEnd type="diamond" w="sm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Google Shape;94;p19"/>
          <p:cNvSpPr/>
          <p:nvPr/>
        </p:nvSpPr>
        <p:spPr>
          <a:xfrm>
            <a:off x="949500" y="753822"/>
            <a:ext cx="7245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3200" b="1" dirty="0">
                <a:solidFill>
                  <a:schemeClr val="accent1"/>
                </a:solidFill>
                <a:latin typeface="DM Sans" pitchFamily="2" charset="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GPTECOS:</a:t>
            </a:r>
            <a:endParaRPr lang="pt-BR" sz="3200" b="1" i="0" u="none" strike="noStrike" cap="none" dirty="0">
              <a:solidFill>
                <a:schemeClr val="accent1"/>
              </a:solidFill>
              <a:latin typeface="DM Sans" pitchFamily="2" charset="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89698" y="1742661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818FA3AA-A51C-01DC-1778-1809C9B9A4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50EC05A-9A22-CA99-0D41-E1C3B1E1F2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C6CD06-0009-0A9A-4590-B7919DF30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9" y="1796498"/>
            <a:ext cx="1801530" cy="192073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D68BD40A-5B15-58C2-0D35-CF9F4F237F80}"/>
              </a:ext>
            </a:extLst>
          </p:cNvPr>
          <p:cNvSpPr/>
          <p:nvPr/>
        </p:nvSpPr>
        <p:spPr>
          <a:xfrm>
            <a:off x="2503420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53EDF28-9310-CAED-1D72-D931D279254E}"/>
              </a:ext>
            </a:extLst>
          </p:cNvPr>
          <p:cNvSpPr/>
          <p:nvPr/>
        </p:nvSpPr>
        <p:spPr>
          <a:xfrm>
            <a:off x="4607823" y="1740673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BF6E97-F7B5-521C-2ED6-7743C26E88B7}"/>
              </a:ext>
            </a:extLst>
          </p:cNvPr>
          <p:cNvSpPr/>
          <p:nvPr/>
        </p:nvSpPr>
        <p:spPr>
          <a:xfrm>
            <a:off x="6721545" y="1738685"/>
            <a:ext cx="1916180" cy="2032386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altLang="en-US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9B233CDD-CF5E-0C02-0F51-086F54735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44" y="1796498"/>
            <a:ext cx="1823414" cy="19207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BEAB87D-C283-B1CA-C88E-AFBEC3D15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8697" y="1796498"/>
            <a:ext cx="1791737" cy="192073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EA66428F-0E78-95AB-32D9-680131057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5113" y="1796498"/>
            <a:ext cx="1795669" cy="1920737"/>
          </a:xfrm>
          <a:prstGeom prst="rect">
            <a:avLst/>
          </a:prstGeom>
        </p:spPr>
      </p:pic>
      <p:sp>
        <p:nvSpPr>
          <p:cNvPr id="3" name="Fluxograma: Processo Alternativo 2">
            <a:extLst>
              <a:ext uri="{FF2B5EF4-FFF2-40B4-BE49-F238E27FC236}">
                <a16:creationId xmlns:a16="http://schemas.microsoft.com/office/drawing/2014/main" id="{CE71A50D-AC3B-2724-01E8-05F2B9C896B5}"/>
              </a:ext>
            </a:extLst>
          </p:cNvPr>
          <p:cNvSpPr/>
          <p:nvPr/>
        </p:nvSpPr>
        <p:spPr>
          <a:xfrm>
            <a:off x="2706437" y="3976255"/>
            <a:ext cx="1510145" cy="519545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Manager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8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ROADMAP</a:t>
            </a:r>
            <a:endParaRPr sz="4500" b="1" i="0" u="none" strike="noStrike" cap="none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0"/>
          <p:cNvCxnSpPr>
            <a:endCxn id="112" idx="2"/>
          </p:cNvCxnSpPr>
          <p:nvPr/>
        </p:nvCxnSpPr>
        <p:spPr>
          <a:xfrm>
            <a:off x="3392061" y="1192190"/>
            <a:ext cx="240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3" name="Google Shape;113;p20"/>
          <p:cNvSpPr/>
          <p:nvPr/>
        </p:nvSpPr>
        <p:spPr>
          <a:xfrm>
            <a:off x="2068438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3324561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2670175" y="89839"/>
            <a:ext cx="31725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cxnSp>
        <p:nvCxnSpPr>
          <p:cNvPr id="130" name="Google Shape;130;p20"/>
          <p:cNvCxnSpPr/>
          <p:nvPr/>
        </p:nvCxnSpPr>
        <p:spPr>
          <a:xfrm>
            <a:off x="5569153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4" name="Google Shape;134;p20"/>
          <p:cNvSpPr/>
          <p:nvPr/>
        </p:nvSpPr>
        <p:spPr>
          <a:xfrm>
            <a:off x="6459384" y="1057190"/>
            <a:ext cx="135000" cy="135000"/>
          </a:xfrm>
          <a:prstGeom prst="ellipse">
            <a:avLst/>
          </a:prstGeom>
          <a:solidFill>
            <a:srgbClr val="FF3E03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500445" y="105719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2203438" y="4498745"/>
            <a:ext cx="1417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ME1: Entrega de design orientado à objetos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Idealizando o Projeto</a:t>
            </a:r>
          </a:p>
        </p:txBody>
      </p:sp>
      <p:sp>
        <p:nvSpPr>
          <p:cNvPr id="139" name="Google Shape;139;p20"/>
          <p:cNvSpPr txBox="1"/>
          <p:nvPr/>
        </p:nvSpPr>
        <p:spPr>
          <a:xfrm>
            <a:off x="4540878" y="4498745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ME3: Entrega de código parcialmente funcional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Código pronto para análise final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8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619531" y="4498745"/>
            <a:ext cx="1552500" cy="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ME4: Disponibilização trabalho final</a:t>
            </a:r>
            <a:endParaRPr sz="800" b="1" dirty="0">
              <a:solidFill>
                <a:schemeClr val="accen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Defesa de projeto</a:t>
            </a:r>
          </a:p>
        </p:txBody>
      </p:sp>
      <p:sp>
        <p:nvSpPr>
          <p:cNvPr id="112" name="Google Shape;112;p20"/>
          <p:cNvSpPr/>
          <p:nvPr/>
        </p:nvSpPr>
        <p:spPr>
          <a:xfrm rot="-5400000">
            <a:off x="3152661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2" name="Google Shape;142;p20"/>
          <p:cNvSpPr/>
          <p:nvPr/>
        </p:nvSpPr>
        <p:spPr>
          <a:xfrm rot="-5400000">
            <a:off x="5326772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46" name="Google Shape;146;p20"/>
          <p:cNvSpPr/>
          <p:nvPr/>
        </p:nvSpPr>
        <p:spPr>
          <a:xfrm>
            <a:off x="2506415" y="1456329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Diagrama de Classes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5619531" y="4172417"/>
            <a:ext cx="1277517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2516371" y="1185487"/>
            <a:ext cx="807900" cy="203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Ideação</a:t>
            </a:r>
            <a:endParaRPr sz="800" b="1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5132953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 Sprint 05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1" name="Google Shape;171;p20"/>
          <p:cNvSpPr/>
          <p:nvPr/>
        </p:nvSpPr>
        <p:spPr>
          <a:xfrm>
            <a:off x="4427569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04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3710210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03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3004827" y="709581"/>
            <a:ext cx="1175082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65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      Sprint 02</a:t>
            </a:r>
            <a:endParaRPr lang="pt-BR" sz="1100" i="0" u="none" strike="noStrike" cap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2504909" y="709581"/>
            <a:ext cx="946476" cy="277200"/>
          </a:xfrm>
          <a:prstGeom prst="homePlate">
            <a:avLst>
              <a:gd name="adj" fmla="val 3203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129600" tIns="0" rIns="0" bIns="0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pt-BR" sz="11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rlow ExtraBold" panose="00000800000000000000"/>
                <a:ea typeface="Barlow ExtraBold" panose="00000800000000000000"/>
                <a:cs typeface="Barlow ExtraBold" panose="00000800000000000000"/>
                <a:sym typeface="Barlow ExtraBold" panose="00000800000000000000"/>
              </a:rPr>
              <a:t>Sprint 01</a:t>
            </a:r>
            <a:endParaRPr lang="pt-BR" sz="1100" i="0" u="none" strike="noStrike" cap="none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rlow ExtraBold" panose="00000800000000000000"/>
              <a:ea typeface="Barlow ExtraBold" panose="00000800000000000000"/>
              <a:cs typeface="Barlow ExtraBold" panose="00000800000000000000"/>
              <a:sym typeface="Barlow ExtraBold" panose="00000800000000000000"/>
            </a:endParaRPr>
          </a:p>
        </p:txBody>
      </p:sp>
      <p:sp>
        <p:nvSpPr>
          <p:cNvPr id="2" name="Google Shape;146;p20">
            <a:extLst>
              <a:ext uri="{FF2B5EF4-FFF2-40B4-BE49-F238E27FC236}">
                <a16:creationId xmlns:a16="http://schemas.microsoft.com/office/drawing/2014/main" id="{50B23B99-EB7B-DFE2-0D0B-DE535FF3D2C7}"/>
              </a:ext>
            </a:extLst>
          </p:cNvPr>
          <p:cNvSpPr/>
          <p:nvPr/>
        </p:nvSpPr>
        <p:spPr>
          <a:xfrm>
            <a:off x="2506415" y="1773474"/>
            <a:ext cx="817856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Requisitos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3" name="Google Shape;146;p20">
            <a:extLst>
              <a:ext uri="{FF2B5EF4-FFF2-40B4-BE49-F238E27FC236}">
                <a16:creationId xmlns:a16="http://schemas.microsoft.com/office/drawing/2014/main" id="{533F0385-113B-95BF-0004-96332FADBF98}"/>
              </a:ext>
            </a:extLst>
          </p:cNvPr>
          <p:cNvSpPr/>
          <p:nvPr/>
        </p:nvSpPr>
        <p:spPr>
          <a:xfrm>
            <a:off x="2504909" y="2102942"/>
            <a:ext cx="1672600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Formatação do Repositório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cxnSp>
        <p:nvCxnSpPr>
          <p:cNvPr id="6" name="Google Shape;130;p20">
            <a:extLst>
              <a:ext uri="{FF2B5EF4-FFF2-40B4-BE49-F238E27FC236}">
                <a16:creationId xmlns:a16="http://schemas.microsoft.com/office/drawing/2014/main" id="{E8B3E6AA-4220-27FD-8D7D-BE0CE619F3BC}"/>
              </a:ext>
            </a:extLst>
          </p:cNvPr>
          <p:cNvCxnSpPr/>
          <p:nvPr/>
        </p:nvCxnSpPr>
        <p:spPr>
          <a:xfrm>
            <a:off x="4473817" y="1192247"/>
            <a:ext cx="0" cy="3639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Google Shape;136;p20">
            <a:extLst>
              <a:ext uri="{FF2B5EF4-FFF2-40B4-BE49-F238E27FC236}">
                <a16:creationId xmlns:a16="http://schemas.microsoft.com/office/drawing/2014/main" id="{8658369F-E070-77EB-1D0B-671B49F125C8}"/>
              </a:ext>
            </a:extLst>
          </p:cNvPr>
          <p:cNvSpPr/>
          <p:nvPr/>
        </p:nvSpPr>
        <p:spPr>
          <a:xfrm>
            <a:off x="4406506" y="1056580"/>
            <a:ext cx="135000" cy="135000"/>
          </a:xfrm>
          <a:prstGeom prst="ellipse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2700" tIns="2700" rIns="2700" bIns="2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1" i="0" u="none" strike="noStrike" cap="none">
              <a:solidFill>
                <a:srgbClr val="FFFFFF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8" name="Google Shape;142;p20">
            <a:extLst>
              <a:ext uri="{FF2B5EF4-FFF2-40B4-BE49-F238E27FC236}">
                <a16:creationId xmlns:a16="http://schemas.microsoft.com/office/drawing/2014/main" id="{B396E962-1E2F-9F45-C3AE-ECAF6071EE66}"/>
              </a:ext>
            </a:extLst>
          </p:cNvPr>
          <p:cNvSpPr/>
          <p:nvPr/>
        </p:nvSpPr>
        <p:spPr>
          <a:xfrm rot="-5400000">
            <a:off x="4231436" y="4589390"/>
            <a:ext cx="394500" cy="89100"/>
          </a:xfrm>
          <a:prstGeom prst="triangle">
            <a:avLst>
              <a:gd name="adj" fmla="val 50000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5" name="Google Shape;146;p20">
            <a:extLst>
              <a:ext uri="{FF2B5EF4-FFF2-40B4-BE49-F238E27FC236}">
                <a16:creationId xmlns:a16="http://schemas.microsoft.com/office/drawing/2014/main" id="{6DAD4C27-B484-8E6B-299A-660D0FA44FBD}"/>
              </a:ext>
            </a:extLst>
          </p:cNvPr>
          <p:cNvSpPr/>
          <p:nvPr/>
        </p:nvSpPr>
        <p:spPr>
          <a:xfrm>
            <a:off x="3378922" y="2433150"/>
            <a:ext cx="2189023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do Software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9" name="Google Shape;152;p20">
            <a:extLst>
              <a:ext uri="{FF2B5EF4-FFF2-40B4-BE49-F238E27FC236}">
                <a16:creationId xmlns:a16="http://schemas.microsoft.com/office/drawing/2014/main" id="{414EAF28-A746-CBA1-D231-55C86F556D5B}"/>
              </a:ext>
            </a:extLst>
          </p:cNvPr>
          <p:cNvSpPr/>
          <p:nvPr/>
        </p:nvSpPr>
        <p:spPr>
          <a:xfrm>
            <a:off x="5607706" y="3820123"/>
            <a:ext cx="129853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Entrega do Projeto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0" name="Google Shape;152;p20">
            <a:extLst>
              <a:ext uri="{FF2B5EF4-FFF2-40B4-BE49-F238E27FC236}">
                <a16:creationId xmlns:a16="http://schemas.microsoft.com/office/drawing/2014/main" id="{C1B42CAD-2A01-91AE-8AE2-6DF4CFD2C528}"/>
              </a:ext>
            </a:extLst>
          </p:cNvPr>
          <p:cNvSpPr/>
          <p:nvPr/>
        </p:nvSpPr>
        <p:spPr>
          <a:xfrm>
            <a:off x="4473236" y="3467773"/>
            <a:ext cx="2428134" cy="277256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da Apresentação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1" name="Google Shape;146;p20">
            <a:extLst>
              <a:ext uri="{FF2B5EF4-FFF2-40B4-BE49-F238E27FC236}">
                <a16:creationId xmlns:a16="http://schemas.microsoft.com/office/drawing/2014/main" id="{F75FF709-D0D7-0850-D101-39333AE3BE29}"/>
              </a:ext>
            </a:extLst>
          </p:cNvPr>
          <p:cNvSpPr/>
          <p:nvPr/>
        </p:nvSpPr>
        <p:spPr>
          <a:xfrm>
            <a:off x="4793672" y="3115479"/>
            <a:ext cx="787411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Análise Final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4" name="Google Shape;146;p20">
            <a:extLst>
              <a:ext uri="{FF2B5EF4-FFF2-40B4-BE49-F238E27FC236}">
                <a16:creationId xmlns:a16="http://schemas.microsoft.com/office/drawing/2014/main" id="{4D771894-E540-F1E3-8B98-AF527DF88270}"/>
              </a:ext>
            </a:extLst>
          </p:cNvPr>
          <p:cNvSpPr/>
          <p:nvPr/>
        </p:nvSpPr>
        <p:spPr>
          <a:xfrm>
            <a:off x="4177509" y="2772324"/>
            <a:ext cx="1405494" cy="277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40500" tIns="68575" rIns="40500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l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Testes</a:t>
            </a:r>
            <a:endParaRPr sz="800" b="1" dirty="0">
              <a:solidFill>
                <a:schemeClr val="lt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  <p:sp>
        <p:nvSpPr>
          <p:cNvPr id="15" name="Google Shape;139;p20">
            <a:extLst>
              <a:ext uri="{FF2B5EF4-FFF2-40B4-BE49-F238E27FC236}">
                <a16:creationId xmlns:a16="http://schemas.microsoft.com/office/drawing/2014/main" id="{DDC941A5-9FBD-ABCE-2D84-85B9080BFD58}"/>
              </a:ext>
            </a:extLst>
          </p:cNvPr>
          <p:cNvSpPr txBox="1"/>
          <p:nvPr/>
        </p:nvSpPr>
        <p:spPr>
          <a:xfrm>
            <a:off x="3467299" y="4492274"/>
            <a:ext cx="1070477" cy="47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000" rIns="94500" bIns="27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accent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ME2: Entrega da  estrutura de desenvolvimento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b="1" dirty="0">
                <a:solidFill>
                  <a:schemeClr val="tx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Ambiente para produção</a:t>
            </a:r>
            <a:endParaRPr lang="pt-BR" sz="800" dirty="0">
              <a:solidFill>
                <a:schemeClr val="tx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>
            <p:extLst>
              <p:ext uri="{D42A27DB-BD31-4B8C-83A1-F6EECF244321}">
                <p14:modId xmlns:p14="http://schemas.microsoft.com/office/powerpoint/2010/main" val="3964474722"/>
              </p:ext>
            </p:extLst>
          </p:nvPr>
        </p:nvGraphicFramePr>
        <p:xfrm>
          <a:off x="1472055" y="1379273"/>
          <a:ext cx="6199887" cy="2601768"/>
        </p:xfrm>
        <a:graphic>
          <a:graphicData uri="http://schemas.openxmlformats.org/drawingml/2006/table">
            <a:tbl>
              <a:tblPr>
                <a:noFill/>
                <a:tableStyleId>{6980E1C8-66AF-4835-A6D3-4B55B4F04AAC}</a:tableStyleId>
              </a:tblPr>
              <a:tblGrid>
                <a:gridCol w="2791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2203683427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4290601128"/>
                    </a:ext>
                  </a:extLst>
                </a:gridCol>
                <a:gridCol w="681673">
                  <a:extLst>
                    <a:ext uri="{9D8B030D-6E8A-4147-A177-3AD203B41FA5}">
                      <a16:colId xmlns:a16="http://schemas.microsoft.com/office/drawing/2014/main" val="60527427"/>
                    </a:ext>
                  </a:extLst>
                </a:gridCol>
              </a:tblGrid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Aula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01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02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03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04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05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Data de encerramento</a:t>
                      </a:r>
                      <a:endParaRPr sz="1200" b="1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12/fev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17/fev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24/fev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3/mar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10/mar</a:t>
                      </a:r>
                      <a:endParaRPr sz="1200" dirty="0"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Ideação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Requisitos do Software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Diagrama de Classes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Formatação do Repositório (GitHub)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81082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do Software</a:t>
                      </a:r>
                      <a:endParaRPr sz="1200" dirty="0">
                        <a:solidFill>
                          <a:schemeClr val="dk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dk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Testes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Analise Final</a:t>
                      </a:r>
                      <a:endParaRPr sz="1200" dirty="0">
                        <a:solidFill>
                          <a:schemeClr val="tx1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Desenvolvimento da Apresentação Final</a:t>
                      </a: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Entrega do Projeto Final</a:t>
                      </a:r>
                      <a:endParaRPr lang="pt-BR"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Barlow" panose="00000500000000000000"/>
                          <a:ea typeface="Barlow" panose="00000500000000000000"/>
                          <a:cs typeface="Barlow" panose="00000500000000000000"/>
                          <a:sym typeface="Barlow" panose="00000500000000000000"/>
                        </a:rPr>
                        <a:t>Defesa do Projeto Final</a:t>
                      </a:r>
                      <a:endParaRPr sz="1200" dirty="0">
                        <a:solidFill>
                          <a:srgbClr val="FF3E03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rgbClr val="FF0000"/>
                        </a:solidFill>
                        <a:latin typeface="Barlow" panose="00000500000000000000"/>
                        <a:ea typeface="Barlow" panose="00000500000000000000"/>
                        <a:cs typeface="Barlow" panose="00000500000000000000"/>
                        <a:sym typeface="Barlow" panose="00000500000000000000"/>
                      </a:endParaRPr>
                    </a:p>
                  </a:txBody>
                  <a:tcPr marL="21425" marR="21425" marT="14300" marB="14300" anchor="b">
                    <a:lnL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0" name="Google Shape;240;p22"/>
          <p:cNvSpPr/>
          <p:nvPr/>
        </p:nvSpPr>
        <p:spPr>
          <a:xfrm>
            <a:off x="3453449" y="727886"/>
            <a:ext cx="223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 i="0" u="none" strike="noStrike" cap="none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Cronograma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-45425" y="-27250"/>
            <a:ext cx="9189300" cy="5170800"/>
          </a:xfrm>
          <a:prstGeom prst="rect">
            <a:avLst/>
          </a:prstGeom>
          <a:solidFill>
            <a:srgbClr val="F7F6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23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PRINCIPAIS ENTREGAS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r>
              <a:rPr lang="pt-BR" sz="2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Agenda</a:t>
            </a:r>
            <a:endParaRPr lang="pt-BR" sz="2600" b="1" i="0" u="none" strike="noStrike" cap="none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183125" y="520050"/>
            <a:ext cx="8756400" cy="4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Formatação do Repositório no Github;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Inicial;</a:t>
            </a:r>
          </a:p>
          <a:p>
            <a:pPr marL="45720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Testes Básicos.</a:t>
            </a:r>
          </a:p>
          <a:p>
            <a:pPr marL="101600" lvl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183113" y="115050"/>
            <a:ext cx="769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 panose="020B0604020202020204"/>
              <a:buNone/>
            </a:pPr>
            <a:endParaRPr lang="pt-BR" sz="2600" b="1" i="0" u="none" strike="noStrike" cap="none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183113" y="376586"/>
            <a:ext cx="8734500" cy="42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8000" tIns="198000" rIns="198000" bIns="198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Status</a:t>
            </a: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DONE: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Organizar o repositório no GitHub;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Desenvolvimento inicial.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DOING: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Realizar testes na estrutura inicial.</a:t>
            </a:r>
          </a:p>
          <a:p>
            <a:pPr marL="457200" indent="-355600">
              <a:lnSpc>
                <a:spcPct val="90000"/>
              </a:lnSpc>
              <a:spcBef>
                <a:spcPts val="1500"/>
              </a:spcBef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Documento de descrição do sistema;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" panose="00000500000000000000"/>
              <a:buChar char="●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TODO: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dk1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rPr>
              <a:t>NDA.</a:t>
            </a:r>
          </a:p>
          <a:p>
            <a:pPr marL="0" lvl="0" indent="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2000" dirty="0">
              <a:solidFill>
                <a:schemeClr val="dk1"/>
              </a:solidFill>
              <a:latin typeface="Barlow" panose="00000500000000000000"/>
              <a:ea typeface="Barlow" panose="00000500000000000000"/>
              <a:cs typeface="Barlow" panose="00000500000000000000"/>
              <a:sym typeface="Barlow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E2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6"/>
          <p:cNvSpPr/>
          <p:nvPr/>
        </p:nvSpPr>
        <p:spPr>
          <a:xfrm flipH="1">
            <a:off x="2901000" y="1683875"/>
            <a:ext cx="6243000" cy="3469800"/>
          </a:xfrm>
          <a:prstGeom prst="round1Rect">
            <a:avLst>
              <a:gd name="adj" fmla="val 33333"/>
            </a:avLst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8" name="Google Shape;478;p46"/>
          <p:cNvSpPr/>
          <p:nvPr/>
        </p:nvSpPr>
        <p:spPr>
          <a:xfrm>
            <a:off x="3429450" y="2184656"/>
            <a:ext cx="53115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pt-BR" sz="4500" b="1" dirty="0">
                <a:solidFill>
                  <a:srgbClr val="F7F6E2"/>
                </a:solidFill>
                <a:latin typeface="Barlow Condensed" panose="00000606000000000000"/>
                <a:ea typeface="Barlow Condensed" panose="00000606000000000000"/>
                <a:cs typeface="Barlow Condensed" panose="00000606000000000000"/>
                <a:sym typeface="Barlow Condensed" panose="00000606000000000000"/>
              </a:rPr>
              <a:t>PRÓXIMOS PASSOS</a:t>
            </a:r>
            <a:endParaRPr sz="4500" b="1" i="0" u="none" strike="noStrike" cap="none" dirty="0">
              <a:solidFill>
                <a:srgbClr val="F7F6E2"/>
              </a:solidFill>
              <a:latin typeface="Barlow Condensed" panose="00000606000000000000"/>
              <a:ea typeface="Barlow Condensed" panose="00000606000000000000"/>
              <a:cs typeface="Barlow Condensed" panose="00000606000000000000"/>
              <a:sym typeface="Barlow Condensed" panose="00000606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235</Words>
  <Application>Microsoft Office PowerPoint</Application>
  <PresentationFormat>Apresentação na tela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Barlow Medium</vt:lpstr>
      <vt:lpstr>Barlow</vt:lpstr>
      <vt:lpstr>Barlow Condensed</vt:lpstr>
      <vt:lpstr>Wingdings</vt:lpstr>
      <vt:lpstr>DM Sans</vt:lpstr>
      <vt:lpstr>Barlow ExtraBold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Luccas Henrique Luccas</cp:lastModifiedBy>
  <cp:revision>4</cp:revision>
  <dcterms:created xsi:type="dcterms:W3CDTF">2024-11-13T18:37:00Z</dcterms:created>
  <dcterms:modified xsi:type="dcterms:W3CDTF">2025-03-10T21:10:19Z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A955FD25C19B49C885E7CE7B7C88251A_12</vt:lpwstr>
  </property>
  <property fmtid="{D5CDD505-2E9C-101B-9397-08002B2CF9AE}" pid="3" name="KSOProductBuildVer">
    <vt:lpwstr>1046-12.2.0.19805</vt:lpwstr>
  </property>
</Properties>
</file>