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85" r:id="rId10"/>
    <p:sldId id="286" r:id="rId11"/>
    <p:sldId id="287" r:id="rId1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4"/>
      <p:bold r:id="rId15"/>
      <p:italic r:id="rId16"/>
      <p:boldItalic r:id="rId17"/>
    </p:embeddedFont>
    <p:embeddedFont>
      <p:font typeface="Barlow Condensed" panose="00000506000000000000" pitchFamily="2" charset="0"/>
      <p:regular r:id="rId18"/>
      <p:bold r:id="rId19"/>
      <p:italic r:id="rId20"/>
      <p:boldItalic r:id="rId21"/>
    </p:embeddedFont>
    <p:embeddedFont>
      <p:font typeface="Barlow ExtraBold" panose="00000900000000000000" pitchFamily="2" charset="0"/>
      <p:bold r:id="rId22"/>
      <p:boldItalic r:id="rId23"/>
    </p:embeddedFont>
    <p:embeddedFont>
      <p:font typeface="Barlow Medium" panose="00000600000000000000" pitchFamily="2" charset="0"/>
      <p:regular r:id="rId24"/>
      <p:bold r:id="rId25"/>
      <p:italic r:id="rId26"/>
    </p:embeddedFont>
    <p:embeddedFont>
      <p:font typeface="DM Sans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26" userDrawn="1">
          <p15:clr>
            <a:srgbClr val="9AA0A6"/>
          </p15:clr>
        </p15:guide>
        <p15:guide id="2" orient="horz" pos="72" userDrawn="1">
          <p15:clr>
            <a:srgbClr val="747775"/>
          </p15:clr>
        </p15:guide>
        <p15:guide id="3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ancisco Bráulio Silva de Oliveir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80E1C8-66AF-4835-A6D3-4B55B4F04A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08" y="1212"/>
      </p:cViewPr>
      <p:guideLst>
        <p:guide orient="horz" pos="226"/>
        <p:guide orient="horz" pos="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cas Henrique Luccas" userId="a9c005f9c60888e3" providerId="LiveId" clId="{2EE0085A-B360-4D93-881F-AD8BA023B2A5}"/>
    <pc:docChg chg="modSld">
      <pc:chgData name="Luccas Henrique Luccas" userId="a9c005f9c60888e3" providerId="LiveId" clId="{2EE0085A-B360-4D93-881F-AD8BA023B2A5}" dt="2025-03-10T21:08:02.651" v="19" actId="20577"/>
      <pc:docMkLst>
        <pc:docMk/>
      </pc:docMkLst>
      <pc:sldChg chg="modSp mod">
        <pc:chgData name="Luccas Henrique Luccas" userId="a9c005f9c60888e3" providerId="LiveId" clId="{2EE0085A-B360-4D93-881F-AD8BA023B2A5}" dt="2025-03-09T20:05:27.863" v="3" actId="20577"/>
        <pc:sldMkLst>
          <pc:docMk/>
          <pc:sldMk cId="0" sldId="261"/>
        </pc:sldMkLst>
        <pc:graphicFrameChg chg="modGraphic">
          <ac:chgData name="Luccas Henrique Luccas" userId="a9c005f9c60888e3" providerId="LiveId" clId="{2EE0085A-B360-4D93-881F-AD8BA023B2A5}" dt="2025-03-09T20:05:27.863" v="3" actId="20577"/>
          <ac:graphicFrameMkLst>
            <pc:docMk/>
            <pc:sldMk cId="0" sldId="261"/>
            <ac:graphicFrameMk id="239" creationId="{00000000-0000-0000-0000-000000000000}"/>
          </ac:graphicFrameMkLst>
        </pc:graphicFrameChg>
      </pc:sldChg>
      <pc:sldChg chg="modSp mod">
        <pc:chgData name="Luccas Henrique Luccas" userId="a9c005f9c60888e3" providerId="LiveId" clId="{2EE0085A-B360-4D93-881F-AD8BA023B2A5}" dt="2025-03-10T21:07:54.293" v="10" actId="20577"/>
        <pc:sldMkLst>
          <pc:docMk/>
          <pc:sldMk cId="0" sldId="263"/>
        </pc:sldMkLst>
        <pc:spChg chg="mod">
          <ac:chgData name="Luccas Henrique Luccas" userId="a9c005f9c60888e3" providerId="LiveId" clId="{2EE0085A-B360-4D93-881F-AD8BA023B2A5}" dt="2025-03-10T21:07:54.293" v="10" actId="20577"/>
          <ac:spMkLst>
            <pc:docMk/>
            <pc:sldMk cId="0" sldId="263"/>
            <ac:spMk id="256" creationId="{00000000-0000-0000-0000-000000000000}"/>
          </ac:spMkLst>
        </pc:spChg>
      </pc:sldChg>
      <pc:sldChg chg="modSp mod">
        <pc:chgData name="Luccas Henrique Luccas" userId="a9c005f9c60888e3" providerId="LiveId" clId="{2EE0085A-B360-4D93-881F-AD8BA023B2A5}" dt="2025-03-10T21:08:02.651" v="19" actId="20577"/>
        <pc:sldMkLst>
          <pc:docMk/>
          <pc:sldMk cId="0" sldId="264"/>
        </pc:sldMkLst>
        <pc:spChg chg="mod">
          <ac:chgData name="Luccas Henrique Luccas" userId="a9c005f9c60888e3" providerId="LiveId" clId="{2EE0085A-B360-4D93-881F-AD8BA023B2A5}" dt="2025-03-10T21:08:02.651" v="19" actId="20577"/>
          <ac:spMkLst>
            <pc:docMk/>
            <pc:sldMk cId="0" sldId="264"/>
            <ac:spMk id="266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9-05T14:49:34.326" idx="1">
    <p:pos x="6000" y="0"/>
    <p:text>@jpgf@cesar.org.br
_Assigned to jpgf@cesar.org.br_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4b12ee32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" name="Google Shape;68;g1f4b12ee32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f4c69b7f6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1" name="Google Shape;481;g2f4c69b7f6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f4b12ee328_0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g1f4b12ee328_0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4b12ee328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1f4b12ee328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4b12ee328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g1f4b12ee328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4b12ee32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g1f4b12ee32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ebaa34b1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7" name="Google Shape;237;g2ebaa34b1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f4b12ee328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1f4b12ee328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dde1d34510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3" name="Google Shape;253;g2dde1d34510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e59931a740_12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0"/>
              </a:spcAft>
              <a:buNone/>
            </a:pPr>
            <a:endParaRPr sz="1300"/>
          </a:p>
        </p:txBody>
      </p:sp>
      <p:sp>
        <p:nvSpPr>
          <p:cNvPr id="261" name="Google Shape;261;g2e59931a740_12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f4b12ee328_0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4" name="Google Shape;474;g1f4b12ee328_0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/>
          <a:srcRect t="40044" b="38660"/>
          <a:stretch>
            <a:fillRect/>
          </a:stretch>
        </p:blipFill>
        <p:spPr>
          <a:xfrm>
            <a:off x="8170898" y="205650"/>
            <a:ext cx="925425" cy="19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>
          <a:blip r:embed="rId3">
            <a:alphaModFix amt="78000"/>
          </a:blip>
          <a:stretch>
            <a:fillRect/>
          </a:stretch>
        </p:blipFill>
        <p:spPr>
          <a:xfrm>
            <a:off x="7509651" y="161409"/>
            <a:ext cx="507802" cy="28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 1">
  <p:cSld name="TITLE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820150" y="4857850"/>
            <a:ext cx="324000" cy="2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lvl="0" rtl="0">
              <a:buNone/>
              <a:defRPr sz="9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rtl="0">
              <a:buNone/>
              <a:defRPr sz="9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rtl="0">
              <a:buNone/>
              <a:defRPr sz="9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rtl="0">
              <a:buNone/>
              <a:defRPr sz="9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rtl="0">
              <a:buNone/>
              <a:defRPr sz="9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rtl="0">
              <a:buNone/>
              <a:defRPr sz="9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rtl="0">
              <a:buNone/>
              <a:defRPr sz="9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rtl="0">
              <a:buNone/>
              <a:defRPr sz="9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rtl="0">
              <a:buNone/>
              <a:defRPr sz="9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  <p:pic>
        <p:nvPicPr>
          <p:cNvPr id="56" name="Google Shape;56;p14"/>
          <p:cNvPicPr preferRelativeResize="0"/>
          <p:nvPr/>
        </p:nvPicPr>
        <p:blipFill>
          <a:blip r:embed="rId2">
            <a:alphaModFix amt="78000"/>
          </a:blip>
          <a:stretch>
            <a:fillRect/>
          </a:stretch>
        </p:blipFill>
        <p:spPr>
          <a:xfrm>
            <a:off x="7509651" y="161409"/>
            <a:ext cx="507802" cy="28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 rotWithShape="1">
          <a:blip r:embed="rId3"/>
          <a:srcRect t="40044" b="38660"/>
          <a:stretch>
            <a:fillRect/>
          </a:stretch>
        </p:blipFill>
        <p:spPr>
          <a:xfrm>
            <a:off x="8170898" y="205650"/>
            <a:ext cx="925425" cy="1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3">
  <p:cSld name="TITLE_4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/>
          <a:srcRect t="40044" b="38660"/>
          <a:stretch>
            <a:fillRect/>
          </a:stretch>
        </p:blipFill>
        <p:spPr>
          <a:xfrm>
            <a:off x="8170898" y="205650"/>
            <a:ext cx="925425" cy="19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5"/>
          <p:cNvPicPr preferRelativeResize="0"/>
          <p:nvPr/>
        </p:nvPicPr>
        <p:blipFill>
          <a:blip r:embed="rId3">
            <a:alphaModFix amt="78000"/>
          </a:blip>
          <a:stretch>
            <a:fillRect/>
          </a:stretch>
        </p:blipFill>
        <p:spPr>
          <a:xfrm>
            <a:off x="7509651" y="161409"/>
            <a:ext cx="507802" cy="28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4">
  <p:cSld name="TITLE_5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22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>
            <a:off x="-45425" y="-27250"/>
            <a:ext cx="9189300" cy="5170800"/>
          </a:xfrm>
          <a:prstGeom prst="rect">
            <a:avLst/>
          </a:prstGeom>
          <a:solidFill>
            <a:srgbClr val="F7F6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" name="Google Shape;73;p17"/>
          <p:cNvSpPr txBox="1"/>
          <p:nvPr/>
        </p:nvSpPr>
        <p:spPr>
          <a:xfrm>
            <a:off x="469522" y="1512337"/>
            <a:ext cx="5253000" cy="17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 panose="020B0604020202020204"/>
              <a:buNone/>
            </a:pPr>
            <a:r>
              <a:rPr lang="pt-BR" sz="3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M Sans"/>
                <a:ea typeface="DM Sans"/>
                <a:cs typeface="DM Sans"/>
                <a:sym typeface="DM Sans"/>
              </a:rPr>
              <a:t>Trabalho Final POO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 panose="020B0604020202020204"/>
              <a:buNone/>
            </a:pPr>
            <a:r>
              <a:rPr lang="pt-BR" sz="3400" b="1" i="0" u="none" strike="noStrike" cap="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M Sans"/>
                <a:ea typeface="DM Sans"/>
                <a:cs typeface="DM Sans"/>
                <a:sym typeface="DM Sans"/>
              </a:rPr>
              <a:t>Sistema de Estoque</a:t>
            </a:r>
            <a:endParaRPr sz="3400" b="1" i="0" u="none" strike="noStrike" cap="none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 panose="020B0604020202020204"/>
              <a:buNone/>
            </a:pPr>
            <a:r>
              <a:rPr lang="pt-BR" sz="3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M Sans"/>
                <a:ea typeface="DM Sans"/>
                <a:cs typeface="DM Sans"/>
                <a:sym typeface="DM Sans"/>
              </a:rPr>
              <a:t>Showcase</a:t>
            </a:r>
            <a:br>
              <a:rPr lang="pt-BR" sz="3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M Sans"/>
                <a:ea typeface="DM Sans"/>
                <a:cs typeface="DM Sans"/>
                <a:sym typeface="DM Sans"/>
              </a:rPr>
            </a:br>
            <a:r>
              <a:rPr lang="pt-BR" sz="3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M Sans"/>
                <a:ea typeface="DM Sans"/>
                <a:cs typeface="DM Sans"/>
                <a:sym typeface="DM Sans"/>
              </a:rPr>
              <a:t>Sprint #  3</a:t>
            </a:r>
            <a:endParaRPr lang="pt-BR" sz="3400" b="1" i="0" u="none" strike="noStrike" cap="none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469522" y="3631163"/>
            <a:ext cx="24381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1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M Sans"/>
                <a:ea typeface="DM Sans"/>
                <a:cs typeface="DM Sans"/>
                <a:sym typeface="DM Sans"/>
              </a:rPr>
              <a:t> 19</a:t>
            </a:r>
            <a:r>
              <a:rPr lang="pt-BR" sz="1600" b="0" i="0" u="none" strike="noStrike" cap="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rlow Medium" panose="00000600000000000000"/>
                <a:ea typeface="Barlow Medium" panose="00000600000000000000"/>
                <a:cs typeface="Barlow Medium" panose="00000600000000000000"/>
                <a:sym typeface="Barlow Medium" panose="00000600000000000000"/>
              </a:rPr>
              <a:t>/fev - </a:t>
            </a:r>
            <a:r>
              <a:rPr lang="pt-BR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rlow Medium" panose="00000600000000000000"/>
                <a:ea typeface="Barlow Medium" panose="00000600000000000000"/>
                <a:cs typeface="Barlow Medium" panose="00000600000000000000"/>
                <a:sym typeface="Barlow Medium" panose="00000600000000000000"/>
              </a:rPr>
              <a:t>26</a:t>
            </a:r>
            <a:r>
              <a:rPr lang="pt-BR" sz="1600" b="0" i="0" u="none" strike="noStrike" cap="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rlow Medium" panose="00000600000000000000"/>
                <a:ea typeface="Barlow Medium" panose="00000600000000000000"/>
                <a:cs typeface="Barlow Medium" panose="00000600000000000000"/>
                <a:sym typeface="Barlow Medium" panose="00000600000000000000"/>
              </a:rPr>
              <a:t>/fev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222"/>
        </a:solid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7"/>
          <p:cNvSpPr/>
          <p:nvPr/>
        </p:nvSpPr>
        <p:spPr>
          <a:xfrm>
            <a:off x="183125" y="115050"/>
            <a:ext cx="7699200" cy="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/>
              <a:buNone/>
            </a:pPr>
            <a:r>
              <a:rPr lang="pt-BR" sz="2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rlow Condensed" panose="00000606000000000000"/>
                <a:ea typeface="Barlow Condensed" panose="00000606000000000000"/>
                <a:cs typeface="Barlow Condensed" panose="00000606000000000000"/>
                <a:sym typeface="Barlow Condensed" panose="00000606000000000000"/>
              </a:rPr>
              <a:t>Objetivos | Sprint #4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BAC5C86-B26D-FB0E-24B9-546983EA8506}"/>
              </a:ext>
            </a:extLst>
          </p:cNvPr>
          <p:cNvSpPr txBox="1"/>
          <p:nvPr/>
        </p:nvSpPr>
        <p:spPr>
          <a:xfrm>
            <a:off x="298174" y="1093304"/>
            <a:ext cx="7779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  <a:latin typeface="Barlow" panose="00000500000000000000" pitchFamily="2" charset="0"/>
              </a:rPr>
              <a:t>Desenvolvimento do tratamento de erros;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  <a:latin typeface="Barlow" panose="00000500000000000000" pitchFamily="2" charset="0"/>
              </a:rPr>
              <a:t>Dar continuidade aos testes;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  <a:latin typeface="Barlow" panose="00000500000000000000" pitchFamily="2" charset="0"/>
              </a:rPr>
              <a:t>Aprimoramento da comunicação do sistema;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3430500" y="1896467"/>
            <a:ext cx="22830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 panose="020B0604020202020204"/>
              <a:buNone/>
            </a:pPr>
            <a:r>
              <a:rPr lang="pt-BR" sz="3200" b="1" i="0" u="none" strike="noStrike" cap="none" dirty="0">
                <a:solidFill>
                  <a:srgbClr val="F7F6E2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OBRIGADO!</a:t>
            </a:r>
            <a:endParaRPr sz="1000" b="1" i="0" u="none" strike="noStrike" cap="none" dirty="0">
              <a:solidFill>
                <a:srgbClr val="F7F6E2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0DA97D6-5C3E-0748-5F4A-E5955BB43139}"/>
              </a:ext>
            </a:extLst>
          </p:cNvPr>
          <p:cNvSpPr txBox="1"/>
          <p:nvPr/>
        </p:nvSpPr>
        <p:spPr>
          <a:xfrm>
            <a:off x="3289704" y="2419067"/>
            <a:ext cx="2429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F7F6E2"/>
                </a:solidFill>
                <a:latin typeface="Barlow" panose="00000500000000000000" pitchFamily="2" charset="0"/>
              </a:rPr>
              <a:t>Powered by GPTECOS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E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3AE70E93-D4DB-CFA9-61C9-BB6B955D3A80}"/>
              </a:ext>
            </a:extLst>
          </p:cNvPr>
          <p:cNvCxnSpPr>
            <a:stCxn id="13" idx="2"/>
            <a:endCxn id="3" idx="0"/>
          </p:cNvCxnSpPr>
          <p:nvPr/>
        </p:nvCxnSpPr>
        <p:spPr>
          <a:xfrm>
            <a:off x="3461510" y="3773059"/>
            <a:ext cx="0" cy="203196"/>
          </a:xfrm>
          <a:prstGeom prst="straightConnector1">
            <a:avLst/>
          </a:prstGeom>
          <a:ln w="63500"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Google Shape;94;p19"/>
          <p:cNvSpPr/>
          <p:nvPr/>
        </p:nvSpPr>
        <p:spPr>
          <a:xfrm>
            <a:off x="949500" y="753822"/>
            <a:ext cx="7245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/>
              <a:buNone/>
            </a:pPr>
            <a:r>
              <a:rPr lang="pt-BR" sz="3200" b="1" dirty="0">
                <a:solidFill>
                  <a:schemeClr val="accent1"/>
                </a:solidFill>
                <a:latin typeface="DM Sans" pitchFamily="2" charset="0"/>
                <a:ea typeface="Barlow Condensed" panose="00000606000000000000"/>
                <a:cs typeface="Barlow Condensed" panose="00000606000000000000"/>
                <a:sym typeface="Barlow Condensed" panose="00000606000000000000"/>
              </a:rPr>
              <a:t>GPTECOS:</a:t>
            </a:r>
            <a:endParaRPr lang="pt-BR" sz="3200" b="1" i="0" u="none" strike="noStrike" cap="none" dirty="0">
              <a:solidFill>
                <a:schemeClr val="accent1"/>
              </a:solidFill>
              <a:latin typeface="DM Sans" pitchFamily="2" charset="0"/>
              <a:ea typeface="Barlow Condensed" panose="00000606000000000000"/>
              <a:cs typeface="Barlow Condensed" panose="00000606000000000000"/>
              <a:sym typeface="Barlow Condensed" panose="0000060600000000000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89698" y="1742661"/>
            <a:ext cx="1916180" cy="2032386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 dirty="0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818FA3AA-A51C-01DC-1778-1809C9B9A4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050EC05A-9A22-CA99-0D41-E1C3B1E1F2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2C6CD06-0009-0A9A-4590-B7919DF30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99" y="1796498"/>
            <a:ext cx="1801530" cy="1920737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D68BD40A-5B15-58C2-0D35-CF9F4F237F80}"/>
              </a:ext>
            </a:extLst>
          </p:cNvPr>
          <p:cNvSpPr/>
          <p:nvPr/>
        </p:nvSpPr>
        <p:spPr>
          <a:xfrm>
            <a:off x="2503420" y="1740673"/>
            <a:ext cx="1916180" cy="2032386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53EDF28-9310-CAED-1D72-D931D279254E}"/>
              </a:ext>
            </a:extLst>
          </p:cNvPr>
          <p:cNvSpPr/>
          <p:nvPr/>
        </p:nvSpPr>
        <p:spPr>
          <a:xfrm>
            <a:off x="4607823" y="1740673"/>
            <a:ext cx="1916180" cy="2032386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9BF6E97-F7B5-521C-2ED6-7743C26E88B7}"/>
              </a:ext>
            </a:extLst>
          </p:cNvPr>
          <p:cNvSpPr/>
          <p:nvPr/>
        </p:nvSpPr>
        <p:spPr>
          <a:xfrm>
            <a:off x="6721545" y="1738685"/>
            <a:ext cx="1916180" cy="2032386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9B233CDD-CF5E-0C02-0F51-086F54735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044" y="1796498"/>
            <a:ext cx="1823414" cy="1920737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BEAB87D-C283-B1CA-C88E-AFBEC3D15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8697" y="1796498"/>
            <a:ext cx="1791737" cy="1920737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EA66428F-0E78-95AB-32D9-6801310576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5113" y="1796498"/>
            <a:ext cx="1795669" cy="1920737"/>
          </a:xfrm>
          <a:prstGeom prst="rect">
            <a:avLst/>
          </a:prstGeom>
        </p:spPr>
      </p:pic>
      <p:sp>
        <p:nvSpPr>
          <p:cNvPr id="3" name="Fluxograma: Processo Alternativo 2">
            <a:extLst>
              <a:ext uri="{FF2B5EF4-FFF2-40B4-BE49-F238E27FC236}">
                <a16:creationId xmlns:a16="http://schemas.microsoft.com/office/drawing/2014/main" id="{CE71A50D-AC3B-2724-01E8-05F2B9C896B5}"/>
              </a:ext>
            </a:extLst>
          </p:cNvPr>
          <p:cNvSpPr/>
          <p:nvPr/>
        </p:nvSpPr>
        <p:spPr>
          <a:xfrm>
            <a:off x="2706437" y="3976255"/>
            <a:ext cx="1510145" cy="519545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Manager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>
            <a:off x="-45425" y="-27250"/>
            <a:ext cx="9189300" cy="5170800"/>
          </a:xfrm>
          <a:prstGeom prst="rect">
            <a:avLst/>
          </a:prstGeom>
          <a:solidFill>
            <a:srgbClr val="F7F6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4" name="Google Shape;84;p18"/>
          <p:cNvSpPr/>
          <p:nvPr/>
        </p:nvSpPr>
        <p:spPr>
          <a:xfrm flipH="1">
            <a:off x="2901000" y="1683875"/>
            <a:ext cx="6243000" cy="3469800"/>
          </a:xfrm>
          <a:prstGeom prst="round1Rect">
            <a:avLst>
              <a:gd name="adj" fmla="val 33333"/>
            </a:avLst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5" name="Google Shape;85;p18"/>
          <p:cNvSpPr/>
          <p:nvPr/>
        </p:nvSpPr>
        <p:spPr>
          <a:xfrm>
            <a:off x="3429450" y="2184656"/>
            <a:ext cx="5311500" cy="26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4500" b="1">
                <a:solidFill>
                  <a:srgbClr val="F7F6E2"/>
                </a:solidFill>
                <a:latin typeface="Barlow Condensed" panose="00000606000000000000"/>
                <a:ea typeface="Barlow Condensed" panose="00000606000000000000"/>
                <a:cs typeface="Barlow Condensed" panose="00000606000000000000"/>
                <a:sym typeface="Barlow Condensed" panose="00000606000000000000"/>
              </a:rPr>
              <a:t>ROADMAP</a:t>
            </a:r>
            <a:endParaRPr sz="4500" b="1" i="0" u="none" strike="noStrike" cap="none">
              <a:solidFill>
                <a:srgbClr val="F7F6E2"/>
              </a:solidFill>
              <a:latin typeface="Barlow Condensed" panose="00000606000000000000"/>
              <a:ea typeface="Barlow Condensed" panose="00000606000000000000"/>
              <a:cs typeface="Barlow Condensed" panose="00000606000000000000"/>
              <a:sym typeface="Barlow Condensed" panose="00000606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E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20"/>
          <p:cNvCxnSpPr>
            <a:endCxn id="112" idx="2"/>
          </p:cNvCxnSpPr>
          <p:nvPr/>
        </p:nvCxnSpPr>
        <p:spPr>
          <a:xfrm>
            <a:off x="3392061" y="1192190"/>
            <a:ext cx="2400" cy="3639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3" name="Google Shape;113;p20"/>
          <p:cNvSpPr/>
          <p:nvPr/>
        </p:nvSpPr>
        <p:spPr>
          <a:xfrm>
            <a:off x="2068438" y="1057190"/>
            <a:ext cx="135000" cy="135000"/>
          </a:xfrm>
          <a:prstGeom prst="ellipse">
            <a:avLst/>
          </a:prstGeom>
          <a:solidFill>
            <a:srgbClr val="FF3E03"/>
          </a:solidFill>
          <a:ln>
            <a:noFill/>
          </a:ln>
        </p:spPr>
        <p:txBody>
          <a:bodyPr spcFirstLastPara="1" wrap="square" lIns="2700" tIns="2700" rIns="2700" bIns="2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endParaRPr sz="600" b="1" i="0" u="none" strike="noStrike" cap="none">
              <a:solidFill>
                <a:srgbClr val="FFFFFF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3324561" y="1056580"/>
            <a:ext cx="135000" cy="135000"/>
          </a:xfrm>
          <a:prstGeom prst="ellipse">
            <a:avLst/>
          </a:prstGeom>
          <a:solidFill>
            <a:srgbClr val="0B0378"/>
          </a:solidFill>
          <a:ln>
            <a:noFill/>
          </a:ln>
        </p:spPr>
        <p:txBody>
          <a:bodyPr spcFirstLastPara="1" wrap="square" lIns="2700" tIns="2700" rIns="2700" bIns="2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endParaRPr sz="600" b="1" i="0" u="none" strike="noStrike" cap="none">
              <a:solidFill>
                <a:srgbClr val="FFFFFF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2670175" y="89839"/>
            <a:ext cx="31725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/>
              <a:buNone/>
            </a:pPr>
            <a:r>
              <a:rPr lang="pt-BR" sz="2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rlow Condensed" panose="00000606000000000000"/>
                <a:ea typeface="Barlow Condensed" panose="00000606000000000000"/>
                <a:cs typeface="Barlow Condensed" panose="00000606000000000000"/>
                <a:sym typeface="Barlow Condensed" panose="00000606000000000000"/>
              </a:rPr>
              <a:t>Cronograma</a:t>
            </a:r>
            <a:endParaRPr lang="pt-BR" sz="2600" b="1" i="0" u="none" strike="noStrike" cap="none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rlow Condensed" panose="00000606000000000000"/>
              <a:ea typeface="Barlow Condensed" panose="00000606000000000000"/>
              <a:cs typeface="Barlow Condensed" panose="00000606000000000000"/>
              <a:sym typeface="Barlow Condensed" panose="00000606000000000000"/>
            </a:endParaRPr>
          </a:p>
        </p:txBody>
      </p:sp>
      <p:cxnSp>
        <p:nvCxnSpPr>
          <p:cNvPr id="130" name="Google Shape;130;p20"/>
          <p:cNvCxnSpPr/>
          <p:nvPr/>
        </p:nvCxnSpPr>
        <p:spPr>
          <a:xfrm>
            <a:off x="5569153" y="1192247"/>
            <a:ext cx="0" cy="3639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4" name="Google Shape;134;p20"/>
          <p:cNvSpPr/>
          <p:nvPr/>
        </p:nvSpPr>
        <p:spPr>
          <a:xfrm>
            <a:off x="6459384" y="1057190"/>
            <a:ext cx="135000" cy="135000"/>
          </a:xfrm>
          <a:prstGeom prst="ellipse">
            <a:avLst/>
          </a:prstGeom>
          <a:solidFill>
            <a:srgbClr val="FF3E03"/>
          </a:solidFill>
          <a:ln>
            <a:noFill/>
          </a:ln>
        </p:spPr>
        <p:txBody>
          <a:bodyPr spcFirstLastPara="1" wrap="square" lIns="2700" tIns="2700" rIns="2700" bIns="2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endParaRPr sz="600" b="1" i="0" u="none" strike="noStrike" cap="none">
              <a:solidFill>
                <a:srgbClr val="FFFFFF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5500445" y="1057190"/>
            <a:ext cx="135000" cy="135000"/>
          </a:xfrm>
          <a:prstGeom prst="ellipse">
            <a:avLst/>
          </a:prstGeom>
          <a:solidFill>
            <a:srgbClr val="0B0378"/>
          </a:solidFill>
          <a:ln>
            <a:noFill/>
          </a:ln>
        </p:spPr>
        <p:txBody>
          <a:bodyPr spcFirstLastPara="1" wrap="square" lIns="2700" tIns="2700" rIns="2700" bIns="2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endParaRPr sz="600" b="1" i="0" u="none" strike="noStrike" cap="none">
              <a:solidFill>
                <a:srgbClr val="FFFFFF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2203438" y="4498745"/>
            <a:ext cx="14175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000" rIns="94500" bIns="2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ME1: Entrega de design orientado à objetos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Idealizando o Projeto</a:t>
            </a:r>
          </a:p>
        </p:txBody>
      </p:sp>
      <p:sp>
        <p:nvSpPr>
          <p:cNvPr id="139" name="Google Shape;139;p20"/>
          <p:cNvSpPr txBox="1"/>
          <p:nvPr/>
        </p:nvSpPr>
        <p:spPr>
          <a:xfrm>
            <a:off x="4540878" y="4498745"/>
            <a:ext cx="1070477" cy="47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000" rIns="94500" bIns="2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ME3: Entrega de código parcialmente funcional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tx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Código pronto para análise final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800" dirty="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5619531" y="4498745"/>
            <a:ext cx="15525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000" rIns="94500" bIns="2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ME4: Disponibilização trabalho final</a:t>
            </a:r>
            <a:endParaRPr sz="800" b="1" dirty="0">
              <a:solidFill>
                <a:schemeClr val="accent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Defesa de projeto</a:t>
            </a:r>
          </a:p>
        </p:txBody>
      </p:sp>
      <p:sp>
        <p:nvSpPr>
          <p:cNvPr id="112" name="Google Shape;112;p20"/>
          <p:cNvSpPr/>
          <p:nvPr/>
        </p:nvSpPr>
        <p:spPr>
          <a:xfrm rot="-5400000">
            <a:off x="3152661" y="4589390"/>
            <a:ext cx="394500" cy="89100"/>
          </a:xfrm>
          <a:prstGeom prst="triangle">
            <a:avLst>
              <a:gd name="adj" fmla="val 50000"/>
            </a:avLst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42" name="Google Shape;142;p20"/>
          <p:cNvSpPr/>
          <p:nvPr/>
        </p:nvSpPr>
        <p:spPr>
          <a:xfrm rot="-5400000">
            <a:off x="5326772" y="4589390"/>
            <a:ext cx="394500" cy="89100"/>
          </a:xfrm>
          <a:prstGeom prst="triangle">
            <a:avLst>
              <a:gd name="adj" fmla="val 50000"/>
            </a:avLst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46" name="Google Shape;146;p20"/>
          <p:cNvSpPr/>
          <p:nvPr/>
        </p:nvSpPr>
        <p:spPr>
          <a:xfrm>
            <a:off x="2506415" y="1456329"/>
            <a:ext cx="817856" cy="277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40500" tIns="68575" rIns="40500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Diagrama de Classes</a:t>
            </a:r>
            <a:endParaRPr sz="800" b="1" dirty="0">
              <a:solidFill>
                <a:schemeClr val="lt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5619531" y="4172417"/>
            <a:ext cx="1277517" cy="277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40500" tIns="68575" rIns="40500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Apresentação final</a:t>
            </a:r>
            <a:endParaRPr sz="800" b="1" dirty="0">
              <a:solidFill>
                <a:schemeClr val="lt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2516371" y="1185487"/>
            <a:ext cx="807900" cy="203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40500" tIns="68575" rIns="40500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Ideação</a:t>
            </a:r>
            <a:endParaRPr sz="800" b="1">
              <a:solidFill>
                <a:schemeClr val="lt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5132953" y="709581"/>
            <a:ext cx="1175082" cy="277200"/>
          </a:xfrm>
          <a:prstGeom prst="homePlate">
            <a:avLst>
              <a:gd name="adj" fmla="val 32030"/>
            </a:avLst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spcFirstLastPara="1" wrap="square" lIns="165600" tIns="0" rIns="0" bIns="0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pt-BR" sz="1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rlow ExtraBold" panose="00000800000000000000"/>
                <a:ea typeface="Barlow ExtraBold" panose="00000800000000000000"/>
                <a:cs typeface="Barlow ExtraBold" panose="00000800000000000000"/>
                <a:sym typeface="Barlow ExtraBold" panose="00000800000000000000"/>
              </a:rPr>
              <a:t>       Sprint 05</a:t>
            </a:r>
            <a:endParaRPr lang="pt-BR" sz="1100" i="0" u="none" strike="noStrike" cap="none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rlow ExtraBold" panose="00000800000000000000"/>
              <a:ea typeface="Barlow ExtraBold" panose="00000800000000000000"/>
              <a:cs typeface="Barlow ExtraBold" panose="00000800000000000000"/>
              <a:sym typeface="Barlow ExtraBold" panose="00000800000000000000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4427569" y="709581"/>
            <a:ext cx="1175082" cy="277200"/>
          </a:xfrm>
          <a:prstGeom prst="homePlate">
            <a:avLst>
              <a:gd name="adj" fmla="val 32030"/>
            </a:avLst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spcFirstLastPara="1" wrap="square" lIns="165600" tIns="0" rIns="0" bIns="0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pt-BR" sz="1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rlow ExtraBold" panose="00000800000000000000"/>
                <a:ea typeface="Barlow ExtraBold" panose="00000800000000000000"/>
                <a:cs typeface="Barlow ExtraBold" panose="00000800000000000000"/>
                <a:sym typeface="Barlow ExtraBold" panose="00000800000000000000"/>
              </a:rPr>
              <a:t>      Sprint 04</a:t>
            </a:r>
            <a:endParaRPr lang="pt-BR" sz="1100" i="0" u="none" strike="noStrike" cap="none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rlow ExtraBold" panose="00000800000000000000"/>
              <a:ea typeface="Barlow ExtraBold" panose="00000800000000000000"/>
              <a:cs typeface="Barlow ExtraBold" panose="00000800000000000000"/>
              <a:sym typeface="Barlow ExtraBold" panose="00000800000000000000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3710210" y="709581"/>
            <a:ext cx="1175082" cy="277200"/>
          </a:xfrm>
          <a:prstGeom prst="homePlate">
            <a:avLst>
              <a:gd name="adj" fmla="val 32030"/>
            </a:avLst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spcFirstLastPara="1" wrap="square" lIns="165600" tIns="0" rIns="0" bIns="0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pt-BR" sz="1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rlow ExtraBold" panose="00000800000000000000"/>
                <a:ea typeface="Barlow ExtraBold" panose="00000800000000000000"/>
                <a:cs typeface="Barlow ExtraBold" panose="00000800000000000000"/>
                <a:sym typeface="Barlow ExtraBold" panose="00000800000000000000"/>
              </a:rPr>
              <a:t>      Sprint 03</a:t>
            </a:r>
            <a:endParaRPr lang="pt-BR" sz="1100" i="0" u="none" strike="noStrike" cap="none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rlow ExtraBold" panose="00000800000000000000"/>
              <a:ea typeface="Barlow ExtraBold" panose="00000800000000000000"/>
              <a:cs typeface="Barlow ExtraBold" panose="00000800000000000000"/>
              <a:sym typeface="Barlow ExtraBold" panose="00000800000000000000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3004827" y="709581"/>
            <a:ext cx="1175082" cy="277200"/>
          </a:xfrm>
          <a:prstGeom prst="homePlate">
            <a:avLst>
              <a:gd name="adj" fmla="val 32030"/>
            </a:avLst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spcFirstLastPara="1" wrap="square" lIns="165600" tIns="0" rIns="0" bIns="0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pt-BR" sz="1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rlow ExtraBold" panose="00000800000000000000"/>
                <a:ea typeface="Barlow ExtraBold" panose="00000800000000000000"/>
                <a:cs typeface="Barlow ExtraBold" panose="00000800000000000000"/>
                <a:sym typeface="Barlow ExtraBold" panose="00000800000000000000"/>
              </a:rPr>
              <a:t>      Sprint 02</a:t>
            </a:r>
            <a:endParaRPr lang="pt-BR" sz="1100" i="0" u="none" strike="noStrike" cap="none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rlow ExtraBold" panose="00000800000000000000"/>
              <a:ea typeface="Barlow ExtraBold" panose="00000800000000000000"/>
              <a:cs typeface="Barlow ExtraBold" panose="00000800000000000000"/>
              <a:sym typeface="Barlow ExtraBold" panose="00000800000000000000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2504909" y="709581"/>
            <a:ext cx="946476" cy="277200"/>
          </a:xfrm>
          <a:prstGeom prst="homePlate">
            <a:avLst>
              <a:gd name="adj" fmla="val 32030"/>
            </a:avLst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spcFirstLastPara="1" wrap="square" lIns="129600" tIns="0" rIns="0" bIns="0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pt-BR" sz="11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rlow ExtraBold" panose="00000800000000000000"/>
                <a:ea typeface="Barlow ExtraBold" panose="00000800000000000000"/>
                <a:cs typeface="Barlow ExtraBold" panose="00000800000000000000"/>
                <a:sym typeface="Barlow ExtraBold" panose="00000800000000000000"/>
              </a:rPr>
              <a:t>Sprint 01</a:t>
            </a:r>
            <a:endParaRPr lang="pt-BR" sz="1100" i="0" u="none" strike="noStrike" cap="none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rlow ExtraBold" panose="00000800000000000000"/>
              <a:ea typeface="Barlow ExtraBold" panose="00000800000000000000"/>
              <a:cs typeface="Barlow ExtraBold" panose="00000800000000000000"/>
              <a:sym typeface="Barlow ExtraBold" panose="00000800000000000000"/>
            </a:endParaRPr>
          </a:p>
        </p:txBody>
      </p:sp>
      <p:sp>
        <p:nvSpPr>
          <p:cNvPr id="2" name="Google Shape;146;p20">
            <a:extLst>
              <a:ext uri="{FF2B5EF4-FFF2-40B4-BE49-F238E27FC236}">
                <a16:creationId xmlns:a16="http://schemas.microsoft.com/office/drawing/2014/main" id="{50B23B99-EB7B-DFE2-0D0B-DE535FF3D2C7}"/>
              </a:ext>
            </a:extLst>
          </p:cNvPr>
          <p:cNvSpPr/>
          <p:nvPr/>
        </p:nvSpPr>
        <p:spPr>
          <a:xfrm>
            <a:off x="2506415" y="1773474"/>
            <a:ext cx="817856" cy="277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40500" tIns="68575" rIns="40500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Requisitos do Software</a:t>
            </a:r>
            <a:endParaRPr sz="800" b="1" dirty="0">
              <a:solidFill>
                <a:schemeClr val="lt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3" name="Google Shape;146;p20">
            <a:extLst>
              <a:ext uri="{FF2B5EF4-FFF2-40B4-BE49-F238E27FC236}">
                <a16:creationId xmlns:a16="http://schemas.microsoft.com/office/drawing/2014/main" id="{533F0385-113B-95BF-0004-96332FADBF98}"/>
              </a:ext>
            </a:extLst>
          </p:cNvPr>
          <p:cNvSpPr/>
          <p:nvPr/>
        </p:nvSpPr>
        <p:spPr>
          <a:xfrm>
            <a:off x="2504909" y="2102942"/>
            <a:ext cx="1672600" cy="277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40500" tIns="68575" rIns="40500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Formatação do Repositório</a:t>
            </a:r>
            <a:endParaRPr sz="800" b="1" dirty="0">
              <a:solidFill>
                <a:schemeClr val="lt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cxnSp>
        <p:nvCxnSpPr>
          <p:cNvPr id="6" name="Google Shape;130;p20">
            <a:extLst>
              <a:ext uri="{FF2B5EF4-FFF2-40B4-BE49-F238E27FC236}">
                <a16:creationId xmlns:a16="http://schemas.microsoft.com/office/drawing/2014/main" id="{E8B3E6AA-4220-27FD-8D7D-BE0CE619F3BC}"/>
              </a:ext>
            </a:extLst>
          </p:cNvPr>
          <p:cNvCxnSpPr/>
          <p:nvPr/>
        </p:nvCxnSpPr>
        <p:spPr>
          <a:xfrm>
            <a:off x="4473817" y="1192247"/>
            <a:ext cx="0" cy="3639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Google Shape;136;p20">
            <a:extLst>
              <a:ext uri="{FF2B5EF4-FFF2-40B4-BE49-F238E27FC236}">
                <a16:creationId xmlns:a16="http://schemas.microsoft.com/office/drawing/2014/main" id="{8658369F-E070-77EB-1D0B-671B49F125C8}"/>
              </a:ext>
            </a:extLst>
          </p:cNvPr>
          <p:cNvSpPr/>
          <p:nvPr/>
        </p:nvSpPr>
        <p:spPr>
          <a:xfrm>
            <a:off x="4406506" y="1056580"/>
            <a:ext cx="135000" cy="135000"/>
          </a:xfrm>
          <a:prstGeom prst="ellipse">
            <a:avLst/>
          </a:prstGeom>
          <a:solidFill>
            <a:srgbClr val="0B0378"/>
          </a:solidFill>
          <a:ln>
            <a:noFill/>
          </a:ln>
        </p:spPr>
        <p:txBody>
          <a:bodyPr spcFirstLastPara="1" wrap="square" lIns="2700" tIns="2700" rIns="2700" bIns="2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endParaRPr sz="600" b="1" i="0" u="none" strike="noStrike" cap="none">
              <a:solidFill>
                <a:srgbClr val="FFFFFF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8" name="Google Shape;142;p20">
            <a:extLst>
              <a:ext uri="{FF2B5EF4-FFF2-40B4-BE49-F238E27FC236}">
                <a16:creationId xmlns:a16="http://schemas.microsoft.com/office/drawing/2014/main" id="{B396E962-1E2F-9F45-C3AE-ECAF6071EE66}"/>
              </a:ext>
            </a:extLst>
          </p:cNvPr>
          <p:cNvSpPr/>
          <p:nvPr/>
        </p:nvSpPr>
        <p:spPr>
          <a:xfrm rot="-5400000">
            <a:off x="4231436" y="4589390"/>
            <a:ext cx="394500" cy="89100"/>
          </a:xfrm>
          <a:prstGeom prst="triangle">
            <a:avLst>
              <a:gd name="adj" fmla="val 50000"/>
            </a:avLst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5" name="Google Shape;146;p20">
            <a:extLst>
              <a:ext uri="{FF2B5EF4-FFF2-40B4-BE49-F238E27FC236}">
                <a16:creationId xmlns:a16="http://schemas.microsoft.com/office/drawing/2014/main" id="{6DAD4C27-B484-8E6B-299A-660D0FA44FBD}"/>
              </a:ext>
            </a:extLst>
          </p:cNvPr>
          <p:cNvSpPr/>
          <p:nvPr/>
        </p:nvSpPr>
        <p:spPr>
          <a:xfrm>
            <a:off x="3378922" y="2433150"/>
            <a:ext cx="2189023" cy="277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40500" tIns="68575" rIns="40500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Desenvolvimento do Software</a:t>
            </a:r>
            <a:endParaRPr sz="800" b="1" dirty="0">
              <a:solidFill>
                <a:schemeClr val="lt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9" name="Google Shape;152;p20">
            <a:extLst>
              <a:ext uri="{FF2B5EF4-FFF2-40B4-BE49-F238E27FC236}">
                <a16:creationId xmlns:a16="http://schemas.microsoft.com/office/drawing/2014/main" id="{414EAF28-A746-CBA1-D231-55C86F556D5B}"/>
              </a:ext>
            </a:extLst>
          </p:cNvPr>
          <p:cNvSpPr/>
          <p:nvPr/>
        </p:nvSpPr>
        <p:spPr>
          <a:xfrm>
            <a:off x="5607706" y="3820123"/>
            <a:ext cx="1298531" cy="277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40500" tIns="68575" rIns="40500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Entrega do Projeto Final</a:t>
            </a:r>
            <a:endParaRPr sz="800" b="1" dirty="0">
              <a:solidFill>
                <a:schemeClr val="lt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10" name="Google Shape;152;p20">
            <a:extLst>
              <a:ext uri="{FF2B5EF4-FFF2-40B4-BE49-F238E27FC236}">
                <a16:creationId xmlns:a16="http://schemas.microsoft.com/office/drawing/2014/main" id="{C1B42CAD-2A01-91AE-8AE2-6DF4CFD2C528}"/>
              </a:ext>
            </a:extLst>
          </p:cNvPr>
          <p:cNvSpPr/>
          <p:nvPr/>
        </p:nvSpPr>
        <p:spPr>
          <a:xfrm>
            <a:off x="4473236" y="3467773"/>
            <a:ext cx="2428134" cy="277256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40500" tIns="68575" rIns="40500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Desenvolvimento da Apresentação Final</a:t>
            </a:r>
            <a:endParaRPr sz="800" b="1" dirty="0">
              <a:solidFill>
                <a:schemeClr val="lt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11" name="Google Shape;146;p20">
            <a:extLst>
              <a:ext uri="{FF2B5EF4-FFF2-40B4-BE49-F238E27FC236}">
                <a16:creationId xmlns:a16="http://schemas.microsoft.com/office/drawing/2014/main" id="{F75FF709-D0D7-0850-D101-39333AE3BE29}"/>
              </a:ext>
            </a:extLst>
          </p:cNvPr>
          <p:cNvSpPr/>
          <p:nvPr/>
        </p:nvSpPr>
        <p:spPr>
          <a:xfrm>
            <a:off x="4793672" y="3115479"/>
            <a:ext cx="787411" cy="277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40500" tIns="68575" rIns="40500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Análise Final</a:t>
            </a:r>
            <a:endParaRPr sz="800" b="1" dirty="0">
              <a:solidFill>
                <a:schemeClr val="lt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14" name="Google Shape;146;p20">
            <a:extLst>
              <a:ext uri="{FF2B5EF4-FFF2-40B4-BE49-F238E27FC236}">
                <a16:creationId xmlns:a16="http://schemas.microsoft.com/office/drawing/2014/main" id="{4D771894-E540-F1E3-8B98-AF527DF88270}"/>
              </a:ext>
            </a:extLst>
          </p:cNvPr>
          <p:cNvSpPr/>
          <p:nvPr/>
        </p:nvSpPr>
        <p:spPr>
          <a:xfrm>
            <a:off x="4177509" y="2772324"/>
            <a:ext cx="1405494" cy="277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40500" tIns="68575" rIns="40500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Testes</a:t>
            </a:r>
            <a:endParaRPr sz="800" b="1" dirty="0">
              <a:solidFill>
                <a:schemeClr val="lt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15" name="Google Shape;139;p20">
            <a:extLst>
              <a:ext uri="{FF2B5EF4-FFF2-40B4-BE49-F238E27FC236}">
                <a16:creationId xmlns:a16="http://schemas.microsoft.com/office/drawing/2014/main" id="{DDC941A5-9FBD-ABCE-2D84-85B9080BFD58}"/>
              </a:ext>
            </a:extLst>
          </p:cNvPr>
          <p:cNvSpPr txBox="1"/>
          <p:nvPr/>
        </p:nvSpPr>
        <p:spPr>
          <a:xfrm>
            <a:off x="3467299" y="4492274"/>
            <a:ext cx="1070477" cy="47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000" rIns="94500" bIns="2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ME2: Entrega da  estrutura de desenvolvimento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tx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Ambiente para produção</a:t>
            </a:r>
            <a:endParaRPr lang="pt-BR" sz="800" dirty="0">
              <a:solidFill>
                <a:schemeClr val="tx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E2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Google Shape;239;p22"/>
          <p:cNvGraphicFramePr/>
          <p:nvPr>
            <p:extLst>
              <p:ext uri="{D42A27DB-BD31-4B8C-83A1-F6EECF244321}">
                <p14:modId xmlns:p14="http://schemas.microsoft.com/office/powerpoint/2010/main" val="3706398656"/>
              </p:ext>
            </p:extLst>
          </p:nvPr>
        </p:nvGraphicFramePr>
        <p:xfrm>
          <a:off x="1472055" y="1379273"/>
          <a:ext cx="6199887" cy="2601768"/>
        </p:xfrm>
        <a:graphic>
          <a:graphicData uri="http://schemas.openxmlformats.org/drawingml/2006/table">
            <a:tbl>
              <a:tblPr>
                <a:noFill/>
                <a:tableStyleId>{6980E1C8-66AF-4835-A6D3-4B55B4F04AAC}</a:tableStyleId>
              </a:tblPr>
              <a:tblGrid>
                <a:gridCol w="279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1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1673">
                  <a:extLst>
                    <a:ext uri="{9D8B030D-6E8A-4147-A177-3AD203B41FA5}">
                      <a16:colId xmlns:a16="http://schemas.microsoft.com/office/drawing/2014/main" val="2203683427"/>
                    </a:ext>
                  </a:extLst>
                </a:gridCol>
                <a:gridCol w="681673">
                  <a:extLst>
                    <a:ext uri="{9D8B030D-6E8A-4147-A177-3AD203B41FA5}">
                      <a16:colId xmlns:a16="http://schemas.microsoft.com/office/drawing/2014/main" val="4290601128"/>
                    </a:ext>
                  </a:extLst>
                </a:gridCol>
                <a:gridCol w="681673">
                  <a:extLst>
                    <a:ext uri="{9D8B030D-6E8A-4147-A177-3AD203B41FA5}">
                      <a16:colId xmlns:a16="http://schemas.microsoft.com/office/drawing/2014/main" val="60527427"/>
                    </a:ext>
                  </a:extLst>
                </a:gridCol>
              </a:tblGrid>
              <a:tr h="15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 dirty="0"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Aula</a:t>
                      </a:r>
                      <a:endParaRPr sz="1200" b="1" dirty="0"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 dirty="0"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01</a:t>
                      </a:r>
                      <a:endParaRPr sz="1200" b="1" dirty="0"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 dirty="0"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02</a:t>
                      </a:r>
                      <a:endParaRPr sz="1200" b="1" dirty="0"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 dirty="0"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03</a:t>
                      </a:r>
                      <a:endParaRPr sz="1200" b="1" dirty="0"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 dirty="0"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04</a:t>
                      </a:r>
                      <a:endParaRPr sz="1200" b="1" dirty="0"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 dirty="0"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05</a:t>
                      </a:r>
                      <a:endParaRPr sz="1200" b="1" dirty="0"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 dirty="0"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Data de encerramento</a:t>
                      </a:r>
                      <a:endParaRPr sz="1200" b="1" dirty="0"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12/fev</a:t>
                      </a: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17/fev</a:t>
                      </a:r>
                      <a:endParaRPr sz="1200" dirty="0"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24/fev</a:t>
                      </a:r>
                      <a:endParaRPr sz="1200" dirty="0"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3/mar</a:t>
                      </a:r>
                      <a:endParaRPr sz="1200" dirty="0"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10/</a:t>
                      </a:r>
                      <a:r>
                        <a:rPr lang="pt-BR" sz="1200" dirty="0"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mar</a:t>
                      </a:r>
                      <a:endParaRPr sz="1200" dirty="0"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Ideação</a:t>
                      </a: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Requisitos do Software</a:t>
                      </a: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Diagrama de Classes</a:t>
                      </a: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Formatação do Repositório (GitHub)</a:t>
                      </a:r>
                      <a:endParaRPr sz="1200" dirty="0">
                        <a:solidFill>
                          <a:schemeClr val="dk1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810825"/>
                  </a:ext>
                </a:extLst>
              </a:tr>
              <a:tr h="15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Desenvolvimento do Software</a:t>
                      </a:r>
                      <a:endParaRPr sz="1200" dirty="0">
                        <a:solidFill>
                          <a:schemeClr val="dk1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Testes</a:t>
                      </a: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Analise Final</a:t>
                      </a:r>
                      <a:endParaRPr sz="1200" dirty="0">
                        <a:solidFill>
                          <a:schemeClr val="tx1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Desenvolvimento da Apresentação Final</a:t>
                      </a: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Entrega do Projeto Final</a:t>
                      </a:r>
                      <a:endParaRPr lang="pt-BR" sz="1200" dirty="0">
                        <a:solidFill>
                          <a:srgbClr val="FF3E03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Defesa do Projeto Final</a:t>
                      </a:r>
                      <a:endParaRPr sz="1200" dirty="0">
                        <a:solidFill>
                          <a:srgbClr val="FF3E03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40" name="Google Shape;240;p22"/>
          <p:cNvSpPr/>
          <p:nvPr/>
        </p:nvSpPr>
        <p:spPr>
          <a:xfrm>
            <a:off x="3453449" y="727886"/>
            <a:ext cx="223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/>
              <a:buNone/>
            </a:pPr>
            <a:r>
              <a:rPr lang="pt-BR" sz="2600" b="1" i="0" u="none" strike="noStrike" cap="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rlow Condensed" panose="00000606000000000000"/>
                <a:ea typeface="Barlow Condensed" panose="00000606000000000000"/>
                <a:cs typeface="Barlow Condensed" panose="00000606000000000000"/>
                <a:sym typeface="Barlow Condensed" panose="00000606000000000000"/>
              </a:rPr>
              <a:t>Cronograma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>
            <a:off x="-45425" y="-27250"/>
            <a:ext cx="9189300" cy="5170800"/>
          </a:xfrm>
          <a:prstGeom prst="rect">
            <a:avLst/>
          </a:prstGeom>
          <a:solidFill>
            <a:srgbClr val="F7F6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9" name="Google Shape;249;p23"/>
          <p:cNvSpPr/>
          <p:nvPr/>
        </p:nvSpPr>
        <p:spPr>
          <a:xfrm flipH="1">
            <a:off x="2901000" y="1683875"/>
            <a:ext cx="6243000" cy="3469800"/>
          </a:xfrm>
          <a:prstGeom prst="round1Rect">
            <a:avLst>
              <a:gd name="adj" fmla="val 33333"/>
            </a:avLst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3429450" y="2184656"/>
            <a:ext cx="5311500" cy="26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4500" b="1" dirty="0">
                <a:solidFill>
                  <a:srgbClr val="F7F6E2"/>
                </a:solidFill>
                <a:latin typeface="Barlow Condensed" panose="00000606000000000000"/>
                <a:ea typeface="Barlow Condensed" panose="00000606000000000000"/>
                <a:cs typeface="Barlow Condensed" panose="00000606000000000000"/>
                <a:sym typeface="Barlow Condensed" panose="00000606000000000000"/>
              </a:rPr>
              <a:t>PRINCIPAIS ENTREGAS</a:t>
            </a:r>
            <a:endParaRPr sz="4500" b="1" i="0" u="none" strike="noStrike" cap="none" dirty="0">
              <a:solidFill>
                <a:srgbClr val="F7F6E2"/>
              </a:solidFill>
              <a:latin typeface="Barlow Condensed" panose="00000606000000000000"/>
              <a:ea typeface="Barlow Condensed" panose="00000606000000000000"/>
              <a:cs typeface="Barlow Condensed" panose="00000606000000000000"/>
              <a:sym typeface="Barlow Condensed" panose="00000606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E2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/>
          <p:nvPr/>
        </p:nvSpPr>
        <p:spPr>
          <a:xfrm>
            <a:off x="183113" y="115050"/>
            <a:ext cx="7699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/>
              <a:buNone/>
            </a:pPr>
            <a:r>
              <a:rPr lang="pt-BR" sz="2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rlow Condensed" panose="00000606000000000000"/>
                <a:ea typeface="Barlow Condensed" panose="00000606000000000000"/>
                <a:cs typeface="Barlow Condensed" panose="00000606000000000000"/>
                <a:sym typeface="Barlow Condensed" panose="00000606000000000000"/>
              </a:rPr>
              <a:t>Agenda</a:t>
            </a:r>
            <a:endParaRPr lang="pt-BR" sz="2600" b="1" i="0" u="none" strike="noStrike" cap="none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rlow Condensed" panose="00000606000000000000"/>
              <a:ea typeface="Barlow Condensed" panose="00000606000000000000"/>
              <a:cs typeface="Barlow Condensed" panose="00000606000000000000"/>
              <a:sym typeface="Barlow Condensed" panose="00000606000000000000"/>
            </a:endParaRPr>
          </a:p>
        </p:txBody>
      </p:sp>
      <p:sp>
        <p:nvSpPr>
          <p:cNvPr id="256" name="Google Shape;256;p24"/>
          <p:cNvSpPr txBox="1"/>
          <p:nvPr/>
        </p:nvSpPr>
        <p:spPr>
          <a:xfrm>
            <a:off x="183125" y="520050"/>
            <a:ext cx="8756400" cy="41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8000" tIns="198000" rIns="198000" bIns="198000" anchor="t" anchorCtr="0">
            <a:noAutofit/>
          </a:bodyPr>
          <a:lstStyle/>
          <a:p>
            <a:pPr marL="558800" lvl="0" indent="-45720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Continuidade no Desenvolvimento da Interface;</a:t>
            </a:r>
          </a:p>
          <a:p>
            <a:pPr marL="558800" lvl="0" indent="-45720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Desenvolvimento do Documento de Descrição do Sistema; </a:t>
            </a:r>
          </a:p>
          <a:p>
            <a:pPr marL="558800" lvl="0" indent="-45720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Aprimoramento das Funções básicas;</a:t>
            </a:r>
          </a:p>
          <a:p>
            <a:pPr marL="558800" lvl="0" indent="-45720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Atualização do Kanban no GitHub.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E2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/>
          <p:nvPr/>
        </p:nvSpPr>
        <p:spPr>
          <a:xfrm>
            <a:off x="183113" y="115050"/>
            <a:ext cx="7699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/>
              <a:buNone/>
            </a:pPr>
            <a:r>
              <a:rPr lang="pt-BR" sz="2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rlow Condensed" panose="00000606000000000000"/>
                <a:ea typeface="Barlow Condensed" panose="00000606000000000000"/>
                <a:cs typeface="Barlow Condensed" panose="00000606000000000000"/>
                <a:sym typeface="Barlow Condensed" panose="00000606000000000000"/>
              </a:rPr>
              <a:t>Ideação</a:t>
            </a:r>
            <a:endParaRPr lang="pt-BR" sz="2600" b="1" i="0" u="none" strike="noStrike" cap="none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rlow Condensed" panose="00000606000000000000"/>
              <a:ea typeface="Barlow Condensed" panose="00000606000000000000"/>
              <a:cs typeface="Barlow Condensed" panose="00000606000000000000"/>
              <a:sym typeface="Barlow Condensed" panose="00000606000000000000"/>
            </a:endParaRPr>
          </a:p>
        </p:txBody>
      </p:sp>
      <p:sp>
        <p:nvSpPr>
          <p:cNvPr id="266" name="Google Shape;266;p25"/>
          <p:cNvSpPr txBox="1"/>
          <p:nvPr/>
        </p:nvSpPr>
        <p:spPr>
          <a:xfrm>
            <a:off x="313742" y="317979"/>
            <a:ext cx="8734500" cy="426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8000" tIns="198000" rIns="198000" bIns="19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Status</a:t>
            </a:r>
            <a:endParaRPr sz="2000" dirty="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 panose="00000500000000000000"/>
              <a:buChar char="●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DONE:</a:t>
            </a:r>
          </a:p>
          <a:p>
            <a:pPr marL="444500" lvl="0" indent="-3429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Documento de descrição do sistema;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Definir funcionalidades básicas.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 panose="00000500000000000000"/>
              <a:buChar char="●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DOING: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Aprimoramento da interface;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Melhoria das classes básicas.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 panose="00000500000000000000"/>
              <a:buChar char="●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TODO: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Iniciar testes do software por completo.</a:t>
            </a:r>
            <a:endParaRPr sz="2000" dirty="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sz="2000" dirty="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E2"/>
        </a:solidFill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6"/>
          <p:cNvSpPr/>
          <p:nvPr/>
        </p:nvSpPr>
        <p:spPr>
          <a:xfrm flipH="1">
            <a:off x="2901000" y="1683875"/>
            <a:ext cx="6243000" cy="3469800"/>
          </a:xfrm>
          <a:prstGeom prst="round1Rect">
            <a:avLst>
              <a:gd name="adj" fmla="val 33333"/>
            </a:avLst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8" name="Google Shape;478;p46"/>
          <p:cNvSpPr/>
          <p:nvPr/>
        </p:nvSpPr>
        <p:spPr>
          <a:xfrm>
            <a:off x="3429450" y="2184656"/>
            <a:ext cx="5311500" cy="26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4500" b="1" dirty="0">
                <a:solidFill>
                  <a:srgbClr val="F7F6E2"/>
                </a:solidFill>
                <a:latin typeface="Barlow Condensed" panose="00000606000000000000"/>
                <a:ea typeface="Barlow Condensed" panose="00000606000000000000"/>
                <a:cs typeface="Barlow Condensed" panose="00000606000000000000"/>
                <a:sym typeface="Barlow Condensed" panose="00000606000000000000"/>
              </a:rPr>
              <a:t>PRÓXIMOS PASSOS</a:t>
            </a:r>
            <a:endParaRPr sz="4500" b="1" i="0" u="none" strike="noStrike" cap="none" dirty="0">
              <a:solidFill>
                <a:srgbClr val="F7F6E2"/>
              </a:solidFill>
              <a:latin typeface="Barlow Condensed" panose="00000606000000000000"/>
              <a:ea typeface="Barlow Condensed" panose="00000606000000000000"/>
              <a:cs typeface="Barlow Condensed" panose="00000606000000000000"/>
              <a:sym typeface="Barlow Condensed" panose="00000606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252</Words>
  <Application>Microsoft Office PowerPoint</Application>
  <PresentationFormat>Apresentação na tela (16:9)</PresentationFormat>
  <Paragraphs>77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Barlow Medium</vt:lpstr>
      <vt:lpstr>Barlow</vt:lpstr>
      <vt:lpstr>Barlow Condensed</vt:lpstr>
      <vt:lpstr>Wingdings</vt:lpstr>
      <vt:lpstr>DM Sans</vt:lpstr>
      <vt:lpstr>Barlow ExtraBold</vt:lpstr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Luccas Henrique Luccas</cp:lastModifiedBy>
  <cp:revision>5</cp:revision>
  <dcterms:created xsi:type="dcterms:W3CDTF">2024-11-13T18:37:00Z</dcterms:created>
  <dcterms:modified xsi:type="dcterms:W3CDTF">2025-03-10T21:08:13Z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A955FD25C19B49C885E7CE7B7C88251A_12</vt:lpwstr>
  </property>
  <property fmtid="{D5CDD505-2E9C-101B-9397-08002B2CF9AE}" pid="3" name="KSOProductBuildVer">
    <vt:lpwstr>1046-12.2.0.19805</vt:lpwstr>
  </property>
</Properties>
</file>