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heme/theme3.xml" ContentType="application/vnd.openxmlformats-officedocument.theme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notesSlides/notesSlide1.xml" ContentType="application/vnd.openxmlformats-officedocument.presentationml.notesSlid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notesSlides/notesSlide2.xml" ContentType="application/vnd.openxmlformats-officedocument.presentationml.notesSlide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3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4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notesSlides/notesSlide5.xml" ContentType="application/vnd.openxmlformats-officedocument.presentationml.notesSlide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notesSlides/notesSlide6.xml" ContentType="application/vnd.openxmlformats-officedocument.presentationml.notesSlide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notesSlides/notesSlide7.xml" ContentType="application/vnd.openxmlformats-officedocument.presentationml.notesSlide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98" r:id="rId2"/>
  </p:sldMasterIdLst>
  <p:notesMasterIdLst>
    <p:notesMasterId r:id="rId46"/>
  </p:notesMasterIdLst>
  <p:sldIdLst>
    <p:sldId id="256" r:id="rId3"/>
    <p:sldId id="260" r:id="rId4"/>
    <p:sldId id="262" r:id="rId5"/>
    <p:sldId id="263" r:id="rId6"/>
    <p:sldId id="264" r:id="rId7"/>
    <p:sldId id="302" r:id="rId8"/>
    <p:sldId id="276" r:id="rId9"/>
    <p:sldId id="296" r:id="rId10"/>
    <p:sldId id="333" r:id="rId11"/>
    <p:sldId id="273" r:id="rId12"/>
    <p:sldId id="334" r:id="rId13"/>
    <p:sldId id="335" r:id="rId14"/>
    <p:sldId id="294" r:id="rId15"/>
    <p:sldId id="336" r:id="rId16"/>
    <p:sldId id="295" r:id="rId17"/>
    <p:sldId id="337" r:id="rId18"/>
    <p:sldId id="338" r:id="rId19"/>
    <p:sldId id="283" r:id="rId20"/>
    <p:sldId id="304" r:id="rId21"/>
    <p:sldId id="339" r:id="rId22"/>
    <p:sldId id="340" r:id="rId23"/>
    <p:sldId id="341" r:id="rId24"/>
    <p:sldId id="310" r:id="rId25"/>
    <p:sldId id="312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17" r:id="rId42"/>
    <p:sldId id="318" r:id="rId43"/>
    <p:sldId id="330" r:id="rId44"/>
    <p:sldId id="357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151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574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6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9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91.xml"/><Relationship Id="rId9" Type="http://schemas.openxmlformats.org/officeDocument/2006/relationships/tags" Target="../tags/tag96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00.xml"/><Relationship Id="rId9" Type="http://schemas.openxmlformats.org/officeDocument/2006/relationships/tags" Target="../tags/tag105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9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7.xml"/><Relationship Id="rId9" Type="http://schemas.openxmlformats.org/officeDocument/2006/relationships/tags" Target="../tags/tag12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13" Type="http://schemas.openxmlformats.org/officeDocument/2006/relationships/tags" Target="../tags/tag141.xml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12" Type="http://schemas.openxmlformats.org/officeDocument/2006/relationships/tags" Target="../tags/tag140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tags" Target="../tags/tag139.xml"/><Relationship Id="rId5" Type="http://schemas.openxmlformats.org/officeDocument/2006/relationships/tags" Target="../tags/tag133.xml"/><Relationship Id="rId10" Type="http://schemas.openxmlformats.org/officeDocument/2006/relationships/tags" Target="../tags/tag138.xml"/><Relationship Id="rId4" Type="http://schemas.openxmlformats.org/officeDocument/2006/relationships/tags" Target="../tags/tag132.xml"/><Relationship Id="rId9" Type="http://schemas.openxmlformats.org/officeDocument/2006/relationships/tags" Target="../tags/tag137.xml"/><Relationship Id="rId14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162.xml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9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72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76.xml"/><Relationship Id="rId9" Type="http://schemas.openxmlformats.org/officeDocument/2006/relationships/tags" Target="../tags/tag181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3" Type="http://schemas.openxmlformats.org/officeDocument/2006/relationships/tags" Target="../tags/tag184.xml"/><Relationship Id="rId7" Type="http://schemas.openxmlformats.org/officeDocument/2006/relationships/tags" Target="../tags/tag188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85.xml"/><Relationship Id="rId9" Type="http://schemas.openxmlformats.org/officeDocument/2006/relationships/tags" Target="../tags/tag190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9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206.xml"/><Relationship Id="rId3" Type="http://schemas.openxmlformats.org/officeDocument/2006/relationships/tags" Target="../tags/tag201.xml"/><Relationship Id="rId7" Type="http://schemas.openxmlformats.org/officeDocument/2006/relationships/tags" Target="../tags/tag205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02.xml"/><Relationship Id="rId9" Type="http://schemas.openxmlformats.org/officeDocument/2006/relationships/tags" Target="../tags/tag20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221.xml"/><Relationship Id="rId13" Type="http://schemas.openxmlformats.org/officeDocument/2006/relationships/tags" Target="../tags/tag226.xml"/><Relationship Id="rId3" Type="http://schemas.openxmlformats.org/officeDocument/2006/relationships/tags" Target="../tags/tag216.xml"/><Relationship Id="rId7" Type="http://schemas.openxmlformats.org/officeDocument/2006/relationships/tags" Target="../tags/tag220.xml"/><Relationship Id="rId12" Type="http://schemas.openxmlformats.org/officeDocument/2006/relationships/tags" Target="../tags/tag225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tags" Target="../tags/tag224.xml"/><Relationship Id="rId5" Type="http://schemas.openxmlformats.org/officeDocument/2006/relationships/tags" Target="../tags/tag218.xml"/><Relationship Id="rId10" Type="http://schemas.openxmlformats.org/officeDocument/2006/relationships/tags" Target="../tags/tag223.xml"/><Relationship Id="rId4" Type="http://schemas.openxmlformats.org/officeDocument/2006/relationships/tags" Target="../tags/tag217.xml"/><Relationship Id="rId9" Type="http://schemas.openxmlformats.org/officeDocument/2006/relationships/tags" Target="../tags/tag222.xml"/><Relationship Id="rId14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22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36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244.xml"/><Relationship Id="rId3" Type="http://schemas.openxmlformats.org/officeDocument/2006/relationships/tags" Target="../tags/tag239.xml"/><Relationship Id="rId7" Type="http://schemas.openxmlformats.org/officeDocument/2006/relationships/tags" Target="../tags/tag243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9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tags" Target="../tags/tag248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53.xml"/><Relationship Id="rId7" Type="http://schemas.openxmlformats.org/officeDocument/2006/relationships/tags" Target="../tags/tag257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265.xml"/><Relationship Id="rId3" Type="http://schemas.openxmlformats.org/officeDocument/2006/relationships/tags" Target="../tags/tag260.xml"/><Relationship Id="rId7" Type="http://schemas.openxmlformats.org/officeDocument/2006/relationships/tags" Target="../tags/tag264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61.xml"/><Relationship Id="rId9" Type="http://schemas.openxmlformats.org/officeDocument/2006/relationships/tags" Target="../tags/tag266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274.xml"/><Relationship Id="rId3" Type="http://schemas.openxmlformats.org/officeDocument/2006/relationships/tags" Target="../tags/tag269.xml"/><Relationship Id="rId7" Type="http://schemas.openxmlformats.org/officeDocument/2006/relationships/tags" Target="../tags/tag273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70.xml"/><Relationship Id="rId9" Type="http://schemas.openxmlformats.org/officeDocument/2006/relationships/tags" Target="../tags/tag275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283.xml"/><Relationship Id="rId3" Type="http://schemas.openxmlformats.org/officeDocument/2006/relationships/tags" Target="../tags/tag278.xml"/><Relationship Id="rId7" Type="http://schemas.openxmlformats.org/officeDocument/2006/relationships/tags" Target="../tags/tag282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9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tags" Target="../tags/tag291.xml"/><Relationship Id="rId3" Type="http://schemas.openxmlformats.org/officeDocument/2006/relationships/tags" Target="../tags/tag286.xml"/><Relationship Id="rId7" Type="http://schemas.openxmlformats.org/officeDocument/2006/relationships/tags" Target="../tags/tag290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87.xml"/><Relationship Id="rId9" Type="http://schemas.openxmlformats.org/officeDocument/2006/relationships/tags" Target="../tags/tag29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tags" Target="../tags/tag29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94.xml"/><Relationship Id="rId1" Type="http://schemas.openxmlformats.org/officeDocument/2006/relationships/tags" Target="../tags/tag293.xml"/><Relationship Id="rId6" Type="http://schemas.openxmlformats.org/officeDocument/2006/relationships/tags" Target="../tags/tag298.xml"/><Relationship Id="rId5" Type="http://schemas.openxmlformats.org/officeDocument/2006/relationships/tags" Target="../tags/tag297.xml"/><Relationship Id="rId4" Type="http://schemas.openxmlformats.org/officeDocument/2006/relationships/tags" Target="../tags/tag29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2022/11/20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  <p:extLst>
      <p:ext uri="{BB962C8B-B14F-4D97-AF65-F5344CB8AC3E}">
        <p14:creationId xmlns:p14="http://schemas.microsoft.com/office/powerpoint/2010/main" val="28228919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3149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2991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2409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2022/11/20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2022/11/20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tags" Target="../tags/tag1.xml"/><Relationship Id="rId47" Type="http://schemas.openxmlformats.org/officeDocument/2006/relationships/tags" Target="../tags/tag6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tags" Target="../tags/tag4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tags" Target="../tags/tag3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tags" Target="../tags/tag2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tags" Target="../tags/tag5.xml"/><Relationship Id="rId20" Type="http://schemas.openxmlformats.org/officeDocument/2006/relationships/slideLayout" Target="../slideLayouts/slideLayout31.xml"/><Relationship Id="rId4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4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4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4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4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4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29" r:id="rId19"/>
    <p:sldLayoutId id="2147483730" r:id="rId20"/>
    <p:sldLayoutId id="2147483731" r:id="rId21"/>
    <p:sldLayoutId id="2147483732" r:id="rId22"/>
    <p:sldLayoutId id="2147483687" r:id="rId23"/>
    <p:sldLayoutId id="2147483689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61" r:id="rId30"/>
    <p:sldLayoutId id="2147483668" r:id="rId31"/>
    <p:sldLayoutId id="2147483670" r:id="rId32"/>
    <p:sldLayoutId id="2147483671" r:id="rId33"/>
    <p:sldLayoutId id="2147483672" r:id="rId34"/>
    <p:sldLayoutId id="2147483673" r:id="rId35"/>
    <p:sldLayoutId id="2147483674" r:id="rId36"/>
    <p:sldLayoutId id="2147483675" r:id="rId37"/>
    <p:sldLayoutId id="2147483676" r:id="rId38"/>
    <p:sldLayoutId id="2147483677" r:id="rId39"/>
    <p:sldLayoutId id="2147483678" r:id="rId40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32.xml"/><Relationship Id="rId1" Type="http://schemas.openxmlformats.org/officeDocument/2006/relationships/tags" Target="../tags/tag3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34.xml"/><Relationship Id="rId1" Type="http://schemas.openxmlformats.org/officeDocument/2006/relationships/tags" Target="../tags/tag3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36.xml"/><Relationship Id="rId1" Type="http://schemas.openxmlformats.org/officeDocument/2006/relationships/tags" Target="../tags/tag3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42.xml"/><Relationship Id="rId1" Type="http://schemas.openxmlformats.org/officeDocument/2006/relationships/tags" Target="../tags/tag34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44.xml"/><Relationship Id="rId1" Type="http://schemas.openxmlformats.org/officeDocument/2006/relationships/tags" Target="../tags/tag34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46.xml"/><Relationship Id="rId1" Type="http://schemas.openxmlformats.org/officeDocument/2006/relationships/tags" Target="../tags/tag34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49.xml"/><Relationship Id="rId2" Type="http://schemas.openxmlformats.org/officeDocument/2006/relationships/tags" Target="../tags/tag348.xml"/><Relationship Id="rId1" Type="http://schemas.openxmlformats.org/officeDocument/2006/relationships/tags" Target="../tags/tag347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5" Type="http://schemas.openxmlformats.org/officeDocument/2006/relationships/image" Target="../media/image7.png"/><Relationship Id="rId4" Type="http://schemas.openxmlformats.org/officeDocument/2006/relationships/hyperlink" Target="mailto:youremail@example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08.xml"/><Relationship Id="rId13" Type="http://schemas.openxmlformats.org/officeDocument/2006/relationships/tags" Target="../tags/tag313.xml"/><Relationship Id="rId3" Type="http://schemas.openxmlformats.org/officeDocument/2006/relationships/tags" Target="../tags/tag303.xml"/><Relationship Id="rId7" Type="http://schemas.openxmlformats.org/officeDocument/2006/relationships/tags" Target="../tags/tag307.xml"/><Relationship Id="rId12" Type="http://schemas.openxmlformats.org/officeDocument/2006/relationships/tags" Target="../tags/tag312.xml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6" Type="http://schemas.openxmlformats.org/officeDocument/2006/relationships/tags" Target="../tags/tag306.xml"/><Relationship Id="rId11" Type="http://schemas.openxmlformats.org/officeDocument/2006/relationships/tags" Target="../tags/tag311.xml"/><Relationship Id="rId5" Type="http://schemas.openxmlformats.org/officeDocument/2006/relationships/tags" Target="../tags/tag305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310.xml"/><Relationship Id="rId4" Type="http://schemas.openxmlformats.org/officeDocument/2006/relationships/tags" Target="../tags/tag304.xml"/><Relationship Id="rId9" Type="http://schemas.openxmlformats.org/officeDocument/2006/relationships/tags" Target="../tags/tag309.xml"/><Relationship Id="rId14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353.xml"/><Relationship Id="rId1" Type="http://schemas.openxmlformats.org/officeDocument/2006/relationships/tags" Target="../tags/tag352.xml"/><Relationship Id="rId5" Type="http://schemas.openxmlformats.org/officeDocument/2006/relationships/hyperlink" Target="mailto:git@github.com:Mthios-s/learngit.git" TargetMode="Externa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355.xml"/><Relationship Id="rId1" Type="http://schemas.openxmlformats.org/officeDocument/2006/relationships/tags" Target="../tags/tag35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357.xml"/><Relationship Id="rId1" Type="http://schemas.openxmlformats.org/officeDocument/2006/relationships/tags" Target="../tags/tag356.xml"/><Relationship Id="rId4" Type="http://schemas.openxmlformats.org/officeDocument/2006/relationships/hyperlink" Target="mailto:git@github.com:Mthion-s/gitskills.gi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" Type="http://schemas.openxmlformats.org/officeDocument/2006/relationships/tags" Target="../tags/tag358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62.xml"/><Relationship Id="rId1" Type="http://schemas.openxmlformats.org/officeDocument/2006/relationships/tags" Target="../tags/tag36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64.xml"/><Relationship Id="rId1" Type="http://schemas.openxmlformats.org/officeDocument/2006/relationships/tags" Target="../tags/tag36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66.xml"/><Relationship Id="rId1" Type="http://schemas.openxmlformats.org/officeDocument/2006/relationships/tags" Target="../tags/tag365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68.xml"/><Relationship Id="rId1" Type="http://schemas.openxmlformats.org/officeDocument/2006/relationships/tags" Target="../tags/tag367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70.xml"/><Relationship Id="rId1" Type="http://schemas.openxmlformats.org/officeDocument/2006/relationships/tags" Target="../tags/tag36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" Type="http://schemas.openxmlformats.org/officeDocument/2006/relationships/tags" Target="../tags/tag314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3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74.xml"/><Relationship Id="rId1" Type="http://schemas.openxmlformats.org/officeDocument/2006/relationships/tags" Target="../tags/tag373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76.xml"/><Relationship Id="rId1" Type="http://schemas.openxmlformats.org/officeDocument/2006/relationships/tags" Target="../tags/tag37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78.xml"/><Relationship Id="rId1" Type="http://schemas.openxmlformats.org/officeDocument/2006/relationships/tags" Target="../tags/tag37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80.xml"/><Relationship Id="rId1" Type="http://schemas.openxmlformats.org/officeDocument/2006/relationships/tags" Target="../tags/tag37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82.xml"/><Relationship Id="rId1" Type="http://schemas.openxmlformats.org/officeDocument/2006/relationships/tags" Target="../tags/tag38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84.xml"/><Relationship Id="rId1" Type="http://schemas.openxmlformats.org/officeDocument/2006/relationships/tags" Target="../tags/tag38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86.xml"/><Relationship Id="rId1" Type="http://schemas.openxmlformats.org/officeDocument/2006/relationships/tags" Target="../tags/tag38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88.xml"/><Relationship Id="rId1" Type="http://schemas.openxmlformats.org/officeDocument/2006/relationships/tags" Target="../tags/tag38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90.xml"/><Relationship Id="rId1" Type="http://schemas.openxmlformats.org/officeDocument/2006/relationships/tags" Target="../tags/tag38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92.xml"/><Relationship Id="rId1" Type="http://schemas.openxmlformats.org/officeDocument/2006/relationships/tags" Target="../tags/tag39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95.xml"/><Relationship Id="rId2" Type="http://schemas.openxmlformats.org/officeDocument/2006/relationships/tags" Target="../tags/tag394.xml"/><Relationship Id="rId1" Type="http://schemas.openxmlformats.org/officeDocument/2006/relationships/tags" Target="../tags/tag393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97.xml"/><Relationship Id="rId1" Type="http://schemas.openxmlformats.org/officeDocument/2006/relationships/tags" Target="../tags/tag39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99.xml"/><Relationship Id="rId1" Type="http://schemas.openxmlformats.org/officeDocument/2006/relationships/tags" Target="../tags/tag39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401.xml"/><Relationship Id="rId1" Type="http://schemas.openxmlformats.org/officeDocument/2006/relationships/tags" Target="../tags/tag40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5" Type="http://schemas.openxmlformats.org/officeDocument/2006/relationships/image" Target="../media/image4.png"/><Relationship Id="rId4" Type="http://schemas.openxmlformats.org/officeDocument/2006/relationships/hyperlink" Target="mailto:email@example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28.xml"/><Relationship Id="rId1" Type="http://schemas.openxmlformats.org/officeDocument/2006/relationships/tags" Target="../tags/tag3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30.xml"/><Relationship Id="rId1" Type="http://schemas.openxmlformats.org/officeDocument/2006/relationships/tags" Target="../tags/tag3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46168" y="1056808"/>
            <a:ext cx="9144000" cy="1281806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	Git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1915" y="2690734"/>
            <a:ext cx="9110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0070C0"/>
                </a:solidFill>
              </a:rPr>
              <a:t>			————</a:t>
            </a:r>
            <a:r>
              <a:rPr lang="zh-CN" altLang="en-US" sz="6000" dirty="0">
                <a:solidFill>
                  <a:srgbClr val="0070C0"/>
                </a:solidFill>
              </a:rPr>
              <a:t>学习笔记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73600" y="651607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2.2</a:t>
            </a:r>
            <a:r>
              <a:rPr lang="zh-CN" altLang="en-US" dirty="0">
                <a:sym typeface="Arial" panose="020B0604020202020204" pitchFamily="34" charset="0"/>
              </a:rPr>
              <a:t> </a:t>
            </a:r>
            <a:r>
              <a:rPr lang="zh-CN" altLang="en-US" sz="3200" dirty="0"/>
              <a:t>版本回退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B589BA-F686-4EFD-A422-CABD23FB04FD}"/>
              </a:ext>
            </a:extLst>
          </p:cNvPr>
          <p:cNvSpPr txBox="1"/>
          <p:nvPr/>
        </p:nvSpPr>
        <p:spPr>
          <a:xfrm>
            <a:off x="836636" y="1375207"/>
            <a:ext cx="1035526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）</a:t>
            </a:r>
            <a:r>
              <a:rPr lang="en-US" altLang="zh-CN" sz="1200" dirty="0"/>
              <a:t>`commit`</a:t>
            </a:r>
          </a:p>
          <a:p>
            <a:r>
              <a:rPr lang="zh-CN" altLang="en-US" sz="1200" dirty="0"/>
              <a:t>不断对文件进行修改，然后不断提交</a:t>
            </a:r>
            <a:r>
              <a:rPr lang="en-US" altLang="zh-CN" sz="1200" dirty="0"/>
              <a:t>`commit`</a:t>
            </a:r>
            <a:r>
              <a:rPr lang="zh-CN" altLang="en-US" sz="1200" dirty="0"/>
              <a:t>修改到版本库里，每当你觉得文件修改到一定程度的时候，就可以“保存一个快照”，这个快照在</a:t>
            </a:r>
            <a:r>
              <a:rPr lang="en-US" altLang="zh-CN" sz="1200" dirty="0"/>
              <a:t>Git</a:t>
            </a:r>
            <a:r>
              <a:rPr lang="zh-CN" altLang="en-US" sz="1200" dirty="0"/>
              <a:t>中被称为</a:t>
            </a:r>
            <a:r>
              <a:rPr lang="en-US" altLang="zh-CN" sz="1200" dirty="0"/>
              <a:t>`commit`</a:t>
            </a:r>
            <a:r>
              <a:rPr lang="zh-CN" altLang="en-US" sz="1200" dirty="0"/>
              <a:t>。一旦你把文件改乱了，或者误删了文件，还可以从最近的一个</a:t>
            </a:r>
            <a:r>
              <a:rPr lang="en-US" altLang="zh-CN" sz="1200" dirty="0"/>
              <a:t>`commit`</a:t>
            </a:r>
            <a:r>
              <a:rPr lang="zh-CN" altLang="en-US" sz="1200" dirty="0"/>
              <a:t>恢复，然后继续工作，而不是把几个月的工作成果全部丢失。</a:t>
            </a:r>
          </a:p>
          <a:p>
            <a:endParaRPr lang="zh-CN" altLang="en-US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）</a:t>
            </a:r>
            <a:r>
              <a:rPr lang="en-US" altLang="zh-CN" sz="1200" dirty="0"/>
              <a:t>`git log`</a:t>
            </a:r>
          </a:p>
          <a:p>
            <a:r>
              <a:rPr lang="zh-CN" altLang="en-US" sz="1200" dirty="0"/>
              <a:t>当然了，在实际工作中，我们脑子里怎么可能记得一个几千行的文件每次都改了什么内容，不然要版本控制系统干什么。版本控制系统肯定有某个命令可以告诉我们历史记录，在</a:t>
            </a:r>
            <a:r>
              <a:rPr lang="en-US" altLang="zh-CN" sz="1200" dirty="0"/>
              <a:t>Git</a:t>
            </a:r>
            <a:r>
              <a:rPr lang="zh-CN" altLang="en-US" sz="1200" dirty="0"/>
              <a:t>中，我们用</a:t>
            </a:r>
            <a:r>
              <a:rPr lang="en-US" altLang="zh-CN" sz="1200" dirty="0"/>
              <a:t>`git log`</a:t>
            </a:r>
            <a:r>
              <a:rPr lang="zh-CN" altLang="en-US" sz="1200" dirty="0"/>
              <a:t>命令查看：</a:t>
            </a:r>
            <a:endParaRPr lang="en-US" altLang="zh-CN" sz="1200" dirty="0"/>
          </a:p>
          <a:p>
            <a:r>
              <a:rPr lang="en-US" altLang="zh-CN" sz="1200" dirty="0"/>
              <a:t>$ git log</a:t>
            </a:r>
          </a:p>
          <a:p>
            <a:r>
              <a:rPr lang="en-US" altLang="zh-CN" sz="1200" dirty="0"/>
              <a:t>commit 1094adb7b9b3807259d8cb349e7df1d4d6477073 (HEAD -&gt; master)</a:t>
            </a:r>
          </a:p>
          <a:p>
            <a:r>
              <a:rPr lang="en-US" altLang="zh-CN" sz="1200" dirty="0"/>
              <a:t>Author: Michael Liao &lt;askxuefeng@gmail.com&gt;</a:t>
            </a:r>
          </a:p>
          <a:p>
            <a:r>
              <a:rPr lang="en-US" altLang="zh-CN" sz="1200" dirty="0"/>
              <a:t>Date:   Fri May 18 21:06:15 2018 +0800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append GPL</a:t>
            </a:r>
          </a:p>
          <a:p>
            <a:endParaRPr lang="en-US" altLang="zh-CN" sz="1200" dirty="0"/>
          </a:p>
          <a:p>
            <a:r>
              <a:rPr lang="en-US" altLang="zh-CN" sz="1200" dirty="0"/>
              <a:t>commit e475afc93c209a690c39c13a46716e8fa000c366</a:t>
            </a:r>
          </a:p>
          <a:p>
            <a:r>
              <a:rPr lang="en-US" altLang="zh-CN" sz="1200" dirty="0"/>
              <a:t>Author: Michael Liao &lt;askxuefeng@gmail.com&gt;</a:t>
            </a:r>
          </a:p>
          <a:p>
            <a:r>
              <a:rPr lang="en-US" altLang="zh-CN" sz="1200" dirty="0"/>
              <a:t>Date:   Fri May 18 21:03:36 2018 +0800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add distributed</a:t>
            </a:r>
          </a:p>
          <a:p>
            <a:endParaRPr lang="en-US" altLang="zh-CN" sz="1200" dirty="0"/>
          </a:p>
          <a:p>
            <a:r>
              <a:rPr lang="en-US" altLang="zh-CN" sz="1200" dirty="0"/>
              <a:t>commit eaadf4e385e865d25c48e7ca9c8395c3f7dfaef0</a:t>
            </a:r>
          </a:p>
          <a:p>
            <a:r>
              <a:rPr lang="en-US" altLang="zh-CN" sz="1200" dirty="0"/>
              <a:t>Author: Michael Liao &lt;askxuefeng@gmail.com&gt;</a:t>
            </a:r>
          </a:p>
          <a:p>
            <a:r>
              <a:rPr lang="en-US" altLang="zh-CN" sz="1200" dirty="0"/>
              <a:t>Date:   Fri May 18 20:59:18 2018 +0800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wrote a readme file</a:t>
            </a:r>
            <a:endParaRPr lang="zh-CN" altLang="en-US" sz="1200" dirty="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73600" y="651607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2.2</a:t>
            </a:r>
            <a:r>
              <a:rPr lang="zh-CN" altLang="en-US" dirty="0">
                <a:sym typeface="Arial" panose="020B0604020202020204" pitchFamily="34" charset="0"/>
              </a:rPr>
              <a:t> </a:t>
            </a:r>
            <a:r>
              <a:rPr lang="zh-CN" altLang="en-US" sz="3200" dirty="0"/>
              <a:t>版本回退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B589BA-F686-4EFD-A422-CABD23FB04FD}"/>
              </a:ext>
            </a:extLst>
          </p:cNvPr>
          <p:cNvSpPr txBox="1"/>
          <p:nvPr/>
        </p:nvSpPr>
        <p:spPr>
          <a:xfrm>
            <a:off x="1105083" y="1509431"/>
            <a:ext cx="1035526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`git log`</a:t>
            </a:r>
            <a:r>
              <a:rPr lang="zh-CN" altLang="en-US" sz="1200" dirty="0"/>
              <a:t>命令显示从最近到最远的提交日志，我们可以看到</a:t>
            </a:r>
            <a:r>
              <a:rPr lang="en-US" altLang="zh-CN" sz="1200" dirty="0"/>
              <a:t>3</a:t>
            </a:r>
            <a:r>
              <a:rPr lang="zh-CN" altLang="en-US" sz="1200" dirty="0"/>
              <a:t>次提交，最近的一次是</a:t>
            </a:r>
            <a:r>
              <a:rPr lang="en-US" altLang="zh-CN" sz="1200" dirty="0"/>
              <a:t>`append GPL`</a:t>
            </a:r>
            <a:r>
              <a:rPr lang="zh-CN" altLang="en-US" sz="1200" dirty="0"/>
              <a:t>，上一次是</a:t>
            </a:r>
            <a:r>
              <a:rPr lang="en-US" altLang="zh-CN" sz="1200" dirty="0"/>
              <a:t>`add distributed`</a:t>
            </a:r>
            <a:r>
              <a:rPr lang="zh-CN" altLang="en-US" sz="1200" dirty="0"/>
              <a:t>，最早的一次是</a:t>
            </a:r>
            <a:r>
              <a:rPr lang="en-US" altLang="zh-CN" sz="1200" dirty="0"/>
              <a:t>`wrote a readme file`</a:t>
            </a:r>
            <a:r>
              <a:rPr lang="zh-CN" altLang="en-US" sz="1200" dirty="0"/>
              <a:t>。</a:t>
            </a:r>
          </a:p>
          <a:p>
            <a:endParaRPr lang="zh-CN" altLang="en-US" sz="1200" dirty="0"/>
          </a:p>
          <a:p>
            <a:r>
              <a:rPr lang="zh-CN" altLang="en-US" sz="1200" dirty="0"/>
              <a:t>如果嫌输出信息太多，看得眼花缭乱的，可以试试加上</a:t>
            </a:r>
            <a:r>
              <a:rPr lang="en-US" altLang="zh-CN" sz="1200" dirty="0"/>
              <a:t>`--pretty=</a:t>
            </a:r>
            <a:r>
              <a:rPr lang="en-US" altLang="zh-CN" sz="1200" dirty="0" err="1"/>
              <a:t>oneline</a:t>
            </a:r>
            <a:r>
              <a:rPr lang="en-US" altLang="zh-CN" sz="1200" dirty="0"/>
              <a:t>`</a:t>
            </a:r>
            <a:r>
              <a:rPr lang="zh-CN" altLang="en-US" sz="1200" dirty="0"/>
              <a:t>参数：</a:t>
            </a:r>
          </a:p>
          <a:p>
            <a:endParaRPr lang="zh-CN" altLang="en-US" sz="1200" dirty="0"/>
          </a:p>
          <a:p>
            <a:r>
              <a:rPr lang="en-US" altLang="zh-CN" sz="1200" dirty="0"/>
              <a:t>```</a:t>
            </a:r>
          </a:p>
          <a:p>
            <a:r>
              <a:rPr lang="en-US" altLang="zh-CN" sz="1200" dirty="0"/>
              <a:t>$ git log --pretty=</a:t>
            </a:r>
            <a:r>
              <a:rPr lang="en-US" altLang="zh-CN" sz="1200" dirty="0" err="1"/>
              <a:t>oneline</a:t>
            </a:r>
            <a:endParaRPr lang="en-US" altLang="zh-CN" sz="1200" dirty="0"/>
          </a:p>
          <a:p>
            <a:r>
              <a:rPr lang="en-US" altLang="zh-CN" sz="1200" dirty="0"/>
              <a:t>1094adb7b9b3807259d8cb349e7df1d4d6477073 (HEAD -&gt; master) append GPL</a:t>
            </a:r>
          </a:p>
          <a:p>
            <a:r>
              <a:rPr lang="en-US" altLang="zh-CN" sz="1200" dirty="0"/>
              <a:t>e475afc93c209a690c39c13a46716e8fa000c366 add distributed</a:t>
            </a:r>
          </a:p>
          <a:p>
            <a:r>
              <a:rPr lang="en-US" altLang="zh-CN" sz="1200" dirty="0"/>
              <a:t>eaadf4e385e865d25c48e7ca9c8395c3f7dfaef0 wrote a readme file</a:t>
            </a:r>
          </a:p>
          <a:p>
            <a:r>
              <a:rPr lang="en-US" altLang="zh-CN" sz="1200" dirty="0"/>
              <a:t>```</a:t>
            </a:r>
          </a:p>
          <a:p>
            <a:endParaRPr lang="en-US" altLang="zh-CN" sz="1200" dirty="0"/>
          </a:p>
          <a:p>
            <a:r>
              <a:rPr lang="zh-CN" altLang="en-US" sz="1200" dirty="0"/>
              <a:t>一大串类似</a:t>
            </a:r>
            <a:r>
              <a:rPr lang="en-US" altLang="zh-CN" sz="1200" dirty="0"/>
              <a:t>`1094adb...`</a:t>
            </a:r>
            <a:r>
              <a:rPr lang="zh-CN" altLang="en-US" sz="1200" dirty="0"/>
              <a:t>的是</a:t>
            </a:r>
            <a:r>
              <a:rPr lang="en-US" altLang="zh-CN" sz="1200" dirty="0"/>
              <a:t>`commit id`</a:t>
            </a:r>
            <a:r>
              <a:rPr lang="zh-CN" altLang="en-US" sz="1200" dirty="0"/>
              <a:t>（版本号）</a:t>
            </a:r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zh-CN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706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73600" y="651607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2.2</a:t>
            </a:r>
            <a:r>
              <a:rPr lang="zh-CN" altLang="en-US" dirty="0">
                <a:sym typeface="Arial" panose="020B0604020202020204" pitchFamily="34" charset="0"/>
              </a:rPr>
              <a:t> </a:t>
            </a:r>
            <a:r>
              <a:rPr lang="zh-CN" altLang="en-US" sz="3200" dirty="0"/>
              <a:t>版本回退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B589BA-F686-4EFD-A422-CABD23FB04FD}"/>
              </a:ext>
            </a:extLst>
          </p:cNvPr>
          <p:cNvSpPr txBox="1"/>
          <p:nvPr/>
        </p:nvSpPr>
        <p:spPr>
          <a:xfrm>
            <a:off x="1079916" y="1568154"/>
            <a:ext cx="103552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3</a:t>
            </a:r>
            <a:r>
              <a:rPr lang="zh-CN" altLang="en-US" sz="1200" dirty="0"/>
              <a:t>）</a:t>
            </a:r>
            <a:r>
              <a:rPr lang="en-US" altLang="zh-CN" sz="1200" dirty="0"/>
              <a:t>`git reset`</a:t>
            </a:r>
          </a:p>
          <a:p>
            <a:endParaRPr lang="en-US" altLang="zh-CN" sz="1200" dirty="0"/>
          </a:p>
          <a:p>
            <a:r>
              <a:rPr lang="zh-CN" altLang="en-US" sz="1200" dirty="0"/>
              <a:t>当我们要把当前版本</a:t>
            </a:r>
            <a:r>
              <a:rPr lang="en-US" altLang="zh-CN" sz="1200" dirty="0"/>
              <a:t>`append GPL`</a:t>
            </a:r>
            <a:r>
              <a:rPr lang="zh-CN" altLang="en-US" sz="1200" dirty="0"/>
              <a:t>回退到上一个版本</a:t>
            </a:r>
            <a:r>
              <a:rPr lang="en-US" altLang="zh-CN" sz="1200" dirty="0"/>
              <a:t>`add distributed`</a:t>
            </a:r>
            <a:r>
              <a:rPr lang="zh-CN" altLang="en-US" sz="1200" dirty="0"/>
              <a:t>，就可以使用</a:t>
            </a:r>
            <a:r>
              <a:rPr lang="en-US" altLang="zh-CN" sz="1200" dirty="0"/>
              <a:t>`git reset`</a:t>
            </a:r>
            <a:r>
              <a:rPr lang="zh-CN" altLang="en-US" sz="1200" dirty="0"/>
              <a:t>命令：</a:t>
            </a:r>
          </a:p>
          <a:p>
            <a:endParaRPr lang="zh-CN" altLang="en-US" sz="1200" dirty="0"/>
          </a:p>
          <a:p>
            <a:r>
              <a:rPr lang="en-US" altLang="zh-CN" sz="1200" dirty="0"/>
              <a:t>```</a:t>
            </a:r>
          </a:p>
          <a:p>
            <a:r>
              <a:rPr lang="en-US" altLang="zh-CN" sz="1200" dirty="0"/>
              <a:t>$ git reset --hard HEAD^   //HEAD^</a:t>
            </a:r>
            <a:r>
              <a:rPr lang="zh-CN" altLang="en-US" sz="1200" dirty="0"/>
              <a:t>指针也可以改成</a:t>
            </a:r>
            <a:r>
              <a:rPr lang="en-US" altLang="zh-CN" sz="1200" dirty="0"/>
              <a:t>commit id</a:t>
            </a:r>
          </a:p>
          <a:p>
            <a:r>
              <a:rPr lang="en-US" altLang="zh-CN" sz="1200" dirty="0"/>
              <a:t>HEAD is now at e475afc add distributed</a:t>
            </a:r>
          </a:p>
          <a:p>
            <a:r>
              <a:rPr lang="en-US" altLang="zh-CN" sz="1200" dirty="0"/>
              <a:t>```</a:t>
            </a:r>
          </a:p>
          <a:p>
            <a:endParaRPr lang="en-US" altLang="zh-CN" sz="1200" dirty="0"/>
          </a:p>
          <a:p>
            <a:r>
              <a:rPr lang="en-US" altLang="zh-CN" sz="1200" dirty="0"/>
              <a:t>**</a:t>
            </a:r>
            <a:r>
              <a:rPr lang="zh-CN" altLang="en-US" sz="1200" dirty="0"/>
              <a:t>当我们回退到太早的版本，我们突然又想回到新的版本，而在</a:t>
            </a:r>
            <a:r>
              <a:rPr lang="en-US" altLang="zh-CN" sz="1200" dirty="0"/>
              <a:t>git log</a:t>
            </a:r>
            <a:r>
              <a:rPr lang="zh-CN" altLang="en-US" sz="1200" dirty="0"/>
              <a:t>中找到不</a:t>
            </a:r>
            <a:r>
              <a:rPr lang="en-US" altLang="zh-CN" sz="1200" dirty="0"/>
              <a:t>commit id</a:t>
            </a:r>
            <a:r>
              <a:rPr lang="zh-CN" altLang="en-US" sz="1200" dirty="0"/>
              <a:t>怎么办**</a:t>
            </a:r>
          </a:p>
          <a:p>
            <a:endParaRPr lang="zh-CN" altLang="en-US" sz="1200" dirty="0"/>
          </a:p>
          <a:p>
            <a:r>
              <a:rPr lang="en-US" altLang="zh-CN" sz="1200" dirty="0"/>
              <a:t>Git</a:t>
            </a:r>
            <a:r>
              <a:rPr lang="zh-CN" altLang="en-US" sz="1200" dirty="0"/>
              <a:t>提供了一个命令</a:t>
            </a:r>
            <a:r>
              <a:rPr lang="en-US" altLang="zh-CN" sz="1200" dirty="0"/>
              <a:t>`git </a:t>
            </a:r>
            <a:r>
              <a:rPr lang="en-US" altLang="zh-CN" sz="1200" dirty="0" err="1"/>
              <a:t>reflog</a:t>
            </a:r>
            <a:r>
              <a:rPr lang="en-US" altLang="zh-CN" sz="1200" dirty="0"/>
              <a:t>`</a:t>
            </a:r>
            <a:r>
              <a:rPr lang="zh-CN" altLang="en-US" sz="1200" dirty="0"/>
              <a:t>用来记录你的每一次命令：</a:t>
            </a:r>
          </a:p>
          <a:p>
            <a:endParaRPr lang="zh-CN" altLang="en-US" sz="1200" dirty="0"/>
          </a:p>
          <a:p>
            <a:r>
              <a:rPr lang="en-US" altLang="zh-CN" sz="1200" dirty="0"/>
              <a:t>```</a:t>
            </a:r>
          </a:p>
          <a:p>
            <a:r>
              <a:rPr lang="en-US" altLang="zh-CN" sz="1200" dirty="0"/>
              <a:t>[root@VM-4-6-centos </a:t>
            </a:r>
            <a:r>
              <a:rPr lang="en-US" altLang="zh-CN" sz="1200" dirty="0" err="1"/>
              <a:t>learngit</a:t>
            </a:r>
            <a:r>
              <a:rPr lang="en-US" altLang="zh-CN" sz="1200" dirty="0"/>
              <a:t>]# git </a:t>
            </a:r>
            <a:r>
              <a:rPr lang="en-US" altLang="zh-CN" sz="1200" dirty="0" err="1"/>
              <a:t>reflog</a:t>
            </a:r>
            <a:r>
              <a:rPr lang="en-US" altLang="zh-CN" sz="1200" dirty="0"/>
              <a:t> </a:t>
            </a:r>
          </a:p>
          <a:p>
            <a:r>
              <a:rPr lang="en-US" altLang="zh-CN" sz="1200" dirty="0"/>
              <a:t>25831e8 HEAD@{0}: reset: moving to HEAD^</a:t>
            </a:r>
          </a:p>
          <a:p>
            <a:r>
              <a:rPr lang="en-US" altLang="zh-CN" sz="1200" dirty="0"/>
              <a:t>c3b4d9d HEAD@{1}: reset: moving to c3b4</a:t>
            </a:r>
          </a:p>
          <a:p>
            <a:r>
              <a:rPr lang="en-US" altLang="zh-CN" sz="1200" dirty="0"/>
              <a:t>25831e8 HEAD@{2}: reset: moving to 25831e</a:t>
            </a:r>
          </a:p>
          <a:p>
            <a:r>
              <a:rPr lang="en-US" altLang="zh-CN" sz="1200" dirty="0"/>
              <a:t>c3b4d9d HEAD@{3}: commit: update hello.py</a:t>
            </a:r>
          </a:p>
          <a:p>
            <a:r>
              <a:rPr lang="en-US" altLang="zh-CN" sz="1200" dirty="0"/>
              <a:t>```</a:t>
            </a:r>
          </a:p>
          <a:p>
            <a:endParaRPr lang="en-US" altLang="zh-CN" sz="1200" dirty="0"/>
          </a:p>
          <a:p>
            <a:r>
              <a:rPr lang="zh-CN" altLang="en-US" sz="1200" dirty="0"/>
              <a:t>我们可以找到上一个</a:t>
            </a:r>
            <a:r>
              <a:rPr lang="en-US" altLang="zh-CN" sz="1200" dirty="0"/>
              <a:t>commit id</a:t>
            </a:r>
            <a:r>
              <a:rPr lang="zh-CN" altLang="en-US" sz="1200" dirty="0"/>
              <a:t>是</a:t>
            </a:r>
            <a:r>
              <a:rPr lang="en-US" altLang="zh-CN" sz="1200" dirty="0"/>
              <a:t>c3b4d9d</a:t>
            </a:r>
          </a:p>
          <a:p>
            <a:endParaRPr lang="en-US" altLang="zh-CN" sz="1200" dirty="0"/>
          </a:p>
          <a:p>
            <a:endParaRPr lang="zh-CN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641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73600" y="651607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2.3</a:t>
            </a:r>
            <a:r>
              <a:rPr lang="zh-CN" altLang="en-US" dirty="0">
                <a:sym typeface="Arial" panose="020B0604020202020204" pitchFamily="34" charset="0"/>
              </a:rPr>
              <a:t> 工作区和暂存区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0DCDA9-C110-4FA7-8895-2DC888DC46EF}"/>
              </a:ext>
            </a:extLst>
          </p:cNvPr>
          <p:cNvSpPr txBox="1"/>
          <p:nvPr/>
        </p:nvSpPr>
        <p:spPr>
          <a:xfrm>
            <a:off x="773600" y="1351508"/>
            <a:ext cx="119001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063A4EA-E380-404E-B906-0458AAD2F43D}"/>
              </a:ext>
            </a:extLst>
          </p:cNvPr>
          <p:cNvSpPr txBox="1"/>
          <p:nvPr/>
        </p:nvSpPr>
        <p:spPr>
          <a:xfrm>
            <a:off x="1247862" y="1428777"/>
            <a:ext cx="63378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Git和其他版本控制系统如`SVN`的一个不同之处就是有暂存区的概念。</a:t>
            </a:r>
            <a:endParaRPr lang="en-US" altLang="zh-CN" sz="1200" dirty="0"/>
          </a:p>
          <a:p>
            <a:r>
              <a:rPr lang="en-US" altLang="zh-CN" sz="1200" dirty="0"/>
              <a:t> </a:t>
            </a:r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）工作区（</a:t>
            </a:r>
            <a:r>
              <a:rPr lang="en-US" altLang="zh-CN" sz="1200" dirty="0"/>
              <a:t>Working Directory</a:t>
            </a:r>
            <a:r>
              <a:rPr lang="zh-CN" altLang="en-US" sz="1200" dirty="0"/>
              <a:t>）</a:t>
            </a:r>
          </a:p>
          <a:p>
            <a:endParaRPr lang="zh-CN" altLang="en-US" sz="1200" dirty="0"/>
          </a:p>
          <a:p>
            <a:r>
              <a:rPr lang="zh-CN" altLang="en-US" sz="1200" dirty="0"/>
              <a:t>就是你在电脑里能看到的目录，比如我的</a:t>
            </a:r>
            <a:r>
              <a:rPr lang="en-US" altLang="zh-CN" sz="1200" dirty="0"/>
              <a:t>`</a:t>
            </a:r>
            <a:r>
              <a:rPr lang="en-US" altLang="zh-CN" sz="1200" dirty="0" err="1"/>
              <a:t>learngit</a:t>
            </a:r>
            <a:r>
              <a:rPr lang="en-US" altLang="zh-CN" sz="1200" dirty="0"/>
              <a:t>`</a:t>
            </a:r>
            <a:r>
              <a:rPr lang="zh-CN" altLang="en-US" sz="1200" dirty="0"/>
              <a:t>文件夹就是一个工作区：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02E9CEF-5C5B-45EF-B206-D1F736580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590" y="2512214"/>
            <a:ext cx="6404820" cy="37032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085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73600" y="651607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2.3</a:t>
            </a:r>
            <a:r>
              <a:rPr lang="zh-CN" altLang="en-US" dirty="0">
                <a:sym typeface="Arial" panose="020B0604020202020204" pitchFamily="34" charset="0"/>
              </a:rPr>
              <a:t> 工作区和暂存区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0DCDA9-C110-4FA7-8895-2DC888DC46EF}"/>
              </a:ext>
            </a:extLst>
          </p:cNvPr>
          <p:cNvSpPr txBox="1"/>
          <p:nvPr/>
        </p:nvSpPr>
        <p:spPr>
          <a:xfrm>
            <a:off x="773600" y="1351508"/>
            <a:ext cx="119001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063A4EA-E380-404E-B906-0458AAD2F43D}"/>
              </a:ext>
            </a:extLst>
          </p:cNvPr>
          <p:cNvSpPr txBox="1"/>
          <p:nvPr/>
        </p:nvSpPr>
        <p:spPr>
          <a:xfrm>
            <a:off x="1247862" y="1428777"/>
            <a:ext cx="63378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2</a:t>
            </a:r>
            <a:r>
              <a:rPr lang="zh-CN" altLang="en-US" sz="1200" dirty="0"/>
              <a:t>）版本库（</a:t>
            </a:r>
            <a:r>
              <a:rPr lang="en-US" altLang="zh-CN" sz="1200" dirty="0"/>
              <a:t>Repository</a:t>
            </a:r>
            <a:r>
              <a:rPr lang="zh-CN" altLang="en-US" sz="1200" dirty="0"/>
              <a:t>）</a:t>
            </a:r>
          </a:p>
          <a:p>
            <a:endParaRPr lang="zh-CN" altLang="en-US" sz="1200" dirty="0"/>
          </a:p>
          <a:p>
            <a:r>
              <a:rPr lang="zh-CN" altLang="en-US" sz="1200" dirty="0"/>
              <a:t>工作区有一个隐藏目录</a:t>
            </a:r>
            <a:r>
              <a:rPr lang="en-US" altLang="zh-CN" sz="1200" dirty="0"/>
              <a:t>`.git`</a:t>
            </a:r>
            <a:r>
              <a:rPr lang="zh-CN" altLang="en-US" sz="1200" dirty="0"/>
              <a:t>，这个不算工作区，而是</a:t>
            </a:r>
            <a:r>
              <a:rPr lang="en-US" altLang="zh-CN" sz="1200" dirty="0"/>
              <a:t>Git</a:t>
            </a:r>
            <a:r>
              <a:rPr lang="zh-CN" altLang="en-US" sz="1200" dirty="0"/>
              <a:t>的版本库。</a:t>
            </a:r>
          </a:p>
          <a:p>
            <a:endParaRPr lang="zh-CN" altLang="en-US" sz="1200" dirty="0"/>
          </a:p>
          <a:p>
            <a:r>
              <a:rPr lang="en-US" altLang="zh-CN" sz="1200" dirty="0"/>
              <a:t>Git</a:t>
            </a:r>
            <a:r>
              <a:rPr lang="zh-CN" altLang="en-US" sz="1200" dirty="0"/>
              <a:t>的版本库里存了很多东西，其中最重要的就是称为</a:t>
            </a:r>
            <a:r>
              <a:rPr lang="en-US" altLang="zh-CN" sz="1200" dirty="0"/>
              <a:t>stage</a:t>
            </a:r>
            <a:r>
              <a:rPr lang="zh-CN" altLang="en-US" sz="1200" dirty="0"/>
              <a:t>（或者叫</a:t>
            </a:r>
            <a:r>
              <a:rPr lang="en-US" altLang="zh-CN" sz="1200" dirty="0"/>
              <a:t>index</a:t>
            </a:r>
            <a:r>
              <a:rPr lang="zh-CN" altLang="en-US" sz="1200" dirty="0"/>
              <a:t>）的暂存区，还有</a:t>
            </a:r>
            <a:r>
              <a:rPr lang="en-US" altLang="zh-CN" sz="1200" dirty="0"/>
              <a:t>Git</a:t>
            </a:r>
            <a:r>
              <a:rPr lang="zh-CN" altLang="en-US" sz="1200" dirty="0"/>
              <a:t>为我们自动创建的第一个分支</a:t>
            </a:r>
            <a:r>
              <a:rPr lang="en-US" altLang="zh-CN" sz="1200" dirty="0"/>
              <a:t>`master`</a:t>
            </a:r>
            <a:r>
              <a:rPr lang="zh-CN" altLang="en-US" sz="1200" dirty="0"/>
              <a:t>，以及指向</a:t>
            </a:r>
            <a:r>
              <a:rPr lang="en-US" altLang="zh-CN" sz="1200" dirty="0"/>
              <a:t>`master`</a:t>
            </a:r>
            <a:r>
              <a:rPr lang="zh-CN" altLang="en-US" sz="1200" dirty="0"/>
              <a:t>的一个指针叫</a:t>
            </a:r>
            <a:r>
              <a:rPr lang="en-US" altLang="zh-CN" sz="1200" dirty="0"/>
              <a:t>`HEAD`</a:t>
            </a:r>
            <a:r>
              <a:rPr lang="zh-CN" altLang="en-US" sz="1200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C30723-0B53-486C-883E-BF1054E08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5" y="2807436"/>
            <a:ext cx="4180209" cy="20202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E536A90-CDC8-48A5-BE0C-B5B7A8B71C78}"/>
              </a:ext>
            </a:extLst>
          </p:cNvPr>
          <p:cNvSpPr txBox="1"/>
          <p:nvPr/>
        </p:nvSpPr>
        <p:spPr>
          <a:xfrm>
            <a:off x="1247862" y="5006064"/>
            <a:ext cx="930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前面讲了我们把文件往</a:t>
            </a:r>
            <a:r>
              <a:rPr lang="en-US" altLang="zh-CN" sz="1200" dirty="0"/>
              <a:t>Git</a:t>
            </a:r>
            <a:r>
              <a:rPr lang="zh-CN" altLang="en-US" sz="1200" dirty="0"/>
              <a:t>版本库里添加的时候，是分两步执行的：</a:t>
            </a:r>
            <a:endParaRPr lang="en-US" altLang="zh-CN" sz="1200" dirty="0"/>
          </a:p>
          <a:p>
            <a:endParaRPr lang="zh-CN" altLang="en-US" sz="1200" dirty="0"/>
          </a:p>
          <a:p>
            <a:r>
              <a:rPr lang="zh-CN" altLang="en-US" sz="1200" dirty="0"/>
              <a:t>第一步是用</a:t>
            </a:r>
            <a:r>
              <a:rPr lang="en-US" altLang="zh-CN" sz="1200" dirty="0"/>
              <a:t>`git add`</a:t>
            </a:r>
            <a:r>
              <a:rPr lang="zh-CN" altLang="en-US" sz="1200" dirty="0"/>
              <a:t>把文件添加进去，实际上就是把文件修改添加到暂存区；</a:t>
            </a:r>
          </a:p>
          <a:p>
            <a:r>
              <a:rPr lang="zh-CN" altLang="en-US" sz="1200" dirty="0"/>
              <a:t>第二步是用</a:t>
            </a:r>
            <a:r>
              <a:rPr lang="en-US" altLang="zh-CN" sz="1200" dirty="0"/>
              <a:t>`git commit`</a:t>
            </a:r>
            <a:r>
              <a:rPr lang="zh-CN" altLang="en-US" sz="1200" dirty="0"/>
              <a:t>提交更改，实际上就是把暂存区的所有内容提交到当前分支。</a:t>
            </a:r>
            <a:endParaRPr lang="en-US" altLang="zh-CN" sz="1200" dirty="0"/>
          </a:p>
          <a:p>
            <a:endParaRPr lang="zh-CN" altLang="en-US" sz="1200" dirty="0"/>
          </a:p>
          <a:p>
            <a:r>
              <a:rPr lang="zh-CN" altLang="en-US" sz="1200" dirty="0"/>
              <a:t>因为我们创建</a:t>
            </a:r>
            <a:r>
              <a:rPr lang="en-US" altLang="zh-CN" sz="1200" dirty="0"/>
              <a:t>Git</a:t>
            </a:r>
            <a:r>
              <a:rPr lang="zh-CN" altLang="en-US" sz="1200" dirty="0"/>
              <a:t>版本库时，</a:t>
            </a:r>
            <a:r>
              <a:rPr lang="en-US" altLang="zh-CN" sz="1200" dirty="0"/>
              <a:t>Git</a:t>
            </a:r>
            <a:r>
              <a:rPr lang="zh-CN" altLang="en-US" sz="1200" dirty="0"/>
              <a:t>自动为我们创建了唯一一个</a:t>
            </a:r>
            <a:r>
              <a:rPr lang="en-US" altLang="zh-CN" sz="1200" dirty="0"/>
              <a:t>`master`</a:t>
            </a:r>
            <a:r>
              <a:rPr lang="zh-CN" altLang="en-US" sz="1200" dirty="0"/>
              <a:t>分支，所以，现在，</a:t>
            </a:r>
            <a:r>
              <a:rPr lang="en-US" altLang="zh-CN" sz="1200" dirty="0"/>
              <a:t>`git commit`</a:t>
            </a:r>
            <a:r>
              <a:rPr lang="zh-CN" altLang="en-US" sz="1200" dirty="0"/>
              <a:t>就是往</a:t>
            </a:r>
            <a:r>
              <a:rPr lang="en-US" altLang="zh-CN" sz="1200" dirty="0"/>
              <a:t>`master`</a:t>
            </a:r>
            <a:r>
              <a:rPr lang="zh-CN" altLang="en-US" sz="1200" dirty="0"/>
              <a:t>分支上提交更改。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4458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73600" y="651607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2.4</a:t>
            </a:r>
            <a:r>
              <a:rPr lang="zh-CN" altLang="en-US" dirty="0">
                <a:sym typeface="Arial" panose="020B0604020202020204" pitchFamily="34" charset="0"/>
              </a:rPr>
              <a:t> 管理修改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6CE15D-0D16-8B6A-B3FA-FFB971D06C3F}"/>
              </a:ext>
            </a:extLst>
          </p:cNvPr>
          <p:cNvSpPr txBox="1"/>
          <p:nvPr/>
        </p:nvSpPr>
        <p:spPr>
          <a:xfrm>
            <a:off x="1314023" y="1490008"/>
            <a:ext cx="9757586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）、管理修改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Git</a:t>
            </a:r>
            <a:r>
              <a:rPr lang="zh-CN" altLang="en-US" sz="1200" dirty="0"/>
              <a:t>跟踪并管理的是修改，而非文件。</a:t>
            </a:r>
          </a:p>
          <a:p>
            <a:endParaRPr lang="zh-CN" altLang="en-US" sz="1200" dirty="0"/>
          </a:p>
          <a:p>
            <a:r>
              <a:rPr lang="zh-CN" altLang="en-US" sz="1200" dirty="0"/>
              <a:t>什么是修改？比如你新增了一行，这就是一个修改，删除了一行，也是一个修改，更改了某些字符，也是一个修改，删了一些又加了一些，也是一个修改，甚至创建一个新文件，也算一个修改。</a:t>
            </a:r>
          </a:p>
          <a:p>
            <a:endParaRPr lang="zh-CN" altLang="en-US" sz="1200" dirty="0"/>
          </a:p>
          <a:p>
            <a:r>
              <a:rPr lang="zh-CN" altLang="en-US" sz="1200" dirty="0"/>
              <a:t>例如：我们有以下操作过程</a:t>
            </a:r>
          </a:p>
          <a:p>
            <a:endParaRPr lang="zh-CN" altLang="en-US" sz="1200" dirty="0"/>
          </a:p>
          <a:p>
            <a:r>
              <a:rPr lang="zh-CN" altLang="en-US" sz="1200" dirty="0"/>
              <a:t>第一次修改 </a:t>
            </a:r>
            <a:r>
              <a:rPr lang="en-US" altLang="zh-CN" sz="1200" dirty="0"/>
              <a:t>-&gt; `git add` -&gt; </a:t>
            </a:r>
            <a:r>
              <a:rPr lang="zh-CN" altLang="en-US" sz="1200" dirty="0"/>
              <a:t>第二次修改 </a:t>
            </a:r>
            <a:r>
              <a:rPr lang="en-US" altLang="zh-CN" sz="1200" dirty="0"/>
              <a:t>-&gt; `git commit`</a:t>
            </a:r>
          </a:p>
          <a:p>
            <a:endParaRPr lang="en-US" altLang="zh-CN" sz="1200" dirty="0"/>
          </a:p>
          <a:p>
            <a:r>
              <a:rPr lang="zh-CN" altLang="en-US" sz="1200" dirty="0"/>
              <a:t>第一次修改被提交，而第二次修改没有被提交</a:t>
            </a:r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）、撤销修改：当你修改了一份文件，你该怎么修复？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使用</a:t>
            </a:r>
            <a:r>
              <a:rPr lang="en-US" altLang="zh-CN" sz="1200" dirty="0"/>
              <a:t>`git checkout -- file`</a:t>
            </a:r>
            <a:r>
              <a:rPr lang="zh-CN" altLang="en-US" sz="1200" dirty="0"/>
              <a:t>命令丢弃工作区的修改：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命令</a:t>
            </a:r>
            <a:r>
              <a:rPr lang="en-US" altLang="zh-CN" sz="1200" dirty="0"/>
              <a:t>`git checkout -- readme.txt`</a:t>
            </a:r>
            <a:r>
              <a:rPr lang="zh-CN" altLang="en-US" sz="1200" dirty="0"/>
              <a:t>意思就是，把</a:t>
            </a:r>
            <a:r>
              <a:rPr lang="en-US" altLang="zh-CN" sz="1200" dirty="0"/>
              <a:t>`readme.txt`</a:t>
            </a:r>
            <a:r>
              <a:rPr lang="zh-CN" altLang="en-US" sz="1200" dirty="0"/>
              <a:t>文件在工作区的修改全部撤销，这里有两种情况：</a:t>
            </a:r>
          </a:p>
          <a:p>
            <a:endParaRPr lang="zh-CN" altLang="en-US" sz="1200" dirty="0"/>
          </a:p>
          <a:p>
            <a:r>
              <a:rPr lang="zh-CN" altLang="en-US" sz="1200" dirty="0"/>
              <a:t>一种是</a:t>
            </a:r>
            <a:r>
              <a:rPr lang="en-US" altLang="zh-CN" sz="1200" dirty="0"/>
              <a:t>`readme.txt`</a:t>
            </a:r>
            <a:r>
              <a:rPr lang="zh-CN" altLang="en-US" sz="1200" dirty="0"/>
              <a:t>自修改后还没有被放到暂存区，现在，撤销修改就回到和版本库一模一样的状态；</a:t>
            </a:r>
          </a:p>
          <a:p>
            <a:endParaRPr lang="zh-CN" altLang="en-US" sz="1200" dirty="0"/>
          </a:p>
          <a:p>
            <a:r>
              <a:rPr lang="zh-CN" altLang="en-US" sz="1200" dirty="0"/>
              <a:t>一种是</a:t>
            </a:r>
            <a:r>
              <a:rPr lang="en-US" altLang="zh-CN" sz="1200" dirty="0"/>
              <a:t>`readme.txt`</a:t>
            </a:r>
            <a:r>
              <a:rPr lang="zh-CN" altLang="en-US" sz="1200" dirty="0"/>
              <a:t>已经添加到暂存区后，又作了修改，现在，撤销修改就回到添加到暂存区后的状态。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686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73600" y="651607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2.4</a:t>
            </a:r>
            <a:r>
              <a:rPr lang="zh-CN" altLang="en-US" dirty="0">
                <a:sym typeface="Arial" panose="020B0604020202020204" pitchFamily="34" charset="0"/>
              </a:rPr>
              <a:t> 管理修改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6CE15D-0D16-8B6A-B3FA-FFB971D06C3F}"/>
              </a:ext>
            </a:extLst>
          </p:cNvPr>
          <p:cNvSpPr txBox="1"/>
          <p:nvPr/>
        </p:nvSpPr>
        <p:spPr>
          <a:xfrm>
            <a:off x="1217207" y="1632621"/>
            <a:ext cx="97575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总之，就是让这个文件回到最近一次</a:t>
            </a:r>
            <a:r>
              <a:rPr lang="en-US" altLang="zh-CN" sz="1200" dirty="0"/>
              <a:t>`git commit`</a:t>
            </a:r>
            <a:r>
              <a:rPr lang="zh-CN" altLang="en-US" sz="1200" dirty="0"/>
              <a:t>或</a:t>
            </a:r>
            <a:r>
              <a:rPr lang="en-US" altLang="zh-CN" sz="1200" dirty="0"/>
              <a:t>`git add`</a:t>
            </a:r>
            <a:r>
              <a:rPr lang="zh-CN" altLang="en-US" sz="1200" dirty="0"/>
              <a:t>时的状态。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同时</a:t>
            </a:r>
            <a:r>
              <a:rPr lang="en-US" altLang="zh-CN" sz="1200" dirty="0"/>
              <a:t>`git </a:t>
            </a:r>
            <a:r>
              <a:rPr lang="en-US" altLang="zh-CN" sz="1200" dirty="0" err="1"/>
              <a:t>chechout</a:t>
            </a:r>
            <a:r>
              <a:rPr lang="en-US" altLang="zh-CN" sz="1200" dirty="0"/>
              <a:t>` </a:t>
            </a:r>
            <a:r>
              <a:rPr lang="zh-CN" altLang="en-US" sz="1200" dirty="0"/>
              <a:t>还是一个切换分支命令（后面讲）</a:t>
            </a:r>
          </a:p>
          <a:p>
            <a:endParaRPr lang="zh-CN" altLang="en-US" sz="1200" dirty="0"/>
          </a:p>
          <a:p>
            <a:r>
              <a:rPr lang="zh-CN" altLang="en-US" sz="1200" dirty="0"/>
              <a:t>对于已经</a:t>
            </a:r>
            <a:r>
              <a:rPr lang="en-US" altLang="zh-CN" sz="1200" dirty="0"/>
              <a:t>`commit`</a:t>
            </a:r>
            <a:r>
              <a:rPr lang="zh-CN" altLang="en-US" sz="1200" dirty="0"/>
              <a:t>到版本库的修改，我们只能采用上一节的</a:t>
            </a:r>
            <a:r>
              <a:rPr lang="en-US" altLang="zh-CN" sz="1200" dirty="0"/>
              <a:t>`git reset --hard &lt;commit id&gt;`</a:t>
            </a:r>
            <a:r>
              <a:rPr lang="zh-CN" altLang="en-US" sz="1200" dirty="0"/>
              <a:t>命令来回到上一个提交；但是对于已经从版本库</a:t>
            </a:r>
            <a:r>
              <a:rPr lang="en-US" altLang="zh-CN" sz="1200" dirty="0"/>
              <a:t>push</a:t>
            </a:r>
            <a:r>
              <a:rPr lang="zh-CN" altLang="en-US" sz="1200" dirty="0"/>
              <a:t>到远程仓库的修改我们无法撤回。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**另外**：使用</a:t>
            </a:r>
            <a:r>
              <a:rPr lang="en-US" altLang="zh-CN" sz="1200" dirty="0"/>
              <a:t>`git restore`</a:t>
            </a:r>
            <a:r>
              <a:rPr lang="zh-CN" altLang="en-US" sz="1200" dirty="0"/>
              <a:t>命令也可以撤销修改</a:t>
            </a:r>
          </a:p>
          <a:p>
            <a:endParaRPr lang="zh-CN" altLang="en-US" sz="1200" dirty="0"/>
          </a:p>
          <a:p>
            <a:r>
              <a:rPr lang="en-US" altLang="zh-CN" sz="1200" dirty="0"/>
              <a:t>```</a:t>
            </a:r>
          </a:p>
          <a:p>
            <a:r>
              <a:rPr lang="en-US" altLang="zh-CN" sz="1200" dirty="0"/>
              <a:t>git restore --staged &lt;file&gt;  //</a:t>
            </a:r>
            <a:r>
              <a:rPr lang="zh-CN" altLang="en-US" sz="1200" dirty="0"/>
              <a:t>撤销已经</a:t>
            </a:r>
            <a:r>
              <a:rPr lang="en-US" altLang="zh-CN" sz="1200" dirty="0"/>
              <a:t>add</a:t>
            </a:r>
            <a:r>
              <a:rPr lang="zh-CN" altLang="en-US" sz="1200" dirty="0"/>
              <a:t>到暂存区的修改</a:t>
            </a:r>
            <a:r>
              <a:rPr lang="en-US" altLang="zh-CN" sz="1200" dirty="0"/>
              <a:t>(</a:t>
            </a:r>
            <a:r>
              <a:rPr lang="zh-CN" altLang="en-US" sz="1200" dirty="0"/>
              <a:t>修改还在，只是修改未添加到暂存区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git restore &lt;file&gt;	//</a:t>
            </a:r>
            <a:r>
              <a:rPr lang="zh-CN" altLang="en-US" sz="1200" dirty="0"/>
              <a:t>撤销未添加到暂存区的修改，使文件回到版本库一样的状态，跟上面的</a:t>
            </a:r>
            <a:r>
              <a:rPr lang="en-US" altLang="zh-CN" sz="1200" dirty="0"/>
              <a:t>git checkout -- file</a:t>
            </a:r>
            <a:r>
              <a:rPr lang="zh-CN" altLang="en-US" sz="1200" dirty="0"/>
              <a:t>命令相同</a:t>
            </a:r>
          </a:p>
          <a:p>
            <a:r>
              <a:rPr lang="en-US" altLang="zh-CN" sz="1200" dirty="0"/>
              <a:t>```</a:t>
            </a:r>
          </a:p>
          <a:p>
            <a:endParaRPr lang="en-US" altLang="zh-CN" sz="1200" dirty="0"/>
          </a:p>
          <a:p>
            <a:endParaRPr lang="zh-CN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6908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73600" y="651607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2.5</a:t>
            </a:r>
            <a:r>
              <a:rPr lang="zh-CN" altLang="en-US" dirty="0">
                <a:sym typeface="Arial" panose="020B0604020202020204" pitchFamily="34" charset="0"/>
              </a:rPr>
              <a:t> 删除文件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6CE15D-0D16-8B6A-B3FA-FFB971D06C3F}"/>
              </a:ext>
            </a:extLst>
          </p:cNvPr>
          <p:cNvSpPr txBox="1"/>
          <p:nvPr/>
        </p:nvSpPr>
        <p:spPr>
          <a:xfrm>
            <a:off x="1217207" y="1632621"/>
            <a:ext cx="975758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怎么在</a:t>
            </a:r>
            <a:r>
              <a:rPr lang="en-US" altLang="zh-CN" sz="1200" dirty="0"/>
              <a:t>`git`</a:t>
            </a:r>
            <a:r>
              <a:rPr lang="zh-CN" altLang="en-US" sz="1200" dirty="0"/>
              <a:t>管理下删除文件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一般情况下，你通常直接在文件管理器中把没用的文件删了，或者用</a:t>
            </a:r>
            <a:r>
              <a:rPr lang="en-US" altLang="zh-CN" sz="1200" dirty="0"/>
              <a:t>`rm`</a:t>
            </a:r>
            <a:r>
              <a:rPr lang="zh-CN" altLang="en-US" sz="1200" dirty="0"/>
              <a:t>命令删了：</a:t>
            </a:r>
            <a:r>
              <a:rPr lang="en-US" altLang="zh-CN" sz="1200" dirty="0"/>
              <a:t>$ rm test.txt</a:t>
            </a:r>
          </a:p>
          <a:p>
            <a:endParaRPr lang="en-US" altLang="zh-CN" sz="1200" dirty="0"/>
          </a:p>
          <a:p>
            <a:r>
              <a:rPr lang="zh-CN" altLang="en-US" sz="1200" dirty="0"/>
              <a:t>这个时候，</a:t>
            </a:r>
            <a:r>
              <a:rPr lang="en-US" altLang="zh-CN" sz="1200" dirty="0"/>
              <a:t>Git</a:t>
            </a:r>
            <a:r>
              <a:rPr lang="zh-CN" altLang="en-US" sz="1200" dirty="0"/>
              <a:t>知道你删除了文件，因此，工作区和版本库就不一致了，</a:t>
            </a:r>
            <a:r>
              <a:rPr lang="en-US" altLang="zh-CN" sz="1200" dirty="0"/>
              <a:t>`git status`</a:t>
            </a:r>
            <a:r>
              <a:rPr lang="zh-CN" altLang="en-US" sz="1200" dirty="0"/>
              <a:t>命令会立刻告诉你哪些文件被删除了：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$ git status</a:t>
            </a:r>
          </a:p>
          <a:p>
            <a:r>
              <a:rPr lang="en-US" altLang="zh-CN" sz="1200" dirty="0"/>
              <a:t>On branch master</a:t>
            </a:r>
          </a:p>
          <a:p>
            <a:r>
              <a:rPr lang="en-US" altLang="zh-CN" sz="1200" dirty="0"/>
              <a:t>Changes not staged for commit:</a:t>
            </a:r>
          </a:p>
          <a:p>
            <a:r>
              <a:rPr lang="en-US" altLang="zh-CN" sz="1200" dirty="0"/>
              <a:t>  (use "git add/rm &lt;file&gt;..." to update what will be committed)</a:t>
            </a:r>
          </a:p>
          <a:p>
            <a:r>
              <a:rPr lang="en-US" altLang="zh-CN" sz="1200" dirty="0"/>
              <a:t>  (use "git checkout -- &lt;file&gt;..." to discard changes in working directory)</a:t>
            </a:r>
          </a:p>
          <a:p>
            <a:endParaRPr lang="en-US" altLang="zh-CN" sz="1200" dirty="0"/>
          </a:p>
          <a:p>
            <a:r>
              <a:rPr lang="en-US" altLang="zh-CN" sz="1200" dirty="0"/>
              <a:t>	deleted:    test.txt</a:t>
            </a:r>
          </a:p>
          <a:p>
            <a:endParaRPr lang="en-US" altLang="zh-CN" sz="1200" dirty="0"/>
          </a:p>
          <a:p>
            <a:r>
              <a:rPr lang="en-US" altLang="zh-CN" sz="1200" dirty="0"/>
              <a:t>no changes added to commit (use "git add" and/or "git commit -a")</a:t>
            </a:r>
          </a:p>
          <a:p>
            <a:endParaRPr lang="en-US" altLang="zh-CN" sz="1200" dirty="0"/>
          </a:p>
          <a:p>
            <a:r>
              <a:rPr lang="zh-CN" altLang="en-US" sz="1200" dirty="0"/>
              <a:t>现在你有两个选择，一是确实要从版本库中删除该文件，那就用命令</a:t>
            </a:r>
            <a:r>
              <a:rPr lang="en-US" altLang="zh-CN" sz="1200" dirty="0"/>
              <a:t>`git rm`</a:t>
            </a:r>
            <a:r>
              <a:rPr lang="zh-CN" altLang="en-US" sz="1200" dirty="0"/>
              <a:t>删掉，**并且</a:t>
            </a:r>
            <a:r>
              <a:rPr lang="en-US" altLang="zh-CN" sz="1200" dirty="0"/>
              <a:t>`git commit`</a:t>
            </a:r>
            <a:r>
              <a:rPr lang="zh-CN" altLang="en-US" sz="1200" dirty="0"/>
              <a:t>：**</a:t>
            </a:r>
            <a:endParaRPr lang="en-US" altLang="zh-CN" sz="1200" dirty="0"/>
          </a:p>
          <a:p>
            <a:r>
              <a:rPr lang="en-US" altLang="zh-CN" sz="1200" dirty="0"/>
              <a:t>$ git rm test.txt</a:t>
            </a:r>
          </a:p>
          <a:p>
            <a:r>
              <a:rPr lang="en-US" altLang="zh-CN" sz="1200" dirty="0"/>
              <a:t>$ git commit -m "remove test.txt“</a:t>
            </a:r>
          </a:p>
          <a:p>
            <a:endParaRPr lang="en-US" altLang="zh-CN" sz="1200" dirty="0"/>
          </a:p>
          <a:p>
            <a:r>
              <a:rPr lang="zh-CN" altLang="en-US" sz="1200" dirty="0"/>
              <a:t>现在，文件就从版本库中被删除了。</a:t>
            </a:r>
          </a:p>
          <a:p>
            <a:r>
              <a:rPr lang="zh-CN" altLang="en-US" sz="1200" dirty="0"/>
              <a:t>另一种情况是删错了，因为版本库里还有呢，所以可以很轻松地把误删的文件恢复到最新版本：</a:t>
            </a:r>
            <a:r>
              <a:rPr lang="en-US" altLang="zh-CN" sz="1200" dirty="0"/>
              <a:t>$ git checkout -- test.txt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8123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299210" y="1482271"/>
            <a:ext cx="3008630" cy="31692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>
            <a:noAutofit/>
          </a:bodyPr>
          <a:lstStyle/>
          <a:p>
            <a:pPr algn="ctr"/>
            <a:r>
              <a:rPr lang="en-US" altLang="zh-CN" sz="22000" b="1" dirty="0">
                <a:ln w="25400">
                  <a:solidFill>
                    <a:schemeClr val="accent1"/>
                  </a:solidFill>
                </a:ln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649016" y="2378115"/>
            <a:ext cx="6243774" cy="922021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远程仓库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87BCCC3-4532-4266-B505-01EF7805D1CA}"/>
              </a:ext>
            </a:extLst>
          </p:cNvPr>
          <p:cNvSpPr txBox="1"/>
          <p:nvPr/>
        </p:nvSpPr>
        <p:spPr>
          <a:xfrm>
            <a:off x="937755" y="1345994"/>
            <a:ext cx="1031649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远程仓库顾名思义就是用来存放</a:t>
            </a:r>
            <a:r>
              <a:rPr lang="en-US" altLang="zh-CN" sz="1200" dirty="0"/>
              <a:t>git</a:t>
            </a:r>
            <a:r>
              <a:rPr lang="zh-CN" altLang="en-US" sz="1200" dirty="0"/>
              <a:t>仓库的服务，以</a:t>
            </a:r>
            <a:r>
              <a:rPr lang="en-US" altLang="zh-CN" sz="1200" dirty="0"/>
              <a:t>`</a:t>
            </a:r>
            <a:r>
              <a:rPr lang="en-US" altLang="zh-CN" sz="1200" dirty="0" err="1"/>
              <a:t>Github</a:t>
            </a:r>
            <a:r>
              <a:rPr lang="en-US" altLang="zh-CN" sz="1200" dirty="0"/>
              <a:t>`</a:t>
            </a:r>
            <a:r>
              <a:rPr lang="zh-CN" altLang="en-US" sz="1200" dirty="0"/>
              <a:t>为例：这个网站就是提供</a:t>
            </a:r>
            <a:r>
              <a:rPr lang="en-US" altLang="zh-CN" sz="1200" dirty="0"/>
              <a:t>Git</a:t>
            </a:r>
            <a:r>
              <a:rPr lang="zh-CN" altLang="en-US" sz="1200" dirty="0"/>
              <a:t>仓库托管服务的，所以，只要注册一个</a:t>
            </a:r>
            <a:r>
              <a:rPr lang="en-US" altLang="zh-CN" sz="1200" dirty="0"/>
              <a:t>`GitHub`</a:t>
            </a:r>
            <a:r>
              <a:rPr lang="zh-CN" altLang="en-US" sz="1200" dirty="0"/>
              <a:t>账号，就可以免费获得</a:t>
            </a:r>
            <a:r>
              <a:rPr lang="en-US" altLang="zh-CN" sz="1200" dirty="0"/>
              <a:t>Git</a:t>
            </a:r>
            <a:r>
              <a:rPr lang="zh-CN" altLang="en-US" sz="1200" dirty="0"/>
              <a:t>远程仓库。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）、远程仓库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以</a:t>
            </a:r>
            <a:r>
              <a:rPr lang="en-US" altLang="zh-CN" sz="1200" dirty="0"/>
              <a:t>`</a:t>
            </a:r>
            <a:r>
              <a:rPr lang="en-US" altLang="zh-CN" sz="1200" dirty="0" err="1"/>
              <a:t>Github</a:t>
            </a:r>
            <a:r>
              <a:rPr lang="en-US" altLang="zh-CN" sz="1200" dirty="0"/>
              <a:t>`</a:t>
            </a:r>
            <a:r>
              <a:rPr lang="zh-CN" altLang="en-US" sz="1200" dirty="0"/>
              <a:t>为例：这个网站就是提供</a:t>
            </a:r>
            <a:r>
              <a:rPr lang="en-US" altLang="zh-CN" sz="1200" dirty="0"/>
              <a:t>Git</a:t>
            </a:r>
            <a:r>
              <a:rPr lang="zh-CN" altLang="en-US" sz="1200" dirty="0"/>
              <a:t>仓库托管服务的，所以，只要注册一个</a:t>
            </a:r>
            <a:r>
              <a:rPr lang="en-US" altLang="zh-CN" sz="1200" dirty="0"/>
              <a:t>`GitHub`</a:t>
            </a:r>
            <a:r>
              <a:rPr lang="zh-CN" altLang="en-US" sz="1200" dirty="0"/>
              <a:t>账号，就可以免费获得</a:t>
            </a:r>
            <a:r>
              <a:rPr lang="en-US" altLang="zh-CN" sz="1200" dirty="0"/>
              <a:t>Git</a:t>
            </a:r>
            <a:r>
              <a:rPr lang="zh-CN" altLang="en-US" sz="1200" dirty="0"/>
              <a:t>远程仓库。</a:t>
            </a:r>
          </a:p>
          <a:p>
            <a:endParaRPr lang="zh-CN" altLang="en-US" sz="1200" dirty="0"/>
          </a:p>
          <a:p>
            <a:r>
              <a:rPr lang="zh-CN" altLang="en-US" sz="1200" dirty="0"/>
              <a:t>由于你的本地</a:t>
            </a:r>
            <a:r>
              <a:rPr lang="en-US" altLang="zh-CN" sz="1200" dirty="0"/>
              <a:t>Git</a:t>
            </a:r>
            <a:r>
              <a:rPr lang="zh-CN" altLang="en-US" sz="1200" dirty="0"/>
              <a:t>仓库和</a:t>
            </a:r>
            <a:r>
              <a:rPr lang="en-US" altLang="zh-CN" sz="1200" dirty="0"/>
              <a:t>`GitHub`</a:t>
            </a:r>
            <a:r>
              <a:rPr lang="zh-CN" altLang="en-US" sz="1200" dirty="0"/>
              <a:t>仓库之间的传输是通过</a:t>
            </a:r>
            <a:r>
              <a:rPr lang="en-US" altLang="zh-CN" sz="1200" dirty="0"/>
              <a:t>SSH</a:t>
            </a:r>
            <a:r>
              <a:rPr lang="zh-CN" altLang="en-US" sz="1200" dirty="0"/>
              <a:t>加密的，所以，需要一点设置：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第</a:t>
            </a:r>
            <a:r>
              <a:rPr lang="en-US" altLang="zh-CN" sz="1200" dirty="0"/>
              <a:t>1</a:t>
            </a:r>
            <a:r>
              <a:rPr lang="zh-CN" altLang="en-US" sz="1200" dirty="0"/>
              <a:t>步：创建</a:t>
            </a:r>
            <a:r>
              <a:rPr lang="en-US" altLang="zh-CN" sz="1200" dirty="0"/>
              <a:t>SSH Key</a:t>
            </a:r>
            <a:r>
              <a:rPr lang="zh-CN" altLang="en-US" sz="1200" dirty="0"/>
              <a:t>。在用户主目录下，看看有没有</a:t>
            </a:r>
            <a:r>
              <a:rPr lang="en-US" altLang="zh-CN" sz="1200" dirty="0"/>
              <a:t>.</a:t>
            </a:r>
            <a:r>
              <a:rPr lang="en-US" altLang="zh-CN" sz="1200" dirty="0" err="1"/>
              <a:t>ssh</a:t>
            </a:r>
            <a:r>
              <a:rPr lang="zh-CN" altLang="en-US" sz="1200" dirty="0"/>
              <a:t>目录，如果有，再看看这个目录下有没有</a:t>
            </a:r>
            <a:r>
              <a:rPr lang="en-US" altLang="zh-CN" sz="1200" dirty="0"/>
              <a:t>`</a:t>
            </a:r>
            <a:r>
              <a:rPr lang="en-US" altLang="zh-CN" sz="1200" dirty="0" err="1"/>
              <a:t>id_rsa</a:t>
            </a:r>
            <a:r>
              <a:rPr lang="en-US" altLang="zh-CN" sz="1200" dirty="0"/>
              <a:t>`</a:t>
            </a:r>
            <a:r>
              <a:rPr lang="zh-CN" altLang="en-US" sz="1200" dirty="0"/>
              <a:t>和</a:t>
            </a:r>
            <a:r>
              <a:rPr lang="en-US" altLang="zh-CN" sz="1200" dirty="0"/>
              <a:t>`id_rsa.pub`</a:t>
            </a:r>
            <a:r>
              <a:rPr lang="zh-CN" altLang="en-US" sz="1200" dirty="0"/>
              <a:t>这两个文件，如果已经有了，可直接跳到下一步。如果没有，打开</a:t>
            </a:r>
            <a:r>
              <a:rPr lang="en-US" altLang="zh-CN" sz="1200" dirty="0"/>
              <a:t>Shell</a:t>
            </a:r>
            <a:r>
              <a:rPr lang="zh-CN" altLang="en-US" sz="1200" dirty="0"/>
              <a:t>（</a:t>
            </a:r>
            <a:r>
              <a:rPr lang="en-US" altLang="zh-CN" sz="1200" dirty="0"/>
              <a:t>Windows</a:t>
            </a:r>
            <a:r>
              <a:rPr lang="zh-CN" altLang="en-US" sz="1200" dirty="0"/>
              <a:t>下打开</a:t>
            </a:r>
            <a:r>
              <a:rPr lang="en-US" altLang="zh-CN" sz="1200" dirty="0"/>
              <a:t>Git Bash</a:t>
            </a:r>
            <a:r>
              <a:rPr lang="zh-CN" altLang="en-US" sz="1200" dirty="0"/>
              <a:t>），创建</a:t>
            </a:r>
            <a:r>
              <a:rPr lang="en-US" altLang="zh-CN" sz="1200" dirty="0"/>
              <a:t>SSH Key</a:t>
            </a:r>
            <a:r>
              <a:rPr lang="zh-CN" altLang="en-US" sz="1200" dirty="0"/>
              <a:t>：</a:t>
            </a:r>
            <a:r>
              <a:rPr lang="de-DE" altLang="zh-CN" sz="1200" dirty="0"/>
              <a:t>$ ssh-keygen -t rsa -C </a:t>
            </a:r>
            <a:r>
              <a:rPr lang="de-DE" altLang="zh-CN" sz="1200" dirty="0">
                <a:hlinkClick r:id="rId4"/>
              </a:rPr>
              <a:t>youremail@example.com</a:t>
            </a:r>
            <a:endParaRPr lang="de-DE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需要把邮件地址换成你自己的邮件地址（可以随便填），然后一路回车，使用默认值即可，由于这个</a:t>
            </a:r>
            <a:r>
              <a:rPr lang="en-US" altLang="zh-CN" sz="1200" dirty="0"/>
              <a:t>Key</a:t>
            </a:r>
            <a:r>
              <a:rPr lang="zh-CN" altLang="en-US" sz="1200" dirty="0"/>
              <a:t>也不是用于军事目的，所以也无需设置密码。</a:t>
            </a:r>
          </a:p>
          <a:p>
            <a:endParaRPr lang="zh-CN" altLang="en-US" sz="1200" dirty="0"/>
          </a:p>
          <a:p>
            <a:r>
              <a:rPr lang="zh-CN" altLang="en-US" sz="1200" dirty="0"/>
              <a:t>如果一切顺利的话，可以在用户主目录里找到</a:t>
            </a:r>
            <a:r>
              <a:rPr lang="en-US" altLang="zh-CN" sz="1200" dirty="0"/>
              <a:t>`.</a:t>
            </a:r>
            <a:r>
              <a:rPr lang="en-US" altLang="zh-CN" sz="1200" dirty="0" err="1"/>
              <a:t>ssh</a:t>
            </a:r>
            <a:r>
              <a:rPr lang="en-US" altLang="zh-CN" sz="1200" dirty="0"/>
              <a:t>`</a:t>
            </a:r>
            <a:r>
              <a:rPr lang="zh-CN" altLang="en-US" sz="1200" dirty="0"/>
              <a:t>目录，里面有</a:t>
            </a:r>
            <a:r>
              <a:rPr lang="en-US" altLang="zh-CN" sz="1200" dirty="0"/>
              <a:t>`</a:t>
            </a:r>
            <a:r>
              <a:rPr lang="en-US" altLang="zh-CN" sz="1200" dirty="0" err="1"/>
              <a:t>id_rsa</a:t>
            </a:r>
            <a:r>
              <a:rPr lang="en-US" altLang="zh-CN" sz="1200" dirty="0"/>
              <a:t>`</a:t>
            </a:r>
            <a:r>
              <a:rPr lang="zh-CN" altLang="en-US" sz="1200" dirty="0"/>
              <a:t>和</a:t>
            </a:r>
            <a:r>
              <a:rPr lang="en-US" altLang="zh-CN" sz="1200" dirty="0"/>
              <a:t>`id_rsa.pub`</a:t>
            </a:r>
            <a:r>
              <a:rPr lang="zh-CN" altLang="en-US" sz="1200" dirty="0"/>
              <a:t>两个文件，这两个就是</a:t>
            </a:r>
            <a:r>
              <a:rPr lang="en-US" altLang="zh-CN" sz="1200" dirty="0"/>
              <a:t>SSH Key</a:t>
            </a:r>
            <a:r>
              <a:rPr lang="zh-CN" altLang="en-US" sz="1200" dirty="0"/>
              <a:t>的秘钥对，</a:t>
            </a:r>
            <a:r>
              <a:rPr lang="en-US" altLang="zh-CN" sz="1200" dirty="0"/>
              <a:t>`</a:t>
            </a:r>
            <a:r>
              <a:rPr lang="en-US" altLang="zh-CN" sz="1200" dirty="0" err="1"/>
              <a:t>id_rsa</a:t>
            </a:r>
            <a:r>
              <a:rPr lang="en-US" altLang="zh-CN" sz="1200" dirty="0"/>
              <a:t>`</a:t>
            </a:r>
            <a:r>
              <a:rPr lang="zh-CN" altLang="en-US" sz="1200" dirty="0"/>
              <a:t>是私钥，不能泄露出去，</a:t>
            </a:r>
            <a:r>
              <a:rPr lang="en-US" altLang="zh-CN" sz="1200" dirty="0"/>
              <a:t>`id_rsa.pub`</a:t>
            </a:r>
            <a:r>
              <a:rPr lang="zh-CN" altLang="en-US" sz="1200" dirty="0"/>
              <a:t>是公钥，可以放心地告诉任何人。</a:t>
            </a:r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第</a:t>
            </a:r>
            <a:r>
              <a:rPr lang="en-US" altLang="zh-CN" sz="1200" dirty="0"/>
              <a:t>2</a:t>
            </a:r>
            <a:r>
              <a:rPr lang="zh-CN" altLang="en-US" sz="1200" dirty="0"/>
              <a:t>步：登陆</a:t>
            </a:r>
            <a:r>
              <a:rPr lang="en-US" altLang="zh-CN" sz="1200" dirty="0"/>
              <a:t>Git Hub</a:t>
            </a:r>
            <a:r>
              <a:rPr lang="zh-CN" altLang="en-US" sz="1200" dirty="0"/>
              <a:t>，打开“</a:t>
            </a:r>
            <a:r>
              <a:rPr lang="en-US" altLang="zh-CN" sz="1200" dirty="0"/>
              <a:t>Account settings”</a:t>
            </a:r>
            <a:r>
              <a:rPr lang="zh-CN" altLang="en-US" sz="1200" dirty="0"/>
              <a:t>，“</a:t>
            </a:r>
            <a:r>
              <a:rPr lang="en-US" altLang="zh-CN" sz="1200" dirty="0"/>
              <a:t>SSH Keys”</a:t>
            </a:r>
            <a:r>
              <a:rPr lang="zh-CN" altLang="en-US" sz="1200" dirty="0"/>
              <a:t>页面：</a:t>
            </a:r>
          </a:p>
          <a:p>
            <a:endParaRPr lang="zh-CN" altLang="en-US" sz="1200" dirty="0"/>
          </a:p>
          <a:p>
            <a:endParaRPr lang="zh-CN" altLang="en-US" sz="1200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F0CAEB13-79A2-4DB1-9492-FB16A0F8466C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73600" y="685799"/>
            <a:ext cx="9341950" cy="660195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dirty="0">
                <a:sym typeface="Arial" panose="020B0604020202020204" pitchFamily="34" charset="0"/>
              </a:rPr>
              <a:t>远程仓库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E49D53-C37A-4070-A8B1-4D396F8F11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764" y="4235008"/>
            <a:ext cx="4810868" cy="24801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21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527627" y="353875"/>
            <a:ext cx="12192635" cy="11087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" name="文本框 224"/>
          <p:cNvSpPr txBox="1"/>
          <p:nvPr>
            <p:custDataLst>
              <p:tags r:id="rId3"/>
            </p:custDataLst>
          </p:nvPr>
        </p:nvSpPr>
        <p:spPr>
          <a:xfrm>
            <a:off x="2635885" y="1841522"/>
            <a:ext cx="3240000" cy="62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  <a:spcAft>
                <a:spcPts val="2000"/>
              </a:spcAft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入门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2" name="文本框 221"/>
          <p:cNvSpPr txBox="1"/>
          <p:nvPr>
            <p:custDataLst>
              <p:tags r:id="rId4"/>
            </p:custDataLst>
          </p:nvPr>
        </p:nvSpPr>
        <p:spPr>
          <a:xfrm>
            <a:off x="1820545" y="1772261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24" name="文本框 23"/>
          <p:cNvSpPr txBox="1"/>
          <p:nvPr>
            <p:custDataLst>
              <p:tags r:id="rId5"/>
            </p:custDataLst>
          </p:nvPr>
        </p:nvSpPr>
        <p:spPr>
          <a:xfrm>
            <a:off x="2635885" y="3002560"/>
            <a:ext cx="3240000" cy="62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  <a:spcAft>
                <a:spcPts val="2000"/>
              </a:spcAft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版本控制</a:t>
            </a:r>
          </a:p>
        </p:txBody>
      </p:sp>
      <p:sp>
        <p:nvSpPr>
          <p:cNvPr id="118" name="文本框 117"/>
          <p:cNvSpPr txBox="1"/>
          <p:nvPr>
            <p:custDataLst>
              <p:tags r:id="rId6"/>
            </p:custDataLst>
          </p:nvPr>
        </p:nvSpPr>
        <p:spPr>
          <a:xfrm>
            <a:off x="1842200" y="2919548"/>
            <a:ext cx="912769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2754969" y="4395936"/>
            <a:ext cx="3240000" cy="94314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60000"/>
              </a:lnSpc>
              <a:spcAft>
                <a:spcPts val="2000"/>
              </a:spcAf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远程仓库</a:t>
            </a: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1845616" y="4390512"/>
            <a:ext cx="1580537" cy="759228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755650" y="696595"/>
            <a:ext cx="1880235" cy="695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/>
            <a:r>
              <a:rPr lang="zh-CN" altLang="en-US" sz="3200" b="1" spc="800" dirty="0">
                <a:ln>
                  <a:noFill/>
                </a:ln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99A8DE-3DD2-4A4C-839B-299CE3733D62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356379" y="1820310"/>
            <a:ext cx="3665719" cy="71945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分支管理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5EEA8F5-9AC6-4995-A3A4-FF3FFD7265A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6452494" y="1772261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2EA4647-3434-42EF-9BF8-46D4EC6C4E7C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418724" y="2975708"/>
            <a:ext cx="3665719" cy="71945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标签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DFB545F-E9C1-4429-B79A-246BD96810E4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6452494" y="2919548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87BCCC3-4532-4266-B505-01EF7805D1CA}"/>
              </a:ext>
            </a:extLst>
          </p:cNvPr>
          <p:cNvSpPr txBox="1"/>
          <p:nvPr/>
        </p:nvSpPr>
        <p:spPr>
          <a:xfrm>
            <a:off x="937755" y="1345994"/>
            <a:ext cx="103164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zh-CN" altLang="en-US" sz="1200" dirty="0"/>
              <a:t>）、添加到远程仓库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现在的情景是，你已经在本地创建了一个</a:t>
            </a:r>
            <a:r>
              <a:rPr lang="en-US" altLang="zh-CN" sz="1200" dirty="0"/>
              <a:t>Git</a:t>
            </a:r>
            <a:r>
              <a:rPr lang="zh-CN" altLang="en-US" sz="1200" dirty="0"/>
              <a:t>仓库后，又想在</a:t>
            </a:r>
            <a:r>
              <a:rPr lang="en-US" altLang="zh-CN" sz="1200" dirty="0"/>
              <a:t>`GitHub`</a:t>
            </a:r>
            <a:r>
              <a:rPr lang="zh-CN" altLang="en-US" sz="1200" dirty="0"/>
              <a:t>创建一个</a:t>
            </a:r>
            <a:r>
              <a:rPr lang="en-US" altLang="zh-CN" sz="1200" dirty="0"/>
              <a:t>Git</a:t>
            </a:r>
            <a:r>
              <a:rPr lang="zh-CN" altLang="en-US" sz="1200" dirty="0"/>
              <a:t>仓库，并且让这两个仓库进行远程同步，这样，</a:t>
            </a:r>
            <a:r>
              <a:rPr lang="en-US" altLang="zh-CN" sz="1200" dirty="0"/>
              <a:t>`GitHub`</a:t>
            </a:r>
            <a:r>
              <a:rPr lang="zh-CN" altLang="en-US" sz="1200" dirty="0"/>
              <a:t>上的仓库既可以作为备份，又可以让其他人通过该仓库来协作，真是一举多得。</a:t>
            </a:r>
          </a:p>
          <a:p>
            <a:endParaRPr lang="zh-CN" altLang="en-US" sz="1200" dirty="0"/>
          </a:p>
          <a:p>
            <a:r>
              <a:rPr lang="zh-CN" altLang="en-US" sz="1200" dirty="0"/>
              <a:t>在</a:t>
            </a:r>
            <a:r>
              <a:rPr lang="en-US" altLang="zh-CN" sz="1200" dirty="0"/>
              <a:t>`GitHub`</a:t>
            </a:r>
            <a:r>
              <a:rPr lang="zh-CN" altLang="en-US" sz="1200" dirty="0"/>
              <a:t>上创建</a:t>
            </a:r>
            <a:r>
              <a:rPr lang="en-US" altLang="zh-CN" sz="1200" dirty="0"/>
              <a:t>`</a:t>
            </a:r>
            <a:r>
              <a:rPr lang="en-US" altLang="zh-CN" sz="1200" dirty="0" err="1"/>
              <a:t>learngit</a:t>
            </a:r>
            <a:r>
              <a:rPr lang="en-US" altLang="zh-CN" sz="1200" dirty="0"/>
              <a:t>`</a:t>
            </a:r>
            <a:r>
              <a:rPr lang="zh-CN" altLang="en-US" sz="1200" dirty="0"/>
              <a:t>仓库</a:t>
            </a:r>
          </a:p>
          <a:p>
            <a:endParaRPr lang="zh-CN" altLang="en-US" sz="1200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F0CAEB13-79A2-4DB1-9492-FB16A0F8466C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73600" y="685799"/>
            <a:ext cx="9341950" cy="660195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dirty="0">
                <a:sym typeface="Arial" panose="020B0604020202020204" pitchFamily="34" charset="0"/>
              </a:rPr>
              <a:t>远程仓库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B4F14C-1A6D-4353-8B6B-1FBABCC8A0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04" y="2541864"/>
            <a:ext cx="5721479" cy="28515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4B0BBC8-F0B5-496F-B533-7CC6BD695AF3}"/>
              </a:ext>
            </a:extLst>
          </p:cNvPr>
          <p:cNvSpPr txBox="1"/>
          <p:nvPr/>
        </p:nvSpPr>
        <p:spPr>
          <a:xfrm>
            <a:off x="976904" y="5763236"/>
            <a:ext cx="10277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根据</a:t>
            </a:r>
            <a:r>
              <a:rPr lang="en-US" altLang="zh-CN" sz="1200" dirty="0"/>
              <a:t>`GitHub`</a:t>
            </a:r>
            <a:r>
              <a:rPr lang="zh-CN" altLang="en-US" sz="1200" dirty="0"/>
              <a:t>的提示，在本地的</a:t>
            </a:r>
            <a:r>
              <a:rPr lang="en-US" altLang="zh-CN" sz="1200" dirty="0"/>
              <a:t>`</a:t>
            </a:r>
            <a:r>
              <a:rPr lang="en-US" altLang="zh-CN" sz="1200" dirty="0" err="1"/>
              <a:t>learngit</a:t>
            </a:r>
            <a:r>
              <a:rPr lang="en-US" altLang="zh-CN" sz="1200" dirty="0"/>
              <a:t>`</a:t>
            </a:r>
            <a:r>
              <a:rPr lang="zh-CN" altLang="en-US" sz="1200" dirty="0"/>
              <a:t>仓库下运行命令：</a:t>
            </a:r>
            <a:r>
              <a:rPr lang="en-US" altLang="zh-CN" sz="1200" dirty="0"/>
              <a:t>$ git remote add origin </a:t>
            </a:r>
            <a:r>
              <a:rPr lang="en-US" altLang="zh-CN" sz="1200" dirty="0" err="1">
                <a:hlinkClick r:id="rId5"/>
              </a:rPr>
              <a:t>git@github.com:Mthios-s</a:t>
            </a:r>
            <a:r>
              <a:rPr lang="en-US" altLang="zh-CN" sz="1200" dirty="0">
                <a:hlinkClick r:id="rId5"/>
              </a:rPr>
              <a:t>/</a:t>
            </a:r>
            <a:r>
              <a:rPr lang="en-US" altLang="zh-CN" sz="1200" dirty="0" err="1">
                <a:hlinkClick r:id="rId5"/>
              </a:rPr>
              <a:t>learngit.git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添加后，远程库的名字就是</a:t>
            </a:r>
            <a:r>
              <a:rPr lang="en-US" altLang="zh-CN" sz="1200" dirty="0"/>
              <a:t>`origin`</a:t>
            </a:r>
            <a:r>
              <a:rPr lang="zh-CN" altLang="en-US" sz="1200" dirty="0"/>
              <a:t>，这是</a:t>
            </a:r>
            <a:r>
              <a:rPr lang="en-US" altLang="zh-CN" sz="1200" dirty="0"/>
              <a:t>Git</a:t>
            </a:r>
            <a:r>
              <a:rPr lang="zh-CN" altLang="en-US" sz="1200" dirty="0"/>
              <a:t>默认的叫法，也可以改成别的，但是</a:t>
            </a:r>
            <a:r>
              <a:rPr lang="en-US" altLang="zh-CN" sz="1200" dirty="0"/>
              <a:t>`origin`</a:t>
            </a:r>
            <a:r>
              <a:rPr lang="zh-CN" altLang="en-US" sz="1200" dirty="0"/>
              <a:t>这个名字一看就知道是远程库。</a:t>
            </a:r>
            <a:endParaRPr lang="en-US" altLang="zh-CN" sz="1200" dirty="0"/>
          </a:p>
          <a:p>
            <a:r>
              <a:rPr lang="zh-CN" altLang="en-US" sz="1200" dirty="0"/>
              <a:t>下一步，就可以把本地库的所有内容推送到远程库上：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1708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87BCCC3-4532-4266-B505-01EF7805D1CA}"/>
              </a:ext>
            </a:extLst>
          </p:cNvPr>
          <p:cNvSpPr txBox="1"/>
          <p:nvPr/>
        </p:nvSpPr>
        <p:spPr>
          <a:xfrm>
            <a:off x="937755" y="1513774"/>
            <a:ext cx="1031649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r>
              <a:rPr lang="zh-CN" altLang="en-US" sz="1200" dirty="0"/>
              <a:t>）、推送到远程仓库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把本地库的内容推送到远程，用</a:t>
            </a:r>
            <a:r>
              <a:rPr lang="en-US" altLang="zh-CN" sz="1200" dirty="0"/>
              <a:t>`git push`</a:t>
            </a:r>
            <a:r>
              <a:rPr lang="zh-CN" altLang="en-US" sz="1200" dirty="0"/>
              <a:t>命令，实际上是把当前分支</a:t>
            </a:r>
            <a:r>
              <a:rPr lang="en-US" altLang="zh-CN" sz="1200" dirty="0"/>
              <a:t>`master`</a:t>
            </a:r>
            <a:r>
              <a:rPr lang="zh-CN" altLang="en-US" sz="1200" dirty="0"/>
              <a:t>推送到远程。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由于远程库是空的，我们第一次推送</a:t>
            </a:r>
            <a:r>
              <a:rPr lang="en-US" altLang="zh-CN" sz="1200" dirty="0"/>
              <a:t>master</a:t>
            </a:r>
            <a:r>
              <a:rPr lang="zh-CN" altLang="en-US" sz="1200" dirty="0"/>
              <a:t>分支时，加上了</a:t>
            </a:r>
            <a:r>
              <a:rPr lang="en-US" altLang="zh-CN" sz="1200" dirty="0"/>
              <a:t>-u</a:t>
            </a:r>
            <a:r>
              <a:rPr lang="zh-CN" altLang="en-US" sz="1200" dirty="0"/>
              <a:t>参数，</a:t>
            </a:r>
            <a:r>
              <a:rPr lang="en-US" altLang="zh-CN" sz="1200" dirty="0"/>
              <a:t>Git</a:t>
            </a:r>
            <a:r>
              <a:rPr lang="zh-CN" altLang="en-US" sz="1200" dirty="0"/>
              <a:t>不但会把本地的</a:t>
            </a:r>
            <a:r>
              <a:rPr lang="en-US" altLang="zh-CN" sz="1200" dirty="0"/>
              <a:t>master</a:t>
            </a:r>
            <a:r>
              <a:rPr lang="zh-CN" altLang="en-US" sz="1200" dirty="0"/>
              <a:t>分支内容推送的远程新的</a:t>
            </a:r>
            <a:r>
              <a:rPr lang="en-US" altLang="zh-CN" sz="1200" dirty="0"/>
              <a:t>master</a:t>
            </a:r>
            <a:r>
              <a:rPr lang="zh-CN" altLang="en-US" sz="1200" dirty="0"/>
              <a:t>分支，还会把本地的</a:t>
            </a:r>
            <a:r>
              <a:rPr lang="en-US" altLang="zh-CN" sz="1200" dirty="0"/>
              <a:t>master</a:t>
            </a:r>
            <a:r>
              <a:rPr lang="zh-CN" altLang="en-US" sz="1200" dirty="0"/>
              <a:t>分支和远程的</a:t>
            </a:r>
            <a:r>
              <a:rPr lang="en-US" altLang="zh-CN" sz="1200" dirty="0"/>
              <a:t>master</a:t>
            </a:r>
            <a:r>
              <a:rPr lang="zh-CN" altLang="en-US" sz="1200" dirty="0"/>
              <a:t>分支关联起来，在以后的推送或者拉取时就可以简化命令。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$ git push -u origin master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对于没有关联的分支我们只能在后面关联，使用命令：</a:t>
            </a:r>
          </a:p>
          <a:p>
            <a:endParaRPr lang="zh-CN" altLang="en-US" sz="1200" dirty="0"/>
          </a:p>
          <a:p>
            <a:r>
              <a:rPr lang="en-US" altLang="zh-CN" sz="1200" dirty="0"/>
              <a:t>```</a:t>
            </a:r>
          </a:p>
          <a:p>
            <a:r>
              <a:rPr lang="en-US" altLang="zh-CN" sz="1200" dirty="0"/>
              <a:t>git branch --set-upstream &lt;branch-name&gt; origin/&lt;branch-name&gt;</a:t>
            </a:r>
          </a:p>
          <a:p>
            <a:r>
              <a:rPr lang="en-US" altLang="zh-CN" sz="1200" dirty="0"/>
              <a:t>```</a:t>
            </a:r>
          </a:p>
          <a:p>
            <a:endParaRPr lang="en-US" altLang="zh-CN" sz="1200" dirty="0"/>
          </a:p>
          <a:p>
            <a:r>
              <a:rPr lang="zh-CN" altLang="en-US" sz="1200" dirty="0"/>
              <a:t>同时也可在创建本地分支时建立关联：</a:t>
            </a:r>
          </a:p>
          <a:p>
            <a:endParaRPr lang="zh-CN" altLang="en-US" sz="1200" dirty="0"/>
          </a:p>
          <a:p>
            <a:r>
              <a:rPr lang="en-US" altLang="zh-CN" sz="1200" dirty="0"/>
              <a:t>```</a:t>
            </a:r>
          </a:p>
          <a:p>
            <a:r>
              <a:rPr lang="en-US" altLang="zh-CN" sz="1200" dirty="0"/>
              <a:t>git checkout -b &lt;branch-name&gt; origin/&lt;branch-name&gt;</a:t>
            </a:r>
          </a:p>
          <a:p>
            <a:r>
              <a:rPr lang="en-US" altLang="zh-CN" sz="1200" dirty="0"/>
              <a:t>```</a:t>
            </a:r>
          </a:p>
          <a:p>
            <a:endParaRPr lang="en-US" altLang="zh-CN" sz="1200" dirty="0"/>
          </a:p>
          <a:p>
            <a:r>
              <a:rPr lang="zh-CN" altLang="en-US" sz="1200" dirty="0"/>
              <a:t>本地和远程分支的名称可以不一样，但是考虑到实际工作，最好设置成相同的名称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F0CAEB13-79A2-4DB1-9492-FB16A0F8466C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73600" y="685799"/>
            <a:ext cx="9341950" cy="660195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dirty="0">
                <a:sym typeface="Arial" panose="020B0604020202020204" pitchFamily="34" charset="0"/>
              </a:rPr>
              <a:t>远程仓库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6588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87BCCC3-4532-4266-B505-01EF7805D1CA}"/>
              </a:ext>
            </a:extLst>
          </p:cNvPr>
          <p:cNvSpPr txBox="1"/>
          <p:nvPr/>
        </p:nvSpPr>
        <p:spPr>
          <a:xfrm>
            <a:off x="937755" y="1463440"/>
            <a:ext cx="103164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r>
              <a:rPr lang="zh-CN" altLang="en-US" sz="1200" dirty="0"/>
              <a:t>）、删除远程仓库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如果添加的时候地址写错了，或者就是想删除远程库，可以用</a:t>
            </a:r>
            <a:r>
              <a:rPr lang="en-US" altLang="zh-CN" sz="1200" dirty="0"/>
              <a:t>`git remote rm &lt;name&gt;`</a:t>
            </a:r>
            <a:r>
              <a:rPr lang="zh-CN" altLang="en-US" sz="1200" dirty="0"/>
              <a:t>命令。可以先用</a:t>
            </a:r>
            <a:r>
              <a:rPr lang="en-US" altLang="zh-CN" sz="1200" dirty="0"/>
              <a:t>`git remote -v`</a:t>
            </a:r>
            <a:r>
              <a:rPr lang="zh-CN" altLang="en-US" sz="1200" dirty="0"/>
              <a:t>查看远程库信息：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$ git remote –v</a:t>
            </a:r>
          </a:p>
          <a:p>
            <a:r>
              <a:rPr lang="en-US" altLang="zh-CN" sz="1200" dirty="0"/>
              <a:t>origin  </a:t>
            </a:r>
            <a:r>
              <a:rPr lang="en-US" altLang="zh-CN" sz="1200" dirty="0" err="1"/>
              <a:t>git@github.com:Mthion-s</a:t>
            </a:r>
            <a:r>
              <a:rPr lang="en-US" altLang="zh-CN" sz="1200" dirty="0"/>
              <a:t>/learn-</a:t>
            </a:r>
            <a:r>
              <a:rPr lang="en-US" altLang="zh-CN" sz="1200" dirty="0" err="1"/>
              <a:t>git.git</a:t>
            </a:r>
            <a:r>
              <a:rPr lang="en-US" altLang="zh-CN" sz="1200" dirty="0"/>
              <a:t> (fetch)</a:t>
            </a:r>
          </a:p>
          <a:p>
            <a:r>
              <a:rPr lang="en-US" altLang="zh-CN" sz="1200" dirty="0"/>
              <a:t>origin  </a:t>
            </a:r>
            <a:r>
              <a:rPr lang="en-US" altLang="zh-CN" sz="1200" dirty="0" err="1"/>
              <a:t>git@github.com:Mthion-s</a:t>
            </a:r>
            <a:r>
              <a:rPr lang="en-US" altLang="zh-CN" sz="1200" dirty="0"/>
              <a:t> /learn-</a:t>
            </a:r>
            <a:r>
              <a:rPr lang="en-US" altLang="zh-CN" sz="1200" dirty="0" err="1"/>
              <a:t>git.git</a:t>
            </a:r>
            <a:r>
              <a:rPr lang="en-US" altLang="zh-CN" sz="1200" dirty="0"/>
              <a:t> (push)</a:t>
            </a:r>
          </a:p>
          <a:p>
            <a:endParaRPr lang="en-US" altLang="zh-CN" sz="1200" dirty="0"/>
          </a:p>
          <a:p>
            <a:r>
              <a:rPr lang="en-US" altLang="zh-CN" sz="1200" dirty="0"/>
              <a:t>Push</a:t>
            </a:r>
            <a:r>
              <a:rPr lang="zh-CN" altLang="en-US" sz="1200" dirty="0"/>
              <a:t>表示推送，</a:t>
            </a:r>
            <a:r>
              <a:rPr lang="en-US" altLang="zh-CN" sz="1200" dirty="0"/>
              <a:t>fetch</a:t>
            </a:r>
            <a:r>
              <a:rPr lang="zh-CN" altLang="en-US" sz="1200" dirty="0"/>
              <a:t>表示拉取，如果没有将</a:t>
            </a:r>
            <a:r>
              <a:rPr lang="en-US" altLang="zh-CN" sz="1200" dirty="0"/>
              <a:t>SSH key</a:t>
            </a:r>
            <a:r>
              <a:rPr lang="zh-CN" altLang="en-US" sz="1200" dirty="0"/>
              <a:t>添加到对于的</a:t>
            </a:r>
            <a:r>
              <a:rPr lang="en-US" altLang="zh-CN" sz="1200" dirty="0" err="1"/>
              <a:t>github</a:t>
            </a:r>
            <a:r>
              <a:rPr lang="zh-CN" altLang="en-US" sz="1200" dirty="0"/>
              <a:t>账户就只有拉取，没有推送权限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然后，根据名字删除，比如删除</a:t>
            </a:r>
            <a:r>
              <a:rPr lang="en-US" altLang="zh-CN" sz="1200" dirty="0"/>
              <a:t>`origin`</a:t>
            </a:r>
            <a:r>
              <a:rPr lang="zh-CN" altLang="en-US" sz="1200" dirty="0"/>
              <a:t>：</a:t>
            </a:r>
            <a:r>
              <a:rPr lang="en-US" altLang="zh-CN" sz="1200" dirty="0"/>
              <a:t>$ git remote rm origin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5</a:t>
            </a:r>
            <a:r>
              <a:rPr lang="zh-CN" altLang="en-US" sz="1200" dirty="0"/>
              <a:t>）、从远程库克隆</a:t>
            </a:r>
          </a:p>
          <a:p>
            <a:endParaRPr lang="zh-CN" altLang="en-US" sz="1200" dirty="0"/>
          </a:p>
          <a:p>
            <a:r>
              <a:rPr lang="zh-CN" altLang="en-US" sz="1200" dirty="0"/>
              <a:t>最好的方式是先创建远程库，然后，从远程库克隆。</a:t>
            </a:r>
          </a:p>
          <a:p>
            <a:endParaRPr lang="zh-CN" altLang="en-US" sz="1200" dirty="0"/>
          </a:p>
          <a:p>
            <a:r>
              <a:rPr lang="zh-CN" altLang="en-US" sz="1200" dirty="0"/>
              <a:t>在</a:t>
            </a:r>
            <a:r>
              <a:rPr lang="en-US" altLang="zh-CN" sz="1200" dirty="0"/>
              <a:t>`GitHub`</a:t>
            </a:r>
            <a:r>
              <a:rPr lang="zh-CN" altLang="en-US" sz="1200" dirty="0"/>
              <a:t>上创建远程库：</a:t>
            </a:r>
            <a:r>
              <a:rPr lang="en-US" altLang="zh-CN" sz="1200" dirty="0"/>
              <a:t>`</a:t>
            </a:r>
            <a:r>
              <a:rPr lang="en-US" altLang="zh-CN" sz="1200" dirty="0" err="1"/>
              <a:t>gitskills</a:t>
            </a:r>
            <a:r>
              <a:rPr lang="en-US" altLang="zh-CN" sz="1200" dirty="0"/>
              <a:t>`</a:t>
            </a:r>
          </a:p>
          <a:p>
            <a:endParaRPr lang="en-US" altLang="zh-CN" sz="1200" dirty="0"/>
          </a:p>
          <a:p>
            <a:r>
              <a:rPr lang="zh-CN" altLang="en-US" sz="1200" dirty="0"/>
              <a:t>然后使用命令</a:t>
            </a:r>
            <a:r>
              <a:rPr lang="en-US" altLang="zh-CN" sz="1200" dirty="0"/>
              <a:t>`git clone`</a:t>
            </a:r>
            <a:r>
              <a:rPr lang="zh-CN" altLang="en-US" sz="1200" dirty="0"/>
              <a:t>克隆一个本地库：</a:t>
            </a:r>
            <a:r>
              <a:rPr lang="en-US" altLang="zh-CN" sz="1200" dirty="0"/>
              <a:t> $ git clone </a:t>
            </a:r>
            <a:r>
              <a:rPr lang="en-US" altLang="zh-CN" sz="1200" dirty="0" err="1">
                <a:hlinkClick r:id="rId4"/>
              </a:rPr>
              <a:t>git@github.com:Mthion-s</a:t>
            </a:r>
            <a:r>
              <a:rPr lang="en-US" altLang="zh-CN" sz="1200" dirty="0">
                <a:hlinkClick r:id="rId4"/>
              </a:rPr>
              <a:t>/</a:t>
            </a:r>
            <a:r>
              <a:rPr lang="en-US" altLang="zh-CN" sz="1200" dirty="0" err="1">
                <a:hlinkClick r:id="rId4"/>
              </a:rPr>
              <a:t>gitskills.git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6</a:t>
            </a:r>
            <a:r>
              <a:rPr lang="zh-CN" altLang="en-US" sz="1200" dirty="0"/>
              <a:t>）</a:t>
            </a:r>
            <a:r>
              <a:rPr lang="en-US" altLang="zh-CN" sz="1200" dirty="0"/>
              <a:t> Git</a:t>
            </a:r>
            <a:r>
              <a:rPr lang="zh-CN" altLang="en-US" sz="1200" dirty="0"/>
              <a:t>协议</a:t>
            </a:r>
            <a:r>
              <a:rPr lang="en-US" altLang="zh-CN" sz="1200" dirty="0"/>
              <a:t>`GitHub`</a:t>
            </a:r>
            <a:r>
              <a:rPr lang="zh-CN" altLang="en-US" sz="1200" dirty="0"/>
              <a:t>给出的地址不止一个，还可以用</a:t>
            </a:r>
            <a:r>
              <a:rPr lang="en-US" altLang="zh-CN" sz="1200" dirty="0"/>
              <a:t>`https://github.com/</a:t>
            </a:r>
            <a:r>
              <a:rPr lang="en-US" altLang="zh-CN" sz="1200" dirty="0" err="1"/>
              <a:t>michaelliao</a:t>
            </a:r>
            <a:r>
              <a:rPr lang="en-US" altLang="zh-CN" sz="1200" dirty="0"/>
              <a:t>/</a:t>
            </a:r>
            <a:r>
              <a:rPr lang="en-US" altLang="zh-CN" sz="1200" dirty="0" err="1"/>
              <a:t>gitskills.git</a:t>
            </a:r>
            <a:r>
              <a:rPr lang="en-US" altLang="zh-CN" sz="1200" dirty="0"/>
              <a:t>`</a:t>
            </a:r>
            <a:r>
              <a:rPr lang="zh-CN" altLang="en-US" sz="1200" dirty="0"/>
              <a:t>这样的地址。实际上，</a:t>
            </a:r>
            <a:r>
              <a:rPr lang="en-US" altLang="zh-CN" sz="1200" dirty="0"/>
              <a:t>Git</a:t>
            </a:r>
            <a:r>
              <a:rPr lang="zh-CN" altLang="en-US" sz="1200" dirty="0"/>
              <a:t>支持多种协议，默认的</a:t>
            </a:r>
            <a:r>
              <a:rPr lang="en-US" altLang="zh-CN" sz="1200" dirty="0"/>
              <a:t>`git://`</a:t>
            </a:r>
            <a:r>
              <a:rPr lang="zh-CN" altLang="en-US" sz="1200" dirty="0"/>
              <a:t>使用</a:t>
            </a:r>
            <a:r>
              <a:rPr lang="en-US" altLang="zh-CN" sz="1200" dirty="0" err="1"/>
              <a:t>ssh</a:t>
            </a:r>
            <a:r>
              <a:rPr lang="zh-CN" altLang="en-US" sz="1200" dirty="0"/>
              <a:t>，但也可以使用</a:t>
            </a:r>
            <a:r>
              <a:rPr lang="en-US" altLang="zh-CN" sz="1200" dirty="0"/>
              <a:t>`</a:t>
            </a:r>
            <a:r>
              <a:rPr lang="en-US" altLang="zh-CN" sz="1200" dirty="0" err="1"/>
              <a:t>https`</a:t>
            </a:r>
            <a:r>
              <a:rPr lang="zh-CN" altLang="en-US" sz="1200" dirty="0"/>
              <a:t>等其他协议。</a:t>
            </a:r>
          </a:p>
          <a:p>
            <a:endParaRPr lang="zh-CN" altLang="en-US" sz="1200" dirty="0"/>
          </a:p>
          <a:p>
            <a:r>
              <a:rPr lang="zh-CN" altLang="en-US" sz="1200" dirty="0"/>
              <a:t>使用</a:t>
            </a:r>
            <a:r>
              <a:rPr lang="en-US" altLang="zh-CN" sz="1200" dirty="0"/>
              <a:t>`</a:t>
            </a:r>
            <a:r>
              <a:rPr lang="en-US" altLang="zh-CN" sz="1200" dirty="0" err="1"/>
              <a:t>https`</a:t>
            </a:r>
            <a:r>
              <a:rPr lang="zh-CN" altLang="en-US" sz="1200" dirty="0"/>
              <a:t>除了速度慢以外，还有个最大的麻烦是每次推送都必须输入口令，但是在某些只开放</a:t>
            </a:r>
            <a:r>
              <a:rPr lang="en-US" altLang="zh-CN" sz="1200" dirty="0"/>
              <a:t>http</a:t>
            </a:r>
            <a:r>
              <a:rPr lang="zh-CN" altLang="en-US" sz="1200" dirty="0"/>
              <a:t>端口的公司内部就无法使用</a:t>
            </a:r>
            <a:r>
              <a:rPr lang="en-US" altLang="zh-CN" sz="1200" dirty="0"/>
              <a:t>`</a:t>
            </a:r>
            <a:r>
              <a:rPr lang="en-US" altLang="zh-CN" sz="1200" dirty="0" err="1"/>
              <a:t>ssh</a:t>
            </a:r>
            <a:r>
              <a:rPr lang="en-US" altLang="zh-CN" sz="1200" dirty="0"/>
              <a:t>`</a:t>
            </a:r>
            <a:r>
              <a:rPr lang="zh-CN" altLang="en-US" sz="1200" dirty="0"/>
              <a:t>协议而只能用</a:t>
            </a:r>
            <a:r>
              <a:rPr lang="en-US" altLang="zh-CN" sz="1200" dirty="0"/>
              <a:t>`</a:t>
            </a:r>
            <a:r>
              <a:rPr lang="en-US" altLang="zh-CN" sz="1200" dirty="0" err="1"/>
              <a:t>https`</a:t>
            </a:r>
            <a:r>
              <a:rPr lang="zh-CN" altLang="en-US" sz="1200" dirty="0"/>
              <a:t>。</a:t>
            </a:r>
            <a:endParaRPr lang="en-US" altLang="zh-CN" sz="1200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F0CAEB13-79A2-4DB1-9492-FB16A0F8466C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73600" y="685799"/>
            <a:ext cx="9341950" cy="660195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dirty="0">
                <a:sym typeface="Arial" panose="020B0604020202020204" pitchFamily="34" charset="0"/>
              </a:rPr>
              <a:t>远程仓库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8365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299210" y="1482271"/>
            <a:ext cx="3008630" cy="31692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>
            <a:noAutofit/>
          </a:bodyPr>
          <a:lstStyle/>
          <a:p>
            <a:pPr algn="ctr"/>
            <a:r>
              <a:rPr lang="en-US" altLang="zh-CN" sz="22000" b="1" dirty="0">
                <a:ln w="25400">
                  <a:solidFill>
                    <a:schemeClr val="accent1"/>
                  </a:solidFill>
                </a:ln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12893" y="1983833"/>
            <a:ext cx="6243774" cy="922021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分支管理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9610AB-8515-4B09-A9D3-72682E42DF86}"/>
              </a:ext>
            </a:extLst>
          </p:cNvPr>
          <p:cNvSpPr txBox="1"/>
          <p:nvPr/>
        </p:nvSpPr>
        <p:spPr>
          <a:xfrm>
            <a:off x="4632705" y="3099710"/>
            <a:ext cx="612396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4.1</a:t>
            </a:r>
            <a:r>
              <a:rPr lang="zh-CN" altLang="en-US" sz="2400" dirty="0"/>
              <a:t> 创建与合并分支</a:t>
            </a:r>
          </a:p>
          <a:p>
            <a:r>
              <a:rPr lang="en-US" altLang="zh-CN" sz="2400" dirty="0"/>
              <a:t>4.2</a:t>
            </a:r>
            <a:r>
              <a:rPr lang="zh-CN" altLang="en-US" sz="2400" dirty="0"/>
              <a:t> 解决冲突</a:t>
            </a:r>
            <a:endParaRPr lang="en-US" altLang="zh-CN" sz="2400" dirty="0"/>
          </a:p>
          <a:p>
            <a:r>
              <a:rPr lang="en-US" altLang="zh-CN" sz="2400" dirty="0"/>
              <a:t>4.3 </a:t>
            </a:r>
            <a:r>
              <a:rPr lang="zh-CN" altLang="en-US" sz="2400" dirty="0"/>
              <a:t>分支策略</a:t>
            </a:r>
            <a:r>
              <a:rPr lang="zh-CN" altLang="en-US" dirty="0"/>
              <a:t>	</a:t>
            </a:r>
            <a:endParaRPr lang="en-US" altLang="zh-CN" dirty="0"/>
          </a:p>
          <a:p>
            <a:r>
              <a:rPr lang="en-US" altLang="zh-CN" sz="2400" dirty="0"/>
              <a:t>4.3 </a:t>
            </a:r>
            <a:r>
              <a:rPr lang="zh-CN" altLang="en-US" sz="2400" dirty="0"/>
              <a:t>多人协作</a:t>
            </a:r>
            <a:r>
              <a:rPr lang="zh-CN" altLang="en-US" dirty="0"/>
              <a:t>	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1236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83991" y="539267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4.1</a:t>
            </a:r>
            <a:r>
              <a:rPr lang="zh-CN" altLang="en-US" dirty="0">
                <a:sym typeface="Arial" panose="020B0604020202020204" pitchFamily="34" charset="0"/>
              </a:rPr>
              <a:t>创建与合并分支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E9F87E-600D-432B-A25E-45425ACE68C4}"/>
              </a:ext>
            </a:extLst>
          </p:cNvPr>
          <p:cNvSpPr txBox="1"/>
          <p:nvPr/>
        </p:nvSpPr>
        <p:spPr>
          <a:xfrm>
            <a:off x="1057450" y="1161094"/>
            <a:ext cx="1052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89D506-4545-4A33-AD43-00C0BC887909}"/>
              </a:ext>
            </a:extLst>
          </p:cNvPr>
          <p:cNvSpPr txBox="1"/>
          <p:nvPr/>
        </p:nvSpPr>
        <p:spPr>
          <a:xfrm>
            <a:off x="989631" y="1262867"/>
            <a:ext cx="103481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、版本回退里，已经知道，每次提交，</a:t>
            </a:r>
            <a:r>
              <a:rPr lang="en-US" altLang="zh-CN" sz="1200" dirty="0"/>
              <a:t>Git</a:t>
            </a:r>
            <a:r>
              <a:rPr lang="zh-CN" altLang="en-US" sz="1200" dirty="0"/>
              <a:t>都把它们串成一条时间线，这条时间线就是一个分支。截止到目前，只有一条时间线，在</a:t>
            </a:r>
            <a:r>
              <a:rPr lang="en-US" altLang="zh-CN" sz="1200" dirty="0"/>
              <a:t>Git</a:t>
            </a:r>
            <a:r>
              <a:rPr lang="zh-CN" altLang="en-US" sz="1200" dirty="0"/>
              <a:t>里，这个分支叫主分支，即</a:t>
            </a:r>
            <a:r>
              <a:rPr lang="en-US" altLang="zh-CN" sz="1200" dirty="0"/>
              <a:t>master</a:t>
            </a:r>
            <a:r>
              <a:rPr lang="zh-CN" altLang="en-US" sz="1200" dirty="0"/>
              <a:t>分支。</a:t>
            </a:r>
            <a:r>
              <a:rPr lang="en-US" altLang="zh-CN" sz="1200" dirty="0"/>
              <a:t>HEAD</a:t>
            </a:r>
            <a:r>
              <a:rPr lang="zh-CN" altLang="en-US" sz="1200" dirty="0"/>
              <a:t>严格来说不是指向提交，而是指向</a:t>
            </a:r>
            <a:r>
              <a:rPr lang="en-US" altLang="zh-CN" sz="1200" dirty="0"/>
              <a:t>master</a:t>
            </a:r>
            <a:r>
              <a:rPr lang="zh-CN" altLang="en-US" sz="1200" dirty="0"/>
              <a:t>，</a:t>
            </a:r>
            <a:r>
              <a:rPr lang="en-US" altLang="zh-CN" sz="1200" dirty="0"/>
              <a:t>master</a:t>
            </a:r>
            <a:r>
              <a:rPr lang="zh-CN" altLang="en-US" sz="1200" dirty="0"/>
              <a:t>才是指向提交的，所以，</a:t>
            </a:r>
            <a:r>
              <a:rPr lang="en-US" altLang="zh-CN" sz="1200" dirty="0"/>
              <a:t>HEAD</a:t>
            </a:r>
            <a:r>
              <a:rPr lang="zh-CN" altLang="en-US" sz="1200" dirty="0"/>
              <a:t>指向的就是当前分支。</a:t>
            </a:r>
            <a:endParaRPr lang="en-US" altLang="zh-CN" sz="1200" dirty="0"/>
          </a:p>
          <a:p>
            <a:endParaRPr lang="zh-CN" altLang="en-US" sz="1200" dirty="0"/>
          </a:p>
          <a:p>
            <a:r>
              <a:rPr lang="zh-CN" altLang="en-US" sz="1200" dirty="0"/>
              <a:t>一开始的时候，</a:t>
            </a:r>
            <a:r>
              <a:rPr lang="en-US" altLang="zh-CN" sz="1200" dirty="0"/>
              <a:t>master</a:t>
            </a:r>
            <a:r>
              <a:rPr lang="zh-CN" altLang="en-US" sz="1200" dirty="0"/>
              <a:t>分支是一条线，</a:t>
            </a:r>
            <a:r>
              <a:rPr lang="en-US" altLang="zh-CN" sz="1200" dirty="0"/>
              <a:t>Git</a:t>
            </a:r>
            <a:r>
              <a:rPr lang="zh-CN" altLang="en-US" sz="1200" dirty="0"/>
              <a:t>用</a:t>
            </a:r>
            <a:r>
              <a:rPr lang="en-US" altLang="zh-CN" sz="1200" dirty="0"/>
              <a:t>master</a:t>
            </a:r>
            <a:r>
              <a:rPr lang="zh-CN" altLang="en-US" sz="1200" dirty="0"/>
              <a:t>指向最新的提交，再用</a:t>
            </a:r>
            <a:r>
              <a:rPr lang="en-US" altLang="zh-CN" sz="1200" dirty="0"/>
              <a:t>HEAD</a:t>
            </a:r>
            <a:r>
              <a:rPr lang="zh-CN" altLang="en-US" sz="1200" dirty="0"/>
              <a:t>指向</a:t>
            </a:r>
            <a:r>
              <a:rPr lang="en-US" altLang="zh-CN" sz="1200" dirty="0"/>
              <a:t>master</a:t>
            </a:r>
            <a:r>
              <a:rPr lang="zh-CN" altLang="en-US" sz="1200" dirty="0"/>
              <a:t>，就能确定当前分支，以及当前分支的提交点：</a:t>
            </a: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AA20510-D487-4566-9CA7-8C5AFF1D7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620" y="2221567"/>
            <a:ext cx="4228571" cy="160952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B2A4ED5-C9E5-4A6A-839E-ADF52B546F93}"/>
              </a:ext>
            </a:extLst>
          </p:cNvPr>
          <p:cNvSpPr txBox="1"/>
          <p:nvPr/>
        </p:nvSpPr>
        <p:spPr>
          <a:xfrm>
            <a:off x="1057350" y="3875901"/>
            <a:ext cx="10212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zh-CN" altLang="en-US" sz="1200" dirty="0"/>
              <a:t>、每次提交，</a:t>
            </a:r>
            <a:r>
              <a:rPr lang="en-US" altLang="zh-CN" sz="1200" dirty="0"/>
              <a:t>`master`</a:t>
            </a:r>
            <a:r>
              <a:rPr lang="zh-CN" altLang="en-US" sz="1200" dirty="0"/>
              <a:t>分支都会向前移动一步，这样，随着不断提交，</a:t>
            </a:r>
            <a:r>
              <a:rPr lang="en-US" altLang="zh-CN" sz="1200" dirty="0"/>
              <a:t>`master`</a:t>
            </a:r>
            <a:r>
              <a:rPr lang="zh-CN" altLang="en-US" sz="1200" dirty="0"/>
              <a:t>分支的线也越来越长。</a:t>
            </a:r>
          </a:p>
          <a:p>
            <a:endParaRPr lang="zh-CN" altLang="en-US" sz="1200" dirty="0"/>
          </a:p>
          <a:p>
            <a:r>
              <a:rPr lang="zh-CN" altLang="en-US" sz="1200" dirty="0"/>
              <a:t>当我们创建新的分支，例如</a:t>
            </a:r>
            <a:r>
              <a:rPr lang="en-US" altLang="zh-CN" sz="1200" dirty="0"/>
              <a:t>`dev`</a:t>
            </a:r>
            <a:r>
              <a:rPr lang="zh-CN" altLang="en-US" sz="1200" dirty="0"/>
              <a:t>时，</a:t>
            </a:r>
            <a:r>
              <a:rPr lang="en-US" altLang="zh-CN" sz="1200" dirty="0"/>
              <a:t>Git</a:t>
            </a:r>
            <a:r>
              <a:rPr lang="zh-CN" altLang="en-US" sz="1200" dirty="0"/>
              <a:t>新建了一个指针叫</a:t>
            </a:r>
            <a:r>
              <a:rPr lang="en-US" altLang="zh-CN" sz="1200" dirty="0"/>
              <a:t>`dev`</a:t>
            </a:r>
            <a:r>
              <a:rPr lang="zh-CN" altLang="en-US" sz="1200" dirty="0"/>
              <a:t>，指向</a:t>
            </a:r>
            <a:r>
              <a:rPr lang="en-US" altLang="zh-CN" sz="1200" dirty="0"/>
              <a:t>`master`</a:t>
            </a:r>
            <a:r>
              <a:rPr lang="zh-CN" altLang="en-US" sz="1200" dirty="0"/>
              <a:t>相同的提交，再把</a:t>
            </a:r>
            <a:r>
              <a:rPr lang="en-US" altLang="zh-CN" sz="1200" dirty="0"/>
              <a:t>`HEAD`</a:t>
            </a:r>
            <a:r>
              <a:rPr lang="zh-CN" altLang="en-US" sz="1200" dirty="0"/>
              <a:t>指向</a:t>
            </a:r>
            <a:r>
              <a:rPr lang="en-US" altLang="zh-CN" sz="1200" dirty="0"/>
              <a:t>`dev`</a:t>
            </a:r>
            <a:r>
              <a:rPr lang="zh-CN" altLang="en-US" sz="1200" dirty="0"/>
              <a:t>，就表示当前分支在</a:t>
            </a:r>
            <a:r>
              <a:rPr lang="en-US" altLang="zh-CN" sz="1200" dirty="0"/>
              <a:t>`dev`</a:t>
            </a:r>
            <a:r>
              <a:rPr lang="zh-CN" altLang="en-US" sz="1200" dirty="0"/>
              <a:t>上：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ADC1770-FFBF-4D9D-99D1-BE83AF2AA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495" y="4522232"/>
            <a:ext cx="4118958" cy="19227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B841261-7980-43AF-BDCC-3EF88579A8CF}"/>
              </a:ext>
            </a:extLst>
          </p:cNvPr>
          <p:cNvSpPr txBox="1"/>
          <p:nvPr/>
        </p:nvSpPr>
        <p:spPr>
          <a:xfrm>
            <a:off x="6338239" y="4957923"/>
            <a:ext cx="5243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git</a:t>
            </a:r>
            <a:r>
              <a:rPr lang="zh-CN" altLang="en-US" sz="1200" dirty="0"/>
              <a:t>创建分支：</a:t>
            </a:r>
            <a:r>
              <a:rPr lang="en-US" altLang="zh-CN" sz="1200" dirty="0"/>
              <a:t>git checkout –b &lt;branch name&gt;</a:t>
            </a:r>
          </a:p>
          <a:p>
            <a:endParaRPr lang="en-US" altLang="zh-CN" sz="1200" dirty="0"/>
          </a:p>
          <a:p>
            <a:r>
              <a:rPr lang="zh-CN" altLang="en-US" sz="1200" dirty="0"/>
              <a:t>上面命令是创建分支并切换，等同于：</a:t>
            </a:r>
            <a:endParaRPr lang="en-US" altLang="zh-CN" sz="1200" dirty="0"/>
          </a:p>
          <a:p>
            <a:r>
              <a:rPr lang="en-US" altLang="zh-CN" sz="1200" dirty="0"/>
              <a:t>git branch &lt;branch name&gt;</a:t>
            </a:r>
          </a:p>
          <a:p>
            <a:r>
              <a:rPr lang="en-US" altLang="zh-CN" sz="1200" dirty="0"/>
              <a:t>git checkout &lt;branch name&gt;</a:t>
            </a:r>
            <a:endParaRPr lang="zh-CN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8153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83991" y="539267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4.1</a:t>
            </a:r>
            <a:r>
              <a:rPr lang="zh-CN" altLang="en-US" dirty="0">
                <a:sym typeface="Arial" panose="020B0604020202020204" pitchFamily="34" charset="0"/>
              </a:rPr>
              <a:t>创建与合并分支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E9F87E-600D-432B-A25E-45425ACE68C4}"/>
              </a:ext>
            </a:extLst>
          </p:cNvPr>
          <p:cNvSpPr txBox="1"/>
          <p:nvPr/>
        </p:nvSpPr>
        <p:spPr>
          <a:xfrm>
            <a:off x="1057450" y="1161094"/>
            <a:ext cx="1052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89D506-4545-4A33-AD43-00C0BC887909}"/>
              </a:ext>
            </a:extLst>
          </p:cNvPr>
          <p:cNvSpPr txBox="1"/>
          <p:nvPr/>
        </p:nvSpPr>
        <p:spPr>
          <a:xfrm>
            <a:off x="989631" y="1262867"/>
            <a:ext cx="1034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r>
              <a:rPr lang="zh-CN" altLang="en-US" sz="1200" dirty="0"/>
              <a:t>、</a:t>
            </a:r>
            <a:r>
              <a:rPr lang="en-US" altLang="zh-CN" sz="1200" dirty="0"/>
              <a:t>Git</a:t>
            </a:r>
            <a:r>
              <a:rPr lang="zh-CN" altLang="en-US" sz="1200" dirty="0"/>
              <a:t>创建一个分支很快，因为除了增加一个</a:t>
            </a:r>
            <a:r>
              <a:rPr lang="en-US" altLang="zh-CN" sz="1200" dirty="0"/>
              <a:t>`dev`</a:t>
            </a:r>
            <a:r>
              <a:rPr lang="zh-CN" altLang="en-US" sz="1200" dirty="0"/>
              <a:t>指针，改改</a:t>
            </a:r>
            <a:r>
              <a:rPr lang="en-US" altLang="zh-CN" sz="1200" dirty="0"/>
              <a:t>`HEAD`</a:t>
            </a:r>
            <a:r>
              <a:rPr lang="zh-CN" altLang="en-US" sz="1200" dirty="0"/>
              <a:t>的指向，工作区的文件都没有任何变化！</a:t>
            </a:r>
          </a:p>
          <a:p>
            <a:endParaRPr lang="zh-CN" altLang="en-US" sz="1200" dirty="0"/>
          </a:p>
          <a:p>
            <a:r>
              <a:rPr lang="zh-CN" altLang="en-US" sz="1200" dirty="0"/>
              <a:t>不过，从现在开始，对工作区的修改和提交就是针对</a:t>
            </a:r>
            <a:r>
              <a:rPr lang="en-US" altLang="zh-CN" sz="1200" dirty="0"/>
              <a:t>`dev`</a:t>
            </a:r>
            <a:r>
              <a:rPr lang="zh-CN" altLang="en-US" sz="1200" dirty="0"/>
              <a:t>分支了，比如新提交一次后，</a:t>
            </a:r>
            <a:r>
              <a:rPr lang="en-US" altLang="zh-CN" sz="1200" dirty="0"/>
              <a:t>`dev`</a:t>
            </a:r>
            <a:r>
              <a:rPr lang="zh-CN" altLang="en-US" sz="1200" dirty="0"/>
              <a:t>指针往前移动一步，而</a:t>
            </a:r>
            <a:r>
              <a:rPr lang="en-US" altLang="zh-CN" sz="1200" dirty="0"/>
              <a:t>`master`</a:t>
            </a:r>
            <a:r>
              <a:rPr lang="zh-CN" altLang="en-US" sz="1200" dirty="0"/>
              <a:t>指针不变：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2A4ED5-C9E5-4A6A-839E-ADF52B546F93}"/>
              </a:ext>
            </a:extLst>
          </p:cNvPr>
          <p:cNvSpPr txBox="1"/>
          <p:nvPr/>
        </p:nvSpPr>
        <p:spPr>
          <a:xfrm>
            <a:off x="1057350" y="3875901"/>
            <a:ext cx="10212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r>
              <a:rPr lang="zh-CN" altLang="en-US" sz="1200" dirty="0"/>
              <a:t>、假如我们在</a:t>
            </a:r>
            <a:r>
              <a:rPr lang="en-US" altLang="zh-CN" sz="1200" dirty="0"/>
              <a:t>`dev`</a:t>
            </a:r>
            <a:r>
              <a:rPr lang="zh-CN" altLang="en-US" sz="1200" dirty="0"/>
              <a:t>上的工作完成了，就可以把</a:t>
            </a:r>
            <a:r>
              <a:rPr lang="en-US" altLang="zh-CN" sz="1200" dirty="0"/>
              <a:t>`dev`</a:t>
            </a:r>
            <a:r>
              <a:rPr lang="zh-CN" altLang="en-US" sz="1200" dirty="0"/>
              <a:t>合并到</a:t>
            </a:r>
            <a:r>
              <a:rPr lang="en-US" altLang="zh-CN" sz="1200" dirty="0"/>
              <a:t>`master`</a:t>
            </a:r>
            <a:r>
              <a:rPr lang="zh-CN" altLang="en-US" sz="1200" dirty="0"/>
              <a:t>上。</a:t>
            </a:r>
            <a:r>
              <a:rPr lang="en-US" altLang="zh-CN" sz="1200" dirty="0"/>
              <a:t>Git</a:t>
            </a:r>
            <a:r>
              <a:rPr lang="zh-CN" altLang="en-US" sz="1200" dirty="0"/>
              <a:t>怎么合并呢？最简单的方法，就是直接把</a:t>
            </a:r>
            <a:r>
              <a:rPr lang="en-US" altLang="zh-CN" sz="1200" dirty="0"/>
              <a:t>`master`</a:t>
            </a:r>
            <a:r>
              <a:rPr lang="zh-CN" altLang="en-US" sz="1200" dirty="0"/>
              <a:t>指向</a:t>
            </a:r>
            <a:r>
              <a:rPr lang="en-US" altLang="zh-CN" sz="1200" dirty="0"/>
              <a:t>`dev`</a:t>
            </a:r>
            <a:r>
              <a:rPr lang="zh-CN" altLang="en-US" sz="1200" dirty="0"/>
              <a:t>的当前提交，就完成了合并：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6EE504-9E76-47A6-BBE1-362296D94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495" y="1909198"/>
            <a:ext cx="6014569" cy="17453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583910-6F47-4359-BE84-54107967F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631" y="4420971"/>
            <a:ext cx="5503142" cy="188329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7D36D35-BB7B-4E8B-A36C-939BDB51A752}"/>
              </a:ext>
            </a:extLst>
          </p:cNvPr>
          <p:cNvSpPr txBox="1"/>
          <p:nvPr/>
        </p:nvSpPr>
        <p:spPr>
          <a:xfrm>
            <a:off x="6196974" y="4715580"/>
            <a:ext cx="5243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Git</a:t>
            </a:r>
            <a:r>
              <a:rPr lang="zh-CN" altLang="en-US" sz="1200" dirty="0"/>
              <a:t>合并分支：</a:t>
            </a:r>
            <a:r>
              <a:rPr lang="en-US" altLang="zh-CN" sz="1200" dirty="0"/>
              <a:t>git merge –dev</a:t>
            </a:r>
          </a:p>
          <a:p>
            <a:endParaRPr lang="en-US" altLang="zh-CN" sz="1200" dirty="0"/>
          </a:p>
          <a:p>
            <a:r>
              <a:rPr lang="en-US" altLang="zh-CN" sz="1200" dirty="0"/>
              <a:t>Git</a:t>
            </a:r>
            <a:r>
              <a:rPr lang="zh-CN" altLang="en-US" sz="1200" dirty="0"/>
              <a:t>分支合并默认是</a:t>
            </a:r>
            <a:r>
              <a:rPr lang="en-US" altLang="zh-CN" sz="1200" dirty="0"/>
              <a:t>Fast-forward,</a:t>
            </a:r>
            <a:r>
              <a:rPr lang="zh-CN" altLang="en-US" sz="1200" dirty="0"/>
              <a:t>即直接将</a:t>
            </a:r>
            <a:r>
              <a:rPr lang="en-US" altLang="zh-CN" sz="1200" dirty="0"/>
              <a:t>master</a:t>
            </a:r>
            <a:r>
              <a:rPr lang="zh-CN" altLang="en-US" sz="1200" dirty="0"/>
              <a:t>指向</a:t>
            </a:r>
            <a:r>
              <a:rPr lang="en-US" altLang="zh-CN" sz="1200" dirty="0"/>
              <a:t>dev</a:t>
            </a:r>
          </a:p>
          <a:p>
            <a:endParaRPr lang="en-US" altLang="zh-CN" sz="1200" dirty="0"/>
          </a:p>
          <a:p>
            <a:r>
              <a:rPr lang="zh-CN" altLang="en-US" sz="1200" dirty="0"/>
              <a:t>也可以不使用</a:t>
            </a:r>
            <a:r>
              <a:rPr lang="en-US" altLang="zh-CN" sz="1200" dirty="0"/>
              <a:t>fast-forward</a:t>
            </a:r>
            <a:r>
              <a:rPr lang="zh-CN" altLang="en-US" sz="1200" dirty="0"/>
              <a:t>模式，需要在合并的时候加上参数：</a:t>
            </a:r>
            <a:r>
              <a:rPr lang="en-US" altLang="zh-CN" sz="1200" dirty="0"/>
              <a:t>--no-ff</a:t>
            </a:r>
            <a:r>
              <a:rPr lang="zh-CN" altLang="en-US" sz="1200" dirty="0"/>
              <a:t>，这时</a:t>
            </a:r>
            <a:r>
              <a:rPr lang="en-US" altLang="zh-CN" sz="1200" dirty="0"/>
              <a:t>git</a:t>
            </a:r>
            <a:r>
              <a:rPr lang="zh-CN" altLang="en-US" sz="1200" dirty="0"/>
              <a:t>把一次合并当作一次</a:t>
            </a:r>
            <a:r>
              <a:rPr lang="en-US" altLang="zh-CN" sz="1200" dirty="0"/>
              <a:t>commit</a:t>
            </a:r>
            <a:r>
              <a:rPr lang="zh-CN" altLang="en-US" sz="1200" dirty="0"/>
              <a:t>，所以还需要加上</a:t>
            </a:r>
            <a:r>
              <a:rPr lang="en-US" altLang="zh-CN" sz="1200" dirty="0"/>
              <a:t>-m</a:t>
            </a:r>
            <a:r>
              <a:rPr lang="zh-CN" altLang="en-US" sz="1200" dirty="0"/>
              <a:t>参数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7893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83991" y="539267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4.1</a:t>
            </a:r>
            <a:r>
              <a:rPr lang="zh-CN" altLang="en-US" dirty="0">
                <a:sym typeface="Arial" panose="020B0604020202020204" pitchFamily="34" charset="0"/>
              </a:rPr>
              <a:t>创建与合并分支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E9F87E-600D-432B-A25E-45425ACE68C4}"/>
              </a:ext>
            </a:extLst>
          </p:cNvPr>
          <p:cNvSpPr txBox="1"/>
          <p:nvPr/>
        </p:nvSpPr>
        <p:spPr>
          <a:xfrm>
            <a:off x="1057450" y="1161094"/>
            <a:ext cx="1052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89D506-4545-4A33-AD43-00C0BC887909}"/>
              </a:ext>
            </a:extLst>
          </p:cNvPr>
          <p:cNvSpPr txBox="1"/>
          <p:nvPr/>
        </p:nvSpPr>
        <p:spPr>
          <a:xfrm>
            <a:off x="989631" y="1262867"/>
            <a:ext cx="1034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r>
              <a:rPr lang="zh-CN" altLang="en-US" sz="1200" dirty="0"/>
              <a:t>、所以</a:t>
            </a:r>
            <a:r>
              <a:rPr lang="en-US" altLang="zh-CN" sz="1200" dirty="0"/>
              <a:t>Git</a:t>
            </a:r>
            <a:r>
              <a:rPr lang="zh-CN" altLang="en-US" sz="1200" dirty="0"/>
              <a:t>合并分支也很快！就改改指针，工作区内容也不变！</a:t>
            </a:r>
          </a:p>
          <a:p>
            <a:endParaRPr lang="zh-CN" altLang="en-US" sz="1200" dirty="0"/>
          </a:p>
          <a:p>
            <a:r>
              <a:rPr lang="zh-CN" altLang="en-US" sz="1200" dirty="0"/>
              <a:t>合并完分支后，甚至可以删除</a:t>
            </a:r>
            <a:r>
              <a:rPr lang="en-US" altLang="zh-CN" sz="1200" dirty="0"/>
              <a:t>`dev`</a:t>
            </a:r>
            <a:r>
              <a:rPr lang="zh-CN" altLang="en-US" sz="1200" dirty="0"/>
              <a:t>分支。删除</a:t>
            </a:r>
            <a:r>
              <a:rPr lang="en-US" altLang="zh-CN" sz="1200" dirty="0"/>
              <a:t>`dev`</a:t>
            </a:r>
            <a:r>
              <a:rPr lang="zh-CN" altLang="en-US" sz="1200" dirty="0"/>
              <a:t>分支就是把</a:t>
            </a:r>
            <a:r>
              <a:rPr lang="en-US" altLang="zh-CN" sz="1200" dirty="0"/>
              <a:t>`dev`</a:t>
            </a:r>
            <a:r>
              <a:rPr lang="zh-CN" altLang="en-US" sz="1200" dirty="0"/>
              <a:t>指针给删掉，删掉后，我们就剩下了一条</a:t>
            </a:r>
            <a:r>
              <a:rPr lang="en-US" altLang="zh-CN" sz="1200" dirty="0"/>
              <a:t>`master`</a:t>
            </a:r>
            <a:r>
              <a:rPr lang="zh-CN" altLang="en-US" sz="1200" dirty="0"/>
              <a:t>分支：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41D110-E30E-4057-A856-E72DEB32C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022" y="1963696"/>
            <a:ext cx="5503142" cy="160367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52E21C3-7876-4F99-A2F3-BD9BF63A1DB3}"/>
              </a:ext>
            </a:extLst>
          </p:cNvPr>
          <p:cNvSpPr txBox="1"/>
          <p:nvPr/>
        </p:nvSpPr>
        <p:spPr>
          <a:xfrm>
            <a:off x="6163719" y="2449613"/>
            <a:ext cx="5243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Git</a:t>
            </a:r>
            <a:r>
              <a:rPr lang="zh-CN" altLang="en-US" sz="1200" dirty="0"/>
              <a:t>删除分支：</a:t>
            </a:r>
            <a:r>
              <a:rPr lang="en-US" altLang="zh-CN" sz="1200" dirty="0"/>
              <a:t>git branch –d &lt;branch name&gt;</a:t>
            </a:r>
          </a:p>
          <a:p>
            <a:endParaRPr lang="en-US" altLang="zh-CN" sz="1200" dirty="0"/>
          </a:p>
          <a:p>
            <a:r>
              <a:rPr lang="zh-CN" altLang="en-US" sz="1200" dirty="0"/>
              <a:t>对于还没有合并保留的分支，如果我们不想要里面的工作进度，我们也可以强制删除：</a:t>
            </a:r>
            <a:r>
              <a:rPr lang="en-US" altLang="zh-CN" sz="1200" dirty="0"/>
              <a:t>git branch –D &lt;branch name&gt;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4604B9-1491-4454-8CCB-A0074FB5DF87}"/>
              </a:ext>
            </a:extLst>
          </p:cNvPr>
          <p:cNvSpPr txBox="1"/>
          <p:nvPr/>
        </p:nvSpPr>
        <p:spPr>
          <a:xfrm>
            <a:off x="921912" y="4106547"/>
            <a:ext cx="10348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r>
              <a:rPr lang="zh-CN" altLang="en-US" sz="1200" dirty="0"/>
              <a:t>、</a:t>
            </a:r>
            <a:r>
              <a:rPr lang="en-US" altLang="zh-CN" sz="1200" dirty="0"/>
              <a:t>switch</a:t>
            </a:r>
          </a:p>
          <a:p>
            <a:endParaRPr lang="en-US" altLang="zh-CN" sz="1200" dirty="0"/>
          </a:p>
          <a:p>
            <a:r>
              <a:rPr lang="zh-CN" altLang="en-US" sz="1200" dirty="0"/>
              <a:t>我们注意到切换分支使用</a:t>
            </a:r>
            <a:r>
              <a:rPr lang="en-US" altLang="zh-CN" sz="1200" dirty="0"/>
              <a:t>`git checkout &lt;branch&gt;`</a:t>
            </a:r>
            <a:r>
              <a:rPr lang="zh-CN" altLang="en-US" sz="1200" dirty="0"/>
              <a:t>，而前面讲过的撤销修改则是</a:t>
            </a:r>
            <a:r>
              <a:rPr lang="en-US" altLang="zh-CN" sz="1200" dirty="0"/>
              <a:t>`git checkout -- &lt;file&gt;`</a:t>
            </a:r>
            <a:r>
              <a:rPr lang="zh-CN" altLang="en-US" sz="1200" dirty="0"/>
              <a:t>，同一个命令，有两种作用，确实有点令人迷惑。</a:t>
            </a:r>
          </a:p>
          <a:p>
            <a:endParaRPr lang="zh-CN" altLang="en-US" sz="1200" dirty="0"/>
          </a:p>
          <a:p>
            <a:r>
              <a:rPr lang="zh-CN" altLang="en-US" sz="1200" dirty="0"/>
              <a:t>实际上，切换分支这个动作，用</a:t>
            </a:r>
            <a:r>
              <a:rPr lang="en-US" altLang="zh-CN" sz="1200" dirty="0"/>
              <a:t>`switch`</a:t>
            </a:r>
            <a:r>
              <a:rPr lang="zh-CN" altLang="en-US" sz="1200" dirty="0"/>
              <a:t>更科学。因此，最新版本的</a:t>
            </a:r>
            <a:r>
              <a:rPr lang="en-US" altLang="zh-CN" sz="1200" dirty="0"/>
              <a:t>Git</a:t>
            </a:r>
            <a:r>
              <a:rPr lang="zh-CN" altLang="en-US" sz="1200" dirty="0"/>
              <a:t>提供了新的</a:t>
            </a:r>
            <a:r>
              <a:rPr lang="en-US" altLang="zh-CN" sz="1200" dirty="0"/>
              <a:t>`git switch`</a:t>
            </a:r>
            <a:r>
              <a:rPr lang="zh-CN" altLang="en-US" sz="1200" dirty="0"/>
              <a:t>命令来切换分支</a:t>
            </a:r>
            <a:r>
              <a:rPr lang="en-US" altLang="zh-CN" sz="1200" dirty="0"/>
              <a:t>(</a:t>
            </a:r>
            <a:r>
              <a:rPr lang="zh-CN" altLang="en-US" sz="1200" dirty="0"/>
              <a:t>注意：只有最新版的</a:t>
            </a:r>
            <a:r>
              <a:rPr lang="en-US" altLang="zh-CN" sz="1200" dirty="0"/>
              <a:t>git </a:t>
            </a:r>
            <a:r>
              <a:rPr lang="zh-CN" altLang="en-US" sz="1200" dirty="0"/>
              <a:t>支持）</a:t>
            </a:r>
            <a:endParaRPr lang="en-US" altLang="zh-CN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6258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83991" y="539267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4.2</a:t>
            </a:r>
            <a:r>
              <a:rPr lang="zh-CN" altLang="en-US" dirty="0">
                <a:sym typeface="Arial" panose="020B0604020202020204" pitchFamily="34" charset="0"/>
              </a:rPr>
              <a:t>解决冲突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E9F87E-600D-432B-A25E-45425ACE68C4}"/>
              </a:ext>
            </a:extLst>
          </p:cNvPr>
          <p:cNvSpPr txBox="1"/>
          <p:nvPr/>
        </p:nvSpPr>
        <p:spPr>
          <a:xfrm>
            <a:off x="1057450" y="1161094"/>
            <a:ext cx="1052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89D506-4545-4A33-AD43-00C0BC887909}"/>
              </a:ext>
            </a:extLst>
          </p:cNvPr>
          <p:cNvSpPr txBox="1"/>
          <p:nvPr/>
        </p:nvSpPr>
        <p:spPr>
          <a:xfrm>
            <a:off x="989631" y="1262867"/>
            <a:ext cx="52014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合并分支往往也不是一帆风顺的。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、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准备新的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  <a:cs typeface="Open Sans" panose="020B0606030504020204" pitchFamily="34" charset="0"/>
              </a:rPr>
              <a:t>feature1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分支，继续我们的新分支开发：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var(-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$ git switch -c feature1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Switched to a new branch 'feature1'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修改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  <a:cs typeface="Open Sans" panose="020B0606030504020204" pitchFamily="34" charset="0"/>
              </a:rPr>
              <a:t>readme.txt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最后一行，改为：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var(-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Creating a new branch is quick AND simple.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在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  <a:cs typeface="Open Sans" panose="020B0606030504020204" pitchFamily="34" charset="0"/>
              </a:rPr>
              <a:t>feature1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分支上提交：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var(-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$ git add readme.txt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$ git commit -m "AND simple"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[feature1 14096d0] AND simple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1 file changed, 1 insertion(+), 1 deletion(-)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var(-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333333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、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切换到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  <a:cs typeface="Open Sans" panose="020B0606030504020204" pitchFamily="34" charset="0"/>
              </a:rPr>
              <a:t>master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分支：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var(-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$ git switch master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Switched to branch 'master'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Your branch is ahead of 'origin/master' by 1 commit.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(use "git push" to publish your local commits)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Git还会自动提示我们当前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  <a:cs typeface="Open Sans" panose="020B0606030504020204" pitchFamily="34" charset="0"/>
              </a:rPr>
              <a:t>master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分支比远程的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  <a:cs typeface="Open Sans" panose="020B0606030504020204" pitchFamily="34" charset="0"/>
              </a:rPr>
              <a:t>master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分支要超前1个提交。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在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  <a:cs typeface="Open Sans" panose="020B0606030504020204" pitchFamily="34" charset="0"/>
              </a:rPr>
              <a:t>master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分支上把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  <a:cs typeface="Open Sans" panose="020B0606030504020204" pitchFamily="34" charset="0"/>
              </a:rPr>
              <a:t>readme.txt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文件的最后一行改为：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var(-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Creating a new branch is quick &amp; simple.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提交：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var(-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$ git add readme.txt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$ git commit -m "&amp; simple"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[master 5dc6824] &amp; simple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1 file changed, 1 insertion(+), 1 deletion(-)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现在，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  <a:cs typeface="Open Sans" panose="020B0606030504020204" pitchFamily="34" charset="0"/>
              </a:rPr>
              <a:t>master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  <a:cs typeface="Open Sans" panose="020B0606030504020204" pitchFamily="34" charset="0"/>
              </a:rPr>
              <a:t>feature1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分支各自都分别有新的提交，变成了这样：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B6FF1B-D788-45E8-8FF3-753DAD95B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117"/>
            <a:ext cx="184731" cy="376966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1A499D-F5A8-4494-A0C0-FDB9F797D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263" y="2460577"/>
            <a:ext cx="5638095" cy="260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023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83991" y="539267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4.2</a:t>
            </a:r>
            <a:r>
              <a:rPr lang="zh-CN" altLang="en-US" dirty="0">
                <a:sym typeface="Arial" panose="020B0604020202020204" pitchFamily="34" charset="0"/>
              </a:rPr>
              <a:t>解决冲突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E9F87E-600D-432B-A25E-45425ACE68C4}"/>
              </a:ext>
            </a:extLst>
          </p:cNvPr>
          <p:cNvSpPr txBox="1"/>
          <p:nvPr/>
        </p:nvSpPr>
        <p:spPr>
          <a:xfrm>
            <a:off x="1057450" y="1161094"/>
            <a:ext cx="1052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89D506-4545-4A33-AD43-00C0BC887909}"/>
              </a:ext>
            </a:extLst>
          </p:cNvPr>
          <p:cNvSpPr txBox="1"/>
          <p:nvPr/>
        </p:nvSpPr>
        <p:spPr>
          <a:xfrm>
            <a:off x="989630" y="1262867"/>
            <a:ext cx="98992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、这种情况下，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无法执行“快速合并”，只能试图把各自的修改合并起来，但这种合并就可能会有冲突，我们试试看：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$ git merge feature1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Auto-merging readme.txt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CONFLICT (content): Merge conflict in readme.txt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Automatic merge failed; fix conflicts and then commit the result.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果然冲突了！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告诉我们，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`readme.txt`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文件存在冲突，必须手动解决冲突后再提交。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`git status`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也可以告诉我们冲突的文件：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$ git 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On branch master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Your branch is ahead of 'origin/master' by 2 commits.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(use "git push" to publish your local commits)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You have unmerged paths.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(fix conflicts and run "git commit")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(use "git merge --abort" to abort the merge)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Unmerged paths: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(use "git add &lt;file&gt;..." to mark resolution)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	both modified:   readme.txt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no changes added to commit (use "git add" and/or "git commit -a")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B6FF1B-D788-45E8-8FF3-753DAD95B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117"/>
            <a:ext cx="184731" cy="376966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2536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83991" y="539267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4.2</a:t>
            </a:r>
            <a:r>
              <a:rPr lang="zh-CN" altLang="en-US" dirty="0">
                <a:sym typeface="Arial" panose="020B0604020202020204" pitchFamily="34" charset="0"/>
              </a:rPr>
              <a:t>解决冲突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E9F87E-600D-432B-A25E-45425ACE68C4}"/>
              </a:ext>
            </a:extLst>
          </p:cNvPr>
          <p:cNvSpPr txBox="1"/>
          <p:nvPr/>
        </p:nvSpPr>
        <p:spPr>
          <a:xfrm>
            <a:off x="1057450" y="1161094"/>
            <a:ext cx="1052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89D506-4545-4A33-AD43-00C0BC887909}"/>
              </a:ext>
            </a:extLst>
          </p:cNvPr>
          <p:cNvSpPr txBox="1"/>
          <p:nvPr/>
        </p:nvSpPr>
        <p:spPr>
          <a:xfrm>
            <a:off x="989630" y="1262867"/>
            <a:ext cx="98992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、我们可以直接查看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readme.txt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的内容：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Git is a distributed version control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Git is free software distributed under the GPL.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Git has a mutable index called stage.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Git tracks changes of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&lt;&lt;&lt;&lt;&lt;&lt;&lt; HEAD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Creating a new branch is quick &amp; simple.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Creating a new branch is quick AND simple.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&gt;&gt;&gt;&gt;&gt;&gt;&gt; feature1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`&lt;&lt;&lt;&lt;&lt;&lt;&lt;`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`=======`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`&gt;&gt;&gt;&gt;&gt;&gt;&gt;`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标记出不同分支的内容，我们修改如下后保存：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Creating a new branch is quick and simple.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再提交：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$ git add readme.txt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$ git commit -m "conflict fixed"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[master cf810e4] conflict fixed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现在，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`master`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分支和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`feature1`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分支变成了又图所示：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B6FF1B-D788-45E8-8FF3-753DAD95B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117"/>
            <a:ext cx="184731" cy="376966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181729-EE70-423A-BD82-325B572A6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044" y="3897479"/>
            <a:ext cx="5651504" cy="25454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66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299210" y="1482271"/>
            <a:ext cx="3008630" cy="31692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>
            <a:noAutofit/>
          </a:bodyPr>
          <a:lstStyle/>
          <a:p>
            <a:pPr algn="ctr"/>
            <a:r>
              <a:rPr lang="en-US" altLang="zh-CN" sz="22000" b="1" dirty="0">
                <a:ln w="25400">
                  <a:solidFill>
                    <a:schemeClr val="accent1"/>
                  </a:solidFill>
                </a:ln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solidFill>
                  <a:schemeClr val="accent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入门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676775" y="3102611"/>
            <a:ext cx="6243955" cy="1548946"/>
          </a:xfrm>
        </p:spPr>
        <p:txBody>
          <a:bodyPr>
            <a:normAutofit fontScale="97500"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1.1</a:t>
            </a:r>
            <a:r>
              <a:rPr lang="en-US" altLang="zh-CN" dirty="0">
                <a:sym typeface="Arial" panose="020B0604020202020204" pitchFamily="34" charset="0"/>
              </a:rPr>
              <a:t>Git</a:t>
            </a:r>
            <a:r>
              <a:rPr lang="zh-CN" altLang="en-US" dirty="0">
                <a:sym typeface="Arial" panose="020B0604020202020204" pitchFamily="34" charset="0"/>
              </a:rPr>
              <a:t>简介	</a:t>
            </a:r>
          </a:p>
          <a:p>
            <a:r>
              <a:rPr lang="zh-CN" altLang="en-US" dirty="0">
                <a:sym typeface="Arial" panose="020B0604020202020204" pitchFamily="34" charset="0"/>
              </a:rPr>
              <a:t>1.2集中式</a:t>
            </a:r>
            <a:r>
              <a:rPr lang="en-US" altLang="zh-CN" dirty="0">
                <a:sym typeface="Arial" panose="020B0604020202020204" pitchFamily="34" charset="0"/>
              </a:rPr>
              <a:t>VS</a:t>
            </a:r>
            <a:r>
              <a:rPr lang="zh-CN" altLang="en-US" dirty="0">
                <a:sym typeface="Arial" panose="020B0604020202020204" pitchFamily="34" charset="0"/>
              </a:rPr>
              <a:t>分布式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en-US" altLang="zh-CN" dirty="0">
                <a:sym typeface="Arial" panose="020B0604020202020204" pitchFamily="34" charset="0"/>
              </a:rPr>
              <a:t>1.3</a:t>
            </a:r>
            <a:r>
              <a:rPr lang="zh-CN" altLang="en-US" dirty="0">
                <a:sym typeface="Arial" panose="020B0604020202020204" pitchFamily="34" charset="0"/>
              </a:rPr>
              <a:t>安装</a:t>
            </a:r>
            <a:r>
              <a:rPr lang="en-US" altLang="zh-CN" dirty="0">
                <a:sym typeface="Arial" panose="020B0604020202020204" pitchFamily="34" charset="0"/>
              </a:rPr>
              <a:t>Git</a:t>
            </a:r>
            <a:r>
              <a:rPr lang="zh-CN" altLang="en-US" dirty="0">
                <a:sym typeface="Arial" panose="020B0604020202020204" pitchFamily="34" charset="0"/>
              </a:rPr>
              <a:t>、创建版本库	</a:t>
            </a:r>
          </a:p>
          <a:p>
            <a:endParaRPr lang="zh-CN" altLang="en-US" dirty="0"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83991" y="539267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4.3</a:t>
            </a:r>
            <a:r>
              <a:rPr lang="zh-CN" altLang="en-US" dirty="0">
                <a:sym typeface="Arial" panose="020B0604020202020204" pitchFamily="34" charset="0"/>
              </a:rPr>
              <a:t>分支策略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E9F87E-600D-432B-A25E-45425ACE68C4}"/>
              </a:ext>
            </a:extLst>
          </p:cNvPr>
          <p:cNvSpPr txBox="1"/>
          <p:nvPr/>
        </p:nvSpPr>
        <p:spPr>
          <a:xfrm>
            <a:off x="1057450" y="1161094"/>
            <a:ext cx="1052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89D506-4545-4A33-AD43-00C0BC887909}"/>
              </a:ext>
            </a:extLst>
          </p:cNvPr>
          <p:cNvSpPr txBox="1"/>
          <p:nvPr/>
        </p:nvSpPr>
        <p:spPr>
          <a:xfrm>
            <a:off x="989630" y="1262867"/>
            <a:ext cx="9899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在实际开发中，我们应该按照几个基本原则进行分支管理：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首先，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`master`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分支应该是非常稳定的，也就是仅用来发布新版本，平时不能在上面干活；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那在哪干活呢？干活都在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`dev`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分支上，也就是说，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`dev`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分支是不稳定的，到某个时候，比如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1.0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版本发布时，再把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`dev`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分支合并到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`master`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上，在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`master`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分支发布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1.0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版本；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你和你的小伙伴们每个人都在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`dev`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分支上干活，每个人都有自己的分支，时不时地往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`dev`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分支上合并就可以了。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所以，团队合作的分支看起来就像这样：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B6FF1B-D788-45E8-8FF3-753DAD95B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117"/>
            <a:ext cx="184731" cy="376966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0A7CBC-65B5-42E2-9735-E6B30725C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450" y="3429000"/>
            <a:ext cx="6133333" cy="15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4668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83991" y="539267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4.3</a:t>
            </a:r>
            <a:r>
              <a:rPr lang="zh-CN" altLang="en-US" dirty="0">
                <a:sym typeface="Arial" panose="020B0604020202020204" pitchFamily="34" charset="0"/>
              </a:rPr>
              <a:t>分支策略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E9F87E-600D-432B-A25E-45425ACE68C4}"/>
              </a:ext>
            </a:extLst>
          </p:cNvPr>
          <p:cNvSpPr txBox="1"/>
          <p:nvPr/>
        </p:nvSpPr>
        <p:spPr>
          <a:xfrm>
            <a:off x="1057450" y="1161094"/>
            <a:ext cx="1052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89D506-4545-4A33-AD43-00C0BC887909}"/>
              </a:ext>
            </a:extLst>
          </p:cNvPr>
          <p:cNvSpPr txBox="1"/>
          <p:nvPr/>
        </p:nvSpPr>
        <p:spPr>
          <a:xfrm>
            <a:off x="989630" y="1262867"/>
            <a:ext cx="989927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、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Bug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）软件开发中，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bug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就像家常便饭一样。有了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bug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就需要修复，在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中，由于分支是如此的强大，所以，每个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bug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都可以通过一个新的临时分支来修复，修复后，合并分支，然后将临时分支删除。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当你接到一个修复一个代号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101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的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bug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的任务时，很自然地，你想创建一个分支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`issue-101`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来修复它，但是，等等，当前正在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`dev`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上进行的工作还没有提交：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$ git 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On branch dev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Changes to be committed: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(use "git reset HEAD &lt;file&gt;..." to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unstage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	new file:   hello.py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Changes not staged for commit: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(use "git add &lt;file&gt;..." to update what will be committed)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(use "git checkout -- &lt;file&gt;..." to discard changes in working directory)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	modified:   readme.txt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并不是你不想提交，而是工作只进行到一半，还没法提交，预计完成还需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天时间。但是，必须在两个小时内修复该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bug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，怎么办？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B6FF1B-D788-45E8-8FF3-753DAD95B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117"/>
            <a:ext cx="184731" cy="376966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4510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83991" y="539267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4.3</a:t>
            </a:r>
            <a:r>
              <a:rPr lang="zh-CN" altLang="en-US" dirty="0">
                <a:sym typeface="Arial" panose="020B0604020202020204" pitchFamily="34" charset="0"/>
              </a:rPr>
              <a:t>分支策略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E9F87E-600D-432B-A25E-45425ACE68C4}"/>
              </a:ext>
            </a:extLst>
          </p:cNvPr>
          <p:cNvSpPr txBox="1"/>
          <p:nvPr/>
        </p:nvSpPr>
        <p:spPr>
          <a:xfrm>
            <a:off x="1057450" y="1161094"/>
            <a:ext cx="1052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89D506-4545-4A33-AD43-00C0BC887909}"/>
              </a:ext>
            </a:extLst>
          </p:cNvPr>
          <p:cNvSpPr txBox="1"/>
          <p:nvPr/>
        </p:nvSpPr>
        <p:spPr>
          <a:xfrm>
            <a:off x="989630" y="1262867"/>
            <a:ext cx="98992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）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幸好，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还提供了一个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`stash`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功能，可以把当前工作现场“储藏”起来，等以后恢复现场后继续工作：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$ git stash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Saved working directory and index state WIP on dev: f52c633 add merge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现在，用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`git status`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查看工作区，就是干净的（除非有没有被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管理的文件），因此可以放心地创建分支来修复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bug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首先确定要在哪个分支上修复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bug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，假定需要在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`master`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分支上修复，就从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`master`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创建临时分支：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$ git checkout master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Switched to branch 'master'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Your branch is ahead of 'origin/master' by 6 commits.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(use "git push" to publish your local commits)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$ git checkout -b issue-101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Switched to a new branch 'issue-101'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现在修复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bug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，需要把“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Git is free software ...”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改为“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Git is a free software ...”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，然后提交：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$ git add readme.txt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$ git commit -m "fix bug 101"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[issue-101 4c805e2] fix bug 101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1 file changed, 1 insertion(+), 1 deletion(-)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修复完成后，切换到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`master`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分支，并完成合并，最后删除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`issue-101`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分支：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B6FF1B-D788-45E8-8FF3-753DAD95B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117"/>
            <a:ext cx="184731" cy="376966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2845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83991" y="539267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4.3</a:t>
            </a:r>
            <a:r>
              <a:rPr lang="zh-CN" altLang="en-US" dirty="0">
                <a:sym typeface="Arial" panose="020B0604020202020204" pitchFamily="34" charset="0"/>
              </a:rPr>
              <a:t>分支策略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E9F87E-600D-432B-A25E-45425ACE68C4}"/>
              </a:ext>
            </a:extLst>
          </p:cNvPr>
          <p:cNvSpPr txBox="1"/>
          <p:nvPr/>
        </p:nvSpPr>
        <p:spPr>
          <a:xfrm>
            <a:off x="1057450" y="1161094"/>
            <a:ext cx="1052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89D506-4545-4A33-AD43-00C0BC887909}"/>
              </a:ext>
            </a:extLst>
          </p:cNvPr>
          <p:cNvSpPr txBox="1"/>
          <p:nvPr/>
        </p:nvSpPr>
        <p:spPr>
          <a:xfrm>
            <a:off x="989630" y="1262867"/>
            <a:ext cx="98992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工作区是干净的，刚才的工作现场存到哪去了？用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`git stash list`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命令看看：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$ git stash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stash@{0}: WIP on dev: f52c633 add merge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工作现场还在，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把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stash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内容存在某个地方了，但是需要恢复一下，有两个办法：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一是用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`git stash apply`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恢复，但是恢复后，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stash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内容并不删除，你需要用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`git stash drop`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来删除；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另一种方式是用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`git stash pop`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，恢复的同时把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stash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内容也删了：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你可以多次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stash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，恢复的时候，先用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`git stash list`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查看，然后恢复指定的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stash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，用命令：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$ git stash apply stash@{0}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）在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master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分支上修复了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bug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后，我们要想一想，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`dev`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分支是早期从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master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分支分出来的，所以，这个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bug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其实在当前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dev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分支上也存在。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那怎么在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`dev`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分支上修复同样的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bug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？重复操作一次，提交不就行了？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有木有更简单的方法？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B6FF1B-D788-45E8-8FF3-753DAD95B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117"/>
            <a:ext cx="184731" cy="376966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0091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83991" y="539267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4.3</a:t>
            </a:r>
            <a:r>
              <a:rPr lang="zh-CN" altLang="en-US" dirty="0">
                <a:sym typeface="Arial" panose="020B0604020202020204" pitchFamily="34" charset="0"/>
              </a:rPr>
              <a:t>分支策略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E9F87E-600D-432B-A25E-45425ACE68C4}"/>
              </a:ext>
            </a:extLst>
          </p:cNvPr>
          <p:cNvSpPr txBox="1"/>
          <p:nvPr/>
        </p:nvSpPr>
        <p:spPr>
          <a:xfrm>
            <a:off x="1057450" y="1161094"/>
            <a:ext cx="1052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89D506-4545-4A33-AD43-00C0BC887909}"/>
              </a:ext>
            </a:extLst>
          </p:cNvPr>
          <p:cNvSpPr txBox="1"/>
          <p:nvPr/>
        </p:nvSpPr>
        <p:spPr>
          <a:xfrm>
            <a:off x="989630" y="1262867"/>
            <a:ext cx="98992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同样的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bug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，要在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`dev`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上修复，我们只需要把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`4c805e2 fix bug 101`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这个提交所做的修改“复制”到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dev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分支。注意：我们只想复制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`4c805e2 fix bug 101`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这个提交所做的修改，并不是把整个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master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merge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过来。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为了方便操作，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专门提供了一个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`cherry-pick`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命令，让我们能复制一个特定的提交到当前分支：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**注：使用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`git cherry-pick`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的时候需要保证缓存区没有文件要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commit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，可以执行一下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stash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即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`git stash`**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$ git branch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* dev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master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$ git cherry-pick 4c805e2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[master 1d4b803] fix bug 101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1 file changed, 1 insertion(+), 1 deletion(-)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自动给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`dev`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分支做了一次提交，注意这次提交的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commit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是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`1d4b803`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，它并不同于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master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的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`4c805e2`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，因为这两个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commit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只是改动相同，但确实是两个不同的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commit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`git cherry-pick`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，我们就不需要在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`dev`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分支上手动再把修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bug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的过程重复一遍。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既然可以在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master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分支上修复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bug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后，在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`dev`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分支上可以“重放”这个修复过程，那么直接在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`dev`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分支上修复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bug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，然后在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master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分支上“重放”行不行？当然可以，不过你仍然需要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`git stash`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命令保存现场，才能从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`dev`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分支切换到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master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分支。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B6FF1B-D788-45E8-8FF3-753DAD95B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117"/>
            <a:ext cx="184731" cy="376966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8491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83991" y="539267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4.3</a:t>
            </a:r>
            <a:r>
              <a:rPr lang="zh-CN" altLang="en-US" dirty="0">
                <a:sym typeface="Arial" panose="020B0604020202020204" pitchFamily="34" charset="0"/>
              </a:rPr>
              <a:t>分支策略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E9F87E-600D-432B-A25E-45425ACE68C4}"/>
              </a:ext>
            </a:extLst>
          </p:cNvPr>
          <p:cNvSpPr txBox="1"/>
          <p:nvPr/>
        </p:nvSpPr>
        <p:spPr>
          <a:xfrm>
            <a:off x="1057450" y="1161094"/>
            <a:ext cx="1052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89D506-4545-4A33-AD43-00C0BC887909}"/>
              </a:ext>
            </a:extLst>
          </p:cNvPr>
          <p:cNvSpPr txBox="1"/>
          <p:nvPr/>
        </p:nvSpPr>
        <p:spPr>
          <a:xfrm>
            <a:off x="989630" y="1262867"/>
            <a:ext cx="98992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、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feature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添加一个新功能时，你肯定不希望因为一些实验性质的代码，把主分支搞乱了，所以，每添加一个新功能，最好新建一个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feature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分支，在上面开发，完成后，合并，最后，删除该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feature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对于还没有合并的分支，不想要了可以强制删除：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git branch -D &lt;branch-name&gt; 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B6FF1B-D788-45E8-8FF3-753DAD95B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117"/>
            <a:ext cx="184731" cy="376966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6616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83991" y="539267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4.4</a:t>
            </a:r>
            <a:r>
              <a:rPr lang="zh-CN" altLang="en-US" dirty="0">
                <a:sym typeface="Arial" panose="020B0604020202020204" pitchFamily="34" charset="0"/>
              </a:rPr>
              <a:t>多人协作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E9F87E-600D-432B-A25E-45425ACE68C4}"/>
              </a:ext>
            </a:extLst>
          </p:cNvPr>
          <p:cNvSpPr txBox="1"/>
          <p:nvPr/>
        </p:nvSpPr>
        <p:spPr>
          <a:xfrm>
            <a:off x="1057450" y="1161094"/>
            <a:ext cx="1052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89D506-4545-4A33-AD43-00C0BC887909}"/>
              </a:ext>
            </a:extLst>
          </p:cNvPr>
          <p:cNvSpPr txBox="1"/>
          <p:nvPr/>
        </p:nvSpPr>
        <p:spPr>
          <a:xfrm>
            <a:off x="989630" y="1262867"/>
            <a:ext cx="98992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当你从远程仓库克隆时，实际上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自动把本地的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`master`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分支和远程的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`master`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分支对应起来了，并且，远程仓库的默认名称是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`origin`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要查看远程库的信息，用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`git remote`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$ git remote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origin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或者，用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`git remote -v`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显示更详细的信息：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$ git remote -v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origin  </a:t>
            </a:r>
            <a:r>
              <a:rPr lang="en-US" altLang="zh-CN" sz="12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git@github.com:Mthion-s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altLang="zh-CN" sz="12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learngit.git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(fetch)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origin  </a:t>
            </a:r>
            <a:r>
              <a:rPr lang="en-US" altLang="zh-CN" sz="12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git@github.com:Mthion-s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altLang="zh-CN" sz="12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learngit.git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(push)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上面显示了可以抓取和推送的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`origin`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的地址。如果没有推送权限，就看不到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push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的地址。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B6FF1B-D788-45E8-8FF3-753DAD95B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117"/>
            <a:ext cx="184731" cy="376966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6342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83991" y="539267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4.4</a:t>
            </a:r>
            <a:r>
              <a:rPr lang="zh-CN" altLang="en-US" dirty="0">
                <a:sym typeface="Arial" panose="020B0604020202020204" pitchFamily="34" charset="0"/>
              </a:rPr>
              <a:t>多人协作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E9F87E-600D-432B-A25E-45425ACE68C4}"/>
              </a:ext>
            </a:extLst>
          </p:cNvPr>
          <p:cNvSpPr txBox="1"/>
          <p:nvPr/>
        </p:nvSpPr>
        <p:spPr>
          <a:xfrm>
            <a:off x="1057450" y="1161094"/>
            <a:ext cx="1052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89D506-4545-4A33-AD43-00C0BC887909}"/>
              </a:ext>
            </a:extLst>
          </p:cNvPr>
          <p:cNvSpPr txBox="1"/>
          <p:nvPr/>
        </p:nvSpPr>
        <p:spPr>
          <a:xfrm>
            <a:off x="989630" y="1262867"/>
            <a:ext cx="98992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、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推送分支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推送分支，就是把该分支上的所有本地提交推送到远程库。推送时，要指定本地分支，这样，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就会把该分支推送到远程库对应的远程分支上：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$ git push origin master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如果要推送其他分支，比如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`dev`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，就改成：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$ git push origin dev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但是，并不是一定要把本地分支往远程推送，那么，哪些分支需要推送，哪些不需要呢？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- `master`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分支是主分支，因此要时刻与远程同步；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- `dev`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分支是开发分支，团队所有成员都需要在上面工作，所以也需要与远程同步；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- bug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分支只用于在本地修复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bug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，就没必要推到远程了，除非老板要看看你每周到底修复了几个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bug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- feature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分支是否推到远程，取决于你是否和你的小伙伴合作在上面开发。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B6FF1B-D788-45E8-8FF3-753DAD95B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117"/>
            <a:ext cx="184731" cy="376966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368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83991" y="539267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4.4</a:t>
            </a:r>
            <a:r>
              <a:rPr lang="zh-CN" altLang="en-US" dirty="0">
                <a:sym typeface="Arial" panose="020B0604020202020204" pitchFamily="34" charset="0"/>
              </a:rPr>
              <a:t>多人协作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E9F87E-600D-432B-A25E-45425ACE68C4}"/>
              </a:ext>
            </a:extLst>
          </p:cNvPr>
          <p:cNvSpPr txBox="1"/>
          <p:nvPr/>
        </p:nvSpPr>
        <p:spPr>
          <a:xfrm>
            <a:off x="1057450" y="1161094"/>
            <a:ext cx="1052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89D506-4545-4A33-AD43-00C0BC887909}"/>
              </a:ext>
            </a:extLst>
          </p:cNvPr>
          <p:cNvSpPr txBox="1"/>
          <p:nvPr/>
        </p:nvSpPr>
        <p:spPr>
          <a:xfrm>
            <a:off x="989630" y="1262867"/>
            <a:ext cx="989927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、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抓取分支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多人协作时，大家都会往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`master`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和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`dev`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分支上推送各自的修改。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现在，模拟一个你的小伙伴，可以在另一台电脑（注意要把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SSH Key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添加到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Git Hub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）或者同一台电脑的另一个目录下克隆：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$ git clone </a:t>
            </a:r>
            <a:r>
              <a:rPr lang="en-US" altLang="zh-CN" sz="12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git@github.com:Mthion-s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altLang="zh-CN" sz="12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learngit.git</a:t>
            </a:r>
            <a:endParaRPr lang="en-US" altLang="zh-CN" sz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Cloning into '</a:t>
            </a:r>
            <a:r>
              <a:rPr lang="en-US" altLang="zh-CN" sz="12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learngit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'...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remote: Counting objects: 40, done.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remote: Compressing objects: 100% (21/21), done.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remote: Total 40 (delta 14), reused 40 (delta 14), pack-reused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Receiving objects: 100% (40/40), done.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Resolving deltas: 100% (14/14), done.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当你的小伙伴从远程库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clone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时，默认情况下，你的小伙伴只能看到本地的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`master`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分支。、</a:t>
            </a:r>
            <a:endParaRPr lang="en-US" altLang="zh-CN" sz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现在，你的小伙伴要在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`dev`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分支上开发，就必须创建远程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`origin`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的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`dev`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分支到本地，于是他用这个命令创建本地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`dev`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$ git checkout -b dev origin/dev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现在，他就可以在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`dev`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上继续修改，然后，时不时地把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`dev`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分支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`push`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到远程：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B6FF1B-D788-45E8-8FF3-753DAD95B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117"/>
            <a:ext cx="184731" cy="376966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411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83991" y="539267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4.4</a:t>
            </a:r>
            <a:r>
              <a:rPr lang="zh-CN" altLang="en-US" dirty="0">
                <a:sym typeface="Arial" panose="020B0604020202020204" pitchFamily="34" charset="0"/>
              </a:rPr>
              <a:t>多人协作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E9F87E-600D-432B-A25E-45425ACE68C4}"/>
              </a:ext>
            </a:extLst>
          </p:cNvPr>
          <p:cNvSpPr txBox="1"/>
          <p:nvPr/>
        </p:nvSpPr>
        <p:spPr>
          <a:xfrm>
            <a:off x="1057450" y="1161094"/>
            <a:ext cx="1052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89D506-4545-4A33-AD43-00C0BC887909}"/>
              </a:ext>
            </a:extLst>
          </p:cNvPr>
          <p:cNvSpPr txBox="1"/>
          <p:nvPr/>
        </p:nvSpPr>
        <p:spPr>
          <a:xfrm>
            <a:off x="989630" y="1262867"/>
            <a:ext cx="989927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第一次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`git pull`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失败，原因是没有指定本地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`dev`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分支与远程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`origin/dev`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分支的链接，根据提示，设置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`dev`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和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`origin/dev`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的链接：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$ git branch --set-upstream-to=origin/dev </a:t>
            </a:r>
            <a:r>
              <a:rPr lang="en-US" altLang="zh-CN" sz="12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dev</a:t>
            </a:r>
            <a:endParaRPr lang="en-US" altLang="zh-CN" sz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Branch 'dev' set up to track remote branch 'dev' from 'origin'.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再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pull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$ git pull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Auto-merging env.txt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CONFLICT (add/add): Merge conflict in env.txt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Automatic merge failed; fix conflicts and then commit the result.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`git pull`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成功</a:t>
            </a:r>
            <a:endParaRPr lang="en-US" altLang="zh-CN" sz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但是合并有冲突，需要手动解决，解决的方法和分支管理中的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解决冲突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完全一样。解决后，提交，再</a:t>
            </a:r>
            <a:r>
              <a:rPr lang="en-US" altLang="zh-CN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push</a:t>
            </a: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endParaRPr lang="en-US" altLang="zh-CN" sz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kumimoji="0" lang="zh-CN" altLang="en-US" sz="1200" b="0" i="0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推送失败，则因为远程分支比你的本地更新，需要先用</a:t>
            </a:r>
            <a:r>
              <a:rPr kumimoji="0" lang="en-US" altLang="zh-CN" sz="1200" b="0" i="0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`git pull`</a:t>
            </a:r>
            <a:r>
              <a:rPr kumimoji="0" lang="zh-CN" altLang="en-US" sz="1200" b="0" i="0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试图合并；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kumimoji="0" lang="zh-CN" altLang="en-US" sz="1200" b="0" i="0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如果合并有冲突，则解决冲突，并在本地提交；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3. </a:t>
            </a:r>
            <a:r>
              <a:rPr kumimoji="0" lang="zh-CN" altLang="en-US" sz="1200" b="0" i="0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没有冲突或者解决掉冲突后，再用</a:t>
            </a:r>
            <a:r>
              <a:rPr kumimoji="0" lang="en-US" altLang="zh-CN" sz="1200" b="0" i="0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`git push origin &lt;branch-name&gt;`</a:t>
            </a:r>
            <a:r>
              <a:rPr kumimoji="0" lang="zh-CN" altLang="en-US" sz="1200" b="0" i="0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推送就能成功！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B6FF1B-D788-45E8-8FF3-753DAD95B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117"/>
            <a:ext cx="184731" cy="376966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608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08006" y="358614"/>
            <a:ext cx="9626400" cy="723600"/>
          </a:xfrm>
        </p:spPr>
        <p:txBody>
          <a:bodyPr/>
          <a:lstStyle/>
          <a:p>
            <a:r>
              <a:rPr lang="en-US" altLang="zh-CN" sz="3200" dirty="0">
                <a:sym typeface="Arial" panose="020B0604020202020204" pitchFamily="34" charset="0"/>
              </a:rPr>
              <a:t>1.1Git</a:t>
            </a:r>
            <a:r>
              <a:rPr lang="zh-CN" altLang="en-US" sz="3200" dirty="0">
                <a:sym typeface="Arial" panose="020B0604020202020204" pitchFamily="34" charset="0"/>
              </a:rPr>
              <a:t>简介</a:t>
            </a:r>
            <a:endParaRPr lang="en-US" altLang="zh-CN" sz="3200" dirty="0"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AF14E4-19FC-46D3-AAB0-19A277C744EF}"/>
              </a:ext>
            </a:extLst>
          </p:cNvPr>
          <p:cNvSpPr txBox="1"/>
          <p:nvPr/>
        </p:nvSpPr>
        <p:spPr>
          <a:xfrm>
            <a:off x="1650141" y="1271959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Git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是什么？</a:t>
            </a:r>
            <a:r>
              <a:rPr lang="en-US" altLang="zh-CN" dirty="0">
                <a:solidFill>
                  <a:srgbClr val="333333"/>
                </a:solidFill>
                <a:latin typeface="SF Pro SC"/>
              </a:rPr>
              <a:t>————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Git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是目前世界上最先进的分布式版本控制系统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7BCCC3-4532-4266-B505-01EF7805D1CA}"/>
              </a:ext>
            </a:extLst>
          </p:cNvPr>
          <p:cNvSpPr txBox="1"/>
          <p:nvPr/>
        </p:nvSpPr>
        <p:spPr>
          <a:xfrm>
            <a:off x="868349" y="2088394"/>
            <a:ext cx="4221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版本控制系统？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版本控制（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Revision control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）是一种在开发的过程中用于管理我们对文件、目录或工程等内容的修改历史，方便查看更改历史记录，备份以便恢复以前的版本的软件工程技术。简单来说就是用于管理多人协同开发项目的技术。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26A053-8E1C-413E-9DCE-FD26EF307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984" y="2167095"/>
            <a:ext cx="3866667" cy="252380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38F12FF-5B12-4259-8CF5-2A065D91184E}"/>
              </a:ext>
            </a:extLst>
          </p:cNvPr>
          <p:cNvSpPr txBox="1"/>
          <p:nvPr/>
        </p:nvSpPr>
        <p:spPr>
          <a:xfrm>
            <a:off x="1518407" y="4309464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==》</a:t>
            </a:r>
            <a:r>
              <a:rPr lang="zh-CN" altLang="en-US" dirty="0"/>
              <a:t>所以直白的说</a:t>
            </a:r>
            <a:r>
              <a:rPr lang="en-US" altLang="zh-CN" dirty="0"/>
              <a:t>Git</a:t>
            </a:r>
            <a:r>
              <a:rPr lang="zh-CN" altLang="en-US" dirty="0"/>
              <a:t>就是一种管理多人协同开发的工具</a:t>
            </a: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299210" y="1482271"/>
            <a:ext cx="3008630" cy="31692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>
            <a:noAutofit/>
          </a:bodyPr>
          <a:lstStyle/>
          <a:p>
            <a:pPr algn="ctr"/>
            <a:r>
              <a:rPr lang="en-US" altLang="zh-CN" sz="22000" b="1" dirty="0">
                <a:ln w="25400">
                  <a:solidFill>
                    <a:schemeClr val="accent1"/>
                  </a:solidFill>
                </a:ln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12893" y="1983833"/>
            <a:ext cx="6243774" cy="922021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Git </a:t>
            </a:r>
            <a:r>
              <a:rPr lang="zh-CN" altLang="en-US" dirty="0">
                <a:sym typeface="Arial" panose="020B0604020202020204" pitchFamily="34" charset="0"/>
              </a:rPr>
              <a:t>标签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9610AB-8515-4B09-A9D3-72682E42DF86}"/>
              </a:ext>
            </a:extLst>
          </p:cNvPr>
          <p:cNvSpPr txBox="1"/>
          <p:nvPr/>
        </p:nvSpPr>
        <p:spPr>
          <a:xfrm>
            <a:off x="4632705" y="3099710"/>
            <a:ext cx="61239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5.1</a:t>
            </a:r>
            <a:r>
              <a:rPr lang="zh-CN" altLang="en-US" sz="2400" dirty="0"/>
              <a:t> 标签管理</a:t>
            </a:r>
            <a:endParaRPr lang="en-US" altLang="zh-CN" sz="2400" dirty="0"/>
          </a:p>
          <a:p>
            <a:r>
              <a:rPr lang="en-US" altLang="zh-CN" sz="2400" dirty="0"/>
              <a:t>5.2</a:t>
            </a:r>
            <a:r>
              <a:rPr lang="zh-CN" altLang="en-US" sz="2400" dirty="0"/>
              <a:t> 创建标签</a:t>
            </a:r>
            <a:endParaRPr lang="en-US" altLang="zh-CN" sz="2400" dirty="0"/>
          </a:p>
          <a:p>
            <a:r>
              <a:rPr lang="en-US" altLang="zh-CN" sz="2400" dirty="0"/>
              <a:t>5.3</a:t>
            </a:r>
            <a:r>
              <a:rPr lang="zh-CN" altLang="en-US" sz="2400" dirty="0"/>
              <a:t>操作标签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28860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83991" y="539267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5.1</a:t>
            </a:r>
            <a:r>
              <a:rPr lang="zh-CN" altLang="en-US" dirty="0">
                <a:sym typeface="Arial" panose="020B0604020202020204" pitchFamily="34" charset="0"/>
              </a:rPr>
              <a:t> 标签管理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96A66B-CDD5-43BD-8B3D-8E11598F4750}"/>
              </a:ext>
            </a:extLst>
          </p:cNvPr>
          <p:cNvSpPr txBox="1"/>
          <p:nvPr/>
        </p:nvSpPr>
        <p:spPr>
          <a:xfrm>
            <a:off x="1542432" y="2136338"/>
            <a:ext cx="93501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1</a:t>
            </a:r>
            <a:r>
              <a:rPr lang="zh-CN" altLang="en-US" dirty="0"/>
              <a:t>、标签管理</a:t>
            </a:r>
          </a:p>
          <a:p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）、发布一个版本时，我们通常先在版本库里面打一个标签，这样就确定了打标签时刻的版本。将来无论什么时候要用，去某个标签就是把某个版本取出；所以标签对应与版本库的一个快照。</a:t>
            </a:r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）、标签虽然是版本库的一个快照，但其实它对应的是某个时刻的一个</a:t>
            </a:r>
            <a:r>
              <a:rPr lang="en-US" altLang="zh-CN" dirty="0"/>
              <a:t>commit</a:t>
            </a:r>
            <a:r>
              <a:rPr lang="zh-CN" altLang="en-US" dirty="0"/>
              <a:t>，是指向某个</a:t>
            </a:r>
            <a:r>
              <a:rPr lang="en-US" altLang="zh-CN" dirty="0"/>
              <a:t>commit</a:t>
            </a:r>
            <a:r>
              <a:rPr lang="zh-CN" altLang="en-US" dirty="0"/>
              <a:t>的指针，所以使用</a:t>
            </a:r>
            <a:r>
              <a:rPr lang="en-US" altLang="zh-CN" dirty="0"/>
              <a:t>commit id</a:t>
            </a:r>
            <a:r>
              <a:rPr lang="zh-CN" altLang="en-US" dirty="0"/>
              <a:t>也可以代替标签使用，但是这样明显不易理解。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39756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83991" y="539267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5.2</a:t>
            </a:r>
            <a:r>
              <a:rPr lang="zh-CN" altLang="en-US" dirty="0">
                <a:sym typeface="Arial" panose="020B0604020202020204" pitchFamily="34" charset="0"/>
              </a:rPr>
              <a:t> 创建标签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E9F87E-600D-432B-A25E-45425ACE68C4}"/>
              </a:ext>
            </a:extLst>
          </p:cNvPr>
          <p:cNvSpPr txBox="1"/>
          <p:nvPr/>
        </p:nvSpPr>
        <p:spPr>
          <a:xfrm>
            <a:off x="713769" y="1341641"/>
            <a:ext cx="107644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1)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git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中打标签非常简单，首先，需要切换到需要打标签的分支上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:	git checkout dev</a:t>
            </a:r>
          </a:p>
          <a:p>
            <a:endParaRPr lang="en-US" altLang="zh-CN" sz="12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2)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、用命令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git tag &lt;</a:t>
            </a:r>
            <a:r>
              <a:rPr lang="en-US" altLang="zh-CN" sz="1200" b="0" i="0" dirty="0" err="1">
                <a:solidFill>
                  <a:srgbClr val="121212"/>
                </a:solidFill>
                <a:effectLst/>
                <a:latin typeface="-apple-system"/>
              </a:rPr>
              <a:t>tagneme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&gt;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就可以打一个新的标签：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git tag v1.0</a:t>
            </a:r>
          </a:p>
          <a:p>
            <a:endParaRPr lang="en-US" altLang="zh-CN" sz="12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3)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、可以用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git tag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命令查看所有的标签：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git tag</a:t>
            </a:r>
          </a:p>
          <a:p>
            <a:endParaRPr lang="en-US" altLang="zh-CN" sz="12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4)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、默认标签是打在最新的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commit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上的，但是有时候，我们会忘记打标签，比如我们想给过去的一个提交打上标签，该怎么办呢？</a:t>
            </a:r>
          </a:p>
          <a:p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方法就是找到历史的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commit id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，在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`git tag &lt;tag name&gt;`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后面加上相应的标签就好了，假定历史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commit id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为：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`ab911f6`</a:t>
            </a:r>
          </a:p>
          <a:p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git tag v0.9 ab911f6</a:t>
            </a:r>
          </a:p>
          <a:p>
            <a:endParaRPr lang="en-US" altLang="zh-CN" sz="12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sz="12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5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）、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`git tag`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查看标签时，标签不是按时间顺序排列的，是按字母排序的。可以用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`git show &lt;tag name&gt;`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查看标签详细内容</a:t>
            </a:r>
          </a:p>
          <a:p>
            <a:endParaRPr lang="zh-CN" altLang="en-US" sz="14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6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）、在创建标签是可以添加一些其他的参数，用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-a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指定标签名，用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-m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指定说明文字</a:t>
            </a:r>
          </a:p>
          <a:p>
            <a:endParaRPr lang="zh-CN" altLang="en-US" sz="12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```</a:t>
            </a:r>
          </a:p>
          <a:p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git tag -a v0.1 -m "this is v0.1 version" ab911f6</a:t>
            </a:r>
          </a:p>
          <a:p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```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38243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83991" y="539267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5.2</a:t>
            </a:r>
            <a:r>
              <a:rPr lang="zh-CN" altLang="en-US" dirty="0">
                <a:sym typeface="Arial" panose="020B0604020202020204" pitchFamily="34" charset="0"/>
              </a:rPr>
              <a:t> 创建标签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E9F87E-600D-432B-A25E-45425ACE68C4}"/>
              </a:ext>
            </a:extLst>
          </p:cNvPr>
          <p:cNvSpPr txBox="1"/>
          <p:nvPr/>
        </p:nvSpPr>
        <p:spPr>
          <a:xfrm>
            <a:off x="713769" y="1341641"/>
            <a:ext cx="107644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3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、操作标签</a:t>
            </a:r>
          </a:p>
          <a:p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）、删除一个标签：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`git tag -d &lt;tag name&gt;`</a:t>
            </a:r>
          </a:p>
          <a:p>
            <a:endParaRPr lang="en-US" altLang="zh-CN" sz="12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）、刚创建的标签直存在于本地，所以可以安全删除，但是如果标签以及提交到远程仓库，删除的话就会有些麻烦</a:t>
            </a:r>
          </a:p>
          <a:p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将标签提交到远程仓库，使用命令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`:git push origin &lt;tag name&gt;`</a:t>
            </a:r>
          </a:p>
          <a:p>
            <a:endParaRPr lang="en-US" altLang="zh-CN" sz="12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```</a:t>
            </a:r>
          </a:p>
          <a:p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git push origin v1.0</a:t>
            </a:r>
          </a:p>
          <a:p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```</a:t>
            </a:r>
          </a:p>
          <a:p>
            <a:endParaRPr lang="en-US" altLang="zh-CN" sz="12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将全部标签提交到远程仓库，使用命令：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`git push origin --tags`</a:t>
            </a:r>
          </a:p>
          <a:p>
            <a:endParaRPr lang="en-US" altLang="zh-CN" sz="12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对于已经提交到远程仓库的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tag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怎么删除</a:t>
            </a:r>
          </a:p>
          <a:p>
            <a:endParaRPr lang="zh-CN" altLang="en-US" sz="12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先删除本地仓库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tag</a:t>
            </a:r>
          </a:p>
          <a:p>
            <a:endParaRPr lang="en-US" altLang="zh-CN" sz="12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```</a:t>
            </a:r>
          </a:p>
          <a:p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git tag -d v0.9</a:t>
            </a:r>
          </a:p>
          <a:p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```</a:t>
            </a:r>
          </a:p>
          <a:p>
            <a:endParaRPr lang="en-US" altLang="zh-CN" sz="12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再删除远程仓库的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tag</a:t>
            </a:r>
          </a:p>
          <a:p>
            <a:endParaRPr lang="en-US" altLang="zh-CN" sz="12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```</a:t>
            </a:r>
          </a:p>
          <a:p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git push origin :refs/tags/v0.9</a:t>
            </a:r>
          </a:p>
          <a:p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```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177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54" y="494474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1.2</a:t>
            </a:r>
            <a:r>
              <a:rPr lang="zh-CN" altLang="en-US" dirty="0">
                <a:sym typeface="Arial" panose="020B0604020202020204" pitchFamily="34" charset="0"/>
              </a:rPr>
              <a:t>分布式</a:t>
            </a:r>
            <a:r>
              <a:rPr lang="en-US" altLang="zh-CN" dirty="0">
                <a:sym typeface="Arial" panose="020B0604020202020204" pitchFamily="34" charset="0"/>
              </a:rPr>
              <a:t>VS</a:t>
            </a:r>
            <a:r>
              <a:rPr lang="zh-CN" altLang="en-US" dirty="0">
                <a:sym typeface="Arial" panose="020B0604020202020204" pitchFamily="34" charset="0"/>
              </a:rPr>
              <a:t>集中式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AAA545-F1F2-41DB-9746-D49AE496385B}"/>
              </a:ext>
            </a:extLst>
          </p:cNvPr>
          <p:cNvSpPr txBox="1"/>
          <p:nvPr/>
        </p:nvSpPr>
        <p:spPr>
          <a:xfrm>
            <a:off x="1027951" y="1397935"/>
            <a:ext cx="911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 Git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是目前世界上最先进的分布式版本控制系统。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C05DB3-5CE8-417E-B232-164C87AAB816}"/>
              </a:ext>
            </a:extLst>
          </p:cNvPr>
          <p:cNvSpPr txBox="1"/>
          <p:nvPr/>
        </p:nvSpPr>
        <p:spPr>
          <a:xfrm>
            <a:off x="1125706" y="1947128"/>
            <a:ext cx="905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什么是分布式版本控制系统？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49DB1A-092A-4DA9-B6FB-280DD1695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951" y="2639624"/>
            <a:ext cx="575426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 panose="020B0606030504020204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集中式：版本库集中存放在中央服务器，而干活的时候用的都是自己的电脑，所以要先从中央服务器取得最新的版本，然后开始干活，干完活了，再把自己的活推送给中央服务器。中央服务器就好比是一个图书馆，你要改一本书，必须先从图书馆借出来，然后回到家自己改，改完了，再放回图书馆。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 panose="020B0606030504020204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 panose="020B0606030504020204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altLang="zh-CN" sz="1200" dirty="0">
              <a:solidFill>
                <a:srgbClr val="333333"/>
              </a:solidFill>
              <a:ea typeface="Open Sans" panose="020B0606030504020204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 panose="020B0606030504020204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altLang="zh-CN" sz="1200" dirty="0">
              <a:solidFill>
                <a:srgbClr val="333333"/>
              </a:solidFill>
              <a:ea typeface="Open Sans" panose="020B0606030504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200" dirty="0">
              <a:solidFill>
                <a:srgbClr val="333333"/>
              </a:solidFill>
              <a:ea typeface="Open Sans" panose="020B0606030504020204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 panose="020B0606030504020204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分布式：分布式版本控制系统根本没有“中央服务器”，每个人的电脑上都是一个完整的版本库，这样，你工作的时候，就不需要联网了，因为版本库就在你自己的电脑上。既然每个人电脑上都有一个完整的版本库，那多个人如何协作呢？比方说你在自己电脑上改了文件A，你的同事也在他的电脑上改了文件A，这时，你们俩之间只需把各自的修改推送给对方，就可以互相看到对方的修改了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0B82A8-E00C-4346-A6AD-7B9F37A7B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601" y="2593459"/>
            <a:ext cx="2080360" cy="14212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BB9BB4C-A55D-4A54-B67E-285809CFC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711" y="4431618"/>
            <a:ext cx="1912408" cy="152921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54" y="494474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1.3</a:t>
            </a:r>
            <a:r>
              <a:rPr lang="zh-CN" altLang="en-US" dirty="0">
                <a:sym typeface="Arial" panose="020B0604020202020204" pitchFamily="34" charset="0"/>
              </a:rPr>
              <a:t>安装</a:t>
            </a:r>
            <a:r>
              <a:rPr lang="en-US" altLang="zh-CN" dirty="0">
                <a:sym typeface="Arial" panose="020B0604020202020204" pitchFamily="34" charset="0"/>
              </a:rPr>
              <a:t>Git</a:t>
            </a:r>
            <a:r>
              <a:rPr lang="zh-CN" altLang="en-US" dirty="0">
                <a:sym typeface="Arial" panose="020B0604020202020204" pitchFamily="34" charset="0"/>
              </a:rPr>
              <a:t>、创建版本库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AAA545-F1F2-41DB-9746-D49AE496385B}"/>
              </a:ext>
            </a:extLst>
          </p:cNvPr>
          <p:cNvSpPr txBox="1"/>
          <p:nvPr/>
        </p:nvSpPr>
        <p:spPr>
          <a:xfrm>
            <a:off x="1057273" y="1426271"/>
            <a:ext cx="96825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1</a:t>
            </a:r>
            <a:r>
              <a:rPr lang="zh-CN" altLang="en-US" sz="1200" dirty="0">
                <a:solidFill>
                  <a:srgbClr val="4D4D4D"/>
                </a:solidFill>
                <a:latin typeface="-apple-system"/>
              </a:rPr>
              <a:t>）、安装</a:t>
            </a:r>
          </a:p>
          <a:p>
            <a:r>
              <a:rPr lang="zh-CN" altLang="en-US" sz="1200" dirty="0">
                <a:solidFill>
                  <a:srgbClr val="4D4D4D"/>
                </a:solidFill>
                <a:latin typeface="-apple-system"/>
              </a:rPr>
              <a:t>对于</a:t>
            </a:r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`Centos`</a:t>
            </a:r>
            <a:r>
              <a:rPr lang="zh-CN" altLang="en-US" sz="1200" dirty="0">
                <a:solidFill>
                  <a:srgbClr val="4D4D4D"/>
                </a:solidFill>
                <a:latin typeface="-apple-system"/>
              </a:rPr>
              <a:t>可以用一条</a:t>
            </a:r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yum</a:t>
            </a:r>
            <a:r>
              <a:rPr lang="zh-CN" altLang="en-US" sz="1200" dirty="0">
                <a:solidFill>
                  <a:srgbClr val="4D4D4D"/>
                </a:solidFill>
                <a:latin typeface="-apple-system"/>
              </a:rPr>
              <a:t>命令自动安装</a:t>
            </a:r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:yum install git     //</a:t>
            </a:r>
          </a:p>
          <a:p>
            <a:endParaRPr lang="en-US" altLang="zh-CN" sz="1200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sz="1200" dirty="0">
                <a:solidFill>
                  <a:srgbClr val="4D4D4D"/>
                </a:solidFill>
                <a:latin typeface="-apple-system"/>
              </a:rPr>
              <a:t>对于</a:t>
            </a:r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Windows</a:t>
            </a:r>
            <a:r>
              <a:rPr lang="zh-CN" altLang="en-US" sz="1200" dirty="0">
                <a:solidFill>
                  <a:srgbClr val="4D4D4D"/>
                </a:solidFill>
                <a:latin typeface="-apple-system"/>
              </a:rPr>
              <a:t>系统直接从官网 ：</a:t>
            </a:r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[Git - Downloads (git-scm.com)](https://git-scm.com/downloads)</a:t>
            </a:r>
            <a:r>
              <a:rPr lang="zh-CN" altLang="en-US" sz="1200" dirty="0">
                <a:solidFill>
                  <a:srgbClr val="4D4D4D"/>
                </a:solidFill>
                <a:latin typeface="-apple-system"/>
              </a:rPr>
              <a:t>下载安装包一步一步安装</a:t>
            </a:r>
            <a:endParaRPr lang="en-US" altLang="zh-CN" sz="1200" dirty="0">
              <a:solidFill>
                <a:srgbClr val="4D4D4D"/>
              </a:solidFill>
              <a:latin typeface="-apple-system"/>
            </a:endParaRPr>
          </a:p>
          <a:p>
            <a:endParaRPr lang="en-US" altLang="zh-CN" dirty="0"/>
          </a:p>
          <a:p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2</a:t>
            </a:r>
            <a:r>
              <a:rPr lang="zh-CN" altLang="en-US" sz="1200" dirty="0">
                <a:solidFill>
                  <a:srgbClr val="4D4D4D"/>
                </a:solidFill>
                <a:latin typeface="-apple-system"/>
              </a:rPr>
              <a:t>）设置用户名和邮箱</a:t>
            </a:r>
            <a:endParaRPr lang="en-US" altLang="zh-CN" sz="1200" dirty="0">
              <a:solidFill>
                <a:srgbClr val="4D4D4D"/>
              </a:solidFill>
              <a:latin typeface="-apple-system"/>
            </a:endParaRPr>
          </a:p>
          <a:p>
            <a:endParaRPr lang="zh-CN" altLang="en-US" sz="1200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sz="1200" dirty="0">
                <a:solidFill>
                  <a:srgbClr val="4D4D4D"/>
                </a:solidFill>
                <a:latin typeface="-apple-system"/>
              </a:rPr>
              <a:t>安装完成后，还需要最后一步设置，在命令行输入</a:t>
            </a:r>
          </a:p>
          <a:p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$ git config --global user.name "Your Name"</a:t>
            </a:r>
          </a:p>
          <a:p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$ git config --global </a:t>
            </a:r>
            <a:r>
              <a:rPr lang="en-US" altLang="zh-CN" sz="1200" dirty="0" err="1">
                <a:solidFill>
                  <a:srgbClr val="4D4D4D"/>
                </a:solidFill>
                <a:latin typeface="-apple-system"/>
              </a:rPr>
              <a:t>user.email</a:t>
            </a:r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 </a:t>
            </a:r>
            <a:r>
              <a:rPr lang="en-US" altLang="zh-CN" sz="1200" dirty="0">
                <a:solidFill>
                  <a:srgbClr val="4D4D4D"/>
                </a:solidFill>
                <a:latin typeface="-apple-system"/>
                <a:hlinkClick r:id="rId4"/>
              </a:rPr>
              <a:t>email@example.com</a:t>
            </a:r>
            <a:endParaRPr lang="en-US" altLang="zh-CN" sz="1200" dirty="0">
              <a:solidFill>
                <a:srgbClr val="4D4D4D"/>
              </a:solidFill>
              <a:latin typeface="-apple-system"/>
            </a:endParaRPr>
          </a:p>
          <a:p>
            <a:endParaRPr lang="en-US" altLang="zh-CN" sz="1200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sz="1200" dirty="0">
                <a:solidFill>
                  <a:srgbClr val="4D4D4D"/>
                </a:solidFill>
                <a:latin typeface="-apple-system"/>
              </a:rPr>
              <a:t>因为</a:t>
            </a:r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Git</a:t>
            </a:r>
            <a:r>
              <a:rPr lang="zh-CN" altLang="en-US" sz="1200" dirty="0">
                <a:solidFill>
                  <a:srgbClr val="4D4D4D"/>
                </a:solidFill>
                <a:latin typeface="-apple-system"/>
              </a:rPr>
              <a:t>是分布式版本控制系统，所以，每个机器都必须自报家门：你的名字和</a:t>
            </a:r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Email</a:t>
            </a:r>
            <a:r>
              <a:rPr lang="zh-CN" altLang="en-US" sz="1200" dirty="0">
                <a:solidFill>
                  <a:srgbClr val="4D4D4D"/>
                </a:solidFill>
                <a:latin typeface="-apple-system"/>
              </a:rPr>
              <a:t>地址。设置好用户名邮箱之后就可以使用版本库了，对于每次</a:t>
            </a:r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`commit` </a:t>
            </a:r>
            <a:r>
              <a:rPr lang="zh-CN" altLang="en-US" sz="1200" dirty="0">
                <a:solidFill>
                  <a:srgbClr val="4D4D4D"/>
                </a:solidFill>
                <a:latin typeface="-apple-system"/>
              </a:rPr>
              <a:t>，</a:t>
            </a:r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`Git`</a:t>
            </a:r>
            <a:r>
              <a:rPr lang="zh-CN" altLang="en-US" sz="1200" dirty="0">
                <a:solidFill>
                  <a:srgbClr val="4D4D4D"/>
                </a:solidFill>
                <a:latin typeface="-apple-system"/>
              </a:rPr>
              <a:t>都会记录其用户名和邮箱。使用 </a:t>
            </a:r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`git log` </a:t>
            </a:r>
            <a:r>
              <a:rPr lang="zh-CN" altLang="en-US" sz="1200" dirty="0">
                <a:solidFill>
                  <a:srgbClr val="4D4D4D"/>
                </a:solidFill>
                <a:latin typeface="-apple-system"/>
              </a:rPr>
              <a:t>命令可以查看</a:t>
            </a:r>
            <a:endParaRPr lang="en-US" altLang="zh-CN" sz="1200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FE78006-7230-44AD-81E8-6A73E968C0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28" y="4219791"/>
            <a:ext cx="5210175" cy="1638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500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299210" y="1482271"/>
            <a:ext cx="3008630" cy="31692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>
            <a:noAutofit/>
          </a:bodyPr>
          <a:lstStyle/>
          <a:p>
            <a:pPr algn="ctr"/>
            <a:r>
              <a:rPr lang="en-US" altLang="zh-CN" sz="22000" b="1" dirty="0">
                <a:ln w="25400">
                  <a:solidFill>
                    <a:schemeClr val="accent1"/>
                  </a:solidFill>
                </a:ln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15342" y="1883588"/>
            <a:ext cx="6737639" cy="92202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版本控制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E9C97A-28E9-D54A-80A9-F4E5CDC1B914}"/>
              </a:ext>
            </a:extLst>
          </p:cNvPr>
          <p:cNvSpPr txBox="1"/>
          <p:nvPr/>
        </p:nvSpPr>
        <p:spPr>
          <a:xfrm>
            <a:off x="4668160" y="2805609"/>
            <a:ext cx="6123962" cy="2322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1000"/>
              </a:spcAft>
            </a:pPr>
            <a:r>
              <a:rPr lang="en-US" altLang="zh-CN" spc="15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2.1</a:t>
            </a:r>
            <a:r>
              <a:rPr lang="zh-CN" altLang="en-US" spc="15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pc="15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git status </a:t>
            </a:r>
            <a:r>
              <a:rPr lang="zh-CN" altLang="en-US" spc="15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pc="15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git diff</a:t>
            </a:r>
            <a:endParaRPr lang="zh-CN" altLang="en-US" spc="15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1000"/>
              </a:spcAft>
            </a:pPr>
            <a:r>
              <a:rPr lang="en-US" altLang="zh-CN" spc="15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2.2</a:t>
            </a:r>
            <a:r>
              <a:rPr lang="zh-CN" altLang="en-US" spc="15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版本回退</a:t>
            </a:r>
            <a:endParaRPr lang="en-US" altLang="zh-CN" spc="15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1000"/>
              </a:spcAft>
            </a:pPr>
            <a:r>
              <a:rPr lang="en-US" altLang="zh-CN" spc="15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2.3 </a:t>
            </a:r>
            <a:r>
              <a:rPr lang="zh-CN" altLang="en-US" spc="15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工作区和暂存区</a:t>
            </a:r>
            <a:endParaRPr lang="en-US" altLang="zh-CN" spc="15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1000"/>
              </a:spcAft>
            </a:pPr>
            <a:r>
              <a:rPr lang="en-US" altLang="zh-CN" spc="15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2.4 </a:t>
            </a:r>
            <a:r>
              <a:rPr lang="zh-CN" altLang="en-US" spc="15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管理修改	</a:t>
            </a:r>
          </a:p>
          <a:p>
            <a:r>
              <a:rPr lang="zh-CN" altLang="en-US" dirty="0"/>
              <a:t>	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73600" y="622395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2.</a:t>
            </a:r>
            <a:r>
              <a:rPr lang="zh-CN" altLang="en-US" dirty="0">
                <a:sym typeface="Arial" panose="020B0604020202020204" pitchFamily="34" charset="0"/>
              </a:rPr>
              <a:t>1</a:t>
            </a:r>
            <a:r>
              <a:rPr lang="en-US" altLang="zh-CN" dirty="0">
                <a:sym typeface="Arial" panose="020B0604020202020204" pitchFamily="34" charset="0"/>
              </a:rPr>
              <a:t>git status</a:t>
            </a:r>
            <a:r>
              <a:rPr lang="zh-CN" altLang="en-US" dirty="0">
                <a:sym typeface="Arial" panose="020B0604020202020204" pitchFamily="34" charset="0"/>
              </a:rPr>
              <a:t>、</a:t>
            </a:r>
            <a:r>
              <a:rPr lang="en-US" altLang="zh-CN" dirty="0">
                <a:sym typeface="Arial" panose="020B0604020202020204" pitchFamily="34" charset="0"/>
              </a:rPr>
              <a:t>git diff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68B18C-4E50-4552-9044-B6182A85D18A}"/>
              </a:ext>
            </a:extLst>
          </p:cNvPr>
          <p:cNvSpPr txBox="1"/>
          <p:nvPr/>
        </p:nvSpPr>
        <p:spPr>
          <a:xfrm>
            <a:off x="1182737" y="1641021"/>
            <a:ext cx="98265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）、</a:t>
            </a:r>
            <a:r>
              <a:rPr lang="en-US" altLang="zh-CN" sz="1200" dirty="0"/>
              <a:t>git status</a:t>
            </a:r>
          </a:p>
          <a:p>
            <a:r>
              <a:rPr lang="en-US" altLang="zh-CN" sz="1200" dirty="0"/>
              <a:t>`</a:t>
            </a:r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git status`</a:t>
            </a:r>
            <a:r>
              <a:rPr lang="zh-CN" altLang="en-US" sz="1200" dirty="0">
                <a:solidFill>
                  <a:srgbClr val="4D4D4D"/>
                </a:solidFill>
                <a:latin typeface="-apple-system"/>
              </a:rPr>
              <a:t>命令可以让我们时刻掌握仓库当前的状态</a:t>
            </a:r>
          </a:p>
          <a:p>
            <a:endParaRPr lang="zh-CN" altLang="en-US" sz="1200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sz="1200" dirty="0">
                <a:solidFill>
                  <a:srgbClr val="4D4D4D"/>
                </a:solidFill>
                <a:latin typeface="-apple-system"/>
              </a:rPr>
              <a:t>我们继续修改</a:t>
            </a:r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readme.txt</a:t>
            </a:r>
            <a:r>
              <a:rPr lang="zh-CN" altLang="en-US" sz="1200" dirty="0">
                <a:solidFill>
                  <a:srgbClr val="4D4D4D"/>
                </a:solidFill>
                <a:latin typeface="-apple-system"/>
              </a:rPr>
              <a:t>文件，改成如下内容：</a:t>
            </a:r>
          </a:p>
          <a:p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```</a:t>
            </a:r>
          </a:p>
          <a:p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Git is a distributed version control system.</a:t>
            </a:r>
          </a:p>
          <a:p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Git is free software.</a:t>
            </a:r>
          </a:p>
          <a:p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```</a:t>
            </a:r>
          </a:p>
          <a:p>
            <a:r>
              <a:rPr lang="zh-CN" altLang="en-US" sz="1200" dirty="0">
                <a:solidFill>
                  <a:srgbClr val="4D4D4D"/>
                </a:solidFill>
                <a:latin typeface="-apple-system"/>
              </a:rPr>
              <a:t>运行</a:t>
            </a:r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`git status`</a:t>
            </a:r>
            <a:r>
              <a:rPr lang="zh-CN" altLang="en-US" sz="1200" dirty="0">
                <a:solidFill>
                  <a:srgbClr val="4D4D4D"/>
                </a:solidFill>
                <a:latin typeface="-apple-system"/>
              </a:rPr>
              <a:t>命令看看结果：</a:t>
            </a:r>
          </a:p>
          <a:p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```</a:t>
            </a:r>
          </a:p>
          <a:p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$ git status</a:t>
            </a:r>
          </a:p>
          <a:p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On branch master</a:t>
            </a:r>
          </a:p>
          <a:p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Changes not staged for commit:</a:t>
            </a:r>
          </a:p>
          <a:p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  (use "git add &lt;file&gt;..." to update what will be committed)</a:t>
            </a:r>
          </a:p>
          <a:p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  (use "git checkout -- &lt;file&gt;..." to  discard changes in working directory)</a:t>
            </a:r>
          </a:p>
          <a:p>
            <a:endParaRPr lang="en-US" altLang="zh-CN" sz="1200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	modified:   readme.txt</a:t>
            </a:r>
          </a:p>
          <a:p>
            <a:endParaRPr lang="en-US" altLang="zh-CN" sz="1200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no changes added to commit (use "git add" and/or "git commit -a")</a:t>
            </a:r>
          </a:p>
          <a:p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```</a:t>
            </a:r>
          </a:p>
          <a:p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`git status`</a:t>
            </a:r>
            <a:r>
              <a:rPr lang="zh-CN" altLang="en-US" sz="1200" dirty="0">
                <a:solidFill>
                  <a:srgbClr val="4D4D4D"/>
                </a:solidFill>
                <a:latin typeface="-apple-system"/>
              </a:rPr>
              <a:t>命令可以让我们时刻掌握仓库当前的状态，上面的命令输出告诉我们，</a:t>
            </a:r>
            <a:r>
              <a:rPr lang="en-US" altLang="zh-CN" sz="1200" dirty="0">
                <a:solidFill>
                  <a:srgbClr val="4D4D4D"/>
                </a:solidFill>
                <a:latin typeface="-apple-system"/>
              </a:rPr>
              <a:t>`readme.txt`</a:t>
            </a:r>
            <a:r>
              <a:rPr lang="zh-CN" altLang="en-US" sz="1200" dirty="0">
                <a:solidFill>
                  <a:srgbClr val="4D4D4D"/>
                </a:solidFill>
                <a:latin typeface="-apple-system"/>
              </a:rPr>
              <a:t>被修改过了，但还没有准备提交的修改。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49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73600" y="622395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2.</a:t>
            </a:r>
            <a:r>
              <a:rPr lang="zh-CN" altLang="en-US" dirty="0">
                <a:sym typeface="Arial" panose="020B0604020202020204" pitchFamily="34" charset="0"/>
              </a:rPr>
              <a:t>1</a:t>
            </a:r>
            <a:r>
              <a:rPr lang="en-US" altLang="zh-CN" dirty="0">
                <a:sym typeface="Arial" panose="020B0604020202020204" pitchFamily="34" charset="0"/>
              </a:rPr>
              <a:t>git status</a:t>
            </a:r>
            <a:r>
              <a:rPr lang="zh-CN" altLang="en-US" dirty="0">
                <a:sym typeface="Arial" panose="020B0604020202020204" pitchFamily="34" charset="0"/>
              </a:rPr>
              <a:t>、</a:t>
            </a:r>
            <a:r>
              <a:rPr lang="en-US" altLang="zh-CN" dirty="0">
                <a:sym typeface="Arial" panose="020B0604020202020204" pitchFamily="34" charset="0"/>
              </a:rPr>
              <a:t>git diff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68B18C-4E50-4552-9044-B6182A85D18A}"/>
              </a:ext>
            </a:extLst>
          </p:cNvPr>
          <p:cNvSpPr txBox="1"/>
          <p:nvPr/>
        </p:nvSpPr>
        <p:spPr>
          <a:xfrm>
            <a:off x="1053996" y="1573909"/>
            <a:ext cx="98265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zh-CN" altLang="en-US" sz="1200" dirty="0"/>
              <a:t>）、</a:t>
            </a:r>
            <a:r>
              <a:rPr lang="en-US" altLang="zh-CN" sz="1200" dirty="0"/>
              <a:t>`git diff`</a:t>
            </a:r>
          </a:p>
          <a:p>
            <a:endParaRPr lang="en-US" altLang="zh-CN" sz="1200" dirty="0"/>
          </a:p>
          <a:p>
            <a:r>
              <a:rPr lang="en-US" altLang="zh-CN" sz="1200" dirty="0"/>
              <a:t>`git diff`</a:t>
            </a:r>
            <a:r>
              <a:rPr lang="zh-CN" altLang="en-US" sz="1200" dirty="0"/>
              <a:t>顾名思义就是查看</a:t>
            </a:r>
            <a:r>
              <a:rPr lang="en-US" altLang="zh-CN" sz="1200" dirty="0"/>
              <a:t>difference</a:t>
            </a:r>
            <a:r>
              <a:rPr lang="zh-CN" altLang="en-US" sz="1200" dirty="0"/>
              <a:t>，显示的格式正是</a:t>
            </a:r>
            <a:r>
              <a:rPr lang="en-US" altLang="zh-CN" sz="1200" dirty="0"/>
              <a:t>Unix</a:t>
            </a:r>
            <a:r>
              <a:rPr lang="zh-CN" altLang="en-US" sz="1200" dirty="0"/>
              <a:t>通用的</a:t>
            </a:r>
            <a:r>
              <a:rPr lang="en-US" altLang="zh-CN" sz="1200" dirty="0"/>
              <a:t>diff</a:t>
            </a:r>
            <a:r>
              <a:rPr lang="zh-CN" altLang="en-US" sz="1200" dirty="0"/>
              <a:t>格式</a:t>
            </a:r>
          </a:p>
          <a:p>
            <a:endParaRPr lang="zh-CN" altLang="en-US" sz="1200" dirty="0"/>
          </a:p>
          <a:p>
            <a:r>
              <a:rPr lang="en-US" altLang="zh-CN" sz="1200" dirty="0"/>
              <a:t>```</a:t>
            </a:r>
          </a:p>
          <a:p>
            <a:r>
              <a:rPr lang="en-US" altLang="zh-CN" sz="1200" dirty="0"/>
              <a:t>$ git diff readme.txt </a:t>
            </a:r>
          </a:p>
          <a:p>
            <a:r>
              <a:rPr lang="en-US" altLang="zh-CN" sz="1200" dirty="0"/>
              <a:t>diff --git a/readme.txt b/readme.txt</a:t>
            </a:r>
          </a:p>
          <a:p>
            <a:r>
              <a:rPr lang="en-US" altLang="zh-CN" sz="1200" dirty="0"/>
              <a:t>index 46d49bf..9247db6 100644</a:t>
            </a:r>
          </a:p>
          <a:p>
            <a:r>
              <a:rPr lang="en-US" altLang="zh-CN" sz="1200" dirty="0"/>
              <a:t>--- a/readme.txt</a:t>
            </a:r>
          </a:p>
          <a:p>
            <a:r>
              <a:rPr lang="en-US" altLang="zh-CN" sz="1200" dirty="0"/>
              <a:t>+++ b/readme.txt</a:t>
            </a:r>
          </a:p>
          <a:p>
            <a:r>
              <a:rPr lang="en-US" altLang="zh-CN" sz="1200" dirty="0"/>
              <a:t>@@ -1,2 +1,2 @@</a:t>
            </a:r>
          </a:p>
          <a:p>
            <a:r>
              <a:rPr lang="en-US" altLang="zh-CN" sz="1200" dirty="0"/>
              <a:t>-Git is a version control system.</a:t>
            </a:r>
          </a:p>
          <a:p>
            <a:r>
              <a:rPr lang="en-US" altLang="zh-CN" sz="1200" dirty="0"/>
              <a:t>+Git is a distributed version control system.</a:t>
            </a:r>
          </a:p>
          <a:p>
            <a:r>
              <a:rPr lang="en-US" altLang="zh-CN" sz="1200" dirty="0"/>
              <a:t> Git is free software.</a:t>
            </a:r>
          </a:p>
          <a:p>
            <a:r>
              <a:rPr lang="en-US" altLang="zh-CN" sz="1200" dirty="0"/>
              <a:t>```</a:t>
            </a:r>
          </a:p>
          <a:p>
            <a:endParaRPr lang="en-US" altLang="zh-CN" sz="1200" dirty="0"/>
          </a:p>
          <a:p>
            <a:r>
              <a:rPr lang="zh-CN" altLang="en-US" sz="1200" dirty="0"/>
              <a:t>可以从上面的命令输出看到，我们在第一行添加了一个</a:t>
            </a:r>
            <a:r>
              <a:rPr lang="en-US" altLang="zh-CN" sz="1200" dirty="0"/>
              <a:t>`distributed`</a:t>
            </a:r>
            <a:r>
              <a:rPr lang="zh-CN" altLang="en-US" sz="1200" dirty="0"/>
              <a:t>单词。</a:t>
            </a:r>
            <a:endParaRPr lang="zh-CN" altLang="en-US" sz="1200" dirty="0">
              <a:solidFill>
                <a:srgbClr val="4D4D4D"/>
              </a:solidFill>
              <a:latin typeface="-apple-syste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32156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5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6915_5*i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6915_5*l_h_f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6915_5*l_h_i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6915_5*l_h_f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6915_5*l_h_i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6915_5*l_h_f*1_3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6915_5*l_h_i*1_3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6915_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6915_5*l_h_f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6915_5*l_h_i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6915_5*l_h_f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6915_5*l_h_i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7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点击此处添加正文，文字是您思炼，为了演示发布的良好效果，请言简意赅的阐述您的观点。点击此处添加正文，请言简意赅的阐述您的观点。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8"/>
  <p:tag name="KSO_WM_TEMPLATE_SUBCATEGORY" val="0"/>
  <p:tag name="KSO_WM_TEMPLATE_MASTER_TYPE" val="1"/>
  <p:tag name="KSO_WM_TEMPLATE_COLOR_TYPE" val="1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6915"/>
  <p:tag name="KSO_WM_SLIDE_LAYOUT" val="a_d_f"/>
  <p:tag name="KSO_WM_SLIDE_LAYOUT_CNT" val="1_1_1"/>
  <p:tag name="KSO_WM_SLIDE_TYPE" val="text"/>
  <p:tag name="KSO_WM_SLIDE_SUBTYPE" val="picTxt"/>
  <p:tag name="KSO_WM_SLIDE_SIZE" val="864*455"/>
  <p:tag name="KSO_WM_SLIDE_POSITION" val="64*39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8"/>
  <p:tag name="KSO_WM_TEMPLATE_SUBCATEGORY" val="0"/>
  <p:tag name="KSO_WM_TEMPLATE_MASTER_TYPE" val="1"/>
  <p:tag name="KSO_WM_TEMPLATE_COLOR_TYPE" val="1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6915"/>
  <p:tag name="KSO_WM_SLIDE_LAYOUT" val="a_d_f"/>
  <p:tag name="KSO_WM_SLIDE_LAYOUT_CNT" val="1_1_1"/>
  <p:tag name="KSO_WM_SLIDE_TYPE" val="text"/>
  <p:tag name="KSO_WM_SLIDE_SUBTYPE" val="picTxt"/>
  <p:tag name="KSO_WM_SLIDE_SIZE" val="864*455"/>
  <p:tag name="KSO_WM_SLIDE_POSITION" val="64*39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8"/>
  <p:tag name="KSO_WM_TEMPLATE_SUBCATEGORY" val="0"/>
  <p:tag name="KSO_WM_TEMPLATE_MASTER_TYPE" val="1"/>
  <p:tag name="KSO_WM_TEMPLATE_COLOR_TYPE" val="1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6915"/>
  <p:tag name="KSO_WM_SLIDE_LAYOUT" val="a_d_f"/>
  <p:tag name="KSO_WM_SLIDE_LAYOUT_CNT" val="1_1_1"/>
  <p:tag name="KSO_WM_SLIDE_TYPE" val="text"/>
  <p:tag name="KSO_WM_SLIDE_SUBTYPE" val="picTxt"/>
  <p:tag name="KSO_WM_SLIDE_SIZE" val="864*455"/>
  <p:tag name="KSO_WM_SLIDE_POSITION" val="64*39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8"/>
  <p:tag name="KSO_WM_TEMPLATE_SUBCATEGORY" val="0"/>
  <p:tag name="KSO_WM_TEMPLATE_MASTER_TYPE" val="1"/>
  <p:tag name="KSO_WM_TEMPLATE_COLOR_TYPE" val="1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6915"/>
  <p:tag name="KSO_WM_SLIDE_LAYOUT" val="a_d_f"/>
  <p:tag name="KSO_WM_SLIDE_LAYOUT_CNT" val="1_1_1"/>
  <p:tag name="KSO_WM_SLIDE_TYPE" val="text"/>
  <p:tag name="KSO_WM_SLIDE_SUBTYPE" val="picTxt"/>
  <p:tag name="KSO_WM_SLIDE_SIZE" val="864*455"/>
  <p:tag name="KSO_WM_SLIDE_POSITION" val="64*39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8"/>
  <p:tag name="KSO_WM_TEMPLATE_SUBCATEGORY" val="0"/>
  <p:tag name="KSO_WM_TEMPLATE_MASTER_TYPE" val="1"/>
  <p:tag name="KSO_WM_TEMPLATE_COLOR_TYPE" val="1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6915"/>
  <p:tag name="KSO_WM_SLIDE_LAYOUT" val="a_d_f"/>
  <p:tag name="KSO_WM_SLIDE_LAYOUT_CNT" val="1_1_1"/>
  <p:tag name="KSO_WM_SLIDE_TYPE" val="text"/>
  <p:tag name="KSO_WM_SLIDE_SUBTYPE" val="picTxt"/>
  <p:tag name="KSO_WM_SLIDE_SIZE" val="864*455"/>
  <p:tag name="KSO_WM_SLIDE_POSITION" val="64*39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1354</TotalTime>
  <Words>7113</Words>
  <Application>Microsoft Office PowerPoint</Application>
  <PresentationFormat>宽屏</PresentationFormat>
  <Paragraphs>685</Paragraphs>
  <Slides>43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-apple-system</vt:lpstr>
      <vt:lpstr>Arial Unicode MS</vt:lpstr>
      <vt:lpstr>SF Pro SC</vt:lpstr>
      <vt:lpstr>Arial</vt:lpstr>
      <vt:lpstr>Calibri</vt:lpstr>
      <vt:lpstr>Open Sans</vt:lpstr>
      <vt:lpstr>Wingdings</vt:lpstr>
      <vt:lpstr>Office 主题</vt:lpstr>
      <vt:lpstr>2_Office 主题​​</vt:lpstr>
      <vt:lpstr> Git</vt:lpstr>
      <vt:lpstr>PowerPoint 演示文稿</vt:lpstr>
      <vt:lpstr>Git入门</vt:lpstr>
      <vt:lpstr>1.1Git简介</vt:lpstr>
      <vt:lpstr>1.2分布式VS集中式</vt:lpstr>
      <vt:lpstr>1.3安装Git、创建版本库</vt:lpstr>
      <vt:lpstr>Git版本控制</vt:lpstr>
      <vt:lpstr>2.1git status、git diff</vt:lpstr>
      <vt:lpstr>2.1git status、git diff</vt:lpstr>
      <vt:lpstr>2.2 版本回退</vt:lpstr>
      <vt:lpstr>2.2 版本回退</vt:lpstr>
      <vt:lpstr>2.2 版本回退</vt:lpstr>
      <vt:lpstr>2.3 工作区和暂存区</vt:lpstr>
      <vt:lpstr>2.3 工作区和暂存区</vt:lpstr>
      <vt:lpstr>2.4 管理修改</vt:lpstr>
      <vt:lpstr>2.4 管理修改</vt:lpstr>
      <vt:lpstr>2.5 删除文件</vt:lpstr>
      <vt:lpstr>远程仓库</vt:lpstr>
      <vt:lpstr>PowerPoint 演示文稿</vt:lpstr>
      <vt:lpstr>PowerPoint 演示文稿</vt:lpstr>
      <vt:lpstr>PowerPoint 演示文稿</vt:lpstr>
      <vt:lpstr>PowerPoint 演示文稿</vt:lpstr>
      <vt:lpstr>分支管理</vt:lpstr>
      <vt:lpstr>4.1创建与合并分支</vt:lpstr>
      <vt:lpstr>4.1创建与合并分支</vt:lpstr>
      <vt:lpstr>4.1创建与合并分支</vt:lpstr>
      <vt:lpstr>4.2解决冲突</vt:lpstr>
      <vt:lpstr>4.2解决冲突</vt:lpstr>
      <vt:lpstr>4.2解决冲突</vt:lpstr>
      <vt:lpstr>4.3分支策略</vt:lpstr>
      <vt:lpstr>4.3分支策略</vt:lpstr>
      <vt:lpstr>4.3分支策略</vt:lpstr>
      <vt:lpstr>4.3分支策略</vt:lpstr>
      <vt:lpstr>4.3分支策略</vt:lpstr>
      <vt:lpstr>4.3分支策略</vt:lpstr>
      <vt:lpstr>4.4多人协作</vt:lpstr>
      <vt:lpstr>4.4多人协作</vt:lpstr>
      <vt:lpstr>4.4多人协作</vt:lpstr>
      <vt:lpstr>4.4多人协作</vt:lpstr>
      <vt:lpstr>Git 标签</vt:lpstr>
      <vt:lpstr>5.1 标签管理</vt:lpstr>
      <vt:lpstr>5.2 创建标签</vt:lpstr>
      <vt:lpstr>5.2 创建标签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需求分析</dc:title>
  <dc:creator>yang huang</dc:creator>
  <cp:lastModifiedBy>Administrator</cp:lastModifiedBy>
  <cp:revision>125</cp:revision>
  <dcterms:created xsi:type="dcterms:W3CDTF">2020-11-28T15:30:00Z</dcterms:created>
  <dcterms:modified xsi:type="dcterms:W3CDTF">2022-11-20T15:32:11Z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