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heme/theme3.xml" ContentType="application/vnd.openxmlformats-officedocument.theme+xml"/>
  <Override PartName="/ppt/tags/tag299.xml" ContentType="application/vnd.openxmlformats-officedocument.presentationml.tags+xml"/>
  <Override PartName="/ppt/tags/tag300.xml" ContentType="application/vnd.openxmlformats-officedocument.presentationml.tags+xml"/>
  <Override PartName="/ppt/notesSlides/notesSlide1.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2.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3.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4.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5.xml" ContentType="application/vnd.openxmlformats-officedocument.presentationml.notesSlid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6.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7.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8.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8" r:id="rId2"/>
  </p:sldMasterIdLst>
  <p:notesMasterIdLst>
    <p:notesMasterId r:id="rId45"/>
  </p:notesMasterIdLst>
  <p:sldIdLst>
    <p:sldId id="256" r:id="rId3"/>
    <p:sldId id="260" r:id="rId4"/>
    <p:sldId id="262" r:id="rId5"/>
    <p:sldId id="263" r:id="rId6"/>
    <p:sldId id="264" r:id="rId7"/>
    <p:sldId id="302" r:id="rId8"/>
    <p:sldId id="276" r:id="rId9"/>
    <p:sldId id="296" r:id="rId10"/>
    <p:sldId id="333" r:id="rId11"/>
    <p:sldId id="273" r:id="rId12"/>
    <p:sldId id="334" r:id="rId13"/>
    <p:sldId id="335" r:id="rId14"/>
    <p:sldId id="294" r:id="rId15"/>
    <p:sldId id="336" r:id="rId16"/>
    <p:sldId id="295" r:id="rId17"/>
    <p:sldId id="337" r:id="rId18"/>
    <p:sldId id="338" r:id="rId19"/>
    <p:sldId id="283" r:id="rId20"/>
    <p:sldId id="304" r:id="rId21"/>
    <p:sldId id="339" r:id="rId22"/>
    <p:sldId id="340" r:id="rId23"/>
    <p:sldId id="341" r:id="rId24"/>
    <p:sldId id="310" r:id="rId25"/>
    <p:sldId id="312" r:id="rId26"/>
    <p:sldId id="313" r:id="rId27"/>
    <p:sldId id="314" r:id="rId28"/>
    <p:sldId id="316" r:id="rId29"/>
    <p:sldId id="317" r:id="rId30"/>
    <p:sldId id="318" r:id="rId31"/>
    <p:sldId id="330" r:id="rId32"/>
    <p:sldId id="331" r:id="rId33"/>
    <p:sldId id="332" r:id="rId34"/>
    <p:sldId id="319" r:id="rId35"/>
    <p:sldId id="320" r:id="rId36"/>
    <p:sldId id="321" r:id="rId37"/>
    <p:sldId id="322" r:id="rId38"/>
    <p:sldId id="324" r:id="rId39"/>
    <p:sldId id="325" r:id="rId40"/>
    <p:sldId id="326" r:id="rId41"/>
    <p:sldId id="327" r:id="rId42"/>
    <p:sldId id="328" r:id="rId43"/>
    <p:sldId id="32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5115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4057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26625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9187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2.xml"/><Relationship Id="rId5" Type="http://schemas.openxmlformats.org/officeDocument/2006/relationships/tags" Target="../tags/tag24.xml"/><Relationship Id="rId4"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2.xml"/><Relationship Id="rId4" Type="http://schemas.openxmlformats.org/officeDocument/2006/relationships/tags" Target="../tags/tag4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2.xml"/><Relationship Id="rId4" Type="http://schemas.openxmlformats.org/officeDocument/2006/relationships/tags" Target="../tags/tag6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slideMaster" Target="../slideMasters/slideMaster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slideMaster" Target="../slideMasters/slideMaster2.xml"/><Relationship Id="rId4" Type="http://schemas.openxmlformats.org/officeDocument/2006/relationships/tags" Target="../tags/tag91.xml"/><Relationship Id="rId9" Type="http://schemas.openxmlformats.org/officeDocument/2006/relationships/tags" Target="../tags/tag9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10" Type="http://schemas.openxmlformats.org/officeDocument/2006/relationships/slideMaster" Target="../slideMasters/slideMaster2.xml"/><Relationship Id="rId4" Type="http://schemas.openxmlformats.org/officeDocument/2006/relationships/tags" Target="../tags/tag100.xml"/><Relationship Id="rId9" Type="http://schemas.openxmlformats.org/officeDocument/2006/relationships/tags" Target="../tags/tag105.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slideMaster" Target="../slideMasters/slideMaster2.xml"/><Relationship Id="rId4" Type="http://schemas.openxmlformats.org/officeDocument/2006/relationships/tags" Target="../tags/tag117.xml"/><Relationship Id="rId9" Type="http://schemas.openxmlformats.org/officeDocument/2006/relationships/tags" Target="../tags/tag12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slideMaster" Target="../slideMasters/slideMaster2.xml"/><Relationship Id="rId4" Type="http://schemas.openxmlformats.org/officeDocument/2006/relationships/tags" Target="../tags/tag17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80.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slideMaster" Target="../slideMasters/slideMaster2.xml"/><Relationship Id="rId4" Type="http://schemas.openxmlformats.org/officeDocument/2006/relationships/tags" Target="../tags/tag176.xml"/><Relationship Id="rId9" Type="http://schemas.openxmlformats.org/officeDocument/2006/relationships/tags" Target="../tags/tag18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10" Type="http://schemas.openxmlformats.org/officeDocument/2006/relationships/slideMaster" Target="../slideMasters/slideMaster2.xml"/><Relationship Id="rId4" Type="http://schemas.openxmlformats.org/officeDocument/2006/relationships/tags" Target="../tags/tag185.xml"/><Relationship Id="rId9" Type="http://schemas.openxmlformats.org/officeDocument/2006/relationships/tags" Target="../tags/tag190.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10" Type="http://schemas.openxmlformats.org/officeDocument/2006/relationships/slideMaster" Target="../slideMasters/slideMaster2.xml"/><Relationship Id="rId4" Type="http://schemas.openxmlformats.org/officeDocument/2006/relationships/tags" Target="../tags/tag202.xml"/><Relationship Id="rId9" Type="http://schemas.openxmlformats.org/officeDocument/2006/relationships/tags" Target="../tags/tag20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10.xml"/><Relationship Id="rId7" Type="http://schemas.openxmlformats.org/officeDocument/2006/relationships/slideMaster" Target="../slideMasters/slideMaster2.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2.xml"/><Relationship Id="rId4" Type="http://schemas.openxmlformats.org/officeDocument/2006/relationships/tags" Target="../tags/tag236.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9"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slideMaster" Target="../slideMasters/slideMaster2.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265.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10" Type="http://schemas.openxmlformats.org/officeDocument/2006/relationships/slideMaster" Target="../slideMasters/slideMaster2.xml"/><Relationship Id="rId4" Type="http://schemas.openxmlformats.org/officeDocument/2006/relationships/tags" Target="../tags/tag261.xml"/><Relationship Id="rId9" Type="http://schemas.openxmlformats.org/officeDocument/2006/relationships/tags" Target="../tags/tag266.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10" Type="http://schemas.openxmlformats.org/officeDocument/2006/relationships/slideMaster" Target="../slideMasters/slideMaster2.xml"/><Relationship Id="rId4" Type="http://schemas.openxmlformats.org/officeDocument/2006/relationships/tags" Target="../tags/tag270.xml"/><Relationship Id="rId9" Type="http://schemas.openxmlformats.org/officeDocument/2006/relationships/tags" Target="../tags/tag275.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83.xml"/><Relationship Id="rId3" Type="http://schemas.openxmlformats.org/officeDocument/2006/relationships/tags" Target="../tags/tag278.xml"/><Relationship Id="rId7" Type="http://schemas.openxmlformats.org/officeDocument/2006/relationships/tags" Target="../tags/tag282.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9"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291.xml"/><Relationship Id="rId3" Type="http://schemas.openxmlformats.org/officeDocument/2006/relationships/tags" Target="../tags/tag286.xml"/><Relationship Id="rId7" Type="http://schemas.openxmlformats.org/officeDocument/2006/relationships/tags" Target="../tags/tag290.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5" Type="http://schemas.openxmlformats.org/officeDocument/2006/relationships/tags" Target="../tags/tag288.xml"/><Relationship Id="rId10" Type="http://schemas.openxmlformats.org/officeDocument/2006/relationships/slideMaster" Target="../slideMasters/slideMaster2.xml"/><Relationship Id="rId4" Type="http://schemas.openxmlformats.org/officeDocument/2006/relationships/tags" Target="../tags/tag287.xml"/><Relationship Id="rId9" Type="http://schemas.openxmlformats.org/officeDocument/2006/relationships/tags" Target="../tags/tag292.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slideMaster" Target="../slideMasters/slideMaster2.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pPr/>
              <a:t>2022/11/17</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pPr/>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pitchFamily="34" charset="-122"/>
              </a:defRPr>
            </a:lvl1pPr>
            <a:lvl2pPr>
              <a:defRPr sz="1600" baseline="0">
                <a:solidFill>
                  <a:schemeClr val="tx1">
                    <a:lumMod val="75000"/>
                    <a:lumOff val="25000"/>
                  </a:schemeClr>
                </a:solidFill>
                <a:latin typeface="Arial" panose="020B0604020202020204" pitchFamily="34" charset="0"/>
                <a:ea typeface="微软雅黑" panose="020B0503020204020204" pitchFamily="34" charset="-122"/>
              </a:defRPr>
            </a:lvl2pPr>
            <a:lvl3pPr>
              <a:defRPr sz="1600" baseline="0">
                <a:solidFill>
                  <a:schemeClr val="tx1">
                    <a:lumMod val="75000"/>
                    <a:lumOff val="25000"/>
                  </a:schemeClr>
                </a:solidFill>
                <a:latin typeface="Arial" panose="020B0604020202020204" pitchFamily="34" charset="0"/>
                <a:ea typeface="微软雅黑" panose="020B0503020204020204" pitchFamily="34" charset="-122"/>
              </a:defRPr>
            </a:lvl3pPr>
            <a:lvl4pPr>
              <a:defRPr sz="1600" baseline="0">
                <a:solidFill>
                  <a:schemeClr val="tx1">
                    <a:lumMod val="75000"/>
                    <a:lumOff val="25000"/>
                  </a:schemeClr>
                </a:solidFill>
                <a:latin typeface="Arial" panose="020B0604020202020204" pitchFamily="34" charset="0"/>
                <a:ea typeface="微软雅黑" panose="020B0503020204020204" pitchFamily="34" charset="-122"/>
              </a:defRPr>
            </a:lvl4pPr>
            <a:lvl5pPr>
              <a:defRPr sz="160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2022/11/17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2022/11/17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pPr/>
              <a:t>2022/11/17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pPr/>
              <a:t>2022/11/17</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pPr/>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extLst>
      <p:ext uri="{BB962C8B-B14F-4D97-AF65-F5344CB8AC3E}">
        <p14:creationId xmlns:p14="http://schemas.microsoft.com/office/powerpoint/2010/main" val="2822891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2736314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1375299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887240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pPr/>
              <a:t>2022/11/17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pPr/>
              <a:t>2022/11/17</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pPr/>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pPr/>
              <a:t>2022/11/17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2022/11/17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ags" Target="../tags/tag1.xml"/><Relationship Id="rId47" Type="http://schemas.openxmlformats.org/officeDocument/2006/relationships/tags" Target="../tags/tag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tags" Target="../tags/tag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ags" Target="../tags/tag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ags" Target="../tags/tag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ags" Target="../tags/tag5.xml"/><Relationship Id="rId20" Type="http://schemas.openxmlformats.org/officeDocument/2006/relationships/slideLayout" Target="../slideLayouts/slideLayout31.xml"/><Relationship Id="rId4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2022/11/17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2"/>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4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4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pPr/>
              <a:t>2022/11/17</a:t>
            </a:fld>
            <a:endParaRPr lang="zh-CN" altLang="en-US"/>
          </a:p>
        </p:txBody>
      </p:sp>
      <p:sp>
        <p:nvSpPr>
          <p:cNvPr id="5" name="页脚占位符 4"/>
          <p:cNvSpPr>
            <a:spLocks noGrp="1"/>
          </p:cNvSpPr>
          <p:nvPr>
            <p:ph type="ftr" sz="quarter" idx="3"/>
            <p:custDataLst>
              <p:tags r:id="rId4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4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pPr/>
              <a:t>‹#›</a:t>
            </a:fld>
            <a:endParaRPr lang="zh-CN" altLang="en-US" dirty="0"/>
          </a:p>
        </p:txBody>
      </p:sp>
      <p:sp>
        <p:nvSpPr>
          <p:cNvPr id="7" name="KSO_TEMPLATE" hidden="1"/>
          <p:cNvSpPr/>
          <p:nvPr>
            <p:custDataLst>
              <p:tags r:id="rId4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29" r:id="rId19"/>
    <p:sldLayoutId id="2147483730" r:id="rId20"/>
    <p:sldLayoutId id="2147483731" r:id="rId21"/>
    <p:sldLayoutId id="2147483732" r:id="rId22"/>
    <p:sldLayoutId id="2147483687" r:id="rId23"/>
    <p:sldLayoutId id="2147483689" r:id="rId24"/>
    <p:sldLayoutId id="2147483693" r:id="rId25"/>
    <p:sldLayoutId id="2147483694" r:id="rId26"/>
    <p:sldLayoutId id="2147483695" r:id="rId27"/>
    <p:sldLayoutId id="2147483696" r:id="rId28"/>
    <p:sldLayoutId id="2147483697" r:id="rId29"/>
    <p:sldLayoutId id="2147483661" r:id="rId30"/>
    <p:sldLayoutId id="2147483668" r:id="rId31"/>
    <p:sldLayoutId id="2147483670" r:id="rId32"/>
    <p:sldLayoutId id="2147483671" r:id="rId33"/>
    <p:sldLayoutId id="2147483672" r:id="rId34"/>
    <p:sldLayoutId id="2147483673" r:id="rId35"/>
    <p:sldLayoutId id="2147483674" r:id="rId36"/>
    <p:sldLayoutId id="2147483675" r:id="rId37"/>
    <p:sldLayoutId id="2147483676" r:id="rId38"/>
    <p:sldLayoutId id="2147483677" r:id="rId39"/>
    <p:sldLayoutId id="2147483678" r:id="rId4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0.xml"/><Relationship Id="rId1" Type="http://schemas.openxmlformats.org/officeDocument/2006/relationships/tags" Target="../tags/tag299.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4.xml"/><Relationship Id="rId1" Type="http://schemas.openxmlformats.org/officeDocument/2006/relationships/tags" Target="../tags/tag33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6.xml"/><Relationship Id="rId1" Type="http://schemas.openxmlformats.org/officeDocument/2006/relationships/tags" Target="../tags/tag33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8.xml"/><Relationship Id="rId1" Type="http://schemas.openxmlformats.org/officeDocument/2006/relationships/tags" Target="../tags/tag33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0.xml"/><Relationship Id="rId1" Type="http://schemas.openxmlformats.org/officeDocument/2006/relationships/tags" Target="../tags/tag33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2.xml"/><Relationship Id="rId1" Type="http://schemas.openxmlformats.org/officeDocument/2006/relationships/tags" Target="../tags/tag34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4.xml"/><Relationship Id="rId1" Type="http://schemas.openxmlformats.org/officeDocument/2006/relationships/tags" Target="../tags/tag34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6.xml"/><Relationship Id="rId1" Type="http://schemas.openxmlformats.org/officeDocument/2006/relationships/tags" Target="../tags/tag34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8.xml"/><Relationship Id="rId1" Type="http://schemas.openxmlformats.org/officeDocument/2006/relationships/tags" Target="../tags/tag347.xml"/></Relationships>
</file>

<file path=ppt/slides/_rels/slide18.xml.rels><?xml version="1.0" encoding="UTF-8" standalone="yes"?>
<Relationships xmlns="http://schemas.openxmlformats.org/package/2006/relationships"><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 Id="rId5" Type="http://schemas.openxmlformats.org/officeDocument/2006/relationships/notesSlide" Target="../notesSlides/notesSlide5.xml"/><Relationship Id="rId4"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53.xml"/><Relationship Id="rId1" Type="http://schemas.openxmlformats.org/officeDocument/2006/relationships/tags" Target="../tags/tag352.xml"/><Relationship Id="rId5" Type="http://schemas.openxmlformats.org/officeDocument/2006/relationships/image" Target="../media/image7.png"/><Relationship Id="rId4" Type="http://schemas.openxmlformats.org/officeDocument/2006/relationships/hyperlink" Target="mailto:youremail@example.com"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tags" Target="../tags/tag313.xml"/><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tags" Target="../tags/tag312.xml"/><Relationship Id="rId17" Type="http://schemas.openxmlformats.org/officeDocument/2006/relationships/notesSlide" Target="../notesSlides/notesSlide2.xml"/><Relationship Id="rId2" Type="http://schemas.openxmlformats.org/officeDocument/2006/relationships/tags" Target="../tags/tag302.xml"/><Relationship Id="rId16" Type="http://schemas.openxmlformats.org/officeDocument/2006/relationships/slideLayout" Target="../slideLayouts/slideLayout18.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tags" Target="../tags/tag311.xml"/><Relationship Id="rId5" Type="http://schemas.openxmlformats.org/officeDocument/2006/relationships/tags" Target="../tags/tag305.xml"/><Relationship Id="rId15" Type="http://schemas.openxmlformats.org/officeDocument/2006/relationships/tags" Target="../tags/tag315.xml"/><Relationship Id="rId10" Type="http://schemas.openxmlformats.org/officeDocument/2006/relationships/tags" Target="../tags/tag310.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tags" Target="../tags/tag3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hyperlink" Target="mailto:git@github.com:Mthios-s/learngit.git"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57.xml"/><Relationship Id="rId1" Type="http://schemas.openxmlformats.org/officeDocument/2006/relationships/tags" Target="../tags/tag35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59.xml"/><Relationship Id="rId1" Type="http://schemas.openxmlformats.org/officeDocument/2006/relationships/tags" Target="../tags/tag358.xml"/><Relationship Id="rId4" Type="http://schemas.openxmlformats.org/officeDocument/2006/relationships/hyperlink" Target="mailto:git@github.com:Mthion-s/gitskills.git" TargetMode="External"/></Relationships>
</file>

<file path=ppt/slides/_rels/slide23.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 Id="rId5" Type="http://schemas.openxmlformats.org/officeDocument/2006/relationships/notesSlide" Target="../notesSlides/notesSlide6.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4.xml"/><Relationship Id="rId1" Type="http://schemas.openxmlformats.org/officeDocument/2006/relationships/tags" Target="../tags/tag36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6.xml"/><Relationship Id="rId1" Type="http://schemas.openxmlformats.org/officeDocument/2006/relationships/tags" Target="../tags/tag365.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0.xml"/><Relationship Id="rId1" Type="http://schemas.openxmlformats.org/officeDocument/2006/relationships/tags" Target="../tags/tag369.xml"/></Relationships>
</file>

<file path=ppt/slides/_rels/slide28.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 Id="rId5" Type="http://schemas.openxmlformats.org/officeDocument/2006/relationships/notesSlide" Target="../notesSlides/notesSlide7.xml"/><Relationship Id="rId4"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5.xml"/><Relationship Id="rId1" Type="http://schemas.openxmlformats.org/officeDocument/2006/relationships/tags" Target="../tags/tag374.xml"/></Relationships>
</file>

<file path=ppt/slides/_rels/slide3.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31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7.xml"/><Relationship Id="rId1" Type="http://schemas.openxmlformats.org/officeDocument/2006/relationships/tags" Target="../tags/tag37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9.xml"/><Relationship Id="rId1" Type="http://schemas.openxmlformats.org/officeDocument/2006/relationships/tags" Target="../tags/tag378.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81.xml"/><Relationship Id="rId1" Type="http://schemas.openxmlformats.org/officeDocument/2006/relationships/tags" Target="../tags/tag380.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5" Type="http://schemas.openxmlformats.org/officeDocument/2006/relationships/notesSlide" Target="../notesSlides/notesSlide8.xml"/><Relationship Id="rId4"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86.xml"/><Relationship Id="rId1" Type="http://schemas.openxmlformats.org/officeDocument/2006/relationships/tags" Target="../tags/tag38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88.xml"/><Relationship Id="rId1" Type="http://schemas.openxmlformats.org/officeDocument/2006/relationships/tags" Target="../tags/tag387.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0.xml"/><Relationship Id="rId1" Type="http://schemas.openxmlformats.org/officeDocument/2006/relationships/tags" Target="../tags/tag389.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2.xml"/><Relationship Id="rId1" Type="http://schemas.openxmlformats.org/officeDocument/2006/relationships/tags" Target="../tags/tag391.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4.xml"/><Relationship Id="rId1" Type="http://schemas.openxmlformats.org/officeDocument/2006/relationships/tags" Target="../tags/tag39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6.xml"/><Relationship Id="rId1" Type="http://schemas.openxmlformats.org/officeDocument/2006/relationships/tags" Target="../tags/tag39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21.xml"/><Relationship Id="rId1" Type="http://schemas.openxmlformats.org/officeDocument/2006/relationships/tags" Target="../tags/tag320.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98.xml"/><Relationship Id="rId1" Type="http://schemas.openxmlformats.org/officeDocument/2006/relationships/tags" Target="../tags/tag397.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00.xml"/><Relationship Id="rId1" Type="http://schemas.openxmlformats.org/officeDocument/2006/relationships/tags" Target="../tags/tag399.xml"/></Relationships>
</file>

<file path=ppt/slides/_rels/slide42.xml.rels><?xml version="1.0" encoding="UTF-8" standalone="yes"?>
<Relationships xmlns="http://schemas.openxmlformats.org/package/2006/relationships"><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 Id="rId5" Type="http://schemas.openxmlformats.org/officeDocument/2006/relationships/notesSlide" Target="../notesSlides/notesSlide9.xml"/><Relationship Id="rId4"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3.xml"/><Relationship Id="rId1" Type="http://schemas.openxmlformats.org/officeDocument/2006/relationships/tags" Target="../tags/tag32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5.xml"/><Relationship Id="rId1" Type="http://schemas.openxmlformats.org/officeDocument/2006/relationships/tags" Target="../tags/tag324.xml"/><Relationship Id="rId5" Type="http://schemas.openxmlformats.org/officeDocument/2006/relationships/image" Target="../media/image4.png"/><Relationship Id="rId4" Type="http://schemas.openxmlformats.org/officeDocument/2006/relationships/hyperlink" Target="mailto:email@example.com"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5" Type="http://schemas.openxmlformats.org/officeDocument/2006/relationships/notesSlide" Target="../notesSlides/notesSlide4.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0.xml"/><Relationship Id="rId1" Type="http://schemas.openxmlformats.org/officeDocument/2006/relationships/tags" Target="../tags/tag32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32.xml"/><Relationship Id="rId1" Type="http://schemas.openxmlformats.org/officeDocument/2006/relationships/tags" Target="../tags/tag3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a:xfrm>
            <a:off x="846168" y="1056808"/>
            <a:ext cx="9144000" cy="1281806"/>
          </a:xfrm>
        </p:spPr>
        <p:txBody>
          <a:bodyPr/>
          <a:lstStyle/>
          <a:p>
            <a:r>
              <a:rPr lang="en-US" altLang="zh-CN" dirty="0">
                <a:sym typeface="Arial" panose="020B0604020202020204" pitchFamily="34" charset="0"/>
              </a:rPr>
              <a:t>	Git</a:t>
            </a:r>
            <a:endParaRPr lang="zh-CN" altLang="en-US" dirty="0">
              <a:sym typeface="Arial" panose="020B0604020202020204" pitchFamily="34" charset="0"/>
            </a:endParaRPr>
          </a:p>
        </p:txBody>
      </p:sp>
      <p:sp>
        <p:nvSpPr>
          <p:cNvPr id="5" name="TextBox 4"/>
          <p:cNvSpPr txBox="1"/>
          <p:nvPr/>
        </p:nvSpPr>
        <p:spPr>
          <a:xfrm>
            <a:off x="891915" y="2690734"/>
            <a:ext cx="9110186" cy="1015663"/>
          </a:xfrm>
          <a:prstGeom prst="rect">
            <a:avLst/>
          </a:prstGeom>
          <a:noFill/>
        </p:spPr>
        <p:txBody>
          <a:bodyPr wrap="none" rtlCol="0">
            <a:spAutoFit/>
          </a:bodyPr>
          <a:lstStyle/>
          <a:p>
            <a:r>
              <a:rPr lang="en-US" altLang="zh-CN" sz="6000" dirty="0">
                <a:solidFill>
                  <a:srgbClr val="0070C0"/>
                </a:solidFill>
              </a:rPr>
              <a:t>			————</a:t>
            </a:r>
            <a:r>
              <a:rPr lang="zh-CN" altLang="en-US" sz="6000" dirty="0">
                <a:solidFill>
                  <a:srgbClr val="0070C0"/>
                </a:solidFill>
              </a:rPr>
              <a:t>学习笔记</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2.2</a:t>
            </a:r>
            <a:r>
              <a:rPr lang="zh-CN" altLang="en-US" dirty="0">
                <a:sym typeface="Arial" panose="020B0604020202020204" pitchFamily="34" charset="0"/>
              </a:rPr>
              <a:t> </a:t>
            </a:r>
            <a:r>
              <a:rPr lang="zh-CN" altLang="en-US" sz="3200" dirty="0"/>
              <a:t>版本回退</a:t>
            </a:r>
            <a:endParaRPr lang="zh-CN" altLang="en-US" dirty="0">
              <a:sym typeface="Arial" panose="020B0604020202020204" pitchFamily="34" charset="0"/>
            </a:endParaRPr>
          </a:p>
        </p:txBody>
      </p:sp>
      <p:sp>
        <p:nvSpPr>
          <p:cNvPr id="9" name="文本框 8">
            <a:extLst>
              <a:ext uri="{FF2B5EF4-FFF2-40B4-BE49-F238E27FC236}">
                <a16:creationId xmlns:a16="http://schemas.microsoft.com/office/drawing/2014/main" id="{A0B589BA-F686-4EFD-A422-CABD23FB04FD}"/>
              </a:ext>
            </a:extLst>
          </p:cNvPr>
          <p:cNvSpPr txBox="1"/>
          <p:nvPr/>
        </p:nvSpPr>
        <p:spPr>
          <a:xfrm>
            <a:off x="836636" y="1375207"/>
            <a:ext cx="10355262" cy="4893647"/>
          </a:xfrm>
          <a:prstGeom prst="rect">
            <a:avLst/>
          </a:prstGeom>
          <a:noFill/>
        </p:spPr>
        <p:txBody>
          <a:bodyPr wrap="square">
            <a:spAutoFit/>
          </a:bodyPr>
          <a:lstStyle/>
          <a:p>
            <a:r>
              <a:rPr lang="en-US" altLang="zh-CN" sz="1200" dirty="0"/>
              <a:t>1</a:t>
            </a:r>
            <a:r>
              <a:rPr lang="zh-CN" altLang="en-US" sz="1200" dirty="0"/>
              <a:t>）</a:t>
            </a:r>
            <a:r>
              <a:rPr lang="en-US" altLang="zh-CN" sz="1200" dirty="0"/>
              <a:t>`commit`</a:t>
            </a:r>
          </a:p>
          <a:p>
            <a:r>
              <a:rPr lang="zh-CN" altLang="en-US" sz="1200" dirty="0"/>
              <a:t>不断对文件进行修改，然后不断提交</a:t>
            </a:r>
            <a:r>
              <a:rPr lang="en-US" altLang="zh-CN" sz="1200" dirty="0"/>
              <a:t>`commit`</a:t>
            </a:r>
            <a:r>
              <a:rPr lang="zh-CN" altLang="en-US" sz="1200" dirty="0"/>
              <a:t>修改到版本库里，每当你觉得文件修改到一定程度的时候，就可以“保存一个快照”，这个快照在</a:t>
            </a:r>
            <a:r>
              <a:rPr lang="en-US" altLang="zh-CN" sz="1200" dirty="0"/>
              <a:t>Git</a:t>
            </a:r>
            <a:r>
              <a:rPr lang="zh-CN" altLang="en-US" sz="1200" dirty="0"/>
              <a:t>中被称为</a:t>
            </a:r>
            <a:r>
              <a:rPr lang="en-US" altLang="zh-CN" sz="1200" dirty="0"/>
              <a:t>`commit`</a:t>
            </a:r>
            <a:r>
              <a:rPr lang="zh-CN" altLang="en-US" sz="1200" dirty="0"/>
              <a:t>。一旦你把文件改乱了，或者误删了文件，还可以从最近的一个</a:t>
            </a:r>
            <a:r>
              <a:rPr lang="en-US" altLang="zh-CN" sz="1200" dirty="0"/>
              <a:t>`commit`</a:t>
            </a:r>
            <a:r>
              <a:rPr lang="zh-CN" altLang="en-US" sz="1200" dirty="0"/>
              <a:t>恢复，然后继续工作，而不是把几个月的工作成果全部丢失。</a:t>
            </a:r>
          </a:p>
          <a:p>
            <a:endParaRPr lang="zh-CN" altLang="en-US" sz="1200" dirty="0"/>
          </a:p>
          <a:p>
            <a:r>
              <a:rPr lang="en-US" altLang="zh-CN" sz="1200" dirty="0"/>
              <a:t>2</a:t>
            </a:r>
            <a:r>
              <a:rPr lang="zh-CN" altLang="en-US" sz="1200" dirty="0"/>
              <a:t>）</a:t>
            </a:r>
            <a:r>
              <a:rPr lang="en-US" altLang="zh-CN" sz="1200" dirty="0"/>
              <a:t>`git log`</a:t>
            </a:r>
          </a:p>
          <a:p>
            <a:r>
              <a:rPr lang="zh-CN" altLang="en-US" sz="1200" dirty="0"/>
              <a:t>当然了，在实际工作中，我们脑子里怎么可能记得一个几千行的文件每次都改了什么内容，不然要版本控制系统干什么。版本控制系统肯定有某个命令可以告诉我们历史记录，在</a:t>
            </a:r>
            <a:r>
              <a:rPr lang="en-US" altLang="zh-CN" sz="1200" dirty="0"/>
              <a:t>Git</a:t>
            </a:r>
            <a:r>
              <a:rPr lang="zh-CN" altLang="en-US" sz="1200" dirty="0"/>
              <a:t>中，我们用</a:t>
            </a:r>
            <a:r>
              <a:rPr lang="en-US" altLang="zh-CN" sz="1200" dirty="0"/>
              <a:t>`git log`</a:t>
            </a:r>
            <a:r>
              <a:rPr lang="zh-CN" altLang="en-US" sz="1200" dirty="0"/>
              <a:t>命令查看：</a:t>
            </a:r>
            <a:endParaRPr lang="en-US" altLang="zh-CN" sz="1200" dirty="0"/>
          </a:p>
          <a:p>
            <a:r>
              <a:rPr lang="en-US" altLang="zh-CN" sz="1200" dirty="0"/>
              <a:t>$ git log</a:t>
            </a:r>
          </a:p>
          <a:p>
            <a:r>
              <a:rPr lang="en-US" altLang="zh-CN" sz="1200" dirty="0"/>
              <a:t>commit 1094adb7b9b3807259d8cb349e7df1d4d6477073 (HEAD -&gt; master)</a:t>
            </a:r>
          </a:p>
          <a:p>
            <a:r>
              <a:rPr lang="en-US" altLang="zh-CN" sz="1200" dirty="0"/>
              <a:t>Author: Michael Liao &lt;askxuefeng@gmail.com&gt;</a:t>
            </a:r>
          </a:p>
          <a:p>
            <a:r>
              <a:rPr lang="en-US" altLang="zh-CN" sz="1200" dirty="0"/>
              <a:t>Date:   Fri May 18 21:06:15 2018 +0800</a:t>
            </a:r>
          </a:p>
          <a:p>
            <a:endParaRPr lang="en-US" altLang="zh-CN" sz="1200" dirty="0"/>
          </a:p>
          <a:p>
            <a:r>
              <a:rPr lang="en-US" altLang="zh-CN" sz="1200" dirty="0"/>
              <a:t>    append GPL</a:t>
            </a:r>
          </a:p>
          <a:p>
            <a:endParaRPr lang="en-US" altLang="zh-CN" sz="1200" dirty="0"/>
          </a:p>
          <a:p>
            <a:r>
              <a:rPr lang="en-US" altLang="zh-CN" sz="1200" dirty="0"/>
              <a:t>commit e475afc93c209a690c39c13a46716e8fa000c366</a:t>
            </a:r>
          </a:p>
          <a:p>
            <a:r>
              <a:rPr lang="en-US" altLang="zh-CN" sz="1200" dirty="0"/>
              <a:t>Author: Michael Liao &lt;askxuefeng@gmail.com&gt;</a:t>
            </a:r>
          </a:p>
          <a:p>
            <a:r>
              <a:rPr lang="en-US" altLang="zh-CN" sz="1200" dirty="0"/>
              <a:t>Date:   Fri May 18 21:03:36 2018 +0800</a:t>
            </a:r>
          </a:p>
          <a:p>
            <a:endParaRPr lang="en-US" altLang="zh-CN" sz="1200" dirty="0"/>
          </a:p>
          <a:p>
            <a:r>
              <a:rPr lang="en-US" altLang="zh-CN" sz="1200" dirty="0"/>
              <a:t>    add distributed</a:t>
            </a:r>
          </a:p>
          <a:p>
            <a:endParaRPr lang="en-US" altLang="zh-CN" sz="1200" dirty="0"/>
          </a:p>
          <a:p>
            <a:r>
              <a:rPr lang="en-US" altLang="zh-CN" sz="1200" dirty="0"/>
              <a:t>commit eaadf4e385e865d25c48e7ca9c8395c3f7dfaef0</a:t>
            </a:r>
          </a:p>
          <a:p>
            <a:r>
              <a:rPr lang="en-US" altLang="zh-CN" sz="1200" dirty="0"/>
              <a:t>Author: Michael Liao &lt;askxuefeng@gmail.com&gt;</a:t>
            </a:r>
          </a:p>
          <a:p>
            <a:r>
              <a:rPr lang="en-US" altLang="zh-CN" sz="1200" dirty="0"/>
              <a:t>Date:   Fri May 18 20:59:18 2018 +0800</a:t>
            </a:r>
          </a:p>
          <a:p>
            <a:endParaRPr lang="en-US" altLang="zh-CN" sz="1200" dirty="0"/>
          </a:p>
          <a:p>
            <a:r>
              <a:rPr lang="en-US" altLang="zh-CN" sz="1200" dirty="0"/>
              <a:t>    wrote a readme file</a:t>
            </a:r>
            <a:endParaRPr lang="zh-CN" altLang="en-US" sz="1200"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2.2</a:t>
            </a:r>
            <a:r>
              <a:rPr lang="zh-CN" altLang="en-US" dirty="0">
                <a:sym typeface="Arial" panose="020B0604020202020204" pitchFamily="34" charset="0"/>
              </a:rPr>
              <a:t> </a:t>
            </a:r>
            <a:r>
              <a:rPr lang="zh-CN" altLang="en-US" sz="3200" dirty="0"/>
              <a:t>版本回退</a:t>
            </a:r>
            <a:endParaRPr lang="zh-CN" altLang="en-US" dirty="0">
              <a:sym typeface="Arial" panose="020B0604020202020204" pitchFamily="34" charset="0"/>
            </a:endParaRPr>
          </a:p>
        </p:txBody>
      </p:sp>
      <p:sp>
        <p:nvSpPr>
          <p:cNvPr id="9" name="文本框 8">
            <a:extLst>
              <a:ext uri="{FF2B5EF4-FFF2-40B4-BE49-F238E27FC236}">
                <a16:creationId xmlns:a16="http://schemas.microsoft.com/office/drawing/2014/main" id="{A0B589BA-F686-4EFD-A422-CABD23FB04FD}"/>
              </a:ext>
            </a:extLst>
          </p:cNvPr>
          <p:cNvSpPr txBox="1"/>
          <p:nvPr/>
        </p:nvSpPr>
        <p:spPr>
          <a:xfrm>
            <a:off x="1105083" y="1509431"/>
            <a:ext cx="10355262" cy="3231654"/>
          </a:xfrm>
          <a:prstGeom prst="rect">
            <a:avLst/>
          </a:prstGeom>
          <a:noFill/>
        </p:spPr>
        <p:txBody>
          <a:bodyPr wrap="square">
            <a:spAutoFit/>
          </a:bodyPr>
          <a:lstStyle/>
          <a:p>
            <a:r>
              <a:rPr lang="en-US" altLang="zh-CN" sz="1200" dirty="0"/>
              <a:t>`git log`</a:t>
            </a:r>
            <a:r>
              <a:rPr lang="zh-CN" altLang="en-US" sz="1200" dirty="0"/>
              <a:t>命令显示从最近到最远的提交日志，我们可以看到</a:t>
            </a:r>
            <a:r>
              <a:rPr lang="en-US" altLang="zh-CN" sz="1200" dirty="0"/>
              <a:t>3</a:t>
            </a:r>
            <a:r>
              <a:rPr lang="zh-CN" altLang="en-US" sz="1200" dirty="0"/>
              <a:t>次提交，最近的一次是</a:t>
            </a:r>
            <a:r>
              <a:rPr lang="en-US" altLang="zh-CN" sz="1200" dirty="0"/>
              <a:t>`append GPL`</a:t>
            </a:r>
            <a:r>
              <a:rPr lang="zh-CN" altLang="en-US" sz="1200" dirty="0"/>
              <a:t>，上一次是</a:t>
            </a:r>
            <a:r>
              <a:rPr lang="en-US" altLang="zh-CN" sz="1200" dirty="0"/>
              <a:t>`add distributed`</a:t>
            </a:r>
            <a:r>
              <a:rPr lang="zh-CN" altLang="en-US" sz="1200" dirty="0"/>
              <a:t>，最早的一次是</a:t>
            </a:r>
            <a:r>
              <a:rPr lang="en-US" altLang="zh-CN" sz="1200" dirty="0"/>
              <a:t>`wrote a readme file`</a:t>
            </a:r>
            <a:r>
              <a:rPr lang="zh-CN" altLang="en-US" sz="1200" dirty="0"/>
              <a:t>。</a:t>
            </a:r>
          </a:p>
          <a:p>
            <a:endParaRPr lang="zh-CN" altLang="en-US" sz="1200" dirty="0"/>
          </a:p>
          <a:p>
            <a:r>
              <a:rPr lang="zh-CN" altLang="en-US" sz="1200" dirty="0"/>
              <a:t>如果嫌输出信息太多，看得眼花缭乱的，可以试试加上</a:t>
            </a:r>
            <a:r>
              <a:rPr lang="en-US" altLang="zh-CN" sz="1200" dirty="0"/>
              <a:t>`--pretty=</a:t>
            </a:r>
            <a:r>
              <a:rPr lang="en-US" altLang="zh-CN" sz="1200" dirty="0" err="1"/>
              <a:t>oneline</a:t>
            </a:r>
            <a:r>
              <a:rPr lang="en-US" altLang="zh-CN" sz="1200" dirty="0"/>
              <a:t>`</a:t>
            </a:r>
            <a:r>
              <a:rPr lang="zh-CN" altLang="en-US" sz="1200" dirty="0"/>
              <a:t>参数：</a:t>
            </a:r>
          </a:p>
          <a:p>
            <a:endParaRPr lang="zh-CN" altLang="en-US" sz="1200" dirty="0"/>
          </a:p>
          <a:p>
            <a:r>
              <a:rPr lang="en-US" altLang="zh-CN" sz="1200" dirty="0"/>
              <a:t>```</a:t>
            </a:r>
          </a:p>
          <a:p>
            <a:r>
              <a:rPr lang="en-US" altLang="zh-CN" sz="1200" dirty="0"/>
              <a:t>$ git log --pretty=</a:t>
            </a:r>
            <a:r>
              <a:rPr lang="en-US" altLang="zh-CN" sz="1200" dirty="0" err="1"/>
              <a:t>oneline</a:t>
            </a:r>
            <a:endParaRPr lang="en-US" altLang="zh-CN" sz="1200" dirty="0"/>
          </a:p>
          <a:p>
            <a:r>
              <a:rPr lang="en-US" altLang="zh-CN" sz="1200" dirty="0"/>
              <a:t>1094adb7b9b3807259d8cb349e7df1d4d6477073 (HEAD -&gt; master) append GPL</a:t>
            </a:r>
          </a:p>
          <a:p>
            <a:r>
              <a:rPr lang="en-US" altLang="zh-CN" sz="1200" dirty="0"/>
              <a:t>e475afc93c209a690c39c13a46716e8fa000c366 add distributed</a:t>
            </a:r>
          </a:p>
          <a:p>
            <a:r>
              <a:rPr lang="en-US" altLang="zh-CN" sz="1200" dirty="0"/>
              <a:t>eaadf4e385e865d25c48e7ca9c8395c3f7dfaef0 wrote a readme file</a:t>
            </a:r>
          </a:p>
          <a:p>
            <a:r>
              <a:rPr lang="en-US" altLang="zh-CN" sz="1200" dirty="0"/>
              <a:t>```</a:t>
            </a:r>
          </a:p>
          <a:p>
            <a:endParaRPr lang="en-US" altLang="zh-CN" sz="1200" dirty="0"/>
          </a:p>
          <a:p>
            <a:r>
              <a:rPr lang="zh-CN" altLang="en-US" sz="1200" dirty="0"/>
              <a:t>一大串类似</a:t>
            </a:r>
            <a:r>
              <a:rPr lang="en-US" altLang="zh-CN" sz="1200" dirty="0"/>
              <a:t>`1094adb...`</a:t>
            </a:r>
            <a:r>
              <a:rPr lang="zh-CN" altLang="en-US" sz="1200" dirty="0"/>
              <a:t>的是</a:t>
            </a:r>
            <a:r>
              <a:rPr lang="en-US" altLang="zh-CN" sz="1200" dirty="0"/>
              <a:t>`commit id`</a:t>
            </a:r>
            <a:r>
              <a:rPr lang="zh-CN" altLang="en-US" sz="1200" dirty="0"/>
              <a:t>（版本号）</a:t>
            </a:r>
            <a:endParaRPr lang="en-US" altLang="zh-CN" sz="1200" dirty="0"/>
          </a:p>
          <a:p>
            <a:endParaRPr lang="en-US" altLang="zh-CN" sz="1200" dirty="0"/>
          </a:p>
          <a:p>
            <a:endParaRPr lang="en-US" altLang="zh-CN" sz="1200" dirty="0"/>
          </a:p>
          <a:p>
            <a:endParaRPr lang="en-US" altLang="zh-CN" sz="1200" dirty="0"/>
          </a:p>
          <a:p>
            <a:endParaRPr lang="zh-CN" altLang="en-US" sz="1200" dirty="0"/>
          </a:p>
        </p:txBody>
      </p:sp>
    </p:spTree>
    <p:custDataLst>
      <p:tags r:id="rId1"/>
    </p:custDataLst>
    <p:extLst>
      <p:ext uri="{BB962C8B-B14F-4D97-AF65-F5344CB8AC3E}">
        <p14:creationId xmlns:p14="http://schemas.microsoft.com/office/powerpoint/2010/main" val="15170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2.2</a:t>
            </a:r>
            <a:r>
              <a:rPr lang="zh-CN" altLang="en-US" dirty="0">
                <a:sym typeface="Arial" panose="020B0604020202020204" pitchFamily="34" charset="0"/>
              </a:rPr>
              <a:t> </a:t>
            </a:r>
            <a:r>
              <a:rPr lang="zh-CN" altLang="en-US" sz="3200" dirty="0"/>
              <a:t>版本回退</a:t>
            </a:r>
            <a:endParaRPr lang="zh-CN" altLang="en-US" dirty="0">
              <a:sym typeface="Arial" panose="020B0604020202020204" pitchFamily="34" charset="0"/>
            </a:endParaRPr>
          </a:p>
        </p:txBody>
      </p:sp>
      <p:sp>
        <p:nvSpPr>
          <p:cNvPr id="9" name="文本框 8">
            <a:extLst>
              <a:ext uri="{FF2B5EF4-FFF2-40B4-BE49-F238E27FC236}">
                <a16:creationId xmlns:a16="http://schemas.microsoft.com/office/drawing/2014/main" id="{A0B589BA-F686-4EFD-A422-CABD23FB04FD}"/>
              </a:ext>
            </a:extLst>
          </p:cNvPr>
          <p:cNvSpPr txBox="1"/>
          <p:nvPr/>
        </p:nvSpPr>
        <p:spPr>
          <a:xfrm>
            <a:off x="1079916" y="1568154"/>
            <a:ext cx="10355262" cy="4524315"/>
          </a:xfrm>
          <a:prstGeom prst="rect">
            <a:avLst/>
          </a:prstGeom>
          <a:noFill/>
        </p:spPr>
        <p:txBody>
          <a:bodyPr wrap="square">
            <a:spAutoFit/>
          </a:bodyPr>
          <a:lstStyle/>
          <a:p>
            <a:r>
              <a:rPr lang="en-US" altLang="zh-CN" sz="1200" dirty="0"/>
              <a:t>3</a:t>
            </a:r>
            <a:r>
              <a:rPr lang="zh-CN" altLang="en-US" sz="1200" dirty="0"/>
              <a:t>）</a:t>
            </a:r>
            <a:r>
              <a:rPr lang="en-US" altLang="zh-CN" sz="1200" dirty="0"/>
              <a:t>`git reset`</a:t>
            </a:r>
          </a:p>
          <a:p>
            <a:endParaRPr lang="en-US" altLang="zh-CN" sz="1200" dirty="0"/>
          </a:p>
          <a:p>
            <a:r>
              <a:rPr lang="zh-CN" altLang="en-US" sz="1200" dirty="0"/>
              <a:t>当我们要把当前版本</a:t>
            </a:r>
            <a:r>
              <a:rPr lang="en-US" altLang="zh-CN" sz="1200" dirty="0"/>
              <a:t>`append GPL`</a:t>
            </a:r>
            <a:r>
              <a:rPr lang="zh-CN" altLang="en-US" sz="1200" dirty="0"/>
              <a:t>回退到上一个版本</a:t>
            </a:r>
            <a:r>
              <a:rPr lang="en-US" altLang="zh-CN" sz="1200" dirty="0"/>
              <a:t>`add distributed`</a:t>
            </a:r>
            <a:r>
              <a:rPr lang="zh-CN" altLang="en-US" sz="1200" dirty="0"/>
              <a:t>，就可以使用</a:t>
            </a:r>
            <a:r>
              <a:rPr lang="en-US" altLang="zh-CN" sz="1200" dirty="0"/>
              <a:t>`git reset`</a:t>
            </a:r>
            <a:r>
              <a:rPr lang="zh-CN" altLang="en-US" sz="1200" dirty="0"/>
              <a:t>命令：</a:t>
            </a:r>
          </a:p>
          <a:p>
            <a:endParaRPr lang="zh-CN" altLang="en-US" sz="1200" dirty="0"/>
          </a:p>
          <a:p>
            <a:r>
              <a:rPr lang="en-US" altLang="zh-CN" sz="1200" dirty="0"/>
              <a:t>```</a:t>
            </a:r>
          </a:p>
          <a:p>
            <a:r>
              <a:rPr lang="en-US" altLang="zh-CN" sz="1200" dirty="0"/>
              <a:t>$ git reset --hard HEAD^   //HEAD^</a:t>
            </a:r>
            <a:r>
              <a:rPr lang="zh-CN" altLang="en-US" sz="1200" dirty="0"/>
              <a:t>指针也可以改成</a:t>
            </a:r>
            <a:r>
              <a:rPr lang="en-US" altLang="zh-CN" sz="1200" dirty="0"/>
              <a:t>commit id</a:t>
            </a:r>
          </a:p>
          <a:p>
            <a:r>
              <a:rPr lang="en-US" altLang="zh-CN" sz="1200" dirty="0"/>
              <a:t>HEAD is now at e475afc add distributed</a:t>
            </a:r>
          </a:p>
          <a:p>
            <a:r>
              <a:rPr lang="en-US" altLang="zh-CN" sz="1200" dirty="0"/>
              <a:t>```</a:t>
            </a:r>
          </a:p>
          <a:p>
            <a:endParaRPr lang="en-US" altLang="zh-CN" sz="1200" dirty="0"/>
          </a:p>
          <a:p>
            <a:r>
              <a:rPr lang="en-US" altLang="zh-CN" sz="1200" dirty="0"/>
              <a:t>**</a:t>
            </a:r>
            <a:r>
              <a:rPr lang="zh-CN" altLang="en-US" sz="1200" dirty="0"/>
              <a:t>当我们回退到太早的版本，我们突然又想回到新的版本，而在</a:t>
            </a:r>
            <a:r>
              <a:rPr lang="en-US" altLang="zh-CN" sz="1200" dirty="0"/>
              <a:t>git log</a:t>
            </a:r>
            <a:r>
              <a:rPr lang="zh-CN" altLang="en-US" sz="1200" dirty="0"/>
              <a:t>中找到不</a:t>
            </a:r>
            <a:r>
              <a:rPr lang="en-US" altLang="zh-CN" sz="1200" dirty="0"/>
              <a:t>commit id</a:t>
            </a:r>
            <a:r>
              <a:rPr lang="zh-CN" altLang="en-US" sz="1200" dirty="0"/>
              <a:t>怎么办**</a:t>
            </a:r>
          </a:p>
          <a:p>
            <a:endParaRPr lang="zh-CN" altLang="en-US" sz="1200" dirty="0"/>
          </a:p>
          <a:p>
            <a:r>
              <a:rPr lang="en-US" altLang="zh-CN" sz="1200" dirty="0"/>
              <a:t>Git</a:t>
            </a:r>
            <a:r>
              <a:rPr lang="zh-CN" altLang="en-US" sz="1200" dirty="0"/>
              <a:t>提供了一个命令</a:t>
            </a:r>
            <a:r>
              <a:rPr lang="en-US" altLang="zh-CN" sz="1200" dirty="0"/>
              <a:t>`git </a:t>
            </a:r>
            <a:r>
              <a:rPr lang="en-US" altLang="zh-CN" sz="1200" dirty="0" err="1"/>
              <a:t>reflog</a:t>
            </a:r>
            <a:r>
              <a:rPr lang="en-US" altLang="zh-CN" sz="1200" dirty="0"/>
              <a:t>`</a:t>
            </a:r>
            <a:r>
              <a:rPr lang="zh-CN" altLang="en-US" sz="1200" dirty="0"/>
              <a:t>用来记录你的每一次命令：</a:t>
            </a:r>
          </a:p>
          <a:p>
            <a:endParaRPr lang="zh-CN" altLang="en-US" sz="1200" dirty="0"/>
          </a:p>
          <a:p>
            <a:r>
              <a:rPr lang="en-US" altLang="zh-CN" sz="1200" dirty="0"/>
              <a:t>```</a:t>
            </a:r>
          </a:p>
          <a:p>
            <a:r>
              <a:rPr lang="en-US" altLang="zh-CN" sz="1200" dirty="0"/>
              <a:t>[root@VM-4-6-centos </a:t>
            </a:r>
            <a:r>
              <a:rPr lang="en-US" altLang="zh-CN" sz="1200" dirty="0" err="1"/>
              <a:t>learngit</a:t>
            </a:r>
            <a:r>
              <a:rPr lang="en-US" altLang="zh-CN" sz="1200" dirty="0"/>
              <a:t>]# git </a:t>
            </a:r>
            <a:r>
              <a:rPr lang="en-US" altLang="zh-CN" sz="1200" dirty="0" err="1"/>
              <a:t>reflog</a:t>
            </a:r>
            <a:r>
              <a:rPr lang="en-US" altLang="zh-CN" sz="1200" dirty="0"/>
              <a:t> </a:t>
            </a:r>
          </a:p>
          <a:p>
            <a:r>
              <a:rPr lang="en-US" altLang="zh-CN" sz="1200" dirty="0"/>
              <a:t>25831e8 HEAD@{0}: reset: moving to HEAD^</a:t>
            </a:r>
          </a:p>
          <a:p>
            <a:r>
              <a:rPr lang="en-US" altLang="zh-CN" sz="1200" dirty="0"/>
              <a:t>c3b4d9d HEAD@{1}: reset: moving to c3b4</a:t>
            </a:r>
          </a:p>
          <a:p>
            <a:r>
              <a:rPr lang="en-US" altLang="zh-CN" sz="1200" dirty="0"/>
              <a:t>25831e8 HEAD@{2}: reset: moving to 25831e</a:t>
            </a:r>
          </a:p>
          <a:p>
            <a:r>
              <a:rPr lang="en-US" altLang="zh-CN" sz="1200" dirty="0"/>
              <a:t>c3b4d9d HEAD@{3}: commit: update hello.py</a:t>
            </a:r>
          </a:p>
          <a:p>
            <a:r>
              <a:rPr lang="en-US" altLang="zh-CN" sz="1200" dirty="0"/>
              <a:t>```</a:t>
            </a:r>
          </a:p>
          <a:p>
            <a:endParaRPr lang="en-US" altLang="zh-CN" sz="1200" dirty="0"/>
          </a:p>
          <a:p>
            <a:r>
              <a:rPr lang="zh-CN" altLang="en-US" sz="1200" dirty="0"/>
              <a:t>我们可以找到上一个</a:t>
            </a:r>
            <a:r>
              <a:rPr lang="en-US" altLang="zh-CN" sz="1200" dirty="0"/>
              <a:t>commit id</a:t>
            </a:r>
            <a:r>
              <a:rPr lang="zh-CN" altLang="en-US" sz="1200" dirty="0"/>
              <a:t>是</a:t>
            </a:r>
            <a:r>
              <a:rPr lang="en-US" altLang="zh-CN" sz="1200" dirty="0"/>
              <a:t>c3b4d9d</a:t>
            </a:r>
          </a:p>
          <a:p>
            <a:endParaRPr lang="en-US" altLang="zh-CN" sz="1200" dirty="0"/>
          </a:p>
          <a:p>
            <a:endParaRPr lang="zh-CN" altLang="en-US" sz="1200" dirty="0"/>
          </a:p>
        </p:txBody>
      </p:sp>
    </p:spTree>
    <p:custDataLst>
      <p:tags r:id="rId1"/>
    </p:custDataLst>
    <p:extLst>
      <p:ext uri="{BB962C8B-B14F-4D97-AF65-F5344CB8AC3E}">
        <p14:creationId xmlns:p14="http://schemas.microsoft.com/office/powerpoint/2010/main" val="24564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2.3</a:t>
            </a:r>
            <a:r>
              <a:rPr lang="zh-CN" altLang="en-US" dirty="0">
                <a:sym typeface="Arial" panose="020B0604020202020204" pitchFamily="34" charset="0"/>
              </a:rPr>
              <a:t> 工作区和暂存区</a:t>
            </a:r>
          </a:p>
        </p:txBody>
      </p:sp>
      <p:sp>
        <p:nvSpPr>
          <p:cNvPr id="10" name="文本框 9">
            <a:extLst>
              <a:ext uri="{FF2B5EF4-FFF2-40B4-BE49-F238E27FC236}">
                <a16:creationId xmlns:a16="http://schemas.microsoft.com/office/drawing/2014/main" id="{3C0DCDA9-C110-4FA7-8895-2DC888DC46EF}"/>
              </a:ext>
            </a:extLst>
          </p:cNvPr>
          <p:cNvSpPr txBox="1"/>
          <p:nvPr/>
        </p:nvSpPr>
        <p:spPr>
          <a:xfrm>
            <a:off x="773600" y="1351508"/>
            <a:ext cx="11900101" cy="276999"/>
          </a:xfrm>
          <a:prstGeom prst="rect">
            <a:avLst/>
          </a:prstGeom>
          <a:noFill/>
        </p:spPr>
        <p:txBody>
          <a:bodyPr wrap="square">
            <a:spAutoFit/>
          </a:bodyPr>
          <a:lstStyle/>
          <a:p>
            <a:endParaRPr lang="en-US" altLang="zh-CN" sz="1200" dirty="0"/>
          </a:p>
        </p:txBody>
      </p:sp>
      <p:sp>
        <p:nvSpPr>
          <p:cNvPr id="13" name="文本框 12">
            <a:extLst>
              <a:ext uri="{FF2B5EF4-FFF2-40B4-BE49-F238E27FC236}">
                <a16:creationId xmlns:a16="http://schemas.microsoft.com/office/drawing/2014/main" id="{2063A4EA-E380-404E-B906-0458AAD2F43D}"/>
              </a:ext>
            </a:extLst>
          </p:cNvPr>
          <p:cNvSpPr txBox="1"/>
          <p:nvPr/>
        </p:nvSpPr>
        <p:spPr>
          <a:xfrm>
            <a:off x="1247862" y="1428777"/>
            <a:ext cx="6337882" cy="1015663"/>
          </a:xfrm>
          <a:prstGeom prst="rect">
            <a:avLst/>
          </a:prstGeom>
          <a:noFill/>
        </p:spPr>
        <p:txBody>
          <a:bodyPr wrap="square">
            <a:spAutoFit/>
          </a:bodyPr>
          <a:lstStyle/>
          <a:p>
            <a:r>
              <a:rPr lang="zh-CN" altLang="en-US" sz="1200" dirty="0"/>
              <a:t>Git和其他版本控制系统如`SVN`的一个不同之处就是有暂存区的概念。</a:t>
            </a:r>
            <a:endParaRPr lang="en-US" altLang="zh-CN" sz="1200" dirty="0"/>
          </a:p>
          <a:p>
            <a:r>
              <a:rPr lang="en-US" altLang="zh-CN" sz="1200" dirty="0"/>
              <a:t> </a:t>
            </a:r>
          </a:p>
          <a:p>
            <a:r>
              <a:rPr lang="en-US" altLang="zh-CN" sz="1200" dirty="0"/>
              <a:t>1</a:t>
            </a:r>
            <a:r>
              <a:rPr lang="zh-CN" altLang="en-US" sz="1200" dirty="0"/>
              <a:t>）工作区（</a:t>
            </a:r>
            <a:r>
              <a:rPr lang="en-US" altLang="zh-CN" sz="1200" dirty="0"/>
              <a:t>Working Directory</a:t>
            </a:r>
            <a:r>
              <a:rPr lang="zh-CN" altLang="en-US" sz="1200" dirty="0"/>
              <a:t>）</a:t>
            </a:r>
          </a:p>
          <a:p>
            <a:endParaRPr lang="zh-CN" altLang="en-US" sz="1200" dirty="0"/>
          </a:p>
          <a:p>
            <a:r>
              <a:rPr lang="zh-CN" altLang="en-US" sz="1200" dirty="0"/>
              <a:t>就是你在电脑里能看到的目录，比如我的</a:t>
            </a:r>
            <a:r>
              <a:rPr lang="en-US" altLang="zh-CN" sz="1200" dirty="0"/>
              <a:t>`</a:t>
            </a:r>
            <a:r>
              <a:rPr lang="en-US" altLang="zh-CN" sz="1200" dirty="0" err="1"/>
              <a:t>learngit</a:t>
            </a:r>
            <a:r>
              <a:rPr lang="en-US" altLang="zh-CN" sz="1200" dirty="0"/>
              <a:t>`</a:t>
            </a:r>
            <a:r>
              <a:rPr lang="zh-CN" altLang="en-US" sz="1200" dirty="0"/>
              <a:t>文件夹就是一个工作区：</a:t>
            </a:r>
          </a:p>
        </p:txBody>
      </p:sp>
      <p:pic>
        <p:nvPicPr>
          <p:cNvPr id="15" name="图片 14">
            <a:extLst>
              <a:ext uri="{FF2B5EF4-FFF2-40B4-BE49-F238E27FC236}">
                <a16:creationId xmlns:a16="http://schemas.microsoft.com/office/drawing/2014/main" id="{302E9CEF-5C5B-45EF-B206-D1F736580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590" y="2512214"/>
            <a:ext cx="6404820" cy="3703261"/>
          </a:xfrm>
          <a:prstGeom prst="rect">
            <a:avLst/>
          </a:prstGeom>
        </p:spPr>
      </p:pic>
    </p:spTree>
    <p:custDataLst>
      <p:tags r:id="rId1"/>
    </p:custDataLst>
    <p:extLst>
      <p:ext uri="{BB962C8B-B14F-4D97-AF65-F5344CB8AC3E}">
        <p14:creationId xmlns:p14="http://schemas.microsoft.com/office/powerpoint/2010/main" val="139085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2.3</a:t>
            </a:r>
            <a:r>
              <a:rPr lang="zh-CN" altLang="en-US" dirty="0">
                <a:sym typeface="Arial" panose="020B0604020202020204" pitchFamily="34" charset="0"/>
              </a:rPr>
              <a:t> 工作区和暂存区</a:t>
            </a:r>
          </a:p>
        </p:txBody>
      </p:sp>
      <p:sp>
        <p:nvSpPr>
          <p:cNvPr id="10" name="文本框 9">
            <a:extLst>
              <a:ext uri="{FF2B5EF4-FFF2-40B4-BE49-F238E27FC236}">
                <a16:creationId xmlns:a16="http://schemas.microsoft.com/office/drawing/2014/main" id="{3C0DCDA9-C110-4FA7-8895-2DC888DC46EF}"/>
              </a:ext>
            </a:extLst>
          </p:cNvPr>
          <p:cNvSpPr txBox="1"/>
          <p:nvPr/>
        </p:nvSpPr>
        <p:spPr>
          <a:xfrm>
            <a:off x="773600" y="1351508"/>
            <a:ext cx="11900101" cy="276999"/>
          </a:xfrm>
          <a:prstGeom prst="rect">
            <a:avLst/>
          </a:prstGeom>
          <a:noFill/>
        </p:spPr>
        <p:txBody>
          <a:bodyPr wrap="square">
            <a:spAutoFit/>
          </a:bodyPr>
          <a:lstStyle/>
          <a:p>
            <a:endParaRPr lang="en-US" altLang="zh-CN" sz="1200" dirty="0"/>
          </a:p>
        </p:txBody>
      </p:sp>
      <p:sp>
        <p:nvSpPr>
          <p:cNvPr id="13" name="文本框 12">
            <a:extLst>
              <a:ext uri="{FF2B5EF4-FFF2-40B4-BE49-F238E27FC236}">
                <a16:creationId xmlns:a16="http://schemas.microsoft.com/office/drawing/2014/main" id="{2063A4EA-E380-404E-B906-0458AAD2F43D}"/>
              </a:ext>
            </a:extLst>
          </p:cNvPr>
          <p:cNvSpPr txBox="1"/>
          <p:nvPr/>
        </p:nvSpPr>
        <p:spPr>
          <a:xfrm>
            <a:off x="1247862" y="1428777"/>
            <a:ext cx="6337882" cy="1200329"/>
          </a:xfrm>
          <a:prstGeom prst="rect">
            <a:avLst/>
          </a:prstGeom>
          <a:noFill/>
        </p:spPr>
        <p:txBody>
          <a:bodyPr wrap="square">
            <a:spAutoFit/>
          </a:bodyPr>
          <a:lstStyle/>
          <a:p>
            <a:r>
              <a:rPr lang="en-US" altLang="zh-CN" sz="1200" dirty="0"/>
              <a:t>2</a:t>
            </a:r>
            <a:r>
              <a:rPr lang="zh-CN" altLang="en-US" sz="1200" dirty="0"/>
              <a:t>）版本库（</a:t>
            </a:r>
            <a:r>
              <a:rPr lang="en-US" altLang="zh-CN" sz="1200" dirty="0"/>
              <a:t>Repository</a:t>
            </a:r>
            <a:r>
              <a:rPr lang="zh-CN" altLang="en-US" sz="1200" dirty="0"/>
              <a:t>）</a:t>
            </a:r>
          </a:p>
          <a:p>
            <a:endParaRPr lang="zh-CN" altLang="en-US" sz="1200" dirty="0"/>
          </a:p>
          <a:p>
            <a:r>
              <a:rPr lang="zh-CN" altLang="en-US" sz="1200" dirty="0"/>
              <a:t>工作区有一个隐藏目录</a:t>
            </a:r>
            <a:r>
              <a:rPr lang="en-US" altLang="zh-CN" sz="1200" dirty="0"/>
              <a:t>`.git`</a:t>
            </a:r>
            <a:r>
              <a:rPr lang="zh-CN" altLang="en-US" sz="1200" dirty="0"/>
              <a:t>，这个不算工作区，而是</a:t>
            </a:r>
            <a:r>
              <a:rPr lang="en-US" altLang="zh-CN" sz="1200" dirty="0"/>
              <a:t>Git</a:t>
            </a:r>
            <a:r>
              <a:rPr lang="zh-CN" altLang="en-US" sz="1200" dirty="0"/>
              <a:t>的版本库。</a:t>
            </a:r>
          </a:p>
          <a:p>
            <a:endParaRPr lang="zh-CN" altLang="en-US" sz="1200" dirty="0"/>
          </a:p>
          <a:p>
            <a:r>
              <a:rPr lang="en-US" altLang="zh-CN" sz="1200" dirty="0"/>
              <a:t>Git</a:t>
            </a:r>
            <a:r>
              <a:rPr lang="zh-CN" altLang="en-US" sz="1200" dirty="0"/>
              <a:t>的版本库里存了很多东西，其中最重要的就是称为</a:t>
            </a:r>
            <a:r>
              <a:rPr lang="en-US" altLang="zh-CN" sz="1200" dirty="0"/>
              <a:t>stage</a:t>
            </a:r>
            <a:r>
              <a:rPr lang="zh-CN" altLang="en-US" sz="1200" dirty="0"/>
              <a:t>（或者叫</a:t>
            </a:r>
            <a:r>
              <a:rPr lang="en-US" altLang="zh-CN" sz="1200" dirty="0"/>
              <a:t>index</a:t>
            </a:r>
            <a:r>
              <a:rPr lang="zh-CN" altLang="en-US" sz="1200" dirty="0"/>
              <a:t>）的暂存区，还有</a:t>
            </a:r>
            <a:r>
              <a:rPr lang="en-US" altLang="zh-CN" sz="1200" dirty="0"/>
              <a:t>Git</a:t>
            </a:r>
            <a:r>
              <a:rPr lang="zh-CN" altLang="en-US" sz="1200" dirty="0"/>
              <a:t>为我们自动创建的第一个分支</a:t>
            </a:r>
            <a:r>
              <a:rPr lang="en-US" altLang="zh-CN" sz="1200" dirty="0"/>
              <a:t>`master`</a:t>
            </a:r>
            <a:r>
              <a:rPr lang="zh-CN" altLang="en-US" sz="1200" dirty="0"/>
              <a:t>，以及指向</a:t>
            </a:r>
            <a:r>
              <a:rPr lang="en-US" altLang="zh-CN" sz="1200" dirty="0"/>
              <a:t>`master`</a:t>
            </a:r>
            <a:r>
              <a:rPr lang="zh-CN" altLang="en-US" sz="1200" dirty="0"/>
              <a:t>的一个指针叫</a:t>
            </a:r>
            <a:r>
              <a:rPr lang="en-US" altLang="zh-CN" sz="1200" dirty="0"/>
              <a:t>`HEAD`</a:t>
            </a:r>
            <a:r>
              <a:rPr lang="zh-CN" altLang="en-US" sz="1200" dirty="0"/>
              <a:t>。</a:t>
            </a:r>
          </a:p>
        </p:txBody>
      </p:sp>
      <p:pic>
        <p:nvPicPr>
          <p:cNvPr id="4" name="图片 3">
            <a:extLst>
              <a:ext uri="{FF2B5EF4-FFF2-40B4-BE49-F238E27FC236}">
                <a16:creationId xmlns:a16="http://schemas.microsoft.com/office/drawing/2014/main" id="{68C30723-0B53-486C-883E-BF1054E08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695" y="2807436"/>
            <a:ext cx="4180209" cy="2020297"/>
          </a:xfrm>
          <a:prstGeom prst="rect">
            <a:avLst/>
          </a:prstGeom>
        </p:spPr>
      </p:pic>
      <p:sp>
        <p:nvSpPr>
          <p:cNvPr id="5" name="文本框 4">
            <a:extLst>
              <a:ext uri="{FF2B5EF4-FFF2-40B4-BE49-F238E27FC236}">
                <a16:creationId xmlns:a16="http://schemas.microsoft.com/office/drawing/2014/main" id="{FE536A90-CDC8-48A5-BE0C-B5B7A8B71C78}"/>
              </a:ext>
            </a:extLst>
          </p:cNvPr>
          <p:cNvSpPr txBox="1"/>
          <p:nvPr/>
        </p:nvSpPr>
        <p:spPr>
          <a:xfrm>
            <a:off x="1247862" y="5006064"/>
            <a:ext cx="9303391" cy="1200329"/>
          </a:xfrm>
          <a:prstGeom prst="rect">
            <a:avLst/>
          </a:prstGeom>
          <a:noFill/>
        </p:spPr>
        <p:txBody>
          <a:bodyPr wrap="square" rtlCol="0">
            <a:spAutoFit/>
          </a:bodyPr>
          <a:lstStyle/>
          <a:p>
            <a:r>
              <a:rPr lang="zh-CN" altLang="en-US" sz="1200" dirty="0"/>
              <a:t>前面讲了我们把文件往</a:t>
            </a:r>
            <a:r>
              <a:rPr lang="en-US" altLang="zh-CN" sz="1200" dirty="0"/>
              <a:t>Git</a:t>
            </a:r>
            <a:r>
              <a:rPr lang="zh-CN" altLang="en-US" sz="1200" dirty="0"/>
              <a:t>版本库里添加的时候，是分两步执行的：</a:t>
            </a:r>
            <a:endParaRPr lang="en-US" altLang="zh-CN" sz="1200" dirty="0"/>
          </a:p>
          <a:p>
            <a:endParaRPr lang="zh-CN" altLang="en-US" sz="1200" dirty="0"/>
          </a:p>
          <a:p>
            <a:r>
              <a:rPr lang="zh-CN" altLang="en-US" sz="1200" dirty="0"/>
              <a:t>第一步是用</a:t>
            </a:r>
            <a:r>
              <a:rPr lang="en-US" altLang="zh-CN" sz="1200" dirty="0"/>
              <a:t>`git add`</a:t>
            </a:r>
            <a:r>
              <a:rPr lang="zh-CN" altLang="en-US" sz="1200" dirty="0"/>
              <a:t>把文件添加进去，实际上就是把文件修改添加到暂存区；</a:t>
            </a:r>
          </a:p>
          <a:p>
            <a:r>
              <a:rPr lang="zh-CN" altLang="en-US" sz="1200" dirty="0"/>
              <a:t>第二步是用</a:t>
            </a:r>
            <a:r>
              <a:rPr lang="en-US" altLang="zh-CN" sz="1200" dirty="0"/>
              <a:t>`git commit`</a:t>
            </a:r>
            <a:r>
              <a:rPr lang="zh-CN" altLang="en-US" sz="1200" dirty="0"/>
              <a:t>提交更改，实际上就是把暂存区的所有内容提交到当前分支。</a:t>
            </a:r>
            <a:endParaRPr lang="en-US" altLang="zh-CN" sz="1200" dirty="0"/>
          </a:p>
          <a:p>
            <a:endParaRPr lang="zh-CN" altLang="en-US" sz="1200" dirty="0"/>
          </a:p>
          <a:p>
            <a:r>
              <a:rPr lang="zh-CN" altLang="en-US" sz="1200" dirty="0"/>
              <a:t>因为我们创建</a:t>
            </a:r>
            <a:r>
              <a:rPr lang="en-US" altLang="zh-CN" sz="1200" dirty="0"/>
              <a:t>Git</a:t>
            </a:r>
            <a:r>
              <a:rPr lang="zh-CN" altLang="en-US" sz="1200" dirty="0"/>
              <a:t>版本库时，</a:t>
            </a:r>
            <a:r>
              <a:rPr lang="en-US" altLang="zh-CN" sz="1200" dirty="0"/>
              <a:t>Git</a:t>
            </a:r>
            <a:r>
              <a:rPr lang="zh-CN" altLang="en-US" sz="1200" dirty="0"/>
              <a:t>自动为我们创建了唯一一个</a:t>
            </a:r>
            <a:r>
              <a:rPr lang="en-US" altLang="zh-CN" sz="1200" dirty="0"/>
              <a:t>`master`</a:t>
            </a:r>
            <a:r>
              <a:rPr lang="zh-CN" altLang="en-US" sz="1200" dirty="0"/>
              <a:t>分支，所以，现在，</a:t>
            </a:r>
            <a:r>
              <a:rPr lang="en-US" altLang="zh-CN" sz="1200" dirty="0"/>
              <a:t>`git commit`</a:t>
            </a:r>
            <a:r>
              <a:rPr lang="zh-CN" altLang="en-US" sz="1200" dirty="0"/>
              <a:t>就是往</a:t>
            </a:r>
            <a:r>
              <a:rPr lang="en-US" altLang="zh-CN" sz="1200" dirty="0"/>
              <a:t>`master`</a:t>
            </a:r>
            <a:r>
              <a:rPr lang="zh-CN" altLang="en-US" sz="1200" dirty="0"/>
              <a:t>分支上提交更改。</a:t>
            </a:r>
          </a:p>
        </p:txBody>
      </p:sp>
    </p:spTree>
    <p:custDataLst>
      <p:tags r:id="rId1"/>
    </p:custDataLst>
    <p:extLst>
      <p:ext uri="{BB962C8B-B14F-4D97-AF65-F5344CB8AC3E}">
        <p14:creationId xmlns:p14="http://schemas.microsoft.com/office/powerpoint/2010/main" val="197445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2.4</a:t>
            </a:r>
            <a:r>
              <a:rPr lang="zh-CN" altLang="en-US" dirty="0">
                <a:sym typeface="Arial" panose="020B0604020202020204" pitchFamily="34" charset="0"/>
              </a:rPr>
              <a:t> 管理修改</a:t>
            </a:r>
          </a:p>
        </p:txBody>
      </p:sp>
      <p:sp>
        <p:nvSpPr>
          <p:cNvPr id="6" name="文本框 5">
            <a:extLst>
              <a:ext uri="{FF2B5EF4-FFF2-40B4-BE49-F238E27FC236}">
                <a16:creationId xmlns:a16="http://schemas.microsoft.com/office/drawing/2014/main" id="{C96CE15D-0D16-8B6A-B3FA-FFB971D06C3F}"/>
              </a:ext>
            </a:extLst>
          </p:cNvPr>
          <p:cNvSpPr txBox="1"/>
          <p:nvPr/>
        </p:nvSpPr>
        <p:spPr>
          <a:xfrm>
            <a:off x="1314023" y="1490008"/>
            <a:ext cx="9757586" cy="4339650"/>
          </a:xfrm>
          <a:prstGeom prst="rect">
            <a:avLst/>
          </a:prstGeom>
          <a:noFill/>
        </p:spPr>
        <p:txBody>
          <a:bodyPr wrap="square">
            <a:spAutoFit/>
          </a:bodyPr>
          <a:lstStyle/>
          <a:p>
            <a:r>
              <a:rPr lang="en-US" altLang="zh-CN" sz="1200" dirty="0"/>
              <a:t>1</a:t>
            </a:r>
            <a:r>
              <a:rPr lang="zh-CN" altLang="en-US" sz="1200" dirty="0"/>
              <a:t>）、管理修改</a:t>
            </a:r>
            <a:endParaRPr lang="en-US" altLang="zh-CN" sz="1200" dirty="0"/>
          </a:p>
          <a:p>
            <a:endParaRPr lang="en-US" altLang="zh-CN" sz="1200" dirty="0"/>
          </a:p>
          <a:p>
            <a:r>
              <a:rPr lang="en-US" altLang="zh-CN" sz="1200" dirty="0"/>
              <a:t>Git</a:t>
            </a:r>
            <a:r>
              <a:rPr lang="zh-CN" altLang="en-US" sz="1200" dirty="0"/>
              <a:t>跟踪并管理的是修改，而非文件。</a:t>
            </a:r>
          </a:p>
          <a:p>
            <a:endParaRPr lang="zh-CN" altLang="en-US" sz="1200" dirty="0"/>
          </a:p>
          <a:p>
            <a:r>
              <a:rPr lang="zh-CN" altLang="en-US" sz="1200" dirty="0"/>
              <a:t>什么是修改？比如你新增了一行，这就是一个修改，删除了一行，也是一个修改，更改了某些字符，也是一个修改，删了一些又加了一些，也是一个修改，甚至创建一个新文件，也算一个修改。</a:t>
            </a:r>
          </a:p>
          <a:p>
            <a:endParaRPr lang="zh-CN" altLang="en-US" sz="1200" dirty="0"/>
          </a:p>
          <a:p>
            <a:r>
              <a:rPr lang="zh-CN" altLang="en-US" sz="1200" dirty="0"/>
              <a:t>例如：我们有以下操作过程</a:t>
            </a:r>
          </a:p>
          <a:p>
            <a:endParaRPr lang="zh-CN" altLang="en-US" sz="1200" dirty="0"/>
          </a:p>
          <a:p>
            <a:r>
              <a:rPr lang="zh-CN" altLang="en-US" sz="1200" dirty="0"/>
              <a:t>第一次修改 </a:t>
            </a:r>
            <a:r>
              <a:rPr lang="en-US" altLang="zh-CN" sz="1200" dirty="0"/>
              <a:t>-&gt; `git add` -&gt; </a:t>
            </a:r>
            <a:r>
              <a:rPr lang="zh-CN" altLang="en-US" sz="1200" dirty="0"/>
              <a:t>第二次修改 </a:t>
            </a:r>
            <a:r>
              <a:rPr lang="en-US" altLang="zh-CN" sz="1200" dirty="0"/>
              <a:t>-&gt; `git commit`</a:t>
            </a:r>
          </a:p>
          <a:p>
            <a:endParaRPr lang="en-US" altLang="zh-CN" sz="1200" dirty="0"/>
          </a:p>
          <a:p>
            <a:r>
              <a:rPr lang="zh-CN" altLang="en-US" sz="1200" dirty="0"/>
              <a:t>第一次修改被提交，而第二次修改没有被提交</a:t>
            </a:r>
            <a:endParaRPr lang="en-US" altLang="zh-CN" sz="1200" dirty="0"/>
          </a:p>
          <a:p>
            <a:endParaRPr lang="en-US" altLang="zh-CN" sz="1200" dirty="0"/>
          </a:p>
          <a:p>
            <a:endParaRPr lang="en-US" altLang="zh-CN" sz="1200" dirty="0"/>
          </a:p>
          <a:p>
            <a:r>
              <a:rPr lang="en-US" altLang="zh-CN" sz="1200" dirty="0"/>
              <a:t>2</a:t>
            </a:r>
            <a:r>
              <a:rPr lang="zh-CN" altLang="en-US" sz="1200" dirty="0"/>
              <a:t>）、撤销修改：当你修改了一份文件，你该怎么修复？</a:t>
            </a:r>
            <a:endParaRPr lang="en-US" altLang="zh-CN" sz="1200" dirty="0"/>
          </a:p>
          <a:p>
            <a:endParaRPr lang="en-US" altLang="zh-CN" sz="1200" dirty="0"/>
          </a:p>
          <a:p>
            <a:r>
              <a:rPr lang="zh-CN" altLang="en-US" sz="1200" dirty="0"/>
              <a:t>使用</a:t>
            </a:r>
            <a:r>
              <a:rPr lang="en-US" altLang="zh-CN" sz="1200" dirty="0"/>
              <a:t>`git checkout -- file`</a:t>
            </a:r>
            <a:r>
              <a:rPr lang="zh-CN" altLang="en-US" sz="1200" dirty="0"/>
              <a:t>命令丢弃工作区的修改：</a:t>
            </a:r>
            <a:endParaRPr lang="en-US" altLang="zh-CN" sz="1200" dirty="0"/>
          </a:p>
          <a:p>
            <a:endParaRPr lang="en-US" altLang="zh-CN" sz="1200" dirty="0"/>
          </a:p>
          <a:p>
            <a:r>
              <a:rPr lang="zh-CN" altLang="en-US" sz="1200" dirty="0"/>
              <a:t>命令</a:t>
            </a:r>
            <a:r>
              <a:rPr lang="en-US" altLang="zh-CN" sz="1200" dirty="0"/>
              <a:t>`git checkout -- readme.txt`</a:t>
            </a:r>
            <a:r>
              <a:rPr lang="zh-CN" altLang="en-US" sz="1200" dirty="0"/>
              <a:t>意思就是，把</a:t>
            </a:r>
            <a:r>
              <a:rPr lang="en-US" altLang="zh-CN" sz="1200" dirty="0"/>
              <a:t>`readme.txt`</a:t>
            </a:r>
            <a:r>
              <a:rPr lang="zh-CN" altLang="en-US" sz="1200" dirty="0"/>
              <a:t>文件在工作区的修改全部撤销，这里有两种情况：</a:t>
            </a:r>
          </a:p>
          <a:p>
            <a:endParaRPr lang="zh-CN" altLang="en-US" sz="1200" dirty="0"/>
          </a:p>
          <a:p>
            <a:r>
              <a:rPr lang="zh-CN" altLang="en-US" sz="1200" dirty="0"/>
              <a:t>一种是</a:t>
            </a:r>
            <a:r>
              <a:rPr lang="en-US" altLang="zh-CN" sz="1200" dirty="0"/>
              <a:t>`readme.txt`</a:t>
            </a:r>
            <a:r>
              <a:rPr lang="zh-CN" altLang="en-US" sz="1200" dirty="0"/>
              <a:t>自修改后还没有被放到暂存区，现在，撤销修改就回到和版本库一模一样的状态；</a:t>
            </a:r>
          </a:p>
          <a:p>
            <a:endParaRPr lang="zh-CN" altLang="en-US" sz="1200" dirty="0"/>
          </a:p>
          <a:p>
            <a:r>
              <a:rPr lang="zh-CN" altLang="en-US" sz="1200" dirty="0"/>
              <a:t>一种是</a:t>
            </a:r>
            <a:r>
              <a:rPr lang="en-US" altLang="zh-CN" sz="1200" dirty="0"/>
              <a:t>`readme.txt`</a:t>
            </a:r>
            <a:r>
              <a:rPr lang="zh-CN" altLang="en-US" sz="1200" dirty="0"/>
              <a:t>已经添加到暂存区后，又作了修改，现在，撤销修改就回到添加到暂存区后的状态。</a:t>
            </a:r>
          </a:p>
        </p:txBody>
      </p:sp>
    </p:spTree>
    <p:custDataLst>
      <p:tags r:id="rId1"/>
    </p:custDataLst>
    <p:extLst>
      <p:ext uri="{BB962C8B-B14F-4D97-AF65-F5344CB8AC3E}">
        <p14:creationId xmlns:p14="http://schemas.microsoft.com/office/powerpoint/2010/main" val="232686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2.4</a:t>
            </a:r>
            <a:r>
              <a:rPr lang="zh-CN" altLang="en-US" dirty="0">
                <a:sym typeface="Arial" panose="020B0604020202020204" pitchFamily="34" charset="0"/>
              </a:rPr>
              <a:t> 管理修改</a:t>
            </a:r>
          </a:p>
        </p:txBody>
      </p:sp>
      <p:sp>
        <p:nvSpPr>
          <p:cNvPr id="6" name="文本框 5">
            <a:extLst>
              <a:ext uri="{FF2B5EF4-FFF2-40B4-BE49-F238E27FC236}">
                <a16:creationId xmlns:a16="http://schemas.microsoft.com/office/drawing/2014/main" id="{C96CE15D-0D16-8B6A-B3FA-FFB971D06C3F}"/>
              </a:ext>
            </a:extLst>
          </p:cNvPr>
          <p:cNvSpPr txBox="1"/>
          <p:nvPr/>
        </p:nvSpPr>
        <p:spPr>
          <a:xfrm>
            <a:off x="1217207" y="1632621"/>
            <a:ext cx="9757586" cy="2862322"/>
          </a:xfrm>
          <a:prstGeom prst="rect">
            <a:avLst/>
          </a:prstGeom>
          <a:noFill/>
        </p:spPr>
        <p:txBody>
          <a:bodyPr wrap="square">
            <a:spAutoFit/>
          </a:bodyPr>
          <a:lstStyle/>
          <a:p>
            <a:r>
              <a:rPr lang="zh-CN" altLang="en-US" sz="1200" dirty="0"/>
              <a:t>总之，就是让这个文件回到最近一次</a:t>
            </a:r>
            <a:r>
              <a:rPr lang="en-US" altLang="zh-CN" sz="1200" dirty="0"/>
              <a:t>`git commit`</a:t>
            </a:r>
            <a:r>
              <a:rPr lang="zh-CN" altLang="en-US" sz="1200" dirty="0"/>
              <a:t>或</a:t>
            </a:r>
            <a:r>
              <a:rPr lang="en-US" altLang="zh-CN" sz="1200" dirty="0"/>
              <a:t>`git add`</a:t>
            </a:r>
            <a:r>
              <a:rPr lang="zh-CN" altLang="en-US" sz="1200" dirty="0"/>
              <a:t>时的状态。</a:t>
            </a:r>
            <a:endParaRPr lang="en-US" altLang="zh-CN" sz="1200" dirty="0"/>
          </a:p>
          <a:p>
            <a:endParaRPr lang="en-US" altLang="zh-CN" sz="1200" dirty="0"/>
          </a:p>
          <a:p>
            <a:r>
              <a:rPr lang="zh-CN" altLang="en-US" sz="1200" dirty="0"/>
              <a:t>同时</a:t>
            </a:r>
            <a:r>
              <a:rPr lang="en-US" altLang="zh-CN" sz="1200" dirty="0"/>
              <a:t>`git </a:t>
            </a:r>
            <a:r>
              <a:rPr lang="en-US" altLang="zh-CN" sz="1200" dirty="0" err="1"/>
              <a:t>chechout</a:t>
            </a:r>
            <a:r>
              <a:rPr lang="en-US" altLang="zh-CN" sz="1200" dirty="0"/>
              <a:t>` </a:t>
            </a:r>
            <a:r>
              <a:rPr lang="zh-CN" altLang="en-US" sz="1200" dirty="0"/>
              <a:t>还是一个切换分支命令（后面讲）</a:t>
            </a:r>
          </a:p>
          <a:p>
            <a:endParaRPr lang="zh-CN" altLang="en-US" sz="1200" dirty="0"/>
          </a:p>
          <a:p>
            <a:r>
              <a:rPr lang="zh-CN" altLang="en-US" sz="1200" dirty="0"/>
              <a:t>对于已经</a:t>
            </a:r>
            <a:r>
              <a:rPr lang="en-US" altLang="zh-CN" sz="1200" dirty="0"/>
              <a:t>`commit`</a:t>
            </a:r>
            <a:r>
              <a:rPr lang="zh-CN" altLang="en-US" sz="1200" dirty="0"/>
              <a:t>到版本库的修改，我们只能采用上一节的</a:t>
            </a:r>
            <a:r>
              <a:rPr lang="en-US" altLang="zh-CN" sz="1200" dirty="0"/>
              <a:t>`git reset --hard &lt;commit id&gt;`</a:t>
            </a:r>
            <a:r>
              <a:rPr lang="zh-CN" altLang="en-US" sz="1200" dirty="0"/>
              <a:t>命令来回到上一个提交；但是对于已经从版本库</a:t>
            </a:r>
            <a:r>
              <a:rPr lang="en-US" altLang="zh-CN" sz="1200" dirty="0"/>
              <a:t>push</a:t>
            </a:r>
            <a:r>
              <a:rPr lang="zh-CN" altLang="en-US" sz="1200" dirty="0"/>
              <a:t>到远程仓库的修改我们无法撤回。</a:t>
            </a:r>
            <a:endParaRPr lang="en-US" altLang="zh-CN" sz="1200" dirty="0"/>
          </a:p>
          <a:p>
            <a:endParaRPr lang="en-US" altLang="zh-CN" sz="1200" dirty="0"/>
          </a:p>
          <a:p>
            <a:r>
              <a:rPr lang="zh-CN" altLang="en-US" sz="1200" dirty="0"/>
              <a:t>**另外**：使用</a:t>
            </a:r>
            <a:r>
              <a:rPr lang="en-US" altLang="zh-CN" sz="1200" dirty="0"/>
              <a:t>`git restore`</a:t>
            </a:r>
            <a:r>
              <a:rPr lang="zh-CN" altLang="en-US" sz="1200" dirty="0"/>
              <a:t>命令也可以撤销修改</a:t>
            </a:r>
          </a:p>
          <a:p>
            <a:endParaRPr lang="zh-CN" altLang="en-US" sz="1200" dirty="0"/>
          </a:p>
          <a:p>
            <a:r>
              <a:rPr lang="en-US" altLang="zh-CN" sz="1200" dirty="0"/>
              <a:t>```</a:t>
            </a:r>
          </a:p>
          <a:p>
            <a:r>
              <a:rPr lang="en-US" altLang="zh-CN" sz="1200" dirty="0"/>
              <a:t>git restore --staged &lt;file&gt;  //</a:t>
            </a:r>
            <a:r>
              <a:rPr lang="zh-CN" altLang="en-US" sz="1200" dirty="0"/>
              <a:t>撤销已经</a:t>
            </a:r>
            <a:r>
              <a:rPr lang="en-US" altLang="zh-CN" sz="1200" dirty="0"/>
              <a:t>add</a:t>
            </a:r>
            <a:r>
              <a:rPr lang="zh-CN" altLang="en-US" sz="1200" dirty="0"/>
              <a:t>到暂存区的修改</a:t>
            </a:r>
            <a:r>
              <a:rPr lang="en-US" altLang="zh-CN" sz="1200" dirty="0"/>
              <a:t>(</a:t>
            </a:r>
            <a:r>
              <a:rPr lang="zh-CN" altLang="en-US" sz="1200" dirty="0"/>
              <a:t>修改还在，只是修改未添加到暂存区</a:t>
            </a:r>
            <a:r>
              <a:rPr lang="en-US" altLang="zh-CN" sz="1200" dirty="0"/>
              <a:t>)</a:t>
            </a:r>
          </a:p>
          <a:p>
            <a:r>
              <a:rPr lang="en-US" altLang="zh-CN" sz="1200" dirty="0"/>
              <a:t>git restore &lt;file&gt;	//</a:t>
            </a:r>
            <a:r>
              <a:rPr lang="zh-CN" altLang="en-US" sz="1200" dirty="0"/>
              <a:t>撤销未添加到暂存区的修改，使文件回到版本库一样的状态，跟上面的</a:t>
            </a:r>
            <a:r>
              <a:rPr lang="en-US" altLang="zh-CN" sz="1200" dirty="0"/>
              <a:t>git checkout -- file</a:t>
            </a:r>
            <a:r>
              <a:rPr lang="zh-CN" altLang="en-US" sz="1200" dirty="0"/>
              <a:t>命令相同</a:t>
            </a:r>
          </a:p>
          <a:p>
            <a:r>
              <a:rPr lang="en-US" altLang="zh-CN" sz="1200" dirty="0"/>
              <a:t>```</a:t>
            </a:r>
          </a:p>
          <a:p>
            <a:endParaRPr lang="en-US" altLang="zh-CN" sz="1200" dirty="0"/>
          </a:p>
          <a:p>
            <a:endParaRPr lang="zh-CN" altLang="en-US" sz="1200" dirty="0"/>
          </a:p>
        </p:txBody>
      </p:sp>
    </p:spTree>
    <p:custDataLst>
      <p:tags r:id="rId1"/>
    </p:custDataLst>
    <p:extLst>
      <p:ext uri="{BB962C8B-B14F-4D97-AF65-F5344CB8AC3E}">
        <p14:creationId xmlns:p14="http://schemas.microsoft.com/office/powerpoint/2010/main" val="297690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51607"/>
            <a:ext cx="9626400" cy="723600"/>
          </a:xfrm>
        </p:spPr>
        <p:txBody>
          <a:bodyPr/>
          <a:lstStyle/>
          <a:p>
            <a:r>
              <a:rPr lang="en-US" altLang="zh-CN" dirty="0">
                <a:sym typeface="Arial" panose="020B0604020202020204" pitchFamily="34" charset="0"/>
              </a:rPr>
              <a:t>2.5</a:t>
            </a:r>
            <a:r>
              <a:rPr lang="zh-CN" altLang="en-US" dirty="0">
                <a:sym typeface="Arial" panose="020B0604020202020204" pitchFamily="34" charset="0"/>
              </a:rPr>
              <a:t> 删除文件</a:t>
            </a:r>
          </a:p>
        </p:txBody>
      </p:sp>
      <p:sp>
        <p:nvSpPr>
          <p:cNvPr id="6" name="文本框 5">
            <a:extLst>
              <a:ext uri="{FF2B5EF4-FFF2-40B4-BE49-F238E27FC236}">
                <a16:creationId xmlns:a16="http://schemas.microsoft.com/office/drawing/2014/main" id="{C96CE15D-0D16-8B6A-B3FA-FFB971D06C3F}"/>
              </a:ext>
            </a:extLst>
          </p:cNvPr>
          <p:cNvSpPr txBox="1"/>
          <p:nvPr/>
        </p:nvSpPr>
        <p:spPr>
          <a:xfrm>
            <a:off x="1217207" y="1632621"/>
            <a:ext cx="9757586" cy="4154984"/>
          </a:xfrm>
          <a:prstGeom prst="rect">
            <a:avLst/>
          </a:prstGeom>
          <a:noFill/>
        </p:spPr>
        <p:txBody>
          <a:bodyPr wrap="square">
            <a:spAutoFit/>
          </a:bodyPr>
          <a:lstStyle/>
          <a:p>
            <a:r>
              <a:rPr lang="zh-CN" altLang="en-US" sz="1200" dirty="0"/>
              <a:t>怎么在</a:t>
            </a:r>
            <a:r>
              <a:rPr lang="en-US" altLang="zh-CN" sz="1200" dirty="0"/>
              <a:t>`git`</a:t>
            </a:r>
            <a:r>
              <a:rPr lang="zh-CN" altLang="en-US" sz="1200" dirty="0"/>
              <a:t>管理下删除文件</a:t>
            </a:r>
            <a:endParaRPr lang="en-US" altLang="zh-CN" sz="1200" dirty="0"/>
          </a:p>
          <a:p>
            <a:endParaRPr lang="en-US" altLang="zh-CN" sz="1200" dirty="0"/>
          </a:p>
          <a:p>
            <a:r>
              <a:rPr lang="zh-CN" altLang="en-US" sz="1200" dirty="0"/>
              <a:t>一般情况下，你通常直接在文件管理器中把没用的文件删了，或者用</a:t>
            </a:r>
            <a:r>
              <a:rPr lang="en-US" altLang="zh-CN" sz="1200" dirty="0"/>
              <a:t>`rm`</a:t>
            </a:r>
            <a:r>
              <a:rPr lang="zh-CN" altLang="en-US" sz="1200" dirty="0"/>
              <a:t>命令删了：</a:t>
            </a:r>
            <a:r>
              <a:rPr lang="en-US" altLang="zh-CN" sz="1200" dirty="0"/>
              <a:t>$ rm test.txt</a:t>
            </a:r>
          </a:p>
          <a:p>
            <a:endParaRPr lang="en-US" altLang="zh-CN" sz="1200" dirty="0"/>
          </a:p>
          <a:p>
            <a:r>
              <a:rPr lang="zh-CN" altLang="en-US" sz="1200" dirty="0"/>
              <a:t>这个时候，</a:t>
            </a:r>
            <a:r>
              <a:rPr lang="en-US" altLang="zh-CN" sz="1200" dirty="0"/>
              <a:t>Git</a:t>
            </a:r>
            <a:r>
              <a:rPr lang="zh-CN" altLang="en-US" sz="1200" dirty="0"/>
              <a:t>知道你删除了文件，因此，工作区和版本库就不一致了，</a:t>
            </a:r>
            <a:r>
              <a:rPr lang="en-US" altLang="zh-CN" sz="1200" dirty="0"/>
              <a:t>`git status`</a:t>
            </a:r>
            <a:r>
              <a:rPr lang="zh-CN" altLang="en-US" sz="1200" dirty="0"/>
              <a:t>命令会立刻告诉你哪些文件被删除了：</a:t>
            </a:r>
            <a:endParaRPr lang="en-US" altLang="zh-CN" sz="1200" dirty="0"/>
          </a:p>
          <a:p>
            <a:endParaRPr lang="en-US" altLang="zh-CN" sz="1200" dirty="0"/>
          </a:p>
          <a:p>
            <a:r>
              <a:rPr lang="en-US" altLang="zh-CN" sz="1200" dirty="0"/>
              <a:t>$ git status</a:t>
            </a:r>
          </a:p>
          <a:p>
            <a:r>
              <a:rPr lang="en-US" altLang="zh-CN" sz="1200" dirty="0"/>
              <a:t>On branch master</a:t>
            </a:r>
          </a:p>
          <a:p>
            <a:r>
              <a:rPr lang="en-US" altLang="zh-CN" sz="1200" dirty="0"/>
              <a:t>Changes not staged for commit:</a:t>
            </a:r>
          </a:p>
          <a:p>
            <a:r>
              <a:rPr lang="en-US" altLang="zh-CN" sz="1200" dirty="0"/>
              <a:t>  (use "git add/rm &lt;file&gt;..." to update what will be committed)</a:t>
            </a:r>
          </a:p>
          <a:p>
            <a:r>
              <a:rPr lang="en-US" altLang="zh-CN" sz="1200" dirty="0"/>
              <a:t>  (use "git checkout -- &lt;file&gt;..." to discard changes in working directory)</a:t>
            </a:r>
          </a:p>
          <a:p>
            <a:endParaRPr lang="en-US" altLang="zh-CN" sz="1200" dirty="0"/>
          </a:p>
          <a:p>
            <a:r>
              <a:rPr lang="en-US" altLang="zh-CN" sz="1200" dirty="0"/>
              <a:t>	deleted:    test.txt</a:t>
            </a:r>
          </a:p>
          <a:p>
            <a:endParaRPr lang="en-US" altLang="zh-CN" sz="1200" dirty="0"/>
          </a:p>
          <a:p>
            <a:r>
              <a:rPr lang="en-US" altLang="zh-CN" sz="1200" dirty="0"/>
              <a:t>no changes added to commit (use "git add" and/or "git commit -a")</a:t>
            </a:r>
          </a:p>
          <a:p>
            <a:endParaRPr lang="en-US" altLang="zh-CN" sz="1200" dirty="0"/>
          </a:p>
          <a:p>
            <a:r>
              <a:rPr lang="zh-CN" altLang="en-US" sz="1200" dirty="0"/>
              <a:t>现在你有两个选择，一是确实要从版本库中删除该文件，那就用命令</a:t>
            </a:r>
            <a:r>
              <a:rPr lang="en-US" altLang="zh-CN" sz="1200" dirty="0"/>
              <a:t>`git rm`</a:t>
            </a:r>
            <a:r>
              <a:rPr lang="zh-CN" altLang="en-US" sz="1200" dirty="0"/>
              <a:t>删掉，**并且</a:t>
            </a:r>
            <a:r>
              <a:rPr lang="en-US" altLang="zh-CN" sz="1200" dirty="0"/>
              <a:t>`git commit`</a:t>
            </a:r>
            <a:r>
              <a:rPr lang="zh-CN" altLang="en-US" sz="1200" dirty="0"/>
              <a:t>：**</a:t>
            </a:r>
            <a:endParaRPr lang="en-US" altLang="zh-CN" sz="1200" dirty="0"/>
          </a:p>
          <a:p>
            <a:r>
              <a:rPr lang="en-US" altLang="zh-CN" sz="1200" dirty="0"/>
              <a:t>$ git rm test.txt</a:t>
            </a:r>
          </a:p>
          <a:p>
            <a:r>
              <a:rPr lang="en-US" altLang="zh-CN" sz="1200" dirty="0"/>
              <a:t>$ git commit -m "remove test.txt“</a:t>
            </a:r>
          </a:p>
          <a:p>
            <a:endParaRPr lang="en-US" altLang="zh-CN" sz="1200" dirty="0"/>
          </a:p>
          <a:p>
            <a:r>
              <a:rPr lang="zh-CN" altLang="en-US" sz="1200" dirty="0"/>
              <a:t>现在，文件就从版本库中被删除了。</a:t>
            </a:r>
          </a:p>
          <a:p>
            <a:r>
              <a:rPr lang="zh-CN" altLang="en-US" sz="1200" dirty="0"/>
              <a:t>另一种情况是删错了，因为版本库里还有呢，所以可以很轻松地把误删的文件恢复到最新版本：</a:t>
            </a:r>
            <a:r>
              <a:rPr lang="en-US" altLang="zh-CN" sz="1200" dirty="0"/>
              <a:t>$ git checkout -- test.txt</a:t>
            </a:r>
          </a:p>
        </p:txBody>
      </p:sp>
    </p:spTree>
    <p:custDataLst>
      <p:tags r:id="rId1"/>
    </p:custDataLst>
    <p:extLst>
      <p:ext uri="{BB962C8B-B14F-4D97-AF65-F5344CB8AC3E}">
        <p14:creationId xmlns:p14="http://schemas.microsoft.com/office/powerpoint/2010/main" val="288812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03</a:t>
            </a:r>
          </a:p>
        </p:txBody>
      </p:sp>
      <p:sp>
        <p:nvSpPr>
          <p:cNvPr id="4" name="标题 3"/>
          <p:cNvSpPr>
            <a:spLocks noGrp="1"/>
          </p:cNvSpPr>
          <p:nvPr>
            <p:ph type="title"/>
            <p:custDataLst>
              <p:tags r:id="rId3"/>
            </p:custDataLst>
          </p:nvPr>
        </p:nvSpPr>
        <p:spPr>
          <a:xfrm>
            <a:off x="4649016" y="2378115"/>
            <a:ext cx="6243774" cy="922021"/>
          </a:xfrm>
        </p:spPr>
        <p:txBody>
          <a:bodyPr>
            <a:normAutofit/>
          </a:bodyPr>
          <a:lstStyle/>
          <a:p>
            <a:r>
              <a:rPr lang="zh-CN" altLang="en-US" dirty="0">
                <a:sym typeface="Arial" panose="020B0604020202020204" pitchFamily="34" charset="0"/>
              </a:rPr>
              <a:t>远程仓库</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87BCCC3-4532-4266-B505-01EF7805D1CA}"/>
              </a:ext>
            </a:extLst>
          </p:cNvPr>
          <p:cNvSpPr txBox="1"/>
          <p:nvPr/>
        </p:nvSpPr>
        <p:spPr>
          <a:xfrm>
            <a:off x="937755" y="1345994"/>
            <a:ext cx="10316490" cy="4708981"/>
          </a:xfrm>
          <a:prstGeom prst="rect">
            <a:avLst/>
          </a:prstGeom>
          <a:noFill/>
        </p:spPr>
        <p:txBody>
          <a:bodyPr wrap="square" rtlCol="0">
            <a:spAutoFit/>
          </a:bodyPr>
          <a:lstStyle/>
          <a:p>
            <a:r>
              <a:rPr lang="zh-CN" altLang="en-US" sz="1200" dirty="0"/>
              <a:t>远程仓库顾名思义就是用来存放</a:t>
            </a:r>
            <a:r>
              <a:rPr lang="en-US" altLang="zh-CN" sz="1200" dirty="0"/>
              <a:t>git</a:t>
            </a:r>
            <a:r>
              <a:rPr lang="zh-CN" altLang="en-US" sz="1200" dirty="0"/>
              <a:t>仓库的服务，以</a:t>
            </a:r>
            <a:r>
              <a:rPr lang="en-US" altLang="zh-CN" sz="1200" dirty="0"/>
              <a:t>`</a:t>
            </a:r>
            <a:r>
              <a:rPr lang="en-US" altLang="zh-CN" sz="1200" dirty="0" err="1"/>
              <a:t>Github</a:t>
            </a:r>
            <a:r>
              <a:rPr lang="en-US" altLang="zh-CN" sz="1200" dirty="0"/>
              <a:t>`</a:t>
            </a:r>
            <a:r>
              <a:rPr lang="zh-CN" altLang="en-US" sz="1200" dirty="0"/>
              <a:t>为例：这个网站就是提供</a:t>
            </a:r>
            <a:r>
              <a:rPr lang="en-US" altLang="zh-CN" sz="1200" dirty="0"/>
              <a:t>Git</a:t>
            </a:r>
            <a:r>
              <a:rPr lang="zh-CN" altLang="en-US" sz="1200" dirty="0"/>
              <a:t>仓库托管服务的，所以，只要注册一个</a:t>
            </a:r>
            <a:r>
              <a:rPr lang="en-US" altLang="zh-CN" sz="1200" dirty="0"/>
              <a:t>`GitHub`</a:t>
            </a:r>
            <a:r>
              <a:rPr lang="zh-CN" altLang="en-US" sz="1200" dirty="0"/>
              <a:t>账号，就可以免费获得</a:t>
            </a:r>
            <a:r>
              <a:rPr lang="en-US" altLang="zh-CN" sz="1200" dirty="0"/>
              <a:t>Git</a:t>
            </a:r>
            <a:r>
              <a:rPr lang="zh-CN" altLang="en-US" sz="1200" dirty="0"/>
              <a:t>远程仓库。</a:t>
            </a:r>
            <a:endParaRPr lang="en-US" altLang="zh-CN" sz="1200" dirty="0"/>
          </a:p>
          <a:p>
            <a:endParaRPr lang="en-US" altLang="zh-CN" sz="1200" dirty="0"/>
          </a:p>
          <a:p>
            <a:r>
              <a:rPr lang="en-US" altLang="zh-CN" sz="1200" dirty="0"/>
              <a:t>1</a:t>
            </a:r>
            <a:r>
              <a:rPr lang="zh-CN" altLang="en-US" sz="1200" dirty="0"/>
              <a:t>）、远程仓库</a:t>
            </a:r>
            <a:endParaRPr lang="en-US" altLang="zh-CN" sz="1200" dirty="0"/>
          </a:p>
          <a:p>
            <a:endParaRPr lang="en-US" altLang="zh-CN" sz="1200" dirty="0"/>
          </a:p>
          <a:p>
            <a:r>
              <a:rPr lang="zh-CN" altLang="en-US" sz="1200" dirty="0"/>
              <a:t>以</a:t>
            </a:r>
            <a:r>
              <a:rPr lang="en-US" altLang="zh-CN" sz="1200" dirty="0"/>
              <a:t>`</a:t>
            </a:r>
            <a:r>
              <a:rPr lang="en-US" altLang="zh-CN" sz="1200" dirty="0" err="1"/>
              <a:t>Github</a:t>
            </a:r>
            <a:r>
              <a:rPr lang="en-US" altLang="zh-CN" sz="1200" dirty="0"/>
              <a:t>`</a:t>
            </a:r>
            <a:r>
              <a:rPr lang="zh-CN" altLang="en-US" sz="1200" dirty="0"/>
              <a:t>为例：这个网站就是提供</a:t>
            </a:r>
            <a:r>
              <a:rPr lang="en-US" altLang="zh-CN" sz="1200" dirty="0"/>
              <a:t>Git</a:t>
            </a:r>
            <a:r>
              <a:rPr lang="zh-CN" altLang="en-US" sz="1200" dirty="0"/>
              <a:t>仓库托管服务的，所以，只要注册一个</a:t>
            </a:r>
            <a:r>
              <a:rPr lang="en-US" altLang="zh-CN" sz="1200" dirty="0"/>
              <a:t>`GitHub`</a:t>
            </a:r>
            <a:r>
              <a:rPr lang="zh-CN" altLang="en-US" sz="1200" dirty="0"/>
              <a:t>账号，就可以免费获得</a:t>
            </a:r>
            <a:r>
              <a:rPr lang="en-US" altLang="zh-CN" sz="1200" dirty="0"/>
              <a:t>Git</a:t>
            </a:r>
            <a:r>
              <a:rPr lang="zh-CN" altLang="en-US" sz="1200" dirty="0"/>
              <a:t>远程仓库。</a:t>
            </a:r>
          </a:p>
          <a:p>
            <a:endParaRPr lang="zh-CN" altLang="en-US" sz="1200" dirty="0"/>
          </a:p>
          <a:p>
            <a:r>
              <a:rPr lang="zh-CN" altLang="en-US" sz="1200" dirty="0"/>
              <a:t>由于你的本地</a:t>
            </a:r>
            <a:r>
              <a:rPr lang="en-US" altLang="zh-CN" sz="1200" dirty="0"/>
              <a:t>Git</a:t>
            </a:r>
            <a:r>
              <a:rPr lang="zh-CN" altLang="en-US" sz="1200" dirty="0"/>
              <a:t>仓库和</a:t>
            </a:r>
            <a:r>
              <a:rPr lang="en-US" altLang="zh-CN" sz="1200" dirty="0"/>
              <a:t>`GitHub`</a:t>
            </a:r>
            <a:r>
              <a:rPr lang="zh-CN" altLang="en-US" sz="1200" dirty="0"/>
              <a:t>仓库之间的传输是通过</a:t>
            </a:r>
            <a:r>
              <a:rPr lang="en-US" altLang="zh-CN" sz="1200" dirty="0"/>
              <a:t>SSH</a:t>
            </a:r>
            <a:r>
              <a:rPr lang="zh-CN" altLang="en-US" sz="1200" dirty="0"/>
              <a:t>加密的，所以，需要一点设置：</a:t>
            </a:r>
            <a:endParaRPr lang="en-US" altLang="zh-CN" sz="1200" dirty="0"/>
          </a:p>
          <a:p>
            <a:endParaRPr lang="en-US" altLang="zh-CN" sz="1200" dirty="0"/>
          </a:p>
          <a:p>
            <a:r>
              <a:rPr lang="zh-CN" altLang="en-US" sz="1200" dirty="0"/>
              <a:t>第</a:t>
            </a:r>
            <a:r>
              <a:rPr lang="en-US" altLang="zh-CN" sz="1200" dirty="0"/>
              <a:t>1</a:t>
            </a:r>
            <a:r>
              <a:rPr lang="zh-CN" altLang="en-US" sz="1200" dirty="0"/>
              <a:t>步：创建</a:t>
            </a:r>
            <a:r>
              <a:rPr lang="en-US" altLang="zh-CN" sz="1200" dirty="0"/>
              <a:t>SSH Key</a:t>
            </a:r>
            <a:r>
              <a:rPr lang="zh-CN" altLang="en-US" sz="1200" dirty="0"/>
              <a:t>。在用户主目录下，看看有没有</a:t>
            </a:r>
            <a:r>
              <a:rPr lang="en-US" altLang="zh-CN" sz="1200" dirty="0"/>
              <a:t>.</a:t>
            </a:r>
            <a:r>
              <a:rPr lang="en-US" altLang="zh-CN" sz="1200" dirty="0" err="1"/>
              <a:t>ssh</a:t>
            </a:r>
            <a:r>
              <a:rPr lang="zh-CN" altLang="en-US" sz="1200" dirty="0"/>
              <a:t>目录，如果有，再看看这个目录下有没有</a:t>
            </a:r>
            <a:r>
              <a:rPr lang="en-US" altLang="zh-CN" sz="1200" dirty="0"/>
              <a:t>`</a:t>
            </a:r>
            <a:r>
              <a:rPr lang="en-US" altLang="zh-CN" sz="1200" dirty="0" err="1"/>
              <a:t>id_rsa</a:t>
            </a:r>
            <a:r>
              <a:rPr lang="en-US" altLang="zh-CN" sz="1200" dirty="0"/>
              <a:t>`</a:t>
            </a:r>
            <a:r>
              <a:rPr lang="zh-CN" altLang="en-US" sz="1200" dirty="0"/>
              <a:t>和</a:t>
            </a:r>
            <a:r>
              <a:rPr lang="en-US" altLang="zh-CN" sz="1200" dirty="0"/>
              <a:t>`id_rsa.pub`</a:t>
            </a:r>
            <a:r>
              <a:rPr lang="zh-CN" altLang="en-US" sz="1200" dirty="0"/>
              <a:t>这两个文件，如果已经有了，可直接跳到下一步。如果没有，打开</a:t>
            </a:r>
            <a:r>
              <a:rPr lang="en-US" altLang="zh-CN" sz="1200" dirty="0"/>
              <a:t>Shell</a:t>
            </a:r>
            <a:r>
              <a:rPr lang="zh-CN" altLang="en-US" sz="1200" dirty="0"/>
              <a:t>（</a:t>
            </a:r>
            <a:r>
              <a:rPr lang="en-US" altLang="zh-CN" sz="1200" dirty="0"/>
              <a:t>Windows</a:t>
            </a:r>
            <a:r>
              <a:rPr lang="zh-CN" altLang="en-US" sz="1200" dirty="0"/>
              <a:t>下打开</a:t>
            </a:r>
            <a:r>
              <a:rPr lang="en-US" altLang="zh-CN" sz="1200" dirty="0"/>
              <a:t>Git Bash</a:t>
            </a:r>
            <a:r>
              <a:rPr lang="zh-CN" altLang="en-US" sz="1200" dirty="0"/>
              <a:t>），创建</a:t>
            </a:r>
            <a:r>
              <a:rPr lang="en-US" altLang="zh-CN" sz="1200" dirty="0"/>
              <a:t>SSH Key</a:t>
            </a:r>
            <a:r>
              <a:rPr lang="zh-CN" altLang="en-US" sz="1200" dirty="0"/>
              <a:t>：</a:t>
            </a:r>
            <a:r>
              <a:rPr lang="de-DE" altLang="zh-CN" sz="1200" dirty="0"/>
              <a:t>$ ssh-keygen -t rsa -C </a:t>
            </a:r>
            <a:r>
              <a:rPr lang="de-DE" altLang="zh-CN" sz="1200" dirty="0">
                <a:hlinkClick r:id="rId4"/>
              </a:rPr>
              <a:t>youremail@example.com</a:t>
            </a:r>
            <a:endParaRPr lang="de-DE" altLang="zh-CN" sz="1200" dirty="0"/>
          </a:p>
          <a:p>
            <a:endParaRPr lang="en-US" altLang="zh-CN" sz="1200" dirty="0"/>
          </a:p>
          <a:p>
            <a:r>
              <a:rPr lang="zh-CN" altLang="en-US" sz="1200" dirty="0"/>
              <a:t>需要把邮件地址换成你自己的邮件地址（可以随便填），然后一路回车，使用默认值即可，由于这个</a:t>
            </a:r>
            <a:r>
              <a:rPr lang="en-US" altLang="zh-CN" sz="1200" dirty="0"/>
              <a:t>Key</a:t>
            </a:r>
            <a:r>
              <a:rPr lang="zh-CN" altLang="en-US" sz="1200" dirty="0"/>
              <a:t>也不是用于军事目的，所以也无需设置密码。</a:t>
            </a:r>
          </a:p>
          <a:p>
            <a:endParaRPr lang="zh-CN" altLang="en-US" sz="1200" dirty="0"/>
          </a:p>
          <a:p>
            <a:r>
              <a:rPr lang="zh-CN" altLang="en-US" sz="1200" dirty="0"/>
              <a:t>如果一切顺利的话，可以在用户主目录里找到</a:t>
            </a:r>
            <a:r>
              <a:rPr lang="en-US" altLang="zh-CN" sz="1200" dirty="0"/>
              <a:t>`.</a:t>
            </a:r>
            <a:r>
              <a:rPr lang="en-US" altLang="zh-CN" sz="1200" dirty="0" err="1"/>
              <a:t>ssh</a:t>
            </a:r>
            <a:r>
              <a:rPr lang="en-US" altLang="zh-CN" sz="1200" dirty="0"/>
              <a:t>`</a:t>
            </a:r>
            <a:r>
              <a:rPr lang="zh-CN" altLang="en-US" sz="1200" dirty="0"/>
              <a:t>目录，里面有</a:t>
            </a:r>
            <a:r>
              <a:rPr lang="en-US" altLang="zh-CN" sz="1200" dirty="0"/>
              <a:t>`</a:t>
            </a:r>
            <a:r>
              <a:rPr lang="en-US" altLang="zh-CN" sz="1200" dirty="0" err="1"/>
              <a:t>id_rsa</a:t>
            </a:r>
            <a:r>
              <a:rPr lang="en-US" altLang="zh-CN" sz="1200" dirty="0"/>
              <a:t>`</a:t>
            </a:r>
            <a:r>
              <a:rPr lang="zh-CN" altLang="en-US" sz="1200" dirty="0"/>
              <a:t>和</a:t>
            </a:r>
            <a:r>
              <a:rPr lang="en-US" altLang="zh-CN" sz="1200" dirty="0"/>
              <a:t>`id_rsa.pub`</a:t>
            </a:r>
            <a:r>
              <a:rPr lang="zh-CN" altLang="en-US" sz="1200" dirty="0"/>
              <a:t>两个文件，这两个就是</a:t>
            </a:r>
            <a:r>
              <a:rPr lang="en-US" altLang="zh-CN" sz="1200" dirty="0"/>
              <a:t>SSH Key</a:t>
            </a:r>
            <a:r>
              <a:rPr lang="zh-CN" altLang="en-US" sz="1200" dirty="0"/>
              <a:t>的秘钥对，</a:t>
            </a:r>
            <a:r>
              <a:rPr lang="en-US" altLang="zh-CN" sz="1200" dirty="0"/>
              <a:t>`</a:t>
            </a:r>
            <a:r>
              <a:rPr lang="en-US" altLang="zh-CN" sz="1200" dirty="0" err="1"/>
              <a:t>id_rsa</a:t>
            </a:r>
            <a:r>
              <a:rPr lang="en-US" altLang="zh-CN" sz="1200" dirty="0"/>
              <a:t>`</a:t>
            </a:r>
            <a:r>
              <a:rPr lang="zh-CN" altLang="en-US" sz="1200" dirty="0"/>
              <a:t>是私钥，不能泄露出去，</a:t>
            </a:r>
            <a:r>
              <a:rPr lang="en-US" altLang="zh-CN" sz="1200" dirty="0"/>
              <a:t>`id_rsa.pub`</a:t>
            </a:r>
            <a:r>
              <a:rPr lang="zh-CN" altLang="en-US" sz="1200" dirty="0"/>
              <a:t>是公钥，可以放心地告诉任何人。</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zh-CN" altLang="en-US" sz="1200" dirty="0"/>
              <a:t>第</a:t>
            </a:r>
            <a:r>
              <a:rPr lang="en-US" altLang="zh-CN" sz="1200" dirty="0"/>
              <a:t>2</a:t>
            </a:r>
            <a:r>
              <a:rPr lang="zh-CN" altLang="en-US" sz="1200" dirty="0"/>
              <a:t>步：登陆</a:t>
            </a:r>
            <a:r>
              <a:rPr lang="en-US" altLang="zh-CN" sz="1200" dirty="0"/>
              <a:t>Git Hub</a:t>
            </a:r>
            <a:r>
              <a:rPr lang="zh-CN" altLang="en-US" sz="1200" dirty="0"/>
              <a:t>，打开“</a:t>
            </a:r>
            <a:r>
              <a:rPr lang="en-US" altLang="zh-CN" sz="1200" dirty="0"/>
              <a:t>Account settings”</a:t>
            </a:r>
            <a:r>
              <a:rPr lang="zh-CN" altLang="en-US" sz="1200" dirty="0"/>
              <a:t>，“</a:t>
            </a:r>
            <a:r>
              <a:rPr lang="en-US" altLang="zh-CN" sz="1200" dirty="0"/>
              <a:t>SSH Keys”</a:t>
            </a:r>
            <a:r>
              <a:rPr lang="zh-CN" altLang="en-US" sz="1200" dirty="0"/>
              <a:t>页面：</a:t>
            </a:r>
          </a:p>
          <a:p>
            <a:endParaRPr lang="zh-CN" altLang="en-US" sz="1200" dirty="0"/>
          </a:p>
          <a:p>
            <a:endParaRPr lang="zh-CN" altLang="en-US" sz="1200" dirty="0"/>
          </a:p>
        </p:txBody>
      </p:sp>
      <p:sp>
        <p:nvSpPr>
          <p:cNvPr id="10" name="标题 1">
            <a:extLst>
              <a:ext uri="{FF2B5EF4-FFF2-40B4-BE49-F238E27FC236}">
                <a16:creationId xmlns:a16="http://schemas.microsoft.com/office/drawing/2014/main" id="{F0CAEB13-79A2-4DB1-9492-FB16A0F8466C}"/>
              </a:ext>
            </a:extLst>
          </p:cNvPr>
          <p:cNvSpPr txBox="1">
            <a:spLocks/>
          </p:cNvSpPr>
          <p:nvPr>
            <p:custDataLst>
              <p:tags r:id="rId2"/>
            </p:custDataLst>
          </p:nvPr>
        </p:nvSpPr>
        <p:spPr>
          <a:xfrm>
            <a:off x="773600" y="685799"/>
            <a:ext cx="9341950" cy="660195"/>
          </a:xfrm>
          <a:prstGeom prst="rect">
            <a:avLst/>
          </a:prstGeom>
        </p:spPr>
        <p:txBody>
          <a:bodyPr vert="horz" lIns="101600" tIns="38100" rIns="76200" bIns="38100" rtlCol="0" anchor="t"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a:lstStyle>
          <a:p>
            <a:r>
              <a:rPr lang="zh-CN" altLang="en-US" sz="3200" dirty="0">
                <a:sym typeface="Arial" panose="020B0604020202020204" pitchFamily="34" charset="0"/>
              </a:rPr>
              <a:t>远程仓库</a:t>
            </a:r>
          </a:p>
        </p:txBody>
      </p:sp>
      <p:pic>
        <p:nvPicPr>
          <p:cNvPr id="4" name="图片 3">
            <a:extLst>
              <a:ext uri="{FF2B5EF4-FFF2-40B4-BE49-F238E27FC236}">
                <a16:creationId xmlns:a16="http://schemas.microsoft.com/office/drawing/2014/main" id="{B9E49D53-C37A-4070-A8B1-4D396F8F11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5764" y="4235008"/>
            <a:ext cx="4810868" cy="2480162"/>
          </a:xfrm>
          <a:prstGeom prst="rect">
            <a:avLst/>
          </a:prstGeom>
        </p:spPr>
      </p:pic>
    </p:spTree>
    <p:custDataLst>
      <p:tags r:id="rId1"/>
    </p:custDataLst>
    <p:extLst>
      <p:ext uri="{BB962C8B-B14F-4D97-AF65-F5344CB8AC3E}">
        <p14:creationId xmlns:p14="http://schemas.microsoft.com/office/powerpoint/2010/main" val="8921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527627" y="353875"/>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20204" pitchFamily="34" charset="0"/>
              <a:ea typeface="微软雅黑" panose="020B0503020204020204" pitchFamily="34" charset="-122"/>
              <a:sym typeface="Arial" panose="020B0604020202020204" pitchFamily="34" charset="0"/>
            </a:endParaRPr>
          </a:p>
        </p:txBody>
      </p:sp>
      <p:sp>
        <p:nvSpPr>
          <p:cNvPr id="225" name="文本框 224"/>
          <p:cNvSpPr txBox="1"/>
          <p:nvPr>
            <p:custDataLst>
              <p:tags r:id="rId3"/>
            </p:custDataLst>
          </p:nvPr>
        </p:nvSpPr>
        <p:spPr>
          <a:xfrm>
            <a:off x="2635885" y="1841522"/>
            <a:ext cx="3240000" cy="621665"/>
          </a:xfrm>
          <a:prstGeom prst="rect">
            <a:avLst/>
          </a:prstGeom>
          <a:noFill/>
        </p:spPr>
        <p:txBody>
          <a:bodyPr wrap="square" rtlCol="0">
            <a:normAutofit/>
          </a:bodyPr>
          <a:lstStyle/>
          <a:p>
            <a:pPr>
              <a:lnSpc>
                <a:spcPct val="150000"/>
              </a:lnSpc>
              <a:spcAft>
                <a:spcPts val="2000"/>
              </a:spcAf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Git</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入门</a:t>
            </a:r>
            <a:endParaRPr lang="zh-CN" altLang="en-US"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222" name="文本框 221"/>
          <p:cNvSpPr txBox="1"/>
          <p:nvPr>
            <p:custDataLst>
              <p:tags r:id="rId4"/>
            </p:custDataLst>
          </p:nvPr>
        </p:nvSpPr>
        <p:spPr>
          <a:xfrm>
            <a:off x="1820545" y="1772261"/>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24" name="文本框 23"/>
          <p:cNvSpPr txBox="1"/>
          <p:nvPr>
            <p:custDataLst>
              <p:tags r:id="rId5"/>
            </p:custDataLst>
          </p:nvPr>
        </p:nvSpPr>
        <p:spPr>
          <a:xfrm>
            <a:off x="2635885" y="3002560"/>
            <a:ext cx="3240000" cy="621665"/>
          </a:xfrm>
          <a:prstGeom prst="rect">
            <a:avLst/>
          </a:prstGeom>
          <a:noFill/>
        </p:spPr>
        <p:txBody>
          <a:bodyPr wrap="square" rtlCol="0">
            <a:normAutofit/>
          </a:bodyPr>
          <a:lstStyle/>
          <a:p>
            <a:pPr>
              <a:lnSpc>
                <a:spcPct val="150000"/>
              </a:lnSpc>
              <a:spcAft>
                <a:spcPts val="2000"/>
              </a:spcAf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Git</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版本控制</a:t>
            </a:r>
          </a:p>
        </p:txBody>
      </p:sp>
      <p:sp>
        <p:nvSpPr>
          <p:cNvPr id="118" name="文本框 117"/>
          <p:cNvSpPr txBox="1"/>
          <p:nvPr>
            <p:custDataLst>
              <p:tags r:id="rId6"/>
            </p:custDataLst>
          </p:nvPr>
        </p:nvSpPr>
        <p:spPr>
          <a:xfrm>
            <a:off x="1842200" y="2919548"/>
            <a:ext cx="912769"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3" name="文本框 2"/>
          <p:cNvSpPr txBox="1"/>
          <p:nvPr>
            <p:custDataLst>
              <p:tags r:id="rId7"/>
            </p:custDataLst>
          </p:nvPr>
        </p:nvSpPr>
        <p:spPr>
          <a:xfrm>
            <a:off x="2754969" y="4395936"/>
            <a:ext cx="3240000" cy="943148"/>
          </a:xfrm>
          <a:prstGeom prst="rect">
            <a:avLst/>
          </a:prstGeom>
          <a:noFill/>
        </p:spPr>
        <p:txBody>
          <a:bodyPr wrap="square" rtlCol="0">
            <a:normAutofit/>
          </a:bodyPr>
          <a:lstStyle/>
          <a:p>
            <a:pPr algn="just">
              <a:lnSpc>
                <a:spcPct val="160000"/>
              </a:lnSpc>
              <a:spcAft>
                <a:spcPts val="2000"/>
              </a:spcAf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远程仓库</a:t>
            </a:r>
          </a:p>
        </p:txBody>
      </p:sp>
      <p:sp>
        <p:nvSpPr>
          <p:cNvPr id="4" name="文本框 3"/>
          <p:cNvSpPr txBox="1"/>
          <p:nvPr>
            <p:custDataLst>
              <p:tags r:id="rId8"/>
            </p:custDataLst>
          </p:nvPr>
        </p:nvSpPr>
        <p:spPr>
          <a:xfrm>
            <a:off x="1845616" y="4390512"/>
            <a:ext cx="1580537" cy="759228"/>
          </a:xfrm>
          <a:prstGeom prst="rect">
            <a:avLst/>
          </a:prstGeom>
          <a:noFill/>
        </p:spPr>
        <p:txBody>
          <a:bodyPr wrap="square" rtlCol="0">
            <a:normAutofit lnSpcReduction="10000"/>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2" name="文本框 21"/>
          <p:cNvSpPr txBox="1"/>
          <p:nvPr>
            <p:custDataLst>
              <p:tags r:id="rId9"/>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目录</a:t>
            </a:r>
          </a:p>
        </p:txBody>
      </p:sp>
      <p:sp>
        <p:nvSpPr>
          <p:cNvPr id="15" name="文本框 14">
            <a:extLst>
              <a:ext uri="{FF2B5EF4-FFF2-40B4-BE49-F238E27FC236}">
                <a16:creationId xmlns:a16="http://schemas.microsoft.com/office/drawing/2014/main" id="{7299A8DE-3DD2-4A4C-839B-299CE3733D62}"/>
              </a:ext>
            </a:extLst>
          </p:cNvPr>
          <p:cNvSpPr txBox="1"/>
          <p:nvPr>
            <p:custDataLst>
              <p:tags r:id="rId10"/>
            </p:custDataLst>
          </p:nvPr>
        </p:nvSpPr>
        <p:spPr>
          <a:xfrm>
            <a:off x="7356379" y="1820310"/>
            <a:ext cx="3665719" cy="719451"/>
          </a:xfrm>
          <a:prstGeom prst="rect">
            <a:avLst/>
          </a:prstGeom>
          <a:noFill/>
        </p:spPr>
        <p:txBody>
          <a:bodyPr wrap="square" rtlCol="0">
            <a:normAutofit/>
          </a:bodyPr>
          <a:lstStyle/>
          <a:p>
            <a:pPr algn="just">
              <a:lnSpc>
                <a:spcPct val="150000"/>
              </a:lnSpc>
              <a:spcAft>
                <a:spcPts val="2000"/>
              </a:spcAft>
            </a:pPr>
            <a:r>
              <a:rPr lang="zh-CN" altLang="en-US" sz="24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分支管理</a:t>
            </a:r>
          </a:p>
        </p:txBody>
      </p:sp>
      <p:sp>
        <p:nvSpPr>
          <p:cNvPr id="17" name="文本框 16">
            <a:extLst>
              <a:ext uri="{FF2B5EF4-FFF2-40B4-BE49-F238E27FC236}">
                <a16:creationId xmlns:a16="http://schemas.microsoft.com/office/drawing/2014/main" id="{C5EEA8F5-9AC6-4995-A3A4-FF3FFD7265A2}"/>
              </a:ext>
            </a:extLst>
          </p:cNvPr>
          <p:cNvSpPr txBox="1"/>
          <p:nvPr>
            <p:custDataLst>
              <p:tags r:id="rId11"/>
            </p:custDataLst>
          </p:nvPr>
        </p:nvSpPr>
        <p:spPr>
          <a:xfrm>
            <a:off x="6452494" y="1772261"/>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19" name="文本框 18">
            <a:extLst>
              <a:ext uri="{FF2B5EF4-FFF2-40B4-BE49-F238E27FC236}">
                <a16:creationId xmlns:a16="http://schemas.microsoft.com/office/drawing/2014/main" id="{42EA4647-3434-42EF-9BF8-46D4EC6C4E7C}"/>
              </a:ext>
            </a:extLst>
          </p:cNvPr>
          <p:cNvSpPr txBox="1"/>
          <p:nvPr>
            <p:custDataLst>
              <p:tags r:id="rId12"/>
            </p:custDataLst>
          </p:nvPr>
        </p:nvSpPr>
        <p:spPr>
          <a:xfrm>
            <a:off x="7418724" y="2975708"/>
            <a:ext cx="3665719" cy="719451"/>
          </a:xfrm>
          <a:prstGeom prst="rect">
            <a:avLst/>
          </a:prstGeom>
          <a:noFill/>
        </p:spPr>
        <p:txBody>
          <a:bodyPr wrap="square" rtlCol="0">
            <a:normAutofit/>
          </a:bodyPr>
          <a:lstStyle/>
          <a:p>
            <a:pPr algn="just">
              <a:lnSpc>
                <a:spcPct val="150000"/>
              </a:lnSpc>
              <a:spcAft>
                <a:spcPts val="2000"/>
              </a:spcAft>
            </a:pPr>
            <a:r>
              <a:rPr lang="en-US" altLang="zh-CN" sz="24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Git</a:t>
            </a:r>
            <a:r>
              <a:rPr lang="zh-CN" altLang="en-US" sz="24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标签</a:t>
            </a:r>
          </a:p>
        </p:txBody>
      </p:sp>
      <p:sp>
        <p:nvSpPr>
          <p:cNvPr id="20" name="文本框 19">
            <a:extLst>
              <a:ext uri="{FF2B5EF4-FFF2-40B4-BE49-F238E27FC236}">
                <a16:creationId xmlns:a16="http://schemas.microsoft.com/office/drawing/2014/main" id="{9DFB545F-E9C1-4429-B79A-246BD96810E4}"/>
              </a:ext>
            </a:extLst>
          </p:cNvPr>
          <p:cNvSpPr txBox="1"/>
          <p:nvPr>
            <p:custDataLst>
              <p:tags r:id="rId13"/>
            </p:custDataLst>
          </p:nvPr>
        </p:nvSpPr>
        <p:spPr>
          <a:xfrm>
            <a:off x="6452494" y="2919548"/>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21" name="文本框 20">
            <a:extLst>
              <a:ext uri="{FF2B5EF4-FFF2-40B4-BE49-F238E27FC236}">
                <a16:creationId xmlns:a16="http://schemas.microsoft.com/office/drawing/2014/main" id="{0CE5949B-8443-442C-B7F0-EE680FC810FA}"/>
              </a:ext>
            </a:extLst>
          </p:cNvPr>
          <p:cNvSpPr txBox="1"/>
          <p:nvPr>
            <p:custDataLst>
              <p:tags r:id="rId14"/>
            </p:custDataLst>
          </p:nvPr>
        </p:nvSpPr>
        <p:spPr>
          <a:xfrm>
            <a:off x="7418724" y="4318239"/>
            <a:ext cx="3665719" cy="719451"/>
          </a:xfrm>
          <a:prstGeom prst="rect">
            <a:avLst/>
          </a:prstGeom>
          <a:noFill/>
        </p:spPr>
        <p:txBody>
          <a:bodyPr wrap="square" rtlCol="0">
            <a:normAutofit/>
          </a:bodyPr>
          <a:lstStyle/>
          <a:p>
            <a:pPr algn="just">
              <a:lnSpc>
                <a:spcPct val="150000"/>
              </a:lnSpc>
              <a:spcAft>
                <a:spcPts val="2000"/>
              </a:spcAft>
            </a:pPr>
            <a:r>
              <a:rPr lang="en-US" altLang="zh-CN" sz="24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Git</a:t>
            </a:r>
            <a:r>
              <a:rPr lang="zh-CN" altLang="en-US" sz="24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仓库</a:t>
            </a:r>
          </a:p>
        </p:txBody>
      </p:sp>
      <p:sp>
        <p:nvSpPr>
          <p:cNvPr id="23" name="文本框 22">
            <a:extLst>
              <a:ext uri="{FF2B5EF4-FFF2-40B4-BE49-F238E27FC236}">
                <a16:creationId xmlns:a16="http://schemas.microsoft.com/office/drawing/2014/main" id="{C5031284-8A90-4771-BBC8-74A352DD8144}"/>
              </a:ext>
            </a:extLst>
          </p:cNvPr>
          <p:cNvSpPr txBox="1"/>
          <p:nvPr>
            <p:custDataLst>
              <p:tags r:id="rId15"/>
            </p:custDataLst>
          </p:nvPr>
        </p:nvSpPr>
        <p:spPr>
          <a:xfrm>
            <a:off x="6484300" y="4261058"/>
            <a:ext cx="815340" cy="768350"/>
          </a:xfrm>
          <a:prstGeom prst="rect">
            <a:avLst/>
          </a:prstGeom>
          <a:noFill/>
        </p:spPr>
        <p:txBody>
          <a:bodyPr wrap="square" rtlCol="0">
            <a:norm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06</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87BCCC3-4532-4266-B505-01EF7805D1CA}"/>
              </a:ext>
            </a:extLst>
          </p:cNvPr>
          <p:cNvSpPr txBox="1"/>
          <p:nvPr/>
        </p:nvSpPr>
        <p:spPr>
          <a:xfrm>
            <a:off x="937755" y="1345994"/>
            <a:ext cx="10316490" cy="1384995"/>
          </a:xfrm>
          <a:prstGeom prst="rect">
            <a:avLst/>
          </a:prstGeom>
          <a:noFill/>
        </p:spPr>
        <p:txBody>
          <a:bodyPr wrap="square" rtlCol="0">
            <a:spAutoFit/>
          </a:bodyPr>
          <a:lstStyle/>
          <a:p>
            <a:r>
              <a:rPr lang="en-US" altLang="zh-CN" sz="1200" dirty="0"/>
              <a:t>2</a:t>
            </a:r>
            <a:r>
              <a:rPr lang="zh-CN" altLang="en-US" sz="1200" dirty="0"/>
              <a:t>）、添加到远程仓库</a:t>
            </a:r>
            <a:endParaRPr lang="en-US" altLang="zh-CN" sz="1200" dirty="0"/>
          </a:p>
          <a:p>
            <a:endParaRPr lang="en-US" altLang="zh-CN" sz="1200" dirty="0"/>
          </a:p>
          <a:p>
            <a:r>
              <a:rPr lang="zh-CN" altLang="en-US" sz="1200" dirty="0"/>
              <a:t>现在的情景是，你已经在本地创建了一个</a:t>
            </a:r>
            <a:r>
              <a:rPr lang="en-US" altLang="zh-CN" sz="1200" dirty="0"/>
              <a:t>Git</a:t>
            </a:r>
            <a:r>
              <a:rPr lang="zh-CN" altLang="en-US" sz="1200" dirty="0"/>
              <a:t>仓库后，又想在</a:t>
            </a:r>
            <a:r>
              <a:rPr lang="en-US" altLang="zh-CN" sz="1200" dirty="0"/>
              <a:t>`GitHub`</a:t>
            </a:r>
            <a:r>
              <a:rPr lang="zh-CN" altLang="en-US" sz="1200" dirty="0"/>
              <a:t>创建一个</a:t>
            </a:r>
            <a:r>
              <a:rPr lang="en-US" altLang="zh-CN" sz="1200" dirty="0"/>
              <a:t>Git</a:t>
            </a:r>
            <a:r>
              <a:rPr lang="zh-CN" altLang="en-US" sz="1200" dirty="0"/>
              <a:t>仓库，并且让这两个仓库进行远程同步，这样，</a:t>
            </a:r>
            <a:r>
              <a:rPr lang="en-US" altLang="zh-CN" sz="1200" dirty="0"/>
              <a:t>`GitHub`</a:t>
            </a:r>
            <a:r>
              <a:rPr lang="zh-CN" altLang="en-US" sz="1200" dirty="0"/>
              <a:t>上的仓库既可以作为备份，又可以让其他人通过该仓库来协作，真是一举多得。</a:t>
            </a:r>
          </a:p>
          <a:p>
            <a:endParaRPr lang="zh-CN" altLang="en-US" sz="1200" dirty="0"/>
          </a:p>
          <a:p>
            <a:r>
              <a:rPr lang="zh-CN" altLang="en-US" sz="1200" dirty="0"/>
              <a:t>在</a:t>
            </a:r>
            <a:r>
              <a:rPr lang="en-US" altLang="zh-CN" sz="1200" dirty="0"/>
              <a:t>`GitHub`</a:t>
            </a:r>
            <a:r>
              <a:rPr lang="zh-CN" altLang="en-US" sz="1200" dirty="0"/>
              <a:t>上创建</a:t>
            </a:r>
            <a:r>
              <a:rPr lang="en-US" altLang="zh-CN" sz="1200" dirty="0"/>
              <a:t>`</a:t>
            </a:r>
            <a:r>
              <a:rPr lang="en-US" altLang="zh-CN" sz="1200" dirty="0" err="1"/>
              <a:t>learngit</a:t>
            </a:r>
            <a:r>
              <a:rPr lang="en-US" altLang="zh-CN" sz="1200" dirty="0"/>
              <a:t>`</a:t>
            </a:r>
            <a:r>
              <a:rPr lang="zh-CN" altLang="en-US" sz="1200" dirty="0"/>
              <a:t>仓库</a:t>
            </a:r>
          </a:p>
          <a:p>
            <a:endParaRPr lang="zh-CN" altLang="en-US" sz="1200" dirty="0"/>
          </a:p>
        </p:txBody>
      </p:sp>
      <p:sp>
        <p:nvSpPr>
          <p:cNvPr id="10" name="标题 1">
            <a:extLst>
              <a:ext uri="{FF2B5EF4-FFF2-40B4-BE49-F238E27FC236}">
                <a16:creationId xmlns:a16="http://schemas.microsoft.com/office/drawing/2014/main" id="{F0CAEB13-79A2-4DB1-9492-FB16A0F8466C}"/>
              </a:ext>
            </a:extLst>
          </p:cNvPr>
          <p:cNvSpPr txBox="1">
            <a:spLocks/>
          </p:cNvSpPr>
          <p:nvPr>
            <p:custDataLst>
              <p:tags r:id="rId2"/>
            </p:custDataLst>
          </p:nvPr>
        </p:nvSpPr>
        <p:spPr>
          <a:xfrm>
            <a:off x="773600" y="685799"/>
            <a:ext cx="9341950" cy="660195"/>
          </a:xfrm>
          <a:prstGeom prst="rect">
            <a:avLst/>
          </a:prstGeom>
        </p:spPr>
        <p:txBody>
          <a:bodyPr vert="horz" lIns="101600" tIns="38100" rIns="76200" bIns="38100" rtlCol="0" anchor="t"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a:lstStyle>
          <a:p>
            <a:r>
              <a:rPr lang="zh-CN" altLang="en-US" sz="3200" dirty="0">
                <a:sym typeface="Arial" panose="020B0604020202020204" pitchFamily="34" charset="0"/>
              </a:rPr>
              <a:t>远程仓库</a:t>
            </a:r>
          </a:p>
        </p:txBody>
      </p:sp>
      <p:pic>
        <p:nvPicPr>
          <p:cNvPr id="3" name="图片 2">
            <a:extLst>
              <a:ext uri="{FF2B5EF4-FFF2-40B4-BE49-F238E27FC236}">
                <a16:creationId xmlns:a16="http://schemas.microsoft.com/office/drawing/2014/main" id="{47B4F14C-1A6D-4353-8B6B-1FBABCC8A0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904" y="2541864"/>
            <a:ext cx="5721479" cy="2851511"/>
          </a:xfrm>
          <a:prstGeom prst="rect">
            <a:avLst/>
          </a:prstGeom>
        </p:spPr>
      </p:pic>
      <p:sp>
        <p:nvSpPr>
          <p:cNvPr id="5" name="文本框 4">
            <a:extLst>
              <a:ext uri="{FF2B5EF4-FFF2-40B4-BE49-F238E27FC236}">
                <a16:creationId xmlns:a16="http://schemas.microsoft.com/office/drawing/2014/main" id="{74B0BBC8-F0B5-496F-B533-7CC6BD695AF3}"/>
              </a:ext>
            </a:extLst>
          </p:cNvPr>
          <p:cNvSpPr txBox="1"/>
          <p:nvPr/>
        </p:nvSpPr>
        <p:spPr>
          <a:xfrm>
            <a:off x="976904" y="5763236"/>
            <a:ext cx="10277341" cy="830997"/>
          </a:xfrm>
          <a:prstGeom prst="rect">
            <a:avLst/>
          </a:prstGeom>
          <a:noFill/>
        </p:spPr>
        <p:txBody>
          <a:bodyPr wrap="square" rtlCol="0">
            <a:spAutoFit/>
          </a:bodyPr>
          <a:lstStyle/>
          <a:p>
            <a:r>
              <a:rPr lang="zh-CN" altLang="en-US" sz="1200" dirty="0"/>
              <a:t>根据</a:t>
            </a:r>
            <a:r>
              <a:rPr lang="en-US" altLang="zh-CN" sz="1200" dirty="0"/>
              <a:t>`GitHub`</a:t>
            </a:r>
            <a:r>
              <a:rPr lang="zh-CN" altLang="en-US" sz="1200" dirty="0"/>
              <a:t>的提示，在本地的</a:t>
            </a:r>
            <a:r>
              <a:rPr lang="en-US" altLang="zh-CN" sz="1200" dirty="0"/>
              <a:t>`</a:t>
            </a:r>
            <a:r>
              <a:rPr lang="en-US" altLang="zh-CN" sz="1200" dirty="0" err="1"/>
              <a:t>learngit</a:t>
            </a:r>
            <a:r>
              <a:rPr lang="en-US" altLang="zh-CN" sz="1200" dirty="0"/>
              <a:t>`</a:t>
            </a:r>
            <a:r>
              <a:rPr lang="zh-CN" altLang="en-US" sz="1200" dirty="0"/>
              <a:t>仓库下运行命令：</a:t>
            </a:r>
            <a:r>
              <a:rPr lang="en-US" altLang="zh-CN" sz="1200" dirty="0"/>
              <a:t>$ git remote add origin </a:t>
            </a:r>
            <a:r>
              <a:rPr lang="en-US" altLang="zh-CN" sz="1200" dirty="0" err="1">
                <a:hlinkClick r:id="rId5"/>
              </a:rPr>
              <a:t>git@github.com:Mthios-s</a:t>
            </a:r>
            <a:r>
              <a:rPr lang="en-US" altLang="zh-CN" sz="1200" dirty="0">
                <a:hlinkClick r:id="rId5"/>
              </a:rPr>
              <a:t>/</a:t>
            </a:r>
            <a:r>
              <a:rPr lang="en-US" altLang="zh-CN" sz="1200" dirty="0" err="1">
                <a:hlinkClick r:id="rId5"/>
              </a:rPr>
              <a:t>learngit.git</a:t>
            </a:r>
            <a:endParaRPr lang="en-US" altLang="zh-CN" sz="1200" dirty="0"/>
          </a:p>
          <a:p>
            <a:endParaRPr lang="en-US" altLang="zh-CN" sz="1200" dirty="0"/>
          </a:p>
          <a:p>
            <a:r>
              <a:rPr lang="zh-CN" altLang="en-US" sz="1200" dirty="0"/>
              <a:t>添加后，远程库的名字就是</a:t>
            </a:r>
            <a:r>
              <a:rPr lang="en-US" altLang="zh-CN" sz="1200" dirty="0"/>
              <a:t>`origin`</a:t>
            </a:r>
            <a:r>
              <a:rPr lang="zh-CN" altLang="en-US" sz="1200" dirty="0"/>
              <a:t>，这是</a:t>
            </a:r>
            <a:r>
              <a:rPr lang="en-US" altLang="zh-CN" sz="1200" dirty="0"/>
              <a:t>Git</a:t>
            </a:r>
            <a:r>
              <a:rPr lang="zh-CN" altLang="en-US" sz="1200" dirty="0"/>
              <a:t>默认的叫法，也可以改成别的，但是</a:t>
            </a:r>
            <a:r>
              <a:rPr lang="en-US" altLang="zh-CN" sz="1200" dirty="0"/>
              <a:t>`origin`</a:t>
            </a:r>
            <a:r>
              <a:rPr lang="zh-CN" altLang="en-US" sz="1200" dirty="0"/>
              <a:t>这个名字一看就知道是远程库。</a:t>
            </a:r>
            <a:endParaRPr lang="en-US" altLang="zh-CN" sz="1200" dirty="0"/>
          </a:p>
          <a:p>
            <a:r>
              <a:rPr lang="zh-CN" altLang="en-US" sz="1200" dirty="0"/>
              <a:t>下一步，就可以把本地库的所有内容推送到远程库上：</a:t>
            </a:r>
          </a:p>
        </p:txBody>
      </p:sp>
    </p:spTree>
    <p:custDataLst>
      <p:tags r:id="rId1"/>
    </p:custDataLst>
    <p:extLst>
      <p:ext uri="{BB962C8B-B14F-4D97-AF65-F5344CB8AC3E}">
        <p14:creationId xmlns:p14="http://schemas.microsoft.com/office/powerpoint/2010/main" val="346170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87BCCC3-4532-4266-B505-01EF7805D1CA}"/>
              </a:ext>
            </a:extLst>
          </p:cNvPr>
          <p:cNvSpPr txBox="1"/>
          <p:nvPr/>
        </p:nvSpPr>
        <p:spPr>
          <a:xfrm>
            <a:off x="937755" y="1513774"/>
            <a:ext cx="10316490" cy="4339650"/>
          </a:xfrm>
          <a:prstGeom prst="rect">
            <a:avLst/>
          </a:prstGeom>
          <a:noFill/>
        </p:spPr>
        <p:txBody>
          <a:bodyPr wrap="square" rtlCol="0">
            <a:spAutoFit/>
          </a:bodyPr>
          <a:lstStyle/>
          <a:p>
            <a:r>
              <a:rPr lang="en-US" altLang="zh-CN" sz="1200" dirty="0"/>
              <a:t>3</a:t>
            </a:r>
            <a:r>
              <a:rPr lang="zh-CN" altLang="en-US" sz="1200" dirty="0"/>
              <a:t>）、推送到远程仓库</a:t>
            </a:r>
            <a:endParaRPr lang="en-US" altLang="zh-CN" sz="1200" dirty="0"/>
          </a:p>
          <a:p>
            <a:endParaRPr lang="en-US" altLang="zh-CN" sz="1200" dirty="0"/>
          </a:p>
          <a:p>
            <a:r>
              <a:rPr lang="zh-CN" altLang="en-US" sz="1200" dirty="0"/>
              <a:t>把本地库的内容推送到远程，用</a:t>
            </a:r>
            <a:r>
              <a:rPr lang="en-US" altLang="zh-CN" sz="1200" dirty="0"/>
              <a:t>`git push`</a:t>
            </a:r>
            <a:r>
              <a:rPr lang="zh-CN" altLang="en-US" sz="1200" dirty="0"/>
              <a:t>命令，实际上是把当前分支</a:t>
            </a:r>
            <a:r>
              <a:rPr lang="en-US" altLang="zh-CN" sz="1200" dirty="0"/>
              <a:t>`master`</a:t>
            </a:r>
            <a:r>
              <a:rPr lang="zh-CN" altLang="en-US" sz="1200" dirty="0"/>
              <a:t>推送到远程。</a:t>
            </a:r>
            <a:endParaRPr lang="en-US" altLang="zh-CN" sz="1200" dirty="0"/>
          </a:p>
          <a:p>
            <a:endParaRPr lang="en-US" altLang="zh-CN" sz="1200" dirty="0"/>
          </a:p>
          <a:p>
            <a:r>
              <a:rPr lang="zh-CN" altLang="en-US" sz="1200" dirty="0"/>
              <a:t>由于远程库是空的，我们第一次推送</a:t>
            </a:r>
            <a:r>
              <a:rPr lang="en-US" altLang="zh-CN" sz="1200" dirty="0"/>
              <a:t>master</a:t>
            </a:r>
            <a:r>
              <a:rPr lang="zh-CN" altLang="en-US" sz="1200" dirty="0"/>
              <a:t>分支时，加上了</a:t>
            </a:r>
            <a:r>
              <a:rPr lang="en-US" altLang="zh-CN" sz="1200" dirty="0"/>
              <a:t>-u</a:t>
            </a:r>
            <a:r>
              <a:rPr lang="zh-CN" altLang="en-US" sz="1200" dirty="0"/>
              <a:t>参数，</a:t>
            </a:r>
            <a:r>
              <a:rPr lang="en-US" altLang="zh-CN" sz="1200" dirty="0"/>
              <a:t>Git</a:t>
            </a:r>
            <a:r>
              <a:rPr lang="zh-CN" altLang="en-US" sz="1200" dirty="0"/>
              <a:t>不但会把本地的</a:t>
            </a:r>
            <a:r>
              <a:rPr lang="en-US" altLang="zh-CN" sz="1200" dirty="0"/>
              <a:t>master</a:t>
            </a:r>
            <a:r>
              <a:rPr lang="zh-CN" altLang="en-US" sz="1200" dirty="0"/>
              <a:t>分支内容推送的远程新的</a:t>
            </a:r>
            <a:r>
              <a:rPr lang="en-US" altLang="zh-CN" sz="1200" dirty="0"/>
              <a:t>master</a:t>
            </a:r>
            <a:r>
              <a:rPr lang="zh-CN" altLang="en-US" sz="1200" dirty="0"/>
              <a:t>分支，还会把本地的</a:t>
            </a:r>
            <a:r>
              <a:rPr lang="en-US" altLang="zh-CN" sz="1200" dirty="0"/>
              <a:t>master</a:t>
            </a:r>
            <a:r>
              <a:rPr lang="zh-CN" altLang="en-US" sz="1200" dirty="0"/>
              <a:t>分支和远程的</a:t>
            </a:r>
            <a:r>
              <a:rPr lang="en-US" altLang="zh-CN" sz="1200" dirty="0"/>
              <a:t>master</a:t>
            </a:r>
            <a:r>
              <a:rPr lang="zh-CN" altLang="en-US" sz="1200" dirty="0"/>
              <a:t>分支关联起来，在以后的推送或者拉取时就可以简化命令。</a:t>
            </a:r>
            <a:endParaRPr lang="en-US" altLang="zh-CN" sz="1200" dirty="0"/>
          </a:p>
          <a:p>
            <a:endParaRPr lang="en-US" altLang="zh-CN" sz="1200" dirty="0"/>
          </a:p>
          <a:p>
            <a:r>
              <a:rPr lang="en-US" altLang="zh-CN" sz="1200" dirty="0"/>
              <a:t>$ git push -u origin master</a:t>
            </a:r>
          </a:p>
          <a:p>
            <a:endParaRPr lang="en-US" altLang="zh-CN" sz="1200" dirty="0"/>
          </a:p>
          <a:p>
            <a:endParaRPr lang="en-US" altLang="zh-CN" sz="1200" dirty="0"/>
          </a:p>
          <a:p>
            <a:r>
              <a:rPr lang="zh-CN" altLang="en-US" sz="1200" dirty="0"/>
              <a:t>对于没有关联的分支我们只能在后面关联，使用命令：</a:t>
            </a:r>
          </a:p>
          <a:p>
            <a:endParaRPr lang="zh-CN" altLang="en-US" sz="1200" dirty="0"/>
          </a:p>
          <a:p>
            <a:r>
              <a:rPr lang="en-US" altLang="zh-CN" sz="1200" dirty="0"/>
              <a:t>```</a:t>
            </a:r>
          </a:p>
          <a:p>
            <a:r>
              <a:rPr lang="en-US" altLang="zh-CN" sz="1200" dirty="0"/>
              <a:t>git branch --set-upstream &lt;branch-name&gt; origin/&lt;branch-name&gt;</a:t>
            </a:r>
          </a:p>
          <a:p>
            <a:r>
              <a:rPr lang="en-US" altLang="zh-CN" sz="1200" dirty="0"/>
              <a:t>```</a:t>
            </a:r>
          </a:p>
          <a:p>
            <a:endParaRPr lang="en-US" altLang="zh-CN" sz="1200" dirty="0"/>
          </a:p>
          <a:p>
            <a:r>
              <a:rPr lang="zh-CN" altLang="en-US" sz="1200" dirty="0"/>
              <a:t>同时也可在创建本地分支时建立关联：</a:t>
            </a:r>
          </a:p>
          <a:p>
            <a:endParaRPr lang="zh-CN" altLang="en-US" sz="1200" dirty="0"/>
          </a:p>
          <a:p>
            <a:r>
              <a:rPr lang="en-US" altLang="zh-CN" sz="1200" dirty="0"/>
              <a:t>```</a:t>
            </a:r>
          </a:p>
          <a:p>
            <a:r>
              <a:rPr lang="en-US" altLang="zh-CN" sz="1200" dirty="0"/>
              <a:t>git checkout -b &lt;branch-name&gt; origin/&lt;branch-name&gt;</a:t>
            </a:r>
          </a:p>
          <a:p>
            <a:r>
              <a:rPr lang="en-US" altLang="zh-CN" sz="1200" dirty="0"/>
              <a:t>```</a:t>
            </a:r>
          </a:p>
          <a:p>
            <a:endParaRPr lang="en-US" altLang="zh-CN" sz="1200" dirty="0"/>
          </a:p>
          <a:p>
            <a:r>
              <a:rPr lang="zh-CN" altLang="en-US" sz="1200" dirty="0"/>
              <a:t>本地和远程分支的名称可以不一样，但是考虑到实际工作，最好设置成相同的名称</a:t>
            </a:r>
          </a:p>
        </p:txBody>
      </p:sp>
      <p:sp>
        <p:nvSpPr>
          <p:cNvPr id="10" name="标题 1">
            <a:extLst>
              <a:ext uri="{FF2B5EF4-FFF2-40B4-BE49-F238E27FC236}">
                <a16:creationId xmlns:a16="http://schemas.microsoft.com/office/drawing/2014/main" id="{F0CAEB13-79A2-4DB1-9492-FB16A0F8466C}"/>
              </a:ext>
            </a:extLst>
          </p:cNvPr>
          <p:cNvSpPr txBox="1">
            <a:spLocks/>
          </p:cNvSpPr>
          <p:nvPr>
            <p:custDataLst>
              <p:tags r:id="rId2"/>
            </p:custDataLst>
          </p:nvPr>
        </p:nvSpPr>
        <p:spPr>
          <a:xfrm>
            <a:off x="773600" y="685799"/>
            <a:ext cx="9341950" cy="660195"/>
          </a:xfrm>
          <a:prstGeom prst="rect">
            <a:avLst/>
          </a:prstGeom>
        </p:spPr>
        <p:txBody>
          <a:bodyPr vert="horz" lIns="101600" tIns="38100" rIns="76200" bIns="38100" rtlCol="0" anchor="t"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a:lstStyle>
          <a:p>
            <a:r>
              <a:rPr lang="zh-CN" altLang="en-US" sz="3200" dirty="0">
                <a:sym typeface="Arial" panose="020B0604020202020204" pitchFamily="34" charset="0"/>
              </a:rPr>
              <a:t>远程仓库</a:t>
            </a:r>
          </a:p>
        </p:txBody>
      </p:sp>
    </p:spTree>
    <p:custDataLst>
      <p:tags r:id="rId1"/>
    </p:custDataLst>
    <p:extLst>
      <p:ext uri="{BB962C8B-B14F-4D97-AF65-F5344CB8AC3E}">
        <p14:creationId xmlns:p14="http://schemas.microsoft.com/office/powerpoint/2010/main" val="47658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87BCCC3-4532-4266-B505-01EF7805D1CA}"/>
              </a:ext>
            </a:extLst>
          </p:cNvPr>
          <p:cNvSpPr txBox="1"/>
          <p:nvPr/>
        </p:nvSpPr>
        <p:spPr>
          <a:xfrm>
            <a:off x="937755" y="1463440"/>
            <a:ext cx="10316490" cy="4893647"/>
          </a:xfrm>
          <a:prstGeom prst="rect">
            <a:avLst/>
          </a:prstGeom>
          <a:noFill/>
        </p:spPr>
        <p:txBody>
          <a:bodyPr wrap="square" rtlCol="0">
            <a:spAutoFit/>
          </a:bodyPr>
          <a:lstStyle/>
          <a:p>
            <a:r>
              <a:rPr lang="en-US" altLang="zh-CN" sz="1200" dirty="0"/>
              <a:t>4</a:t>
            </a:r>
            <a:r>
              <a:rPr lang="zh-CN" altLang="en-US" sz="1200" dirty="0"/>
              <a:t>）、删除远程仓库</a:t>
            </a:r>
            <a:endParaRPr lang="en-US" altLang="zh-CN" sz="1200" dirty="0"/>
          </a:p>
          <a:p>
            <a:endParaRPr lang="en-US" altLang="zh-CN" sz="1200" dirty="0"/>
          </a:p>
          <a:p>
            <a:r>
              <a:rPr lang="zh-CN" altLang="en-US" sz="1200" dirty="0"/>
              <a:t>如果添加的时候地址写错了，或者就是想删除远程库，可以用</a:t>
            </a:r>
            <a:r>
              <a:rPr lang="en-US" altLang="zh-CN" sz="1200" dirty="0"/>
              <a:t>`git remote rm &lt;name&gt;`</a:t>
            </a:r>
            <a:r>
              <a:rPr lang="zh-CN" altLang="en-US" sz="1200" dirty="0"/>
              <a:t>命令。可以先用</a:t>
            </a:r>
            <a:r>
              <a:rPr lang="en-US" altLang="zh-CN" sz="1200" dirty="0"/>
              <a:t>`git remote -v`</a:t>
            </a:r>
            <a:r>
              <a:rPr lang="zh-CN" altLang="en-US" sz="1200" dirty="0"/>
              <a:t>查看远程库信息：</a:t>
            </a:r>
            <a:endParaRPr lang="en-US" altLang="zh-CN" sz="1200" dirty="0"/>
          </a:p>
          <a:p>
            <a:endParaRPr lang="en-US" altLang="zh-CN" sz="1200" dirty="0"/>
          </a:p>
          <a:p>
            <a:r>
              <a:rPr lang="en-US" altLang="zh-CN" sz="1200" dirty="0"/>
              <a:t>$ git remote –v</a:t>
            </a:r>
          </a:p>
          <a:p>
            <a:r>
              <a:rPr lang="en-US" altLang="zh-CN" sz="1200" dirty="0"/>
              <a:t>origin  </a:t>
            </a:r>
            <a:r>
              <a:rPr lang="en-US" altLang="zh-CN" sz="1200" dirty="0" err="1"/>
              <a:t>git@github.com:Mthion-s</a:t>
            </a:r>
            <a:r>
              <a:rPr lang="en-US" altLang="zh-CN" sz="1200" dirty="0"/>
              <a:t>/learn-</a:t>
            </a:r>
            <a:r>
              <a:rPr lang="en-US" altLang="zh-CN" sz="1200" dirty="0" err="1"/>
              <a:t>git.git</a:t>
            </a:r>
            <a:r>
              <a:rPr lang="en-US" altLang="zh-CN" sz="1200" dirty="0"/>
              <a:t> (fetch)</a:t>
            </a:r>
          </a:p>
          <a:p>
            <a:r>
              <a:rPr lang="en-US" altLang="zh-CN" sz="1200" dirty="0"/>
              <a:t>origin  </a:t>
            </a:r>
            <a:r>
              <a:rPr lang="en-US" altLang="zh-CN" sz="1200" dirty="0" err="1"/>
              <a:t>git@github.com:Mthion-s</a:t>
            </a:r>
            <a:r>
              <a:rPr lang="en-US" altLang="zh-CN" sz="1200" dirty="0"/>
              <a:t> /learn-</a:t>
            </a:r>
            <a:r>
              <a:rPr lang="en-US" altLang="zh-CN" sz="1200" dirty="0" err="1"/>
              <a:t>git.git</a:t>
            </a:r>
            <a:r>
              <a:rPr lang="en-US" altLang="zh-CN" sz="1200" dirty="0"/>
              <a:t> (push)</a:t>
            </a:r>
          </a:p>
          <a:p>
            <a:endParaRPr lang="en-US" altLang="zh-CN" sz="1200" dirty="0"/>
          </a:p>
          <a:p>
            <a:r>
              <a:rPr lang="en-US" altLang="zh-CN" sz="1200" dirty="0"/>
              <a:t>Push</a:t>
            </a:r>
            <a:r>
              <a:rPr lang="zh-CN" altLang="en-US" sz="1200" dirty="0"/>
              <a:t>表示推送，</a:t>
            </a:r>
            <a:r>
              <a:rPr lang="en-US" altLang="zh-CN" sz="1200" dirty="0"/>
              <a:t>fetch</a:t>
            </a:r>
            <a:r>
              <a:rPr lang="zh-CN" altLang="en-US" sz="1200" dirty="0"/>
              <a:t>表示拉取，如果没有将</a:t>
            </a:r>
            <a:r>
              <a:rPr lang="en-US" altLang="zh-CN" sz="1200" dirty="0"/>
              <a:t>SSH key</a:t>
            </a:r>
            <a:r>
              <a:rPr lang="zh-CN" altLang="en-US" sz="1200" dirty="0"/>
              <a:t>添加到对于的</a:t>
            </a:r>
            <a:r>
              <a:rPr lang="en-US" altLang="zh-CN" sz="1200" dirty="0" err="1"/>
              <a:t>github</a:t>
            </a:r>
            <a:r>
              <a:rPr lang="zh-CN" altLang="en-US" sz="1200" dirty="0"/>
              <a:t>账户就只有拉取，没有推送权限</a:t>
            </a:r>
            <a:endParaRPr lang="en-US" altLang="zh-CN" sz="1200" dirty="0"/>
          </a:p>
          <a:p>
            <a:endParaRPr lang="en-US" altLang="zh-CN" sz="1200" dirty="0"/>
          </a:p>
          <a:p>
            <a:r>
              <a:rPr lang="zh-CN" altLang="en-US" sz="1200" dirty="0"/>
              <a:t>然后，根据名字删除，比如删除</a:t>
            </a:r>
            <a:r>
              <a:rPr lang="en-US" altLang="zh-CN" sz="1200" dirty="0"/>
              <a:t>`origin`</a:t>
            </a:r>
            <a:r>
              <a:rPr lang="zh-CN" altLang="en-US" sz="1200" dirty="0"/>
              <a:t>：</a:t>
            </a:r>
            <a:r>
              <a:rPr lang="en-US" altLang="zh-CN" sz="1200" dirty="0"/>
              <a:t>$ git remote rm origin</a:t>
            </a:r>
          </a:p>
          <a:p>
            <a:endParaRPr lang="en-US" altLang="zh-CN" sz="1200" dirty="0"/>
          </a:p>
          <a:p>
            <a:endParaRPr lang="en-US" altLang="zh-CN" sz="1200" dirty="0"/>
          </a:p>
          <a:p>
            <a:r>
              <a:rPr lang="en-US" altLang="zh-CN" sz="1200" dirty="0"/>
              <a:t>5</a:t>
            </a:r>
            <a:r>
              <a:rPr lang="zh-CN" altLang="en-US" sz="1200" dirty="0"/>
              <a:t>）、从远程库克隆</a:t>
            </a:r>
          </a:p>
          <a:p>
            <a:endParaRPr lang="zh-CN" altLang="en-US" sz="1200" dirty="0"/>
          </a:p>
          <a:p>
            <a:r>
              <a:rPr lang="zh-CN" altLang="en-US" sz="1200" dirty="0"/>
              <a:t>最好的方式是先创建远程库，然后，从远程库克隆。</a:t>
            </a:r>
          </a:p>
          <a:p>
            <a:endParaRPr lang="zh-CN" altLang="en-US" sz="1200" dirty="0"/>
          </a:p>
          <a:p>
            <a:r>
              <a:rPr lang="zh-CN" altLang="en-US" sz="1200" dirty="0"/>
              <a:t>在</a:t>
            </a:r>
            <a:r>
              <a:rPr lang="en-US" altLang="zh-CN" sz="1200" dirty="0"/>
              <a:t>`GitHub`</a:t>
            </a:r>
            <a:r>
              <a:rPr lang="zh-CN" altLang="en-US" sz="1200" dirty="0"/>
              <a:t>上创建远程库：</a:t>
            </a:r>
            <a:r>
              <a:rPr lang="en-US" altLang="zh-CN" sz="1200" dirty="0"/>
              <a:t>`</a:t>
            </a:r>
            <a:r>
              <a:rPr lang="en-US" altLang="zh-CN" sz="1200" dirty="0" err="1"/>
              <a:t>gitskills</a:t>
            </a:r>
            <a:r>
              <a:rPr lang="en-US" altLang="zh-CN" sz="1200" dirty="0"/>
              <a:t>`</a:t>
            </a:r>
          </a:p>
          <a:p>
            <a:endParaRPr lang="en-US" altLang="zh-CN" sz="1200" dirty="0"/>
          </a:p>
          <a:p>
            <a:r>
              <a:rPr lang="zh-CN" altLang="en-US" sz="1200" dirty="0"/>
              <a:t>然后使用命令</a:t>
            </a:r>
            <a:r>
              <a:rPr lang="en-US" altLang="zh-CN" sz="1200" dirty="0"/>
              <a:t>`git clone`</a:t>
            </a:r>
            <a:r>
              <a:rPr lang="zh-CN" altLang="en-US" sz="1200" dirty="0"/>
              <a:t>克隆一个本地库：</a:t>
            </a:r>
            <a:r>
              <a:rPr lang="en-US" altLang="zh-CN" sz="1200" dirty="0"/>
              <a:t> $ git clone </a:t>
            </a:r>
            <a:r>
              <a:rPr lang="en-US" altLang="zh-CN" sz="1200" dirty="0" err="1">
                <a:hlinkClick r:id="rId4"/>
              </a:rPr>
              <a:t>git@github.com:Mthion-s</a:t>
            </a:r>
            <a:r>
              <a:rPr lang="en-US" altLang="zh-CN" sz="1200" dirty="0">
                <a:hlinkClick r:id="rId4"/>
              </a:rPr>
              <a:t>/</a:t>
            </a:r>
            <a:r>
              <a:rPr lang="en-US" altLang="zh-CN" sz="1200" dirty="0" err="1">
                <a:hlinkClick r:id="rId4"/>
              </a:rPr>
              <a:t>gitskills.git</a:t>
            </a:r>
            <a:endParaRPr lang="en-US" altLang="zh-CN" sz="1200" dirty="0"/>
          </a:p>
          <a:p>
            <a:endParaRPr lang="en-US" altLang="zh-CN" sz="1200" dirty="0"/>
          </a:p>
          <a:p>
            <a:r>
              <a:rPr lang="en-US" altLang="zh-CN" sz="1200" dirty="0"/>
              <a:t>6</a:t>
            </a:r>
            <a:r>
              <a:rPr lang="zh-CN" altLang="en-US" sz="1200" dirty="0"/>
              <a:t>）</a:t>
            </a:r>
            <a:r>
              <a:rPr lang="en-US" altLang="zh-CN" sz="1200" dirty="0"/>
              <a:t> Git</a:t>
            </a:r>
            <a:r>
              <a:rPr lang="zh-CN" altLang="en-US" sz="1200" dirty="0"/>
              <a:t>协议</a:t>
            </a:r>
            <a:r>
              <a:rPr lang="en-US" altLang="zh-CN" sz="1200" dirty="0"/>
              <a:t>`GitHub`</a:t>
            </a:r>
            <a:r>
              <a:rPr lang="zh-CN" altLang="en-US" sz="1200" dirty="0"/>
              <a:t>给出的地址不止一个，还可以用</a:t>
            </a:r>
            <a:r>
              <a:rPr lang="en-US" altLang="zh-CN" sz="1200" dirty="0"/>
              <a:t>`https://github.com/</a:t>
            </a:r>
            <a:r>
              <a:rPr lang="en-US" altLang="zh-CN" sz="1200" dirty="0" err="1"/>
              <a:t>michaelliao</a:t>
            </a:r>
            <a:r>
              <a:rPr lang="en-US" altLang="zh-CN" sz="1200" dirty="0"/>
              <a:t>/</a:t>
            </a:r>
            <a:r>
              <a:rPr lang="en-US" altLang="zh-CN" sz="1200" dirty="0" err="1"/>
              <a:t>gitskills.git</a:t>
            </a:r>
            <a:r>
              <a:rPr lang="en-US" altLang="zh-CN" sz="1200" dirty="0"/>
              <a:t>`</a:t>
            </a:r>
            <a:r>
              <a:rPr lang="zh-CN" altLang="en-US" sz="1200" dirty="0"/>
              <a:t>这样的地址。实际上，</a:t>
            </a:r>
            <a:r>
              <a:rPr lang="en-US" altLang="zh-CN" sz="1200" dirty="0"/>
              <a:t>Git</a:t>
            </a:r>
            <a:r>
              <a:rPr lang="zh-CN" altLang="en-US" sz="1200" dirty="0"/>
              <a:t>支持多种协议，默认的</a:t>
            </a:r>
            <a:r>
              <a:rPr lang="en-US" altLang="zh-CN" sz="1200" dirty="0"/>
              <a:t>`git://`</a:t>
            </a:r>
            <a:r>
              <a:rPr lang="zh-CN" altLang="en-US" sz="1200" dirty="0"/>
              <a:t>使用</a:t>
            </a:r>
            <a:r>
              <a:rPr lang="en-US" altLang="zh-CN" sz="1200" dirty="0" err="1"/>
              <a:t>ssh</a:t>
            </a:r>
            <a:r>
              <a:rPr lang="zh-CN" altLang="en-US" sz="1200" dirty="0"/>
              <a:t>，但也可以使用</a:t>
            </a:r>
            <a:r>
              <a:rPr lang="en-US" altLang="zh-CN" sz="1200" dirty="0"/>
              <a:t>`</a:t>
            </a:r>
            <a:r>
              <a:rPr lang="en-US" altLang="zh-CN" sz="1200" dirty="0" err="1"/>
              <a:t>https`</a:t>
            </a:r>
            <a:r>
              <a:rPr lang="zh-CN" altLang="en-US" sz="1200" dirty="0"/>
              <a:t>等其他协议。</a:t>
            </a:r>
          </a:p>
          <a:p>
            <a:endParaRPr lang="zh-CN" altLang="en-US" sz="1200" dirty="0"/>
          </a:p>
          <a:p>
            <a:r>
              <a:rPr lang="zh-CN" altLang="en-US" sz="1200" dirty="0"/>
              <a:t>使用</a:t>
            </a:r>
            <a:r>
              <a:rPr lang="en-US" altLang="zh-CN" sz="1200" dirty="0"/>
              <a:t>`</a:t>
            </a:r>
            <a:r>
              <a:rPr lang="en-US" altLang="zh-CN" sz="1200" dirty="0" err="1"/>
              <a:t>https`</a:t>
            </a:r>
            <a:r>
              <a:rPr lang="zh-CN" altLang="en-US" sz="1200" dirty="0"/>
              <a:t>除了速度慢以外，还有个最大的麻烦是每次推送都必须输入口令，但是在某些只开放</a:t>
            </a:r>
            <a:r>
              <a:rPr lang="en-US" altLang="zh-CN" sz="1200" dirty="0"/>
              <a:t>http</a:t>
            </a:r>
            <a:r>
              <a:rPr lang="zh-CN" altLang="en-US" sz="1200" dirty="0"/>
              <a:t>端口的公司内部就无法使用</a:t>
            </a:r>
            <a:r>
              <a:rPr lang="en-US" altLang="zh-CN" sz="1200" dirty="0"/>
              <a:t>`</a:t>
            </a:r>
            <a:r>
              <a:rPr lang="en-US" altLang="zh-CN" sz="1200" dirty="0" err="1"/>
              <a:t>ssh</a:t>
            </a:r>
            <a:r>
              <a:rPr lang="en-US" altLang="zh-CN" sz="1200" dirty="0"/>
              <a:t>`</a:t>
            </a:r>
            <a:r>
              <a:rPr lang="zh-CN" altLang="en-US" sz="1200" dirty="0"/>
              <a:t>协议而只能用</a:t>
            </a:r>
            <a:r>
              <a:rPr lang="en-US" altLang="zh-CN" sz="1200" dirty="0"/>
              <a:t>`</a:t>
            </a:r>
            <a:r>
              <a:rPr lang="en-US" altLang="zh-CN" sz="1200" dirty="0" err="1"/>
              <a:t>https`</a:t>
            </a:r>
            <a:r>
              <a:rPr lang="zh-CN" altLang="en-US" sz="1200" dirty="0"/>
              <a:t>。</a:t>
            </a:r>
            <a:endParaRPr lang="en-US" altLang="zh-CN" sz="1200" dirty="0"/>
          </a:p>
        </p:txBody>
      </p:sp>
      <p:sp>
        <p:nvSpPr>
          <p:cNvPr id="10" name="标题 1">
            <a:extLst>
              <a:ext uri="{FF2B5EF4-FFF2-40B4-BE49-F238E27FC236}">
                <a16:creationId xmlns:a16="http://schemas.microsoft.com/office/drawing/2014/main" id="{F0CAEB13-79A2-4DB1-9492-FB16A0F8466C}"/>
              </a:ext>
            </a:extLst>
          </p:cNvPr>
          <p:cNvSpPr txBox="1">
            <a:spLocks/>
          </p:cNvSpPr>
          <p:nvPr>
            <p:custDataLst>
              <p:tags r:id="rId2"/>
            </p:custDataLst>
          </p:nvPr>
        </p:nvSpPr>
        <p:spPr>
          <a:xfrm>
            <a:off x="773600" y="685799"/>
            <a:ext cx="9341950" cy="660195"/>
          </a:xfrm>
          <a:prstGeom prst="rect">
            <a:avLst/>
          </a:prstGeom>
        </p:spPr>
        <p:txBody>
          <a:bodyPr vert="horz" lIns="101600" tIns="38100" rIns="76200" bIns="38100" rtlCol="0" anchor="t"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a:lstStyle>
          <a:p>
            <a:r>
              <a:rPr lang="zh-CN" altLang="en-US" sz="3200" dirty="0">
                <a:sym typeface="Arial" panose="020B0604020202020204" pitchFamily="34" charset="0"/>
              </a:rPr>
              <a:t>远程仓库</a:t>
            </a:r>
          </a:p>
        </p:txBody>
      </p:sp>
    </p:spTree>
    <p:custDataLst>
      <p:tags r:id="rId1"/>
    </p:custDataLst>
    <p:extLst>
      <p:ext uri="{BB962C8B-B14F-4D97-AF65-F5344CB8AC3E}">
        <p14:creationId xmlns:p14="http://schemas.microsoft.com/office/powerpoint/2010/main" val="3358365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04</a:t>
            </a:r>
          </a:p>
        </p:txBody>
      </p:sp>
      <p:sp>
        <p:nvSpPr>
          <p:cNvPr id="4" name="标题 3"/>
          <p:cNvSpPr>
            <a:spLocks noGrp="1"/>
          </p:cNvSpPr>
          <p:nvPr>
            <p:ph type="title"/>
            <p:custDataLst>
              <p:tags r:id="rId3"/>
            </p:custDataLst>
          </p:nvPr>
        </p:nvSpPr>
        <p:spPr>
          <a:xfrm>
            <a:off x="4512893" y="1983833"/>
            <a:ext cx="6243774" cy="922021"/>
          </a:xfrm>
        </p:spPr>
        <p:txBody>
          <a:bodyPr>
            <a:normAutofit/>
          </a:bodyPr>
          <a:lstStyle/>
          <a:p>
            <a:r>
              <a:rPr lang="zh-CN" altLang="en-US" dirty="0">
                <a:sym typeface="Arial" panose="020B0604020202020204" pitchFamily="34" charset="0"/>
              </a:rPr>
              <a:t>分支管理</a:t>
            </a:r>
          </a:p>
        </p:txBody>
      </p:sp>
      <p:sp>
        <p:nvSpPr>
          <p:cNvPr id="5" name="文本框 4">
            <a:extLst>
              <a:ext uri="{FF2B5EF4-FFF2-40B4-BE49-F238E27FC236}">
                <a16:creationId xmlns:a16="http://schemas.microsoft.com/office/drawing/2014/main" id="{6F9610AB-8515-4B09-A9D3-72682E42DF86}"/>
              </a:ext>
            </a:extLst>
          </p:cNvPr>
          <p:cNvSpPr txBox="1"/>
          <p:nvPr/>
        </p:nvSpPr>
        <p:spPr>
          <a:xfrm>
            <a:off x="4632705" y="3099710"/>
            <a:ext cx="6123962" cy="1200329"/>
          </a:xfrm>
          <a:prstGeom prst="rect">
            <a:avLst/>
          </a:prstGeom>
          <a:noFill/>
        </p:spPr>
        <p:txBody>
          <a:bodyPr wrap="square">
            <a:spAutoFit/>
          </a:bodyPr>
          <a:lstStyle/>
          <a:p>
            <a:r>
              <a:rPr lang="en-US" altLang="zh-CN" sz="2400" dirty="0"/>
              <a:t>4.1</a:t>
            </a:r>
            <a:r>
              <a:rPr lang="zh-CN" altLang="en-US" sz="2400" dirty="0"/>
              <a:t> 创建与合并分支</a:t>
            </a:r>
          </a:p>
          <a:p>
            <a:r>
              <a:rPr lang="en-US" altLang="zh-CN" sz="2400" dirty="0"/>
              <a:t>4.2</a:t>
            </a:r>
            <a:r>
              <a:rPr lang="zh-CN" altLang="en-US" sz="2400" dirty="0"/>
              <a:t> 分支管理策略</a:t>
            </a:r>
            <a:endParaRPr lang="en-US" altLang="zh-CN" sz="2400" dirty="0"/>
          </a:p>
          <a:p>
            <a:r>
              <a:rPr lang="en-US" altLang="zh-CN" sz="2400" dirty="0"/>
              <a:t>4.3 </a:t>
            </a:r>
            <a:r>
              <a:rPr lang="zh-CN" altLang="en-US" sz="2400"/>
              <a:t>多人协作</a:t>
            </a:r>
            <a:r>
              <a:rPr lang="zh-CN" altLang="en-US" dirty="0"/>
              <a:t>	</a:t>
            </a:r>
          </a:p>
        </p:txBody>
      </p:sp>
    </p:spTree>
    <p:custDataLst>
      <p:tags r:id="rId1"/>
    </p:custDataLst>
    <p:extLst>
      <p:ext uri="{BB962C8B-B14F-4D97-AF65-F5344CB8AC3E}">
        <p14:creationId xmlns:p14="http://schemas.microsoft.com/office/powerpoint/2010/main" val="171123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4.1</a:t>
            </a:r>
            <a:r>
              <a:rPr lang="zh-CN" altLang="en-US" dirty="0">
                <a:sym typeface="Arial" panose="020B0604020202020204" pitchFamily="34" charset="0"/>
              </a:rPr>
              <a:t> 数据建模</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57450" y="1161094"/>
            <a:ext cx="10523908" cy="5355312"/>
          </a:xfrm>
          <a:prstGeom prst="rect">
            <a:avLst/>
          </a:prstGeom>
          <a:noFill/>
        </p:spPr>
        <p:txBody>
          <a:bodyPr wrap="square" rtlCol="0">
            <a:spAutoFit/>
          </a:bodyPr>
          <a:lstStyle/>
          <a:p>
            <a:r>
              <a:rPr lang="en-US" altLang="zh-CN" dirty="0"/>
              <a:t>1</a:t>
            </a:r>
            <a:r>
              <a:rPr lang="zh-CN" altLang="en-US" dirty="0"/>
              <a:t>、根据应用程序的需要描述模型</a:t>
            </a:r>
            <a:r>
              <a:rPr lang="en-US" altLang="zh-CN" dirty="0"/>
              <a:t>——</a:t>
            </a:r>
            <a:r>
              <a:rPr lang="zh-CN" altLang="en-US" dirty="0"/>
              <a:t>以用户为中心。</a:t>
            </a:r>
            <a:endParaRPr lang="en-US" altLang="zh-CN" dirty="0"/>
          </a:p>
          <a:p>
            <a:pPr lvl="1"/>
            <a:r>
              <a:rPr lang="zh-CN" altLang="en-US" dirty="0"/>
              <a:t>下面是一个图书评论</a:t>
            </a:r>
            <a:r>
              <a:rPr lang="en-US" altLang="zh-CN" dirty="0"/>
              <a:t>Web</a:t>
            </a:r>
            <a:r>
              <a:rPr lang="zh-CN" altLang="en-US" dirty="0"/>
              <a:t>应用的用户故事示例。</a:t>
            </a:r>
            <a:br>
              <a:rPr lang="zh-CN" altLang="en-US" dirty="0"/>
            </a:br>
            <a:r>
              <a:rPr lang="en-US" altLang="zh-CN" dirty="0"/>
              <a:t>	      </a:t>
            </a:r>
            <a:r>
              <a:rPr lang="zh-CN" altLang="en-US" i="1" u="sng" dirty="0"/>
              <a:t>作为一个喜欢这本书的读者，我想要知道喜欢这本书的其他读者还喜欢哪些书，这样我也</a:t>
            </a:r>
            <a:r>
              <a:rPr lang="en-US" altLang="zh-CN" i="1" u="sng" dirty="0"/>
              <a:t>	</a:t>
            </a:r>
            <a:r>
              <a:rPr lang="zh-CN" altLang="en-US" i="1" u="sng" dirty="0"/>
              <a:t>能找到其他一些书来读。</a:t>
            </a:r>
            <a:endParaRPr lang="en-US" altLang="zh-CN" i="1" u="sng" dirty="0"/>
          </a:p>
          <a:p>
            <a:endParaRPr lang="en-US" altLang="zh-CN" i="1" u="sng" dirty="0"/>
          </a:p>
          <a:p>
            <a:r>
              <a:rPr lang="en-US" altLang="zh-CN" dirty="0"/>
              <a:t>2</a:t>
            </a:r>
            <a:r>
              <a:rPr lang="zh-CN" altLang="en-US" dirty="0"/>
              <a:t>、用节点表示事务，联系表示结构。</a:t>
            </a:r>
            <a:endParaRPr lang="en-US" altLang="zh-CN" dirty="0"/>
          </a:p>
          <a:p>
            <a:endParaRPr lang="en-US" altLang="zh-CN" dirty="0"/>
          </a:p>
          <a:p>
            <a:r>
              <a:rPr lang="en-US" altLang="zh-CN" dirty="0"/>
              <a:t>3</a:t>
            </a:r>
            <a:r>
              <a:rPr lang="zh-CN" altLang="en-US" dirty="0"/>
              <a:t>、细粒度联系与通用联系。</a:t>
            </a:r>
            <a:endParaRPr lang="en-US" altLang="zh-CN" dirty="0"/>
          </a:p>
          <a:p>
            <a:pPr lvl="1"/>
            <a:r>
              <a:rPr lang="zh-CN" altLang="en-US" dirty="0"/>
              <a:t>当存在联系名称的闭集时，我们使用细粒度的联系。通过最小权重路径算法可以知道，权重很少能够组成一个闭集，因此权重通常适合表示为以属性限定的联系</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endParaRPr lang="en-US" altLang="zh-CN" dirty="0">
              <a:solidFill>
                <a:srgbClr val="4D4D4D"/>
              </a:solidFill>
              <a:latin typeface="-apple-system"/>
            </a:endParaRPr>
          </a:p>
          <a:p>
            <a:r>
              <a:rPr lang="en-US" altLang="zh-CN" dirty="0"/>
              <a:t>4</a:t>
            </a:r>
            <a:r>
              <a:rPr lang="zh-CN" altLang="en-US" dirty="0"/>
              <a:t>、将事实建模为节点。</a:t>
            </a:r>
            <a:endParaRPr lang="en-US" altLang="zh-CN" dirty="0"/>
          </a:p>
          <a:p>
            <a:endParaRPr lang="en-US" altLang="zh-CN" dirty="0"/>
          </a:p>
          <a:p>
            <a:r>
              <a:rPr lang="en-US" altLang="zh-CN" dirty="0"/>
              <a:t>5</a:t>
            </a:r>
            <a:r>
              <a:rPr lang="zh-CN" altLang="en-US" dirty="0"/>
              <a:t>、将复杂的值类型建模为节点。</a:t>
            </a:r>
            <a:endParaRPr lang="en-US" altLang="zh-CN" dirty="0"/>
          </a:p>
          <a:p>
            <a:endParaRPr lang="en-US" altLang="zh-CN" dirty="0"/>
          </a:p>
          <a:p>
            <a:r>
              <a:rPr lang="en-US" altLang="zh-CN" dirty="0"/>
              <a:t>6</a:t>
            </a:r>
            <a:r>
              <a:rPr lang="zh-CN" altLang="en-US" dirty="0"/>
              <a:t>、迭代开发和增量开发。</a:t>
            </a:r>
            <a:endParaRPr lang="en-US" altLang="zh-CN" dirty="0"/>
          </a:p>
          <a:p>
            <a:pPr lvl="1"/>
            <a:r>
              <a:rPr lang="zh-CN" altLang="en-US" dirty="0"/>
              <a:t>图数据库提供数据模型的平稳演化。数据迁移和反规范化很少会成为问题。新的事实和新的组件会成为新节点和新联系，而典型的优化关键性能的访问模式是在两个节点间引人一个直接联系，它们原本可能仅通过中间媒介相关联。</a:t>
            </a:r>
          </a:p>
        </p:txBody>
      </p:sp>
    </p:spTree>
    <p:custDataLst>
      <p:tags r:id="rId1"/>
    </p:custDataLst>
    <p:extLst>
      <p:ext uri="{BB962C8B-B14F-4D97-AF65-F5344CB8AC3E}">
        <p14:creationId xmlns:p14="http://schemas.microsoft.com/office/powerpoint/2010/main" val="1918153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4.2</a:t>
            </a:r>
            <a:r>
              <a:rPr lang="zh-CN" altLang="en-US" dirty="0">
                <a:sym typeface="Arial" panose="020B0604020202020204" pitchFamily="34" charset="0"/>
              </a:rPr>
              <a:t> 应用程序架构</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93818" y="1262867"/>
            <a:ext cx="10523908" cy="923330"/>
          </a:xfrm>
          <a:prstGeom prst="rect">
            <a:avLst/>
          </a:prstGeom>
          <a:noFill/>
        </p:spPr>
        <p:txBody>
          <a:bodyPr wrap="square" rtlCol="0">
            <a:spAutoFit/>
          </a:bodyPr>
          <a:lstStyle/>
          <a:p>
            <a:r>
              <a:rPr lang="zh-CN" altLang="en-US" dirty="0"/>
              <a:t>嵌入式与服务器</a:t>
            </a:r>
            <a:endParaRPr lang="en-US" altLang="zh-CN" dirty="0"/>
          </a:p>
          <a:p>
            <a:r>
              <a:rPr lang="zh-CN" altLang="en-US" dirty="0"/>
              <a:t>如今大多数数据库是作为服务器并通过客户端库来访问的。</a:t>
            </a:r>
            <a:r>
              <a:rPr lang="en-US" altLang="zh-CN" dirty="0"/>
              <a:t>Neo4</a:t>
            </a:r>
            <a:r>
              <a:rPr lang="zh-CN" altLang="en-US" dirty="0"/>
              <a:t>则有点不寻常，它能够以嵌入式运行，也能以服务器模式运行</a:t>
            </a:r>
          </a:p>
        </p:txBody>
      </p:sp>
      <p:sp>
        <p:nvSpPr>
          <p:cNvPr id="8" name="文本框 7">
            <a:extLst>
              <a:ext uri="{FF2B5EF4-FFF2-40B4-BE49-F238E27FC236}">
                <a16:creationId xmlns:a16="http://schemas.microsoft.com/office/drawing/2014/main" id="{0D204BFA-9F39-4A54-AA15-A381D5F066B2}"/>
              </a:ext>
            </a:extLst>
          </p:cNvPr>
          <p:cNvSpPr txBox="1"/>
          <p:nvPr/>
        </p:nvSpPr>
        <p:spPr>
          <a:xfrm>
            <a:off x="1057450" y="2576945"/>
            <a:ext cx="4681105" cy="1477328"/>
          </a:xfrm>
          <a:prstGeom prst="rect">
            <a:avLst/>
          </a:prstGeom>
          <a:noFill/>
        </p:spPr>
        <p:txBody>
          <a:bodyPr wrap="square" rtlCol="0">
            <a:spAutoFit/>
          </a:bodyPr>
          <a:lstStyle/>
          <a:p>
            <a:r>
              <a:rPr lang="en-US" altLang="zh-CN" dirty="0"/>
              <a:t>1</a:t>
            </a:r>
            <a:r>
              <a:rPr lang="zh-CN" altLang="en-US" dirty="0"/>
              <a:t>．嵌入式</a:t>
            </a:r>
            <a:r>
              <a:rPr lang="en-US" altLang="zh-CN" dirty="0"/>
              <a:t>Neo4j</a:t>
            </a:r>
          </a:p>
          <a:p>
            <a:r>
              <a:rPr lang="zh-CN" altLang="en-US" dirty="0"/>
              <a:t>在嵌入式模式下，</a:t>
            </a:r>
            <a:r>
              <a:rPr lang="en-US" altLang="zh-CN" dirty="0"/>
              <a:t>Neo4j</a:t>
            </a:r>
            <a:r>
              <a:rPr lang="zh-CN" altLang="en-US" dirty="0"/>
              <a:t>和应用程序运行于同一进程。嵌入式</a:t>
            </a:r>
            <a:r>
              <a:rPr lang="en-US" altLang="zh-CN" dirty="0"/>
              <a:t>Neo4j</a:t>
            </a:r>
            <a:r>
              <a:rPr lang="zh-CN" altLang="en-US" dirty="0"/>
              <a:t>的目标应用是硬件设备、桌面应用程序和应用服务器的组件。嵌入式模式有以下几个优点。</a:t>
            </a:r>
          </a:p>
        </p:txBody>
      </p:sp>
      <p:pic>
        <p:nvPicPr>
          <p:cNvPr id="10" name="图片 9">
            <a:extLst>
              <a:ext uri="{FF2B5EF4-FFF2-40B4-BE49-F238E27FC236}">
                <a16:creationId xmlns:a16="http://schemas.microsoft.com/office/drawing/2014/main" id="{D0890B46-1D7C-4782-8FFA-B457CBC8A66E}"/>
              </a:ext>
            </a:extLst>
          </p:cNvPr>
          <p:cNvPicPr>
            <a:picLocks noChangeAspect="1"/>
          </p:cNvPicPr>
          <p:nvPr/>
        </p:nvPicPr>
        <p:blipFill>
          <a:blip r:embed="rId4"/>
          <a:stretch>
            <a:fillRect/>
          </a:stretch>
        </p:blipFill>
        <p:spPr>
          <a:xfrm>
            <a:off x="897711" y="4356167"/>
            <a:ext cx="5367377" cy="1366847"/>
          </a:xfrm>
          <a:prstGeom prst="rect">
            <a:avLst/>
          </a:prstGeom>
        </p:spPr>
      </p:pic>
      <p:pic>
        <p:nvPicPr>
          <p:cNvPr id="12" name="图片 11">
            <a:extLst>
              <a:ext uri="{FF2B5EF4-FFF2-40B4-BE49-F238E27FC236}">
                <a16:creationId xmlns:a16="http://schemas.microsoft.com/office/drawing/2014/main" id="{1C0977AF-EE65-4BEE-A52F-1105C99B61B3}"/>
              </a:ext>
            </a:extLst>
          </p:cNvPr>
          <p:cNvPicPr>
            <a:picLocks noChangeAspect="1"/>
          </p:cNvPicPr>
          <p:nvPr/>
        </p:nvPicPr>
        <p:blipFill>
          <a:blip r:embed="rId5"/>
          <a:stretch>
            <a:fillRect/>
          </a:stretch>
        </p:blipFill>
        <p:spPr>
          <a:xfrm>
            <a:off x="6039045" y="2501833"/>
            <a:ext cx="5662654" cy="3419500"/>
          </a:xfrm>
          <a:prstGeom prst="rect">
            <a:avLst/>
          </a:prstGeom>
        </p:spPr>
      </p:pic>
    </p:spTree>
    <p:custDataLst>
      <p:tags r:id="rId1"/>
    </p:custDataLst>
    <p:extLst>
      <p:ext uri="{BB962C8B-B14F-4D97-AF65-F5344CB8AC3E}">
        <p14:creationId xmlns:p14="http://schemas.microsoft.com/office/powerpoint/2010/main" val="260387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4.2</a:t>
            </a:r>
            <a:r>
              <a:rPr lang="zh-CN" altLang="en-US" dirty="0">
                <a:sym typeface="Arial" panose="020B0604020202020204" pitchFamily="34" charset="0"/>
              </a:rPr>
              <a:t> 应用程序架构</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93818" y="1262867"/>
            <a:ext cx="10523908" cy="923330"/>
          </a:xfrm>
          <a:prstGeom prst="rect">
            <a:avLst/>
          </a:prstGeom>
          <a:noFill/>
        </p:spPr>
        <p:txBody>
          <a:bodyPr wrap="square" rtlCol="0">
            <a:spAutoFit/>
          </a:bodyPr>
          <a:lstStyle/>
          <a:p>
            <a:r>
              <a:rPr lang="en-US" altLang="zh-CN" dirty="0"/>
              <a:t>2</a:t>
            </a:r>
            <a:r>
              <a:rPr lang="zh-CN" altLang="en-US" dirty="0"/>
              <a:t>．服务器模式</a:t>
            </a:r>
          </a:p>
          <a:p>
            <a:r>
              <a:rPr lang="zh-CN" altLang="en-US" dirty="0"/>
              <a:t>在服务器模式下运行</a:t>
            </a:r>
            <a:r>
              <a:rPr lang="en-US" altLang="zh-CN" dirty="0"/>
              <a:t>Neo4j</a:t>
            </a:r>
            <a:r>
              <a:rPr lang="zh-CN" altLang="en-US" dirty="0"/>
              <a:t>是如今部署数据厍的最常见的于段。每个服务器的核心是一个嵌人式</a:t>
            </a:r>
            <a:r>
              <a:rPr lang="en-US" altLang="zh-CN" dirty="0"/>
              <a:t>Neo4j</a:t>
            </a:r>
            <a:r>
              <a:rPr lang="zh-CN" altLang="en-US" dirty="0"/>
              <a:t>的实例。服务器模式有以下一些优点。</a:t>
            </a:r>
          </a:p>
        </p:txBody>
      </p:sp>
      <p:pic>
        <p:nvPicPr>
          <p:cNvPr id="4" name="图片 3">
            <a:extLst>
              <a:ext uri="{FF2B5EF4-FFF2-40B4-BE49-F238E27FC236}">
                <a16:creationId xmlns:a16="http://schemas.microsoft.com/office/drawing/2014/main" id="{06DB14C3-1CFF-4040-96A6-0CE986EE00E1}"/>
              </a:ext>
            </a:extLst>
          </p:cNvPr>
          <p:cNvPicPr>
            <a:picLocks noChangeAspect="1"/>
          </p:cNvPicPr>
          <p:nvPr/>
        </p:nvPicPr>
        <p:blipFill>
          <a:blip r:embed="rId4"/>
          <a:stretch>
            <a:fillRect/>
          </a:stretch>
        </p:blipFill>
        <p:spPr>
          <a:xfrm>
            <a:off x="957243" y="2648595"/>
            <a:ext cx="5267364" cy="828681"/>
          </a:xfrm>
          <a:prstGeom prst="rect">
            <a:avLst/>
          </a:prstGeom>
        </p:spPr>
      </p:pic>
      <p:pic>
        <p:nvPicPr>
          <p:cNvPr id="7" name="图片 6">
            <a:extLst>
              <a:ext uri="{FF2B5EF4-FFF2-40B4-BE49-F238E27FC236}">
                <a16:creationId xmlns:a16="http://schemas.microsoft.com/office/drawing/2014/main" id="{AAEA8382-F583-4580-BFFE-71D0CC3C9AEE}"/>
              </a:ext>
            </a:extLst>
          </p:cNvPr>
          <p:cNvPicPr>
            <a:picLocks noChangeAspect="1"/>
          </p:cNvPicPr>
          <p:nvPr/>
        </p:nvPicPr>
        <p:blipFill>
          <a:blip r:embed="rId5"/>
          <a:stretch>
            <a:fillRect/>
          </a:stretch>
        </p:blipFill>
        <p:spPr>
          <a:xfrm>
            <a:off x="957243" y="3795064"/>
            <a:ext cx="5314989" cy="1200159"/>
          </a:xfrm>
          <a:prstGeom prst="rect">
            <a:avLst/>
          </a:prstGeom>
        </p:spPr>
      </p:pic>
      <p:pic>
        <p:nvPicPr>
          <p:cNvPr id="11" name="图片 10">
            <a:extLst>
              <a:ext uri="{FF2B5EF4-FFF2-40B4-BE49-F238E27FC236}">
                <a16:creationId xmlns:a16="http://schemas.microsoft.com/office/drawing/2014/main" id="{13EF44CD-714C-445F-A963-8D10CE7B8D6B}"/>
              </a:ext>
            </a:extLst>
          </p:cNvPr>
          <p:cNvPicPr>
            <a:picLocks noChangeAspect="1"/>
          </p:cNvPicPr>
          <p:nvPr/>
        </p:nvPicPr>
        <p:blipFill>
          <a:blip r:embed="rId6"/>
          <a:stretch>
            <a:fillRect/>
          </a:stretch>
        </p:blipFill>
        <p:spPr>
          <a:xfrm>
            <a:off x="6224607" y="2688855"/>
            <a:ext cx="5234026" cy="2633682"/>
          </a:xfrm>
          <a:prstGeom prst="rect">
            <a:avLst/>
          </a:prstGeom>
        </p:spPr>
      </p:pic>
    </p:spTree>
    <p:custDataLst>
      <p:tags r:id="rId1"/>
    </p:custDataLst>
    <p:extLst>
      <p:ext uri="{BB962C8B-B14F-4D97-AF65-F5344CB8AC3E}">
        <p14:creationId xmlns:p14="http://schemas.microsoft.com/office/powerpoint/2010/main" val="416755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4.3</a:t>
            </a:r>
            <a:r>
              <a:rPr lang="zh-CN" altLang="en-US" dirty="0">
                <a:sym typeface="Arial" panose="020B0604020202020204" pitchFamily="34" charset="0"/>
              </a:rPr>
              <a:t> 测试和容量规划</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83428" y="1686002"/>
            <a:ext cx="10523908" cy="923330"/>
          </a:xfrm>
          <a:prstGeom prst="rect">
            <a:avLst/>
          </a:prstGeom>
          <a:noFill/>
        </p:spPr>
        <p:txBody>
          <a:bodyPr wrap="square" rtlCol="0">
            <a:spAutoFit/>
          </a:bodyPr>
          <a:lstStyle/>
          <a:p>
            <a:r>
              <a:rPr lang="en-US" altLang="zh-CN" dirty="0"/>
              <a:t>1</a:t>
            </a:r>
            <a:r>
              <a:rPr lang="zh-CN" altLang="en-US" dirty="0"/>
              <a:t>、测试是应用程序开发过程的一个基本部分，不仅是验证一个查询或应用程序功能正确的手段，也是设计和文档化应用程序和其数据模型的一种方法。我们强调测试是一项日常活动</a:t>
            </a:r>
            <a:r>
              <a:rPr lang="en-US" altLang="zh-CN" dirty="0"/>
              <a:t>;</a:t>
            </a:r>
            <a:r>
              <a:rPr lang="zh-CN" altLang="en-US" dirty="0"/>
              <a:t>使用测试驱动的方式开发图数据库解决方案，使系统能够快速演变并持续响应新的业务需求。</a:t>
            </a:r>
          </a:p>
        </p:txBody>
      </p:sp>
      <p:sp>
        <p:nvSpPr>
          <p:cNvPr id="3" name="文本框 2">
            <a:extLst>
              <a:ext uri="{FF2B5EF4-FFF2-40B4-BE49-F238E27FC236}">
                <a16:creationId xmlns:a16="http://schemas.microsoft.com/office/drawing/2014/main" id="{D795B8AB-2838-463A-8194-EF175CC210DD}"/>
              </a:ext>
            </a:extLst>
          </p:cNvPr>
          <p:cNvSpPr txBox="1"/>
          <p:nvPr/>
        </p:nvSpPr>
        <p:spPr>
          <a:xfrm>
            <a:off x="1083428" y="3278332"/>
            <a:ext cx="10310204" cy="1200329"/>
          </a:xfrm>
          <a:prstGeom prst="rect">
            <a:avLst/>
          </a:prstGeom>
          <a:noFill/>
        </p:spPr>
        <p:txBody>
          <a:bodyPr wrap="square" rtlCol="0">
            <a:spAutoFit/>
          </a:bodyPr>
          <a:lstStyle/>
          <a:p>
            <a:r>
              <a:rPr lang="en-US" altLang="zh-CN" dirty="0"/>
              <a:t>2</a:t>
            </a:r>
            <a:r>
              <a:rPr lang="zh-CN" altLang="en-US" dirty="0"/>
              <a:t>、容量规划。不论是对于预算还是对于确保有足够的时间采购硬件和保留生产资源，容量规划都是至关重要。我们对于生产需求的估计能力取决于很多因素。对典型图的规模、查询的性能和预期的用户数量及行为等了解得越多，对硬件需求的估计能力就越强。此外，我们应该在业务需求上下文中理解成本</a:t>
            </a:r>
            <a:r>
              <a:rPr lang="en-US" altLang="zh-CN" dirty="0"/>
              <a:t>/</a:t>
            </a:r>
            <a:r>
              <a:rPr lang="zh-CN" altLang="en-US" dirty="0"/>
              <a:t>性能的权衡。</a:t>
            </a:r>
          </a:p>
        </p:txBody>
      </p:sp>
    </p:spTree>
    <p:custDataLst>
      <p:tags r:id="rId1"/>
    </p:custDataLst>
    <p:extLst>
      <p:ext uri="{BB962C8B-B14F-4D97-AF65-F5344CB8AC3E}">
        <p14:creationId xmlns:p14="http://schemas.microsoft.com/office/powerpoint/2010/main" val="179127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05</a:t>
            </a:r>
          </a:p>
        </p:txBody>
      </p:sp>
      <p:sp>
        <p:nvSpPr>
          <p:cNvPr id="4" name="标题 3"/>
          <p:cNvSpPr>
            <a:spLocks noGrp="1"/>
          </p:cNvSpPr>
          <p:nvPr>
            <p:ph type="title"/>
            <p:custDataLst>
              <p:tags r:id="rId3"/>
            </p:custDataLst>
          </p:nvPr>
        </p:nvSpPr>
        <p:spPr>
          <a:xfrm>
            <a:off x="4512893" y="1983833"/>
            <a:ext cx="6243774" cy="922021"/>
          </a:xfrm>
        </p:spPr>
        <p:txBody>
          <a:bodyPr>
            <a:normAutofit/>
          </a:bodyPr>
          <a:lstStyle/>
          <a:p>
            <a:r>
              <a:rPr lang="zh-CN" altLang="en-US" dirty="0">
                <a:sym typeface="Arial" panose="020B0604020202020204" pitchFamily="34" charset="0"/>
              </a:rPr>
              <a:t>现实世界中的图</a:t>
            </a:r>
          </a:p>
        </p:txBody>
      </p:sp>
      <p:sp>
        <p:nvSpPr>
          <p:cNvPr id="5" name="文本框 4">
            <a:extLst>
              <a:ext uri="{FF2B5EF4-FFF2-40B4-BE49-F238E27FC236}">
                <a16:creationId xmlns:a16="http://schemas.microsoft.com/office/drawing/2014/main" id="{6F9610AB-8515-4B09-A9D3-72682E42DF86}"/>
              </a:ext>
            </a:extLst>
          </p:cNvPr>
          <p:cNvSpPr txBox="1"/>
          <p:nvPr/>
        </p:nvSpPr>
        <p:spPr>
          <a:xfrm>
            <a:off x="4632705" y="3099710"/>
            <a:ext cx="6123962" cy="461665"/>
          </a:xfrm>
          <a:prstGeom prst="rect">
            <a:avLst/>
          </a:prstGeom>
          <a:noFill/>
        </p:spPr>
        <p:txBody>
          <a:bodyPr wrap="square">
            <a:spAutoFit/>
          </a:bodyPr>
          <a:lstStyle/>
          <a:p>
            <a:r>
              <a:rPr lang="en-US" altLang="zh-CN" sz="2400" dirty="0"/>
              <a:t>5.1</a:t>
            </a:r>
            <a:r>
              <a:rPr lang="zh-CN" altLang="en-US" sz="2400" dirty="0"/>
              <a:t> 常见用例</a:t>
            </a:r>
            <a:r>
              <a:rPr lang="zh-CN" altLang="en-US" dirty="0"/>
              <a:t>	</a:t>
            </a:r>
          </a:p>
        </p:txBody>
      </p:sp>
    </p:spTree>
    <p:custDataLst>
      <p:tags r:id="rId1"/>
    </p:custDataLst>
    <p:extLst>
      <p:ext uri="{BB962C8B-B14F-4D97-AF65-F5344CB8AC3E}">
        <p14:creationId xmlns:p14="http://schemas.microsoft.com/office/powerpoint/2010/main" val="235288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5.1</a:t>
            </a:r>
            <a:r>
              <a:rPr lang="zh-CN" altLang="en-US" dirty="0">
                <a:sym typeface="Arial" panose="020B0604020202020204" pitchFamily="34" charset="0"/>
              </a:rPr>
              <a:t> 常见用例</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550821" y="1351190"/>
            <a:ext cx="9896821" cy="646331"/>
          </a:xfrm>
          <a:prstGeom prst="rect">
            <a:avLst/>
          </a:prstGeom>
          <a:noFill/>
        </p:spPr>
        <p:txBody>
          <a:bodyPr wrap="square" rtlCol="0">
            <a:spAutoFit/>
          </a:bodyPr>
          <a:lstStyle/>
          <a:p>
            <a:r>
              <a:rPr lang="zh-CN" altLang="en-US" b="1" i="1" u="sng" dirty="0"/>
              <a:t>图数据库的优势：</a:t>
            </a:r>
            <a:r>
              <a:rPr lang="zh-CN" altLang="en-US" b="1" i="1" u="sng" dirty="0">
                <a:solidFill>
                  <a:srgbClr val="4D4D4D"/>
                </a:solidFill>
                <a:effectLst/>
                <a:latin typeface="-apple-system"/>
              </a:rPr>
              <a:t>“分钟级到毫秒级”的性能提升、开发周期的显著缩短、极速的业务响应能力、企业可用。</a:t>
            </a:r>
            <a:endParaRPr lang="en-US" altLang="zh-CN" b="1" i="1" u="sng" dirty="0">
              <a:solidFill>
                <a:srgbClr val="4D4D4D"/>
              </a:solidFill>
              <a:effectLst/>
              <a:latin typeface="-apple-system"/>
            </a:endParaRPr>
          </a:p>
        </p:txBody>
      </p:sp>
      <p:sp>
        <p:nvSpPr>
          <p:cNvPr id="3" name="文本框 2">
            <a:extLst>
              <a:ext uri="{FF2B5EF4-FFF2-40B4-BE49-F238E27FC236}">
                <a16:creationId xmlns:a16="http://schemas.microsoft.com/office/drawing/2014/main" id="{CB96A66B-CDD5-43BD-8B3D-8E11598F4750}"/>
              </a:ext>
            </a:extLst>
          </p:cNvPr>
          <p:cNvSpPr txBox="1"/>
          <p:nvPr/>
        </p:nvSpPr>
        <p:spPr>
          <a:xfrm>
            <a:off x="1550821" y="2205384"/>
            <a:ext cx="9350132" cy="4247317"/>
          </a:xfrm>
          <a:prstGeom prst="rect">
            <a:avLst/>
          </a:prstGeom>
          <a:noFill/>
        </p:spPr>
        <p:txBody>
          <a:bodyPr wrap="square" rtlCol="0">
            <a:spAutoFit/>
          </a:bodyPr>
          <a:lstStyle/>
          <a:p>
            <a:r>
              <a:rPr lang="en-US" altLang="zh-CN" dirty="0"/>
              <a:t>1</a:t>
            </a:r>
            <a:r>
              <a:rPr lang="zh-CN" altLang="en-US" dirty="0"/>
              <a:t>、社交：通过善用社交应用中人与人之间的连接信息，组织机构可以积累竞争优势和运营优势。通过结合一些离散的个人信息及其社会关系，组织机构可以推动合作、管理信息和预测用户行为。例如：</a:t>
            </a:r>
            <a:r>
              <a:rPr lang="en-US" altLang="zh-CN" dirty="0"/>
              <a:t>Facebook</a:t>
            </a:r>
          </a:p>
          <a:p>
            <a:endParaRPr lang="en-US" altLang="zh-CN" dirty="0"/>
          </a:p>
          <a:p>
            <a:r>
              <a:rPr lang="en-US" altLang="zh-CN" dirty="0"/>
              <a:t>2</a:t>
            </a:r>
            <a:r>
              <a:rPr lang="zh-CN" altLang="en-US" dirty="0"/>
              <a:t>、推荐：推荐算法在人和事物之间建立联系。推荐引擎可以识别出某些资源会吸引特定个人或群体，或是某些个人和群体可能感兴趣的特定资源。</a:t>
            </a:r>
            <a:endParaRPr lang="en-US" altLang="zh-CN" dirty="0"/>
          </a:p>
          <a:p>
            <a:endParaRPr lang="en-US" altLang="zh-CN" dirty="0"/>
          </a:p>
          <a:p>
            <a:r>
              <a:rPr lang="en-US" altLang="zh-CN" dirty="0"/>
              <a:t>3</a:t>
            </a:r>
            <a:r>
              <a:rPr lang="zh-CN" altLang="en-US" dirty="0"/>
              <a:t>、地理空间：地理空间是最原始的图问题</a:t>
            </a:r>
            <a:r>
              <a:rPr lang="en-US" altLang="zh-CN" dirty="0"/>
              <a:t>——</a:t>
            </a:r>
            <a:r>
              <a:rPr lang="zh-CN" altLang="en-US" dirty="0"/>
              <a:t>哥尼斯堡七桥问题。使用图数据库的地理空间应用程序是多种多样的，从铁路网、空间网络、物流网络这样的抽象网络中计算路由，到空间操作如在限定范围内找到所有需要的点，找到一个区域的中心，计算两个或更多区域的交点，都有图数据库的参与。</a:t>
            </a:r>
            <a:endParaRPr lang="en-US" altLang="zh-CN" dirty="0"/>
          </a:p>
          <a:p>
            <a:endParaRPr lang="en-US" altLang="zh-CN" dirty="0"/>
          </a:p>
          <a:p>
            <a:r>
              <a:rPr lang="en-US" altLang="zh-CN" dirty="0"/>
              <a:t>4</a:t>
            </a:r>
            <a:r>
              <a:rPr lang="zh-CN" altLang="en-US" dirty="0"/>
              <a:t>、授权和访问控制。</a:t>
            </a:r>
            <a:endParaRPr lang="en-US" altLang="zh-CN" dirty="0"/>
          </a:p>
          <a:p>
            <a:endParaRPr lang="en-US" altLang="zh-CN" dirty="0"/>
          </a:p>
          <a:p>
            <a:r>
              <a:rPr lang="en-US" altLang="zh-CN" dirty="0"/>
              <a:t>5</a:t>
            </a:r>
            <a:r>
              <a:rPr lang="zh-CN" altLang="en-US" dirty="0"/>
              <a:t>、其他应用。</a:t>
            </a:r>
          </a:p>
        </p:txBody>
      </p:sp>
    </p:spTree>
    <p:custDataLst>
      <p:tags r:id="rId1"/>
    </p:custDataLst>
    <p:extLst>
      <p:ext uri="{BB962C8B-B14F-4D97-AF65-F5344CB8AC3E}">
        <p14:creationId xmlns:p14="http://schemas.microsoft.com/office/powerpoint/2010/main" val="216397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01</a:t>
            </a:r>
          </a:p>
        </p:txBody>
      </p:sp>
      <p:sp>
        <p:nvSpPr>
          <p:cNvPr id="4" name="标题 3"/>
          <p:cNvSpPr>
            <a:spLocks noGrp="1"/>
          </p:cNvSpPr>
          <p:nvPr>
            <p:ph type="title"/>
            <p:custDataLst>
              <p:tags r:id="rId3"/>
            </p:custDataLst>
          </p:nvPr>
        </p:nvSpPr>
        <p:spPr/>
        <p:txBody>
          <a:bodyPr>
            <a:normAutofit/>
          </a:bodyPr>
          <a:lstStyle/>
          <a:p>
            <a:r>
              <a:rPr lang="en-US" altLang="zh-CN" sz="5400" dirty="0">
                <a:solidFill>
                  <a:schemeClr val="accent1">
                    <a:lumMod val="75000"/>
                  </a:schemeClr>
                </a:solidFill>
                <a:uFillTx/>
                <a:latin typeface="Arial" panose="020B0604020202020204" pitchFamily="34" charset="0"/>
                <a:ea typeface="微软雅黑" panose="020B0503020204020204" pitchFamily="34" charset="-122"/>
                <a:sym typeface="Arial" panose="020B0604020202020204" pitchFamily="34" charset="0"/>
              </a:rPr>
              <a:t>Git</a:t>
            </a:r>
            <a:r>
              <a:rPr lang="zh-CN" altLang="en-US" sz="5400" dirty="0">
                <a:solidFill>
                  <a:schemeClr val="accent1">
                    <a:lumMod val="75000"/>
                  </a:schemeClr>
                </a:solidFill>
                <a:uFillTx/>
                <a:latin typeface="Arial" panose="020B0604020202020204" pitchFamily="34" charset="0"/>
                <a:ea typeface="微软雅黑" panose="020B0503020204020204" pitchFamily="34" charset="-122"/>
                <a:sym typeface="Arial" panose="020B0604020202020204" pitchFamily="34" charset="0"/>
              </a:rPr>
              <a:t>入门</a:t>
            </a:r>
            <a:endParaRPr lang="zh-CN" altLang="en-US" dirty="0">
              <a:solidFill>
                <a:schemeClr val="accent1">
                  <a:lumMod val="75000"/>
                </a:schemeClr>
              </a:solidFill>
              <a:sym typeface="Arial" panose="020B0604020202020204" pitchFamily="34" charset="0"/>
            </a:endParaRPr>
          </a:p>
        </p:txBody>
      </p:sp>
      <p:sp>
        <p:nvSpPr>
          <p:cNvPr id="5" name="文本占位符 4"/>
          <p:cNvSpPr>
            <a:spLocks noGrp="1"/>
          </p:cNvSpPr>
          <p:nvPr>
            <p:ph type="body" idx="1"/>
            <p:custDataLst>
              <p:tags r:id="rId4"/>
            </p:custDataLst>
          </p:nvPr>
        </p:nvSpPr>
        <p:spPr>
          <a:xfrm>
            <a:off x="4676775" y="3102611"/>
            <a:ext cx="6243955" cy="1548946"/>
          </a:xfrm>
        </p:spPr>
        <p:txBody>
          <a:bodyPr>
            <a:normAutofit fontScale="97500"/>
          </a:bodyPr>
          <a:lstStyle/>
          <a:p>
            <a:r>
              <a:rPr lang="zh-CN" altLang="en-US" dirty="0">
                <a:sym typeface="Arial" panose="020B0604020202020204" pitchFamily="34" charset="0"/>
              </a:rPr>
              <a:t>1.1</a:t>
            </a:r>
            <a:r>
              <a:rPr lang="en-US" altLang="zh-CN" dirty="0">
                <a:sym typeface="Arial" panose="020B0604020202020204" pitchFamily="34" charset="0"/>
              </a:rPr>
              <a:t>Git</a:t>
            </a:r>
            <a:r>
              <a:rPr lang="zh-CN" altLang="en-US" dirty="0">
                <a:sym typeface="Arial" panose="020B0604020202020204" pitchFamily="34" charset="0"/>
              </a:rPr>
              <a:t>简介	</a:t>
            </a:r>
          </a:p>
          <a:p>
            <a:r>
              <a:rPr lang="zh-CN" altLang="en-US" dirty="0">
                <a:sym typeface="Arial" panose="020B0604020202020204" pitchFamily="34" charset="0"/>
              </a:rPr>
              <a:t>1.2集中式</a:t>
            </a:r>
            <a:r>
              <a:rPr lang="en-US" altLang="zh-CN" dirty="0">
                <a:sym typeface="Arial" panose="020B0604020202020204" pitchFamily="34" charset="0"/>
              </a:rPr>
              <a:t>VS</a:t>
            </a:r>
            <a:r>
              <a:rPr lang="zh-CN" altLang="en-US" dirty="0">
                <a:sym typeface="Arial" panose="020B0604020202020204" pitchFamily="34" charset="0"/>
              </a:rPr>
              <a:t>分布式</a:t>
            </a:r>
            <a:endParaRPr lang="en-US" altLang="zh-CN" dirty="0">
              <a:sym typeface="Arial" panose="020B0604020202020204" pitchFamily="34" charset="0"/>
            </a:endParaRPr>
          </a:p>
          <a:p>
            <a:r>
              <a:rPr lang="en-US" altLang="zh-CN" dirty="0">
                <a:sym typeface="Arial" panose="020B0604020202020204" pitchFamily="34" charset="0"/>
              </a:rPr>
              <a:t>1.3</a:t>
            </a:r>
            <a:r>
              <a:rPr lang="zh-CN" altLang="en-US" dirty="0">
                <a:sym typeface="Arial" panose="020B0604020202020204" pitchFamily="34" charset="0"/>
              </a:rPr>
              <a:t>安装</a:t>
            </a:r>
            <a:r>
              <a:rPr lang="en-US" altLang="zh-CN" dirty="0">
                <a:sym typeface="Arial" panose="020B0604020202020204" pitchFamily="34" charset="0"/>
              </a:rPr>
              <a:t>Git</a:t>
            </a:r>
            <a:r>
              <a:rPr lang="zh-CN" altLang="en-US" dirty="0">
                <a:sym typeface="Arial" panose="020B0604020202020204" pitchFamily="34" charset="0"/>
              </a:rPr>
              <a:t>、创建版本库	</a:t>
            </a:r>
          </a:p>
          <a:p>
            <a:endParaRPr lang="zh-CN" altLang="en-US" dirty="0">
              <a:sym typeface="Arial" panose="020B0604020202020204" pitchFamily="34" charset="0"/>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5.1</a:t>
            </a:r>
            <a:r>
              <a:rPr lang="zh-CN" altLang="en-US" dirty="0">
                <a:sym typeface="Arial" panose="020B0604020202020204" pitchFamily="34" charset="0"/>
              </a:rPr>
              <a:t> 常见用例</a:t>
            </a:r>
            <a:r>
              <a:rPr lang="en-US" altLang="zh-CN" dirty="0">
                <a:sym typeface="Arial" panose="020B0604020202020204" pitchFamily="34" charset="0"/>
              </a:rPr>
              <a:t>——</a:t>
            </a:r>
            <a:r>
              <a:rPr lang="zh-CN" altLang="en-US" dirty="0"/>
              <a:t>社交网络应用</a:t>
            </a:r>
            <a:endParaRPr lang="zh-CN" altLang="en-US" dirty="0">
              <a:sym typeface="Arial" panose="020B0604020202020204" pitchFamily="34" charset="0"/>
            </a:endParaRPr>
          </a:p>
        </p:txBody>
      </p:sp>
      <p:sp>
        <p:nvSpPr>
          <p:cNvPr id="6" name="文本框 5">
            <a:extLst>
              <a:ext uri="{FF2B5EF4-FFF2-40B4-BE49-F238E27FC236}">
                <a16:creationId xmlns:a16="http://schemas.microsoft.com/office/drawing/2014/main" id="{35E9F87E-600D-432B-A25E-45425ACE68C4}"/>
              </a:ext>
            </a:extLst>
          </p:cNvPr>
          <p:cNvSpPr txBox="1"/>
          <p:nvPr/>
        </p:nvSpPr>
        <p:spPr>
          <a:xfrm>
            <a:off x="713769" y="1341641"/>
            <a:ext cx="10764461" cy="646331"/>
          </a:xfrm>
          <a:prstGeom prst="rect">
            <a:avLst/>
          </a:prstGeom>
          <a:noFill/>
        </p:spPr>
        <p:txBody>
          <a:bodyPr wrap="square" rtlCol="0">
            <a:spAutoFit/>
          </a:bodyPr>
          <a:lstStyle/>
          <a:p>
            <a:r>
              <a:rPr lang="zh-CN" altLang="en-US" b="0" i="0" dirty="0">
                <a:solidFill>
                  <a:srgbClr val="121212"/>
                </a:solidFill>
                <a:effectLst/>
                <a:latin typeface="-apple-system"/>
              </a:rPr>
              <a:t>社交网络是最基础的图模型，在此基础上可以叠加更多的内容，比如个人的喜好、购买过的物品、日常的生活方式等，从而演化出更高级的图数据库应用模式，比如实时推荐系统。</a:t>
            </a:r>
            <a:endParaRPr lang="en-US" altLang="zh-CN" b="0" i="0" dirty="0">
              <a:solidFill>
                <a:srgbClr val="4D4D4D"/>
              </a:solidFill>
              <a:effectLst/>
              <a:latin typeface="-apple-system"/>
            </a:endParaRPr>
          </a:p>
        </p:txBody>
      </p:sp>
      <p:pic>
        <p:nvPicPr>
          <p:cNvPr id="5" name="图片 4">
            <a:extLst>
              <a:ext uri="{FF2B5EF4-FFF2-40B4-BE49-F238E27FC236}">
                <a16:creationId xmlns:a16="http://schemas.microsoft.com/office/drawing/2014/main" id="{5FF79927-173B-4AAD-B576-C6E45E04DCBE}"/>
              </a:ext>
            </a:extLst>
          </p:cNvPr>
          <p:cNvPicPr>
            <a:picLocks noChangeAspect="1"/>
          </p:cNvPicPr>
          <p:nvPr/>
        </p:nvPicPr>
        <p:blipFill>
          <a:blip r:embed="rId4"/>
          <a:stretch>
            <a:fillRect/>
          </a:stretch>
        </p:blipFill>
        <p:spPr>
          <a:xfrm>
            <a:off x="5676225" y="2066746"/>
            <a:ext cx="5478415" cy="4410420"/>
          </a:xfrm>
          <a:prstGeom prst="rect">
            <a:avLst/>
          </a:prstGeom>
        </p:spPr>
      </p:pic>
      <p:sp>
        <p:nvSpPr>
          <p:cNvPr id="7" name="文本框 6">
            <a:extLst>
              <a:ext uri="{FF2B5EF4-FFF2-40B4-BE49-F238E27FC236}">
                <a16:creationId xmlns:a16="http://schemas.microsoft.com/office/drawing/2014/main" id="{5155E5D1-D14D-490B-98B7-8D290F394489}"/>
              </a:ext>
            </a:extLst>
          </p:cNvPr>
          <p:cNvSpPr txBox="1"/>
          <p:nvPr/>
        </p:nvSpPr>
        <p:spPr>
          <a:xfrm>
            <a:off x="1397576" y="2260022"/>
            <a:ext cx="3652405" cy="1754326"/>
          </a:xfrm>
          <a:prstGeom prst="rect">
            <a:avLst/>
          </a:prstGeom>
          <a:noFill/>
        </p:spPr>
        <p:txBody>
          <a:bodyPr wrap="square" rtlCol="0">
            <a:spAutoFit/>
          </a:bodyPr>
          <a:lstStyle/>
          <a:p>
            <a:r>
              <a:rPr lang="en-US" altLang="zh-CN" dirty="0"/>
              <a:t>1</a:t>
            </a:r>
            <a:r>
              <a:rPr lang="zh-CN" altLang="en-US" dirty="0"/>
              <a:t>、通过善用社交应用中人与人之间的连接信息，组织机构可以积累竞争优势和运营优势。</a:t>
            </a:r>
            <a:endParaRPr lang="en-US" altLang="zh-CN" dirty="0"/>
          </a:p>
          <a:p>
            <a:r>
              <a:rPr lang="en-US" altLang="zh-CN" dirty="0"/>
              <a:t>2</a:t>
            </a:r>
            <a:r>
              <a:rPr lang="zh-CN" altLang="en-US" dirty="0"/>
              <a:t>、通过结合一些离散的个人信息及其社会关系，组织机构可以推动合作、管理信息和预测用户行为。</a:t>
            </a:r>
          </a:p>
        </p:txBody>
      </p:sp>
      <p:sp>
        <p:nvSpPr>
          <p:cNvPr id="8" name="文本框 7">
            <a:extLst>
              <a:ext uri="{FF2B5EF4-FFF2-40B4-BE49-F238E27FC236}">
                <a16:creationId xmlns:a16="http://schemas.microsoft.com/office/drawing/2014/main" id="{0C7F937F-DE1E-4B5B-B0EF-C92CBE80C119}"/>
              </a:ext>
            </a:extLst>
          </p:cNvPr>
          <p:cNvSpPr txBox="1"/>
          <p:nvPr/>
        </p:nvSpPr>
        <p:spPr>
          <a:xfrm>
            <a:off x="783991" y="4564407"/>
            <a:ext cx="4634347" cy="1754326"/>
          </a:xfrm>
          <a:prstGeom prst="rect">
            <a:avLst/>
          </a:prstGeom>
          <a:noFill/>
        </p:spPr>
        <p:txBody>
          <a:bodyPr wrap="square" rtlCol="0">
            <a:spAutoFit/>
          </a:bodyPr>
          <a:lstStyle/>
          <a:p>
            <a:r>
              <a:rPr lang="zh-CN" altLang="en-US" dirty="0">
                <a:sym typeface="Arial" panose="020B0604020202020204" pitchFamily="34" charset="0"/>
              </a:rPr>
              <a:t>实时</a:t>
            </a:r>
            <a:r>
              <a:rPr lang="zh-CN" altLang="en-US" dirty="0"/>
              <a:t>推荐系统：</a:t>
            </a:r>
            <a:r>
              <a:rPr lang="zh-CN" altLang="en-US" b="0" i="0" dirty="0">
                <a:solidFill>
                  <a:srgbClr val="121212"/>
                </a:solidFill>
                <a:effectLst/>
                <a:latin typeface="-apple-system"/>
              </a:rPr>
              <a:t>推荐算法在人和事物之间建立联系，而联系建立的基础是用户的行为，比如购买、生产、消费、打分或评论有关资源等行为。推荐引擎可以识别出某些资源会吸引特定个人或群体，或者某些个人或群体可能对特定资源感兴趣。</a:t>
            </a:r>
            <a:endParaRPr lang="zh-CN" altLang="en-US" dirty="0"/>
          </a:p>
        </p:txBody>
      </p:sp>
    </p:spTree>
    <p:custDataLst>
      <p:tags r:id="rId1"/>
    </p:custDataLst>
    <p:extLst>
      <p:ext uri="{BB962C8B-B14F-4D97-AF65-F5344CB8AC3E}">
        <p14:creationId xmlns:p14="http://schemas.microsoft.com/office/powerpoint/2010/main" val="412382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5.1</a:t>
            </a:r>
            <a:r>
              <a:rPr lang="zh-CN" altLang="en-US" dirty="0">
                <a:sym typeface="Arial" panose="020B0604020202020204" pitchFamily="34" charset="0"/>
              </a:rPr>
              <a:t> 常见应用</a:t>
            </a:r>
            <a:r>
              <a:rPr lang="en-US" altLang="zh-CN" dirty="0">
                <a:sym typeface="Arial" panose="020B0604020202020204" pitchFamily="34" charset="0"/>
              </a:rPr>
              <a:t>——</a:t>
            </a:r>
            <a:r>
              <a:rPr lang="zh-CN" altLang="en-US" dirty="0">
                <a:sym typeface="Arial" panose="020B0604020202020204" pitchFamily="34" charset="0"/>
              </a:rPr>
              <a:t>地理空间管理</a:t>
            </a:r>
          </a:p>
        </p:txBody>
      </p:sp>
      <p:sp>
        <p:nvSpPr>
          <p:cNvPr id="7" name="文本框 6">
            <a:extLst>
              <a:ext uri="{FF2B5EF4-FFF2-40B4-BE49-F238E27FC236}">
                <a16:creationId xmlns:a16="http://schemas.microsoft.com/office/drawing/2014/main" id="{5155E5D1-D14D-490B-98B7-8D290F394489}"/>
              </a:ext>
            </a:extLst>
          </p:cNvPr>
          <p:cNvSpPr txBox="1"/>
          <p:nvPr/>
        </p:nvSpPr>
        <p:spPr>
          <a:xfrm>
            <a:off x="1366403" y="1335230"/>
            <a:ext cx="9626400" cy="923330"/>
          </a:xfrm>
          <a:prstGeom prst="rect">
            <a:avLst/>
          </a:prstGeom>
          <a:noFill/>
        </p:spPr>
        <p:txBody>
          <a:bodyPr wrap="square" rtlCol="0">
            <a:spAutoFit/>
          </a:bodyPr>
          <a:lstStyle/>
          <a:p>
            <a:r>
              <a:rPr lang="zh-CN" altLang="en-US" b="0" i="0" dirty="0">
                <a:solidFill>
                  <a:srgbClr val="121212"/>
                </a:solidFill>
                <a:effectLst/>
                <a:latin typeface="-apple-system"/>
              </a:rPr>
              <a:t>地理空间类的应用程序包括公路网、铁路网等，地理空间操作依赖于特定的数据结构，简单的加权带方向的联系，复杂到空间索引如</a:t>
            </a:r>
            <a:r>
              <a:rPr lang="en-US" altLang="zh-CN" b="0" i="0" dirty="0">
                <a:solidFill>
                  <a:srgbClr val="121212"/>
                </a:solidFill>
                <a:effectLst/>
                <a:latin typeface="-apple-system"/>
              </a:rPr>
              <a:t>R</a:t>
            </a:r>
            <a:r>
              <a:rPr lang="zh-CN" altLang="en-US" b="0" i="0" dirty="0">
                <a:solidFill>
                  <a:srgbClr val="121212"/>
                </a:solidFill>
                <a:effectLst/>
                <a:latin typeface="-apple-system"/>
              </a:rPr>
              <a:t>树。和索引一样，这些数据结构天生就以图的形式呈现，尤其是层级结构，非常适合图数据库。</a:t>
            </a:r>
            <a:endParaRPr lang="zh-CN" altLang="en-US" dirty="0"/>
          </a:p>
        </p:txBody>
      </p:sp>
      <p:pic>
        <p:nvPicPr>
          <p:cNvPr id="4" name="图片 3">
            <a:extLst>
              <a:ext uri="{FF2B5EF4-FFF2-40B4-BE49-F238E27FC236}">
                <a16:creationId xmlns:a16="http://schemas.microsoft.com/office/drawing/2014/main" id="{EA55BC77-9184-4588-BDAA-033B0A99C637}"/>
              </a:ext>
            </a:extLst>
          </p:cNvPr>
          <p:cNvPicPr>
            <a:picLocks noChangeAspect="1"/>
          </p:cNvPicPr>
          <p:nvPr/>
        </p:nvPicPr>
        <p:blipFill>
          <a:blip r:embed="rId4"/>
          <a:stretch>
            <a:fillRect/>
          </a:stretch>
        </p:blipFill>
        <p:spPr>
          <a:xfrm>
            <a:off x="2909649" y="2258560"/>
            <a:ext cx="5969384" cy="4266420"/>
          </a:xfrm>
          <a:prstGeom prst="rect">
            <a:avLst/>
          </a:prstGeom>
        </p:spPr>
      </p:pic>
    </p:spTree>
    <p:custDataLst>
      <p:tags r:id="rId1"/>
    </p:custDataLst>
    <p:extLst>
      <p:ext uri="{BB962C8B-B14F-4D97-AF65-F5344CB8AC3E}">
        <p14:creationId xmlns:p14="http://schemas.microsoft.com/office/powerpoint/2010/main" val="156862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5.1</a:t>
            </a:r>
            <a:r>
              <a:rPr lang="zh-CN" altLang="en-US" dirty="0">
                <a:sym typeface="Arial" panose="020B0604020202020204" pitchFamily="34" charset="0"/>
              </a:rPr>
              <a:t> 常见应用</a:t>
            </a:r>
            <a:r>
              <a:rPr lang="en-US" altLang="zh-CN" dirty="0">
                <a:sym typeface="Arial" panose="020B0604020202020204" pitchFamily="34" charset="0"/>
              </a:rPr>
              <a:t>——</a:t>
            </a:r>
            <a:r>
              <a:rPr lang="zh-CN" altLang="en-US" dirty="0"/>
              <a:t>授权和访问控制</a:t>
            </a:r>
            <a:endParaRPr lang="zh-CN" altLang="en-US" dirty="0">
              <a:sym typeface="Arial" panose="020B0604020202020204" pitchFamily="34" charset="0"/>
            </a:endParaRPr>
          </a:p>
        </p:txBody>
      </p:sp>
      <p:sp>
        <p:nvSpPr>
          <p:cNvPr id="7" name="文本框 6">
            <a:extLst>
              <a:ext uri="{FF2B5EF4-FFF2-40B4-BE49-F238E27FC236}">
                <a16:creationId xmlns:a16="http://schemas.microsoft.com/office/drawing/2014/main" id="{5155E5D1-D14D-490B-98B7-8D290F394489}"/>
              </a:ext>
            </a:extLst>
          </p:cNvPr>
          <p:cNvSpPr txBox="1"/>
          <p:nvPr/>
        </p:nvSpPr>
        <p:spPr>
          <a:xfrm>
            <a:off x="1738918" y="1631371"/>
            <a:ext cx="3995306" cy="3970318"/>
          </a:xfrm>
          <a:prstGeom prst="rect">
            <a:avLst/>
          </a:prstGeom>
          <a:noFill/>
        </p:spPr>
        <p:txBody>
          <a:bodyPr wrap="square" rtlCol="0">
            <a:spAutoFit/>
          </a:bodyPr>
          <a:lstStyle/>
          <a:p>
            <a:r>
              <a:rPr lang="zh-CN" altLang="en-US" b="0" i="0" dirty="0">
                <a:solidFill>
                  <a:srgbClr val="121212"/>
                </a:solidFill>
                <a:effectLst/>
                <a:latin typeface="-apple-system"/>
              </a:rPr>
              <a:t>图数据库可以存储那些复杂的、高度关联的、跨越数十亿参与者和资源的访问控制结构。尤其适用于内容管理、联合授权服务、社交网络偏好已经软件服务化提供。将这些系统从关系型数据库切换到图数据库后，性能从分钟级提升到毫秒级。</a:t>
            </a:r>
            <a:endParaRPr lang="en-US" altLang="zh-CN" b="0" i="0" dirty="0">
              <a:solidFill>
                <a:srgbClr val="121212"/>
              </a:solidFill>
              <a:effectLst/>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上面仅列举了部分例子，除此之外，图数据库产品还广泛用在金融和保险行业反欺诈、风控，电商和社交类产品防机器人作弊等领域。</a:t>
            </a:r>
            <a:endParaRPr lang="zh-CN" altLang="en-US" dirty="0"/>
          </a:p>
        </p:txBody>
      </p:sp>
      <p:pic>
        <p:nvPicPr>
          <p:cNvPr id="1026" name="Picture 2">
            <a:extLst>
              <a:ext uri="{FF2B5EF4-FFF2-40B4-BE49-F238E27FC236}">
                <a16:creationId xmlns:a16="http://schemas.microsoft.com/office/drawing/2014/main" id="{8E24ABBE-D242-4C6F-9F1E-791CF0319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150" y="1160078"/>
            <a:ext cx="4392756" cy="55004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3537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06</a:t>
            </a:r>
          </a:p>
        </p:txBody>
      </p:sp>
      <p:sp>
        <p:nvSpPr>
          <p:cNvPr id="4" name="标题 3"/>
          <p:cNvSpPr>
            <a:spLocks noGrp="1"/>
          </p:cNvSpPr>
          <p:nvPr>
            <p:ph type="title"/>
            <p:custDataLst>
              <p:tags r:id="rId3"/>
            </p:custDataLst>
          </p:nvPr>
        </p:nvSpPr>
        <p:spPr>
          <a:xfrm>
            <a:off x="4512893" y="1983833"/>
            <a:ext cx="6243774" cy="922021"/>
          </a:xfrm>
        </p:spPr>
        <p:txBody>
          <a:bodyPr>
            <a:normAutofit fontScale="90000"/>
          </a:bodyPr>
          <a:lstStyle/>
          <a:p>
            <a:r>
              <a:rPr lang="zh-CN" altLang="en-US" dirty="0">
                <a:sym typeface="Arial" panose="020B0604020202020204" pitchFamily="34" charset="0"/>
              </a:rPr>
              <a:t>图数据库的内部结构</a:t>
            </a:r>
          </a:p>
        </p:txBody>
      </p:sp>
      <p:sp>
        <p:nvSpPr>
          <p:cNvPr id="5" name="文本框 4">
            <a:extLst>
              <a:ext uri="{FF2B5EF4-FFF2-40B4-BE49-F238E27FC236}">
                <a16:creationId xmlns:a16="http://schemas.microsoft.com/office/drawing/2014/main" id="{6F9610AB-8515-4B09-A9D3-72682E42DF86}"/>
              </a:ext>
            </a:extLst>
          </p:cNvPr>
          <p:cNvSpPr txBox="1"/>
          <p:nvPr/>
        </p:nvSpPr>
        <p:spPr>
          <a:xfrm>
            <a:off x="4632705" y="3099710"/>
            <a:ext cx="6123962" cy="1569660"/>
          </a:xfrm>
          <a:prstGeom prst="rect">
            <a:avLst/>
          </a:prstGeom>
          <a:noFill/>
        </p:spPr>
        <p:txBody>
          <a:bodyPr wrap="square">
            <a:spAutoFit/>
          </a:bodyPr>
          <a:lstStyle/>
          <a:p>
            <a:r>
              <a:rPr lang="en-US" altLang="zh-CN" sz="2400" dirty="0"/>
              <a:t>6.1</a:t>
            </a:r>
            <a:r>
              <a:rPr lang="zh-CN" altLang="en-US" sz="2400" dirty="0"/>
              <a:t> 原生图处理</a:t>
            </a:r>
          </a:p>
          <a:p>
            <a:r>
              <a:rPr lang="en-US" altLang="zh-CN" sz="2400" dirty="0"/>
              <a:t>6.2</a:t>
            </a:r>
            <a:r>
              <a:rPr lang="zh-CN" altLang="en-US" sz="2400" dirty="0"/>
              <a:t> 原生图存储</a:t>
            </a:r>
            <a:endParaRPr lang="en-US" altLang="zh-CN" sz="2400" dirty="0"/>
          </a:p>
          <a:p>
            <a:r>
              <a:rPr lang="en-US" altLang="zh-CN" sz="2400" dirty="0"/>
              <a:t>6.3 </a:t>
            </a:r>
            <a:r>
              <a:rPr lang="zh-CN" altLang="en-US" sz="2400" dirty="0"/>
              <a:t>操作图数据库的</a:t>
            </a:r>
            <a:r>
              <a:rPr lang="en-US" altLang="zh-CN" sz="2400" dirty="0"/>
              <a:t>API</a:t>
            </a:r>
          </a:p>
          <a:p>
            <a:r>
              <a:rPr lang="en-US" altLang="zh-CN" sz="2400" dirty="0"/>
              <a:t>6.4 </a:t>
            </a:r>
            <a:r>
              <a:rPr lang="zh-CN" altLang="en-US" sz="2400" dirty="0"/>
              <a:t>非功能型特性</a:t>
            </a:r>
            <a:r>
              <a:rPr lang="zh-CN" altLang="en-US" dirty="0"/>
              <a:t>	</a:t>
            </a:r>
          </a:p>
        </p:txBody>
      </p:sp>
    </p:spTree>
    <p:custDataLst>
      <p:tags r:id="rId1"/>
    </p:custDataLst>
    <p:extLst>
      <p:ext uri="{BB962C8B-B14F-4D97-AF65-F5344CB8AC3E}">
        <p14:creationId xmlns:p14="http://schemas.microsoft.com/office/powerpoint/2010/main" val="393226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6.1</a:t>
            </a:r>
            <a:r>
              <a:rPr lang="zh-CN" altLang="en-US" dirty="0">
                <a:sym typeface="Arial" panose="020B0604020202020204" pitchFamily="34" charset="0"/>
              </a:rPr>
              <a:t> 原生图处理</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93818" y="1340799"/>
            <a:ext cx="10523908" cy="923330"/>
          </a:xfrm>
          <a:prstGeom prst="rect">
            <a:avLst/>
          </a:prstGeom>
          <a:noFill/>
        </p:spPr>
        <p:txBody>
          <a:bodyPr wrap="square" rtlCol="0">
            <a:spAutoFit/>
          </a:bodyPr>
          <a:lstStyle/>
          <a:p>
            <a:r>
              <a:rPr lang="zh-CN" altLang="en-US" dirty="0"/>
              <a:t>虽然模型在图数据库的各种实现中是一致的，但在数据库引擎的内存中存在无数种图的编码方法和表示方式。对于很多不同的引擎体系结构，假如图数据库存在</a:t>
            </a:r>
            <a:r>
              <a:rPr lang="zh-CN" altLang="en-US" b="1" i="1" u="sng" dirty="0"/>
              <a:t>免索引邻接</a:t>
            </a:r>
            <a:r>
              <a:rPr lang="zh-CN" altLang="en-US" dirty="0"/>
              <a:t>属性，那么我们说它具有原生处理能力。</a:t>
            </a:r>
            <a:endParaRPr lang="en-US" altLang="zh-CN" dirty="0"/>
          </a:p>
        </p:txBody>
      </p:sp>
      <p:sp>
        <p:nvSpPr>
          <p:cNvPr id="5" name="文本框 4">
            <a:extLst>
              <a:ext uri="{FF2B5EF4-FFF2-40B4-BE49-F238E27FC236}">
                <a16:creationId xmlns:a16="http://schemas.microsoft.com/office/drawing/2014/main" id="{49F2896E-CAFF-463A-B861-EB55D9129439}"/>
              </a:ext>
            </a:extLst>
          </p:cNvPr>
          <p:cNvSpPr txBox="1"/>
          <p:nvPr/>
        </p:nvSpPr>
        <p:spPr>
          <a:xfrm>
            <a:off x="1101436" y="2789958"/>
            <a:ext cx="4597978" cy="3416320"/>
          </a:xfrm>
          <a:prstGeom prst="rect">
            <a:avLst/>
          </a:prstGeom>
          <a:noFill/>
        </p:spPr>
        <p:txBody>
          <a:bodyPr wrap="square" rtlCol="0">
            <a:spAutoFit/>
          </a:bodyPr>
          <a:lstStyle/>
          <a:p>
            <a:r>
              <a:rPr lang="zh-CN" altLang="en-US" dirty="0"/>
              <a:t>使用免索引邻接的数据库引擎中的</a:t>
            </a:r>
            <a:r>
              <a:rPr lang="zh-CN" altLang="en-US" b="1" i="1" u="sng" dirty="0"/>
              <a:t>每个节点都会维护其对相邻节点的引用</a:t>
            </a:r>
            <a:r>
              <a:rPr lang="zh-CN" altLang="en-US" dirty="0"/>
              <a:t>。因此每个</a:t>
            </a:r>
          </a:p>
          <a:p>
            <a:r>
              <a:rPr lang="zh-CN" altLang="en-US" dirty="0"/>
              <a:t>节点都表现为其附近节点的微索引，这比使用全局索引代价小很多。这意味着查询时间与图的整体规模无关，它仅和所搜索图的数量成正比。</a:t>
            </a:r>
            <a:endParaRPr lang="en-US" altLang="zh-CN" dirty="0"/>
          </a:p>
          <a:p>
            <a:r>
              <a:rPr lang="zh-CN" altLang="en-US" dirty="0"/>
              <a:t>相反，一个非原生图数据库引擎使用</a:t>
            </a:r>
            <a:r>
              <a:rPr lang="en-US" altLang="zh-CN" dirty="0"/>
              <a:t>(</a:t>
            </a:r>
            <a:r>
              <a:rPr lang="zh-CN" altLang="en-US" dirty="0"/>
              <a:t>全局</a:t>
            </a:r>
            <a:r>
              <a:rPr lang="en-US" altLang="zh-CN" dirty="0"/>
              <a:t>)</a:t>
            </a:r>
            <a:r>
              <a:rPr lang="zh-CN" altLang="en-US" dirty="0"/>
              <a:t>索引连接各个节点，如图</a:t>
            </a:r>
            <a:r>
              <a:rPr lang="en-US" altLang="zh-CN" dirty="0"/>
              <a:t>6-1</a:t>
            </a:r>
            <a:r>
              <a:rPr lang="zh-CN" altLang="en-US" dirty="0"/>
              <a:t>所示。这些索引对每个遍历都添加一个间接层，因此会导致更大的计算成本。原生图处理的拥护者认为免索引邻接至关重要，因为它提供快速、高效的图遍历。</a:t>
            </a:r>
          </a:p>
        </p:txBody>
      </p:sp>
      <p:pic>
        <p:nvPicPr>
          <p:cNvPr id="8" name="图片 7">
            <a:extLst>
              <a:ext uri="{FF2B5EF4-FFF2-40B4-BE49-F238E27FC236}">
                <a16:creationId xmlns:a16="http://schemas.microsoft.com/office/drawing/2014/main" id="{7D8018BD-F866-4D9C-8D3A-89814A888BB0}"/>
              </a:ext>
            </a:extLst>
          </p:cNvPr>
          <p:cNvPicPr>
            <a:picLocks noChangeAspect="1"/>
          </p:cNvPicPr>
          <p:nvPr/>
        </p:nvPicPr>
        <p:blipFill>
          <a:blip r:embed="rId4"/>
          <a:stretch>
            <a:fillRect/>
          </a:stretch>
        </p:blipFill>
        <p:spPr>
          <a:xfrm>
            <a:off x="6210275" y="2560782"/>
            <a:ext cx="4653420" cy="3874671"/>
          </a:xfrm>
          <a:prstGeom prst="rect">
            <a:avLst/>
          </a:prstGeom>
        </p:spPr>
      </p:pic>
    </p:spTree>
    <p:custDataLst>
      <p:tags r:id="rId1"/>
    </p:custDataLst>
    <p:extLst>
      <p:ext uri="{BB962C8B-B14F-4D97-AF65-F5344CB8AC3E}">
        <p14:creationId xmlns:p14="http://schemas.microsoft.com/office/powerpoint/2010/main" val="208960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zh-CN" altLang="en-US" dirty="0">
                <a:sym typeface="Arial" panose="020B0604020202020204" pitchFamily="34" charset="0"/>
              </a:rPr>
              <a:t>为什么免索引链接代价很小？</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93818" y="1340799"/>
            <a:ext cx="10523908" cy="923330"/>
          </a:xfrm>
          <a:prstGeom prst="rect">
            <a:avLst/>
          </a:prstGeom>
          <a:noFill/>
        </p:spPr>
        <p:txBody>
          <a:bodyPr wrap="square" rtlCol="0">
            <a:spAutoFit/>
          </a:bodyPr>
          <a:lstStyle/>
          <a:p>
            <a:r>
              <a:rPr lang="zh-CN" altLang="en-US" dirty="0"/>
              <a:t>为什么原生图处理比基于重索引图的效率高得多？应该考虑以下几点。</a:t>
            </a:r>
            <a:endParaRPr lang="en-US" altLang="zh-CN" dirty="0"/>
          </a:p>
          <a:p>
            <a:r>
              <a:rPr lang="zh-CN" altLang="en-US" dirty="0"/>
              <a:t>根据实现，查找索引的算法复杂度可能是</a:t>
            </a:r>
            <a:r>
              <a:rPr lang="en-US" altLang="zh-CN" dirty="0"/>
              <a:t>O(log n)</a:t>
            </a:r>
            <a:r>
              <a:rPr lang="zh-CN" altLang="en-US" dirty="0"/>
              <a:t>，而查找直接联系的算法复杂度为</a:t>
            </a:r>
            <a:r>
              <a:rPr lang="en-US" altLang="zh-CN" dirty="0"/>
              <a:t>O(1)</a:t>
            </a:r>
            <a:r>
              <a:rPr lang="zh-CN" altLang="en-US" dirty="0"/>
              <a:t>。要遍历一个</a:t>
            </a:r>
            <a:r>
              <a:rPr lang="en-US" altLang="zh-CN" dirty="0"/>
              <a:t>m</a:t>
            </a:r>
            <a:r>
              <a:rPr lang="zh-CN" altLang="en-US" dirty="0"/>
              <a:t>步的网络</a:t>
            </a:r>
            <a:r>
              <a:rPr lang="en-US" altLang="zh-CN" dirty="0"/>
              <a:t>,</a:t>
            </a:r>
            <a:r>
              <a:rPr lang="zh-CN" altLang="en-US" dirty="0"/>
              <a:t>索引方法需要花费</a:t>
            </a:r>
            <a:r>
              <a:rPr lang="en-US" altLang="zh-CN" dirty="0"/>
              <a:t>O(m </a:t>
            </a:r>
            <a:r>
              <a:rPr lang="en-US" altLang="zh-CN" dirty="0" err="1"/>
              <a:t>logn</a:t>
            </a:r>
            <a:r>
              <a:rPr lang="en-US" altLang="zh-CN" dirty="0"/>
              <a:t>)</a:t>
            </a:r>
            <a:r>
              <a:rPr lang="zh-CN" altLang="en-US" dirty="0"/>
              <a:t>的时间，这面对成本仅为</a:t>
            </a:r>
            <a:r>
              <a:rPr lang="en-US" altLang="zh-CN" dirty="0"/>
              <a:t>O(m)</a:t>
            </a:r>
            <a:r>
              <a:rPr lang="zh-CN" altLang="en-US" dirty="0"/>
              <a:t>的免索引邻接就显得相形见绌了。</a:t>
            </a:r>
            <a:endParaRPr lang="en-US" altLang="zh-CN" dirty="0"/>
          </a:p>
        </p:txBody>
      </p:sp>
      <p:pic>
        <p:nvPicPr>
          <p:cNvPr id="8" name="图片 7">
            <a:extLst>
              <a:ext uri="{FF2B5EF4-FFF2-40B4-BE49-F238E27FC236}">
                <a16:creationId xmlns:a16="http://schemas.microsoft.com/office/drawing/2014/main" id="{7D8018BD-F866-4D9C-8D3A-89814A888BB0}"/>
              </a:ext>
            </a:extLst>
          </p:cNvPr>
          <p:cNvPicPr>
            <a:picLocks noChangeAspect="1"/>
          </p:cNvPicPr>
          <p:nvPr/>
        </p:nvPicPr>
        <p:blipFill>
          <a:blip r:embed="rId4"/>
          <a:stretch>
            <a:fillRect/>
          </a:stretch>
        </p:blipFill>
        <p:spPr>
          <a:xfrm>
            <a:off x="6210275" y="2560782"/>
            <a:ext cx="4653420" cy="3874671"/>
          </a:xfrm>
          <a:prstGeom prst="rect">
            <a:avLst/>
          </a:prstGeom>
        </p:spPr>
      </p:pic>
    </p:spTree>
    <p:custDataLst>
      <p:tags r:id="rId1"/>
    </p:custDataLst>
    <p:extLst>
      <p:ext uri="{BB962C8B-B14F-4D97-AF65-F5344CB8AC3E}">
        <p14:creationId xmlns:p14="http://schemas.microsoft.com/office/powerpoint/2010/main" val="1579241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6.2</a:t>
            </a:r>
            <a:r>
              <a:rPr lang="zh-CN" altLang="en-US" dirty="0">
                <a:sym typeface="Arial" panose="020B0604020202020204" pitchFamily="34" charset="0"/>
              </a:rPr>
              <a:t> 原生图存储</a:t>
            </a:r>
          </a:p>
        </p:txBody>
      </p:sp>
      <p:sp>
        <p:nvSpPr>
          <p:cNvPr id="6" name="文本框 5">
            <a:extLst>
              <a:ext uri="{FF2B5EF4-FFF2-40B4-BE49-F238E27FC236}">
                <a16:creationId xmlns:a16="http://schemas.microsoft.com/office/drawing/2014/main" id="{35E9F87E-600D-432B-A25E-45425ACE68C4}"/>
              </a:ext>
            </a:extLst>
          </p:cNvPr>
          <p:cNvSpPr txBox="1"/>
          <p:nvPr/>
        </p:nvSpPr>
        <p:spPr>
          <a:xfrm>
            <a:off x="528964" y="2551837"/>
            <a:ext cx="5258771" cy="1754326"/>
          </a:xfrm>
          <a:prstGeom prst="rect">
            <a:avLst/>
          </a:prstGeom>
          <a:noFill/>
        </p:spPr>
        <p:txBody>
          <a:bodyPr wrap="square" rtlCol="0">
            <a:spAutoFit/>
          </a:bodyPr>
          <a:lstStyle/>
          <a:p>
            <a:r>
              <a:rPr lang="zh-CN" altLang="en-US" dirty="0"/>
              <a:t>如果免索引邻接是高性能遍历、查询和写入的关键，那么图数据库设计的一个关键方面是存储图的方式。高效的、本机化的图存储格式支持任意图算法的极快遍历</a:t>
            </a:r>
            <a:r>
              <a:rPr lang="en-US" altLang="zh-CN" dirty="0"/>
              <a:t>——</a:t>
            </a:r>
            <a:r>
              <a:rPr lang="zh-CN" altLang="en-US" dirty="0"/>
              <a:t>这是使用图的重要原因。出于说明的目的，下面将以</a:t>
            </a:r>
            <a:r>
              <a:rPr lang="en-US" altLang="zh-CN" dirty="0"/>
              <a:t>Neo4j</a:t>
            </a:r>
            <a:r>
              <a:rPr lang="zh-CN" altLang="en-US" dirty="0"/>
              <a:t>数据库为例来说明如何架构图数据库。</a:t>
            </a:r>
            <a:r>
              <a:rPr lang="en-US" altLang="zh-CN" dirty="0"/>
              <a:t>Neo4j</a:t>
            </a:r>
            <a:r>
              <a:rPr lang="zh-CN" altLang="en-US" dirty="0"/>
              <a:t>的体系结构如图</a:t>
            </a:r>
            <a:r>
              <a:rPr lang="en-US" altLang="zh-CN" dirty="0"/>
              <a:t>6-3</a:t>
            </a:r>
            <a:r>
              <a:rPr lang="zh-CN" altLang="en-US" dirty="0"/>
              <a:t>所示。</a:t>
            </a:r>
            <a:endParaRPr lang="en-US" altLang="zh-CN" dirty="0"/>
          </a:p>
        </p:txBody>
      </p:sp>
      <p:pic>
        <p:nvPicPr>
          <p:cNvPr id="4" name="图片 3">
            <a:extLst>
              <a:ext uri="{FF2B5EF4-FFF2-40B4-BE49-F238E27FC236}">
                <a16:creationId xmlns:a16="http://schemas.microsoft.com/office/drawing/2014/main" id="{AEF22987-6D25-4441-BCC0-F8D8D443AF2B}"/>
              </a:ext>
            </a:extLst>
          </p:cNvPr>
          <p:cNvPicPr>
            <a:picLocks noChangeAspect="1"/>
          </p:cNvPicPr>
          <p:nvPr/>
        </p:nvPicPr>
        <p:blipFill>
          <a:blip r:embed="rId4"/>
          <a:stretch>
            <a:fillRect/>
          </a:stretch>
        </p:blipFill>
        <p:spPr>
          <a:xfrm>
            <a:off x="5740096" y="2047915"/>
            <a:ext cx="5418980" cy="3630716"/>
          </a:xfrm>
          <a:prstGeom prst="rect">
            <a:avLst/>
          </a:prstGeom>
        </p:spPr>
      </p:pic>
    </p:spTree>
    <p:custDataLst>
      <p:tags r:id="rId1"/>
    </p:custDataLst>
    <p:extLst>
      <p:ext uri="{BB962C8B-B14F-4D97-AF65-F5344CB8AC3E}">
        <p14:creationId xmlns:p14="http://schemas.microsoft.com/office/powerpoint/2010/main" val="597227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6.2</a:t>
            </a:r>
            <a:r>
              <a:rPr lang="zh-CN" altLang="en-US" dirty="0">
                <a:sym typeface="Arial" panose="020B0604020202020204" pitchFamily="34" charset="0"/>
              </a:rPr>
              <a:t> 原生图存储</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47059" y="1626549"/>
            <a:ext cx="9811441" cy="1200329"/>
          </a:xfrm>
          <a:prstGeom prst="rect">
            <a:avLst/>
          </a:prstGeom>
          <a:noFill/>
        </p:spPr>
        <p:txBody>
          <a:bodyPr wrap="square" rtlCol="0">
            <a:spAutoFit/>
          </a:bodyPr>
          <a:lstStyle/>
          <a:p>
            <a:r>
              <a:rPr lang="en-US" altLang="zh-CN" dirty="0"/>
              <a:t>Neo4j</a:t>
            </a:r>
            <a:r>
              <a:rPr lang="zh-CN" altLang="en-US" dirty="0"/>
              <a:t>将图数据存储在若干不同的存储文件中。每个存储文件包含图的特定部分的数据</a:t>
            </a:r>
            <a:r>
              <a:rPr lang="en-US" altLang="zh-CN" dirty="0"/>
              <a:t>(</a:t>
            </a:r>
            <a:r>
              <a:rPr lang="zh-CN" altLang="en-US" dirty="0"/>
              <a:t>例如，节点、联系、标签和属性都有各自独立的存储</a:t>
            </a:r>
            <a:r>
              <a:rPr lang="en-US" altLang="zh-CN" dirty="0"/>
              <a:t>)</a:t>
            </a:r>
            <a:r>
              <a:rPr lang="zh-CN" altLang="en-US" dirty="0"/>
              <a:t>。存储职责的划分</a:t>
            </a:r>
            <a:r>
              <a:rPr lang="en-US" altLang="zh-CN" dirty="0"/>
              <a:t>——</a:t>
            </a:r>
            <a:r>
              <a:rPr lang="zh-CN" altLang="en-US" dirty="0"/>
              <a:t>特别是图结构与属性数据的分离</a:t>
            </a:r>
            <a:r>
              <a:rPr lang="en-US" altLang="zh-CN" dirty="0"/>
              <a:t>——</a:t>
            </a:r>
            <a:r>
              <a:rPr lang="zh-CN" altLang="en-US" dirty="0"/>
              <a:t>促进了高性能的图遍历</a:t>
            </a:r>
            <a:r>
              <a:rPr lang="en-US" altLang="zh-CN" dirty="0"/>
              <a:t>,</a:t>
            </a:r>
            <a:r>
              <a:rPr lang="zh-CN" altLang="en-US" dirty="0"/>
              <a:t>它甚至意味着用户视图中的图和磁盘上的实际数据记录是完全不同的结构。磁盘上的节点和联系的结构来探索物理存储，如图</a:t>
            </a:r>
            <a:r>
              <a:rPr lang="en-US" altLang="zh-CN" dirty="0"/>
              <a:t>6-4</a:t>
            </a:r>
            <a:r>
              <a:rPr lang="zh-CN" altLang="en-US" dirty="0"/>
              <a:t>所示。</a:t>
            </a:r>
            <a:r>
              <a:rPr lang="en-US" altLang="zh-CN" dirty="0"/>
              <a:t>"</a:t>
            </a:r>
          </a:p>
        </p:txBody>
      </p:sp>
      <p:pic>
        <p:nvPicPr>
          <p:cNvPr id="5" name="图片 4">
            <a:extLst>
              <a:ext uri="{FF2B5EF4-FFF2-40B4-BE49-F238E27FC236}">
                <a16:creationId xmlns:a16="http://schemas.microsoft.com/office/drawing/2014/main" id="{ECD8A55A-4E9C-45E5-8ED3-957A7B58B08A}"/>
              </a:ext>
            </a:extLst>
          </p:cNvPr>
          <p:cNvPicPr>
            <a:picLocks noChangeAspect="1"/>
          </p:cNvPicPr>
          <p:nvPr/>
        </p:nvPicPr>
        <p:blipFill>
          <a:blip r:embed="rId4"/>
          <a:stretch>
            <a:fillRect/>
          </a:stretch>
        </p:blipFill>
        <p:spPr>
          <a:xfrm>
            <a:off x="1134756" y="3625376"/>
            <a:ext cx="4924461" cy="2071703"/>
          </a:xfrm>
          <a:prstGeom prst="rect">
            <a:avLst/>
          </a:prstGeom>
        </p:spPr>
      </p:pic>
      <p:sp>
        <p:nvSpPr>
          <p:cNvPr id="7" name="文本框 6">
            <a:extLst>
              <a:ext uri="{FF2B5EF4-FFF2-40B4-BE49-F238E27FC236}">
                <a16:creationId xmlns:a16="http://schemas.microsoft.com/office/drawing/2014/main" id="{5851552B-7626-46BD-AB16-CDBDBC7C9861}"/>
              </a:ext>
            </a:extLst>
          </p:cNvPr>
          <p:cNvSpPr txBox="1"/>
          <p:nvPr/>
        </p:nvSpPr>
        <p:spPr>
          <a:xfrm>
            <a:off x="6883977" y="3625376"/>
            <a:ext cx="4173267" cy="1754326"/>
          </a:xfrm>
          <a:prstGeom prst="rect">
            <a:avLst/>
          </a:prstGeom>
          <a:noFill/>
        </p:spPr>
        <p:txBody>
          <a:bodyPr wrap="square" rtlCol="0">
            <a:spAutoFit/>
          </a:bodyPr>
          <a:lstStyle/>
          <a:p>
            <a:r>
              <a:rPr lang="zh-CN" altLang="en-US" b="1" i="1" u="sng" dirty="0"/>
              <a:t>定长记录</a:t>
            </a:r>
            <a:endParaRPr lang="en-US" altLang="zh-CN" b="1" i="1" u="sng" dirty="0"/>
          </a:p>
          <a:p>
            <a:r>
              <a:rPr lang="zh-CN" altLang="en-US" dirty="0"/>
              <a:t>节点存储文件和联系存储文件只关注图的结构而不是属性数据。这两种存储文件都使用固定大小的记录，以便存储文件内任何记录的位置都可以根据</a:t>
            </a:r>
            <a:r>
              <a:rPr lang="en-US" altLang="zh-CN" dirty="0"/>
              <a:t>ID</a:t>
            </a:r>
            <a:r>
              <a:rPr lang="zh-CN" altLang="en-US" dirty="0"/>
              <a:t>迅速计算出来。</a:t>
            </a:r>
          </a:p>
        </p:txBody>
      </p:sp>
      <p:sp>
        <p:nvSpPr>
          <p:cNvPr id="3" name="文本框 2">
            <a:extLst>
              <a:ext uri="{FF2B5EF4-FFF2-40B4-BE49-F238E27FC236}">
                <a16:creationId xmlns:a16="http://schemas.microsoft.com/office/drawing/2014/main" id="{B5A2692E-CD57-4EE1-9C26-DA8810BBCD6F}"/>
              </a:ext>
            </a:extLst>
          </p:cNvPr>
          <p:cNvSpPr txBox="1"/>
          <p:nvPr/>
        </p:nvSpPr>
        <p:spPr>
          <a:xfrm>
            <a:off x="5356514" y="5808868"/>
            <a:ext cx="5160387" cy="369332"/>
          </a:xfrm>
          <a:prstGeom prst="rect">
            <a:avLst/>
          </a:prstGeom>
          <a:noFill/>
        </p:spPr>
        <p:txBody>
          <a:bodyPr wrap="none" rtlCol="0">
            <a:spAutoFit/>
          </a:bodyPr>
          <a:lstStyle/>
          <a:p>
            <a:r>
              <a:rPr lang="zh-CN" altLang="en-US" dirty="0"/>
              <a:t>文件位置</a:t>
            </a:r>
            <a:r>
              <a:rPr lang="en-US" altLang="zh-CN" dirty="0"/>
              <a:t>=</a:t>
            </a:r>
            <a:r>
              <a:rPr lang="zh-CN" altLang="en-US" dirty="0"/>
              <a:t>起始位置</a:t>
            </a:r>
            <a:r>
              <a:rPr lang="en-US" altLang="zh-CN" dirty="0"/>
              <a:t>+</a:t>
            </a:r>
            <a:r>
              <a:rPr lang="zh-CN" altLang="en-US" dirty="0"/>
              <a:t>偏移量（</a:t>
            </a:r>
            <a:r>
              <a:rPr lang="en-US" altLang="zh-CN" dirty="0"/>
              <a:t>ID*</a:t>
            </a:r>
            <a:r>
              <a:rPr lang="zh-CN" altLang="en-US" dirty="0"/>
              <a:t>固定记录大小）</a:t>
            </a:r>
          </a:p>
        </p:txBody>
      </p:sp>
    </p:spTree>
    <p:custDataLst>
      <p:tags r:id="rId1"/>
    </p:custDataLst>
    <p:extLst>
      <p:ext uri="{BB962C8B-B14F-4D97-AF65-F5344CB8AC3E}">
        <p14:creationId xmlns:p14="http://schemas.microsoft.com/office/powerpoint/2010/main" val="713707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6.2</a:t>
            </a:r>
            <a:r>
              <a:rPr lang="zh-CN" altLang="en-US" dirty="0">
                <a:sym typeface="Arial" panose="020B0604020202020204" pitchFamily="34" charset="0"/>
              </a:rPr>
              <a:t> 原生图存储</a:t>
            </a:r>
          </a:p>
        </p:txBody>
      </p:sp>
      <p:sp>
        <p:nvSpPr>
          <p:cNvPr id="6" name="文本框 5">
            <a:extLst>
              <a:ext uri="{FF2B5EF4-FFF2-40B4-BE49-F238E27FC236}">
                <a16:creationId xmlns:a16="http://schemas.microsoft.com/office/drawing/2014/main" id="{35E9F87E-600D-432B-A25E-45425ACE68C4}"/>
              </a:ext>
            </a:extLst>
          </p:cNvPr>
          <p:cNvSpPr txBox="1"/>
          <p:nvPr/>
        </p:nvSpPr>
        <p:spPr>
          <a:xfrm>
            <a:off x="1041863" y="1697526"/>
            <a:ext cx="9811441" cy="646331"/>
          </a:xfrm>
          <a:prstGeom prst="rect">
            <a:avLst/>
          </a:prstGeom>
          <a:noFill/>
        </p:spPr>
        <p:txBody>
          <a:bodyPr wrap="square" rtlCol="0">
            <a:spAutoFit/>
          </a:bodyPr>
          <a:lstStyle/>
          <a:p>
            <a:r>
              <a:rPr lang="en-US" altLang="zh-CN" dirty="0"/>
              <a:t>1</a:t>
            </a:r>
            <a:r>
              <a:rPr lang="zh-CN" altLang="en-US" dirty="0"/>
              <a:t>、尽管硬件条件已经得到很大的发展</a:t>
            </a:r>
            <a:r>
              <a:rPr lang="en-US" altLang="zh-CN" dirty="0"/>
              <a:t>——</a:t>
            </a:r>
            <a:r>
              <a:rPr lang="zh-CN" altLang="en-US" dirty="0"/>
              <a:t>内存容量已显著增加、固态磁盘</a:t>
            </a:r>
            <a:r>
              <a:rPr lang="en-US" altLang="zh-CN" dirty="0"/>
              <a:t>(SSD)</a:t>
            </a:r>
            <a:r>
              <a:rPr lang="zh-CN" altLang="en-US" dirty="0"/>
              <a:t>代替旋转型磁盘</a:t>
            </a:r>
            <a:r>
              <a:rPr lang="en-US" altLang="zh-CN" dirty="0"/>
              <a:t>——</a:t>
            </a:r>
            <a:r>
              <a:rPr lang="zh-CN" altLang="en-US" dirty="0"/>
              <a:t>一些非常大的图仍然无法完全存储在主存储器中。</a:t>
            </a:r>
            <a:endParaRPr lang="en-US" altLang="zh-CN" dirty="0"/>
          </a:p>
        </p:txBody>
      </p:sp>
      <p:sp>
        <p:nvSpPr>
          <p:cNvPr id="7" name="文本框 6">
            <a:extLst>
              <a:ext uri="{FF2B5EF4-FFF2-40B4-BE49-F238E27FC236}">
                <a16:creationId xmlns:a16="http://schemas.microsoft.com/office/drawing/2014/main" id="{5851552B-7626-46BD-AB16-CDBDBC7C9861}"/>
              </a:ext>
            </a:extLst>
          </p:cNvPr>
          <p:cNvSpPr txBox="1"/>
          <p:nvPr/>
        </p:nvSpPr>
        <p:spPr>
          <a:xfrm>
            <a:off x="1631372" y="2617458"/>
            <a:ext cx="8463396" cy="1200329"/>
          </a:xfrm>
          <a:prstGeom prst="rect">
            <a:avLst/>
          </a:prstGeom>
          <a:noFill/>
        </p:spPr>
        <p:txBody>
          <a:bodyPr wrap="square" rtlCol="0">
            <a:spAutoFit/>
          </a:bodyPr>
          <a:lstStyle/>
          <a:p>
            <a:r>
              <a:rPr lang="zh-CN" altLang="en-US" dirty="0"/>
              <a:t>为了缓解机械、电子类大容量存储设备的性能特点带来的延迟，许多图数据库使用内存缓存提供图的概率性低延迟访问。</a:t>
            </a:r>
            <a:r>
              <a:rPr lang="en-US" altLang="zh-CN" dirty="0"/>
              <a:t>Neo4j</a:t>
            </a:r>
            <a:r>
              <a:rPr lang="zh-CN" altLang="en-US" dirty="0"/>
              <a:t>从版本</a:t>
            </a:r>
            <a:r>
              <a:rPr lang="en-US" altLang="zh-CN" dirty="0"/>
              <a:t>2.2</a:t>
            </a:r>
            <a:r>
              <a:rPr lang="zh-CN" altLang="en-US" dirty="0"/>
              <a:t>开始使用堆外缓存来提升性能</a:t>
            </a:r>
            <a:r>
              <a:rPr lang="en-US" altLang="zh-CN" dirty="0"/>
              <a:t>Neo4j</a:t>
            </a:r>
            <a:r>
              <a:rPr lang="zh-CN" altLang="en-US" dirty="0"/>
              <a:t>从版本</a:t>
            </a:r>
            <a:r>
              <a:rPr lang="en-US" altLang="zh-CN" dirty="0"/>
              <a:t>2.2</a:t>
            </a:r>
            <a:r>
              <a:rPr lang="zh-CN" altLang="en-US" dirty="0"/>
              <a:t>开始使用</a:t>
            </a:r>
            <a:r>
              <a:rPr lang="zh-CN" altLang="en-US" b="1" i="1" u="sng" dirty="0"/>
              <a:t>最近最少使用</a:t>
            </a:r>
            <a:r>
              <a:rPr lang="en-US" altLang="zh-CN" b="1" i="1" u="sng" dirty="0"/>
              <a:t>(LRU-K )</a:t>
            </a:r>
            <a:r>
              <a:rPr lang="zh-CN" altLang="en-US" dirty="0"/>
              <a:t>页缓存算法。</a:t>
            </a:r>
            <a:endParaRPr lang="en-US" altLang="zh-CN" dirty="0"/>
          </a:p>
          <a:p>
            <a:endParaRPr lang="en-US" altLang="zh-CN" dirty="0"/>
          </a:p>
        </p:txBody>
      </p:sp>
    </p:spTree>
    <p:custDataLst>
      <p:tags r:id="rId1"/>
    </p:custDataLst>
    <p:extLst>
      <p:ext uri="{BB962C8B-B14F-4D97-AF65-F5344CB8AC3E}">
        <p14:creationId xmlns:p14="http://schemas.microsoft.com/office/powerpoint/2010/main" val="1273892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6.3</a:t>
            </a:r>
            <a:r>
              <a:rPr lang="zh-CN" altLang="en-US" dirty="0">
                <a:sym typeface="Arial" panose="020B0604020202020204" pitchFamily="34" charset="0"/>
              </a:rPr>
              <a:t> 操作图数据库的</a:t>
            </a:r>
            <a:r>
              <a:rPr lang="en-US" altLang="zh-CN" dirty="0">
                <a:sym typeface="Arial" panose="020B0604020202020204" pitchFamily="34" charset="0"/>
              </a:rPr>
              <a:t>API</a:t>
            </a:r>
            <a:endParaRPr lang="zh-CN" altLang="en-US" dirty="0">
              <a:sym typeface="Arial" panose="020B0604020202020204" pitchFamily="34" charset="0"/>
            </a:endParaRPr>
          </a:p>
        </p:txBody>
      </p:sp>
      <p:sp>
        <p:nvSpPr>
          <p:cNvPr id="6" name="文本框 5">
            <a:extLst>
              <a:ext uri="{FF2B5EF4-FFF2-40B4-BE49-F238E27FC236}">
                <a16:creationId xmlns:a16="http://schemas.microsoft.com/office/drawing/2014/main" id="{35E9F87E-600D-432B-A25E-45425ACE68C4}"/>
              </a:ext>
            </a:extLst>
          </p:cNvPr>
          <p:cNvSpPr txBox="1"/>
          <p:nvPr/>
        </p:nvSpPr>
        <p:spPr>
          <a:xfrm>
            <a:off x="953540" y="1697526"/>
            <a:ext cx="9811441" cy="923330"/>
          </a:xfrm>
          <a:prstGeom prst="rect">
            <a:avLst/>
          </a:prstGeom>
          <a:noFill/>
        </p:spPr>
        <p:txBody>
          <a:bodyPr wrap="square" rtlCol="0">
            <a:spAutoFit/>
          </a:bodyPr>
          <a:lstStyle/>
          <a:p>
            <a:r>
              <a:rPr lang="zh-CN" altLang="en-US" dirty="0"/>
              <a:t>在第</a:t>
            </a:r>
            <a:r>
              <a:rPr lang="en-US" altLang="zh-CN" dirty="0"/>
              <a:t>3</a:t>
            </a:r>
            <a:r>
              <a:rPr lang="zh-CN" altLang="en-US" dirty="0"/>
              <a:t>章中详细讨论了</a:t>
            </a:r>
            <a:r>
              <a:rPr lang="en-US" altLang="zh-CN" dirty="0"/>
              <a:t>Cypher</a:t>
            </a:r>
            <a:r>
              <a:rPr lang="zh-CN" altLang="en-US" dirty="0"/>
              <a:t>。并不是所有的图数据库都具有相同数目的层级，对于必要的层级其行为和交互方式也不一定完全相同。每个</a:t>
            </a:r>
            <a:r>
              <a:rPr lang="en-US" altLang="zh-CN" dirty="0"/>
              <a:t>API</a:t>
            </a:r>
            <a:r>
              <a:rPr lang="zh-CN" altLang="en-US" dirty="0"/>
              <a:t>都有其优点和缺点，用户应该通过调研来做出明智的决定。</a:t>
            </a:r>
            <a:endParaRPr lang="en-US" altLang="zh-CN" dirty="0"/>
          </a:p>
        </p:txBody>
      </p:sp>
      <p:pic>
        <p:nvPicPr>
          <p:cNvPr id="8" name="图片 7">
            <a:extLst>
              <a:ext uri="{FF2B5EF4-FFF2-40B4-BE49-F238E27FC236}">
                <a16:creationId xmlns:a16="http://schemas.microsoft.com/office/drawing/2014/main" id="{ADBC5150-4A67-456A-817B-6F2852947E26}"/>
              </a:ext>
            </a:extLst>
          </p:cNvPr>
          <p:cNvPicPr>
            <a:picLocks noChangeAspect="1"/>
          </p:cNvPicPr>
          <p:nvPr/>
        </p:nvPicPr>
        <p:blipFill>
          <a:blip r:embed="rId4"/>
          <a:stretch>
            <a:fillRect/>
          </a:stretch>
        </p:blipFill>
        <p:spPr>
          <a:xfrm>
            <a:off x="7138106" y="3055515"/>
            <a:ext cx="4067205" cy="1738325"/>
          </a:xfrm>
          <a:prstGeom prst="rect">
            <a:avLst/>
          </a:prstGeom>
        </p:spPr>
      </p:pic>
      <p:sp>
        <p:nvSpPr>
          <p:cNvPr id="9" name="文本框 8">
            <a:extLst>
              <a:ext uri="{FF2B5EF4-FFF2-40B4-BE49-F238E27FC236}">
                <a16:creationId xmlns:a16="http://schemas.microsoft.com/office/drawing/2014/main" id="{4C3C1067-13E9-4C87-9518-AD4A15A83F0E}"/>
              </a:ext>
            </a:extLst>
          </p:cNvPr>
          <p:cNvSpPr txBox="1"/>
          <p:nvPr/>
        </p:nvSpPr>
        <p:spPr>
          <a:xfrm>
            <a:off x="1433945" y="2690336"/>
            <a:ext cx="5533159" cy="3416320"/>
          </a:xfrm>
          <a:prstGeom prst="rect">
            <a:avLst/>
          </a:prstGeom>
          <a:noFill/>
        </p:spPr>
        <p:txBody>
          <a:bodyPr wrap="square" rtlCol="0">
            <a:spAutoFit/>
          </a:bodyPr>
          <a:lstStyle/>
          <a:p>
            <a:r>
              <a:rPr lang="en-US" altLang="zh-CN" dirty="0"/>
              <a:t>6.3.1</a:t>
            </a:r>
            <a:r>
              <a:rPr lang="zh-CN" altLang="en-US" dirty="0"/>
              <a:t>内核</a:t>
            </a:r>
            <a:r>
              <a:rPr lang="en-US" altLang="zh-CN" dirty="0"/>
              <a:t>API</a:t>
            </a:r>
          </a:p>
          <a:p>
            <a:r>
              <a:rPr lang="zh-CN" altLang="en-US" dirty="0"/>
              <a:t>最底层的</a:t>
            </a:r>
            <a:r>
              <a:rPr lang="en-US" altLang="zh-CN" dirty="0"/>
              <a:t>API</a:t>
            </a:r>
            <a:r>
              <a:rPr lang="zh-CN" altLang="en-US" dirty="0"/>
              <a:t>栈是内核</a:t>
            </a:r>
            <a:r>
              <a:rPr lang="en-US" altLang="zh-CN" dirty="0"/>
              <a:t>(kernel )</a:t>
            </a:r>
            <a:r>
              <a:rPr lang="zh-CN" altLang="en-US" dirty="0"/>
              <a:t>的事务事件处理程序。它们允许用户代码在事务流经内核时监听事务，并在随后基于事务的数据内容和生命周期响应（或不响应</a:t>
            </a:r>
            <a:r>
              <a:rPr lang="en-US" altLang="zh-CN" dirty="0"/>
              <a:t>)</a:t>
            </a:r>
            <a:r>
              <a:rPr lang="zh-CN" altLang="en-US" dirty="0"/>
              <a:t>行为。</a:t>
            </a:r>
            <a:endParaRPr lang="en-US" altLang="zh-CN" dirty="0"/>
          </a:p>
          <a:p>
            <a:endParaRPr lang="en-US" altLang="zh-CN" dirty="0"/>
          </a:p>
          <a:p>
            <a:r>
              <a:rPr lang="en-US" altLang="zh-CN" dirty="0"/>
              <a:t>6.3.2</a:t>
            </a:r>
            <a:r>
              <a:rPr lang="zh-CN" altLang="en-US" dirty="0"/>
              <a:t>核心</a:t>
            </a:r>
            <a:r>
              <a:rPr lang="en-US" altLang="zh-CN" dirty="0"/>
              <a:t>API</a:t>
            </a:r>
          </a:p>
          <a:p>
            <a:r>
              <a:rPr lang="en-US" altLang="zh-CN" dirty="0"/>
              <a:t>Neo4j</a:t>
            </a:r>
            <a:r>
              <a:rPr lang="zh-CN" altLang="en-US" dirty="0"/>
              <a:t>的核心</a:t>
            </a:r>
            <a:r>
              <a:rPr lang="en-US" altLang="zh-CN" dirty="0"/>
              <a:t>API ( Core API)</a:t>
            </a:r>
            <a:r>
              <a:rPr lang="zh-CN" altLang="en-US" dirty="0"/>
              <a:t>是一个命令式</a:t>
            </a:r>
            <a:r>
              <a:rPr lang="en-US" altLang="zh-CN" dirty="0"/>
              <a:t>Java API</a:t>
            </a:r>
            <a:r>
              <a:rPr lang="zh-CN" altLang="en-US" dirty="0"/>
              <a:t>，它将图的基本元素（节点、联系、属性和标签）暴露给用户。当用于读取时，</a:t>
            </a:r>
            <a:r>
              <a:rPr lang="en-US" altLang="zh-CN" dirty="0"/>
              <a:t>API</a:t>
            </a:r>
            <a:r>
              <a:rPr lang="zh-CN" altLang="en-US" dirty="0"/>
              <a:t>被延迟执行。对于写操作，核心</a:t>
            </a:r>
            <a:r>
              <a:rPr lang="en-US" altLang="zh-CN" dirty="0"/>
              <a:t>API</a:t>
            </a:r>
            <a:r>
              <a:rPr lang="zh-CN" altLang="en-US" dirty="0"/>
              <a:t>提供了事务管理功能，以确保其原子性、一致性、隔离性和持久性。</a:t>
            </a:r>
          </a:p>
        </p:txBody>
      </p:sp>
    </p:spTree>
    <p:custDataLst>
      <p:tags r:id="rId1"/>
    </p:custDataLst>
    <p:extLst>
      <p:ext uri="{BB962C8B-B14F-4D97-AF65-F5344CB8AC3E}">
        <p14:creationId xmlns:p14="http://schemas.microsoft.com/office/powerpoint/2010/main" val="91757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808006" y="358614"/>
            <a:ext cx="9626400" cy="723600"/>
          </a:xfrm>
        </p:spPr>
        <p:txBody>
          <a:bodyPr/>
          <a:lstStyle/>
          <a:p>
            <a:r>
              <a:rPr lang="en-US" altLang="zh-CN" sz="3200" dirty="0">
                <a:sym typeface="Arial" panose="020B0604020202020204" pitchFamily="34" charset="0"/>
              </a:rPr>
              <a:t>1.1Git</a:t>
            </a:r>
            <a:r>
              <a:rPr lang="zh-CN" altLang="en-US" sz="3200" dirty="0">
                <a:sym typeface="Arial" panose="020B0604020202020204" pitchFamily="34" charset="0"/>
              </a:rPr>
              <a:t>简介</a:t>
            </a:r>
            <a:endParaRPr lang="en-US" altLang="zh-CN" sz="3200" dirty="0">
              <a:sym typeface="Arial" panose="020B0604020202020204" pitchFamily="34" charset="0"/>
            </a:endParaRPr>
          </a:p>
        </p:txBody>
      </p:sp>
      <p:sp>
        <p:nvSpPr>
          <p:cNvPr id="3" name="文本框 2">
            <a:extLst>
              <a:ext uri="{FF2B5EF4-FFF2-40B4-BE49-F238E27FC236}">
                <a16:creationId xmlns:a16="http://schemas.microsoft.com/office/drawing/2014/main" id="{FCAF14E4-19FC-46D3-AAB0-19A277C744EF}"/>
              </a:ext>
            </a:extLst>
          </p:cNvPr>
          <p:cNvSpPr txBox="1"/>
          <p:nvPr/>
        </p:nvSpPr>
        <p:spPr>
          <a:xfrm>
            <a:off x="1650141" y="1271959"/>
            <a:ext cx="6878806" cy="369332"/>
          </a:xfrm>
          <a:prstGeom prst="rect">
            <a:avLst/>
          </a:prstGeom>
          <a:noFill/>
        </p:spPr>
        <p:txBody>
          <a:bodyPr wrap="none" rtlCol="0">
            <a:spAutoFit/>
          </a:bodyPr>
          <a:lstStyle/>
          <a:p>
            <a:pPr algn="l"/>
            <a:r>
              <a:rPr lang="en-US" altLang="zh-CN" b="0" i="0" dirty="0">
                <a:solidFill>
                  <a:srgbClr val="333333"/>
                </a:solidFill>
                <a:effectLst/>
                <a:latin typeface="SF Pro SC"/>
              </a:rPr>
              <a:t>Git</a:t>
            </a:r>
            <a:r>
              <a:rPr lang="zh-CN" altLang="en-US" b="0" i="0" dirty="0">
                <a:solidFill>
                  <a:srgbClr val="333333"/>
                </a:solidFill>
                <a:effectLst/>
                <a:latin typeface="SF Pro SC"/>
              </a:rPr>
              <a:t>是什么？</a:t>
            </a:r>
            <a:r>
              <a:rPr lang="en-US" altLang="zh-CN" dirty="0">
                <a:solidFill>
                  <a:srgbClr val="333333"/>
                </a:solidFill>
                <a:latin typeface="SF Pro SC"/>
              </a:rPr>
              <a:t>————</a:t>
            </a:r>
            <a:r>
              <a:rPr lang="en-US" altLang="zh-CN" b="0" i="0" dirty="0">
                <a:solidFill>
                  <a:srgbClr val="333333"/>
                </a:solidFill>
                <a:effectLst/>
                <a:latin typeface="SF Pro SC"/>
              </a:rPr>
              <a:t>Git</a:t>
            </a:r>
            <a:r>
              <a:rPr lang="zh-CN" altLang="en-US" b="0" i="0" dirty="0">
                <a:solidFill>
                  <a:srgbClr val="333333"/>
                </a:solidFill>
                <a:effectLst/>
                <a:latin typeface="SF Pro SC"/>
              </a:rPr>
              <a:t>是目前世界上最先进的分布式版本控制系统</a:t>
            </a:r>
          </a:p>
        </p:txBody>
      </p:sp>
      <p:sp>
        <p:nvSpPr>
          <p:cNvPr id="9" name="文本框 8">
            <a:extLst>
              <a:ext uri="{FF2B5EF4-FFF2-40B4-BE49-F238E27FC236}">
                <a16:creationId xmlns:a16="http://schemas.microsoft.com/office/drawing/2014/main" id="{A87BCCC3-4532-4266-B505-01EF7805D1CA}"/>
              </a:ext>
            </a:extLst>
          </p:cNvPr>
          <p:cNvSpPr txBox="1"/>
          <p:nvPr/>
        </p:nvSpPr>
        <p:spPr>
          <a:xfrm>
            <a:off x="868349" y="2088394"/>
            <a:ext cx="4221195" cy="2031325"/>
          </a:xfrm>
          <a:prstGeom prst="rect">
            <a:avLst/>
          </a:prstGeom>
          <a:noFill/>
        </p:spPr>
        <p:txBody>
          <a:bodyPr wrap="square" rtlCol="0">
            <a:spAutoFit/>
          </a:bodyPr>
          <a:lstStyle/>
          <a:p>
            <a:r>
              <a:rPr lang="zh-CN" altLang="en-US" b="0" i="0" dirty="0">
                <a:solidFill>
                  <a:srgbClr val="333333"/>
                </a:solidFill>
                <a:effectLst/>
                <a:latin typeface="SF Pro SC"/>
              </a:rPr>
              <a:t>版本控制系统？</a:t>
            </a:r>
            <a:endParaRPr lang="en-US" altLang="zh-CN" dirty="0"/>
          </a:p>
          <a:p>
            <a:r>
              <a:rPr lang="en-US" altLang="zh-CN" dirty="0"/>
              <a:t>	</a:t>
            </a:r>
            <a:r>
              <a:rPr lang="zh-CN" altLang="en-US" b="0" i="0" dirty="0">
                <a:solidFill>
                  <a:srgbClr val="4D4D4D"/>
                </a:solidFill>
                <a:effectLst/>
                <a:latin typeface="-apple-system"/>
              </a:rPr>
              <a:t>版本控制（</a:t>
            </a:r>
            <a:r>
              <a:rPr lang="en-US" altLang="zh-CN" b="0" i="0" dirty="0">
                <a:solidFill>
                  <a:srgbClr val="4D4D4D"/>
                </a:solidFill>
                <a:effectLst/>
                <a:latin typeface="-apple-system"/>
              </a:rPr>
              <a:t>Revision control</a:t>
            </a:r>
            <a:r>
              <a:rPr lang="zh-CN" altLang="en-US" b="0" i="0" dirty="0">
                <a:solidFill>
                  <a:srgbClr val="4D4D4D"/>
                </a:solidFill>
                <a:effectLst/>
                <a:latin typeface="-apple-system"/>
              </a:rPr>
              <a:t>）是一种在开发的过程中用于管理我们对文件、目录或工程等内容的修改历史，方便查看更改历史记录，备份以便恢复以前的版本的软件工程技术。简单来说就是用于管理多人协同开发项目的技术。</a:t>
            </a:r>
            <a:endParaRPr lang="zh-CN" altLang="en-US" dirty="0"/>
          </a:p>
        </p:txBody>
      </p:sp>
      <p:pic>
        <p:nvPicPr>
          <p:cNvPr id="4" name="图片 3">
            <a:extLst>
              <a:ext uri="{FF2B5EF4-FFF2-40B4-BE49-F238E27FC236}">
                <a16:creationId xmlns:a16="http://schemas.microsoft.com/office/drawing/2014/main" id="{EE26A053-8E1C-413E-9DCE-FD26EF3078D8}"/>
              </a:ext>
            </a:extLst>
          </p:cNvPr>
          <p:cNvPicPr>
            <a:picLocks noChangeAspect="1"/>
          </p:cNvPicPr>
          <p:nvPr/>
        </p:nvPicPr>
        <p:blipFill>
          <a:blip r:embed="rId4"/>
          <a:stretch>
            <a:fillRect/>
          </a:stretch>
        </p:blipFill>
        <p:spPr>
          <a:xfrm>
            <a:off x="7456984" y="2167095"/>
            <a:ext cx="3866667" cy="2523809"/>
          </a:xfrm>
          <a:prstGeom prst="rect">
            <a:avLst/>
          </a:prstGeom>
        </p:spPr>
      </p:pic>
      <p:sp>
        <p:nvSpPr>
          <p:cNvPr id="5" name="文本框 4">
            <a:extLst>
              <a:ext uri="{FF2B5EF4-FFF2-40B4-BE49-F238E27FC236}">
                <a16:creationId xmlns:a16="http://schemas.microsoft.com/office/drawing/2014/main" id="{938F12FF-5B12-4259-8CF5-2A065D91184E}"/>
              </a:ext>
            </a:extLst>
          </p:cNvPr>
          <p:cNvSpPr txBox="1"/>
          <p:nvPr/>
        </p:nvSpPr>
        <p:spPr>
          <a:xfrm>
            <a:off x="1518407" y="4309464"/>
            <a:ext cx="5827236" cy="369332"/>
          </a:xfrm>
          <a:prstGeom prst="rect">
            <a:avLst/>
          </a:prstGeom>
          <a:noFill/>
        </p:spPr>
        <p:txBody>
          <a:bodyPr wrap="none" rtlCol="0">
            <a:spAutoFit/>
          </a:bodyPr>
          <a:lstStyle/>
          <a:p>
            <a:r>
              <a:rPr lang="en-US" altLang="zh-CN" dirty="0"/>
              <a:t>==》</a:t>
            </a:r>
            <a:r>
              <a:rPr lang="zh-CN" altLang="en-US" dirty="0"/>
              <a:t>所以直白的说</a:t>
            </a:r>
            <a:r>
              <a:rPr lang="en-US" altLang="zh-CN" dirty="0"/>
              <a:t>Git</a:t>
            </a:r>
            <a:r>
              <a:rPr lang="zh-CN" altLang="en-US" dirty="0"/>
              <a:t>就是一种管理多人协同开发的工具</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6.3</a:t>
            </a:r>
            <a:r>
              <a:rPr lang="zh-CN" altLang="en-US" dirty="0">
                <a:sym typeface="Arial" panose="020B0604020202020204" pitchFamily="34" charset="0"/>
              </a:rPr>
              <a:t> 操作图数据库的</a:t>
            </a:r>
            <a:r>
              <a:rPr lang="en-US" altLang="zh-CN" dirty="0">
                <a:sym typeface="Arial" panose="020B0604020202020204" pitchFamily="34" charset="0"/>
              </a:rPr>
              <a:t>API</a:t>
            </a:r>
            <a:endParaRPr lang="zh-CN" altLang="en-US" dirty="0">
              <a:sym typeface="Arial" panose="020B0604020202020204" pitchFamily="34" charset="0"/>
            </a:endParaRPr>
          </a:p>
        </p:txBody>
      </p:sp>
      <p:pic>
        <p:nvPicPr>
          <p:cNvPr id="8" name="图片 7">
            <a:extLst>
              <a:ext uri="{FF2B5EF4-FFF2-40B4-BE49-F238E27FC236}">
                <a16:creationId xmlns:a16="http://schemas.microsoft.com/office/drawing/2014/main" id="{ADBC5150-4A67-456A-817B-6F2852947E26}"/>
              </a:ext>
            </a:extLst>
          </p:cNvPr>
          <p:cNvPicPr>
            <a:picLocks noChangeAspect="1"/>
          </p:cNvPicPr>
          <p:nvPr/>
        </p:nvPicPr>
        <p:blipFill>
          <a:blip r:embed="rId4"/>
          <a:stretch>
            <a:fillRect/>
          </a:stretch>
        </p:blipFill>
        <p:spPr>
          <a:xfrm>
            <a:off x="7008219" y="2586391"/>
            <a:ext cx="4622660" cy="2390854"/>
          </a:xfrm>
          <a:prstGeom prst="rect">
            <a:avLst/>
          </a:prstGeom>
        </p:spPr>
      </p:pic>
      <p:sp>
        <p:nvSpPr>
          <p:cNvPr id="9" name="文本框 8">
            <a:extLst>
              <a:ext uri="{FF2B5EF4-FFF2-40B4-BE49-F238E27FC236}">
                <a16:creationId xmlns:a16="http://schemas.microsoft.com/office/drawing/2014/main" id="{4C3C1067-13E9-4C87-9518-AD4A15A83F0E}"/>
              </a:ext>
            </a:extLst>
          </p:cNvPr>
          <p:cNvSpPr txBox="1"/>
          <p:nvPr/>
        </p:nvSpPr>
        <p:spPr>
          <a:xfrm>
            <a:off x="1475060" y="1895432"/>
            <a:ext cx="5533159" cy="1200329"/>
          </a:xfrm>
          <a:prstGeom prst="rect">
            <a:avLst/>
          </a:prstGeom>
          <a:noFill/>
        </p:spPr>
        <p:txBody>
          <a:bodyPr wrap="square" rtlCol="0">
            <a:spAutoFit/>
          </a:bodyPr>
          <a:lstStyle/>
          <a:p>
            <a:r>
              <a:rPr lang="en-US" altLang="zh-CN" dirty="0"/>
              <a:t>6.3.3</a:t>
            </a:r>
            <a:r>
              <a:rPr lang="zh-CN" altLang="en-US" dirty="0"/>
              <a:t>遍历</a:t>
            </a:r>
            <a:r>
              <a:rPr lang="en-US" altLang="zh-CN" dirty="0"/>
              <a:t>API</a:t>
            </a:r>
            <a:endParaRPr lang="zh-CN" altLang="en-US" dirty="0"/>
          </a:p>
          <a:p>
            <a:r>
              <a:rPr lang="zh-CN" altLang="en-US" dirty="0"/>
              <a:t>遍历框架</a:t>
            </a:r>
            <a:r>
              <a:rPr lang="en-US" altLang="zh-CN" dirty="0"/>
              <a:t>(Traverser Framework)</a:t>
            </a:r>
            <a:r>
              <a:rPr lang="zh-CN" altLang="en-US" dirty="0"/>
              <a:t>是声明型的</a:t>
            </a:r>
            <a:r>
              <a:rPr lang="en-US" altLang="zh-CN" dirty="0" err="1"/>
              <a:t>JavaAPI</a:t>
            </a:r>
            <a:r>
              <a:rPr lang="zh-CN" altLang="en-US" dirty="0"/>
              <a:t>。可以指定遍历的执行方式，是使用广度优先遍历还是深度优先遍历。</a:t>
            </a:r>
          </a:p>
        </p:txBody>
      </p:sp>
      <p:sp>
        <p:nvSpPr>
          <p:cNvPr id="3" name="文本框 2">
            <a:extLst>
              <a:ext uri="{FF2B5EF4-FFF2-40B4-BE49-F238E27FC236}">
                <a16:creationId xmlns:a16="http://schemas.microsoft.com/office/drawing/2014/main" id="{6416274C-E2B3-489F-B4BB-3404F86EF3EB}"/>
              </a:ext>
            </a:extLst>
          </p:cNvPr>
          <p:cNvSpPr txBox="1"/>
          <p:nvPr/>
        </p:nvSpPr>
        <p:spPr>
          <a:xfrm>
            <a:off x="919596" y="3286418"/>
            <a:ext cx="6270913" cy="2308324"/>
          </a:xfrm>
          <a:prstGeom prst="rect">
            <a:avLst/>
          </a:prstGeom>
          <a:noFill/>
        </p:spPr>
        <p:txBody>
          <a:bodyPr wrap="square" rtlCol="0">
            <a:spAutoFit/>
          </a:bodyPr>
          <a:lstStyle/>
          <a:p>
            <a:r>
              <a:rPr lang="zh-CN" altLang="en-US" dirty="0"/>
              <a:t>对于不同</a:t>
            </a:r>
            <a:r>
              <a:rPr lang="en-US" altLang="zh-CN" dirty="0"/>
              <a:t>API</a:t>
            </a:r>
            <a:r>
              <a:rPr lang="zh-CN" altLang="en-US" dirty="0"/>
              <a:t>的选择：</a:t>
            </a:r>
            <a:endParaRPr lang="en-US" altLang="zh-CN" dirty="0"/>
          </a:p>
          <a:p>
            <a:r>
              <a:rPr lang="zh-CN" altLang="en-US" dirty="0"/>
              <a:t>选择越底层的</a:t>
            </a:r>
            <a:r>
              <a:rPr lang="en-US" altLang="zh-CN" dirty="0"/>
              <a:t>API</a:t>
            </a:r>
            <a:r>
              <a:rPr lang="zh-CN" altLang="en-US" dirty="0"/>
              <a:t>可以得到更快的查询时间，但是、与底层图的强联系使得它们和图结构紧密耦合。当图结构发生变化时，这些查询也经常被破坏。</a:t>
            </a:r>
            <a:endParaRPr lang="en-US" altLang="zh-CN" dirty="0"/>
          </a:p>
          <a:p>
            <a:endParaRPr lang="en-US" altLang="zh-CN" dirty="0"/>
          </a:p>
          <a:p>
            <a:r>
              <a:rPr lang="zh-CN" altLang="en-US" dirty="0"/>
              <a:t>在不同的</a:t>
            </a:r>
            <a:r>
              <a:rPr lang="en-US" altLang="zh-CN" dirty="0"/>
              <a:t>API</a:t>
            </a:r>
            <a:r>
              <a:rPr lang="zh-CN" altLang="en-US" dirty="0"/>
              <a:t>进行选择时应取决于我们的性能需求</a:t>
            </a:r>
            <a:r>
              <a:rPr lang="en-US" altLang="zh-CN" dirty="0"/>
              <a:t>:</a:t>
            </a:r>
            <a:r>
              <a:rPr lang="zh-CN" altLang="en-US" dirty="0"/>
              <a:t>是使用高抽象、低耦合的遍历框架就足够了，还是有必要使用底层编程接口、高耦合的核心</a:t>
            </a:r>
            <a:r>
              <a:rPr lang="en-US" altLang="zh-CN" dirty="0"/>
              <a:t>API</a:t>
            </a:r>
            <a:r>
              <a:rPr lang="zh-CN" altLang="en-US" dirty="0"/>
              <a:t>才能正确地实现算法。</a:t>
            </a:r>
          </a:p>
        </p:txBody>
      </p:sp>
    </p:spTree>
    <p:custDataLst>
      <p:tags r:id="rId1"/>
    </p:custDataLst>
    <p:extLst>
      <p:ext uri="{BB962C8B-B14F-4D97-AF65-F5344CB8AC3E}">
        <p14:creationId xmlns:p14="http://schemas.microsoft.com/office/powerpoint/2010/main" val="70624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83991" y="539267"/>
            <a:ext cx="9626400" cy="723600"/>
          </a:xfrm>
        </p:spPr>
        <p:txBody>
          <a:bodyPr/>
          <a:lstStyle/>
          <a:p>
            <a:r>
              <a:rPr lang="en-US" altLang="zh-CN" dirty="0">
                <a:sym typeface="Arial" panose="020B0604020202020204" pitchFamily="34" charset="0"/>
              </a:rPr>
              <a:t>6.4</a:t>
            </a:r>
            <a:r>
              <a:rPr lang="zh-CN" altLang="en-US" dirty="0">
                <a:sym typeface="Arial" panose="020B0604020202020204" pitchFamily="34" charset="0"/>
              </a:rPr>
              <a:t>非功能型特性</a:t>
            </a:r>
          </a:p>
        </p:txBody>
      </p:sp>
      <p:sp>
        <p:nvSpPr>
          <p:cNvPr id="9" name="文本框 8">
            <a:extLst>
              <a:ext uri="{FF2B5EF4-FFF2-40B4-BE49-F238E27FC236}">
                <a16:creationId xmlns:a16="http://schemas.microsoft.com/office/drawing/2014/main" id="{4C3C1067-13E9-4C87-9518-AD4A15A83F0E}"/>
              </a:ext>
            </a:extLst>
          </p:cNvPr>
          <p:cNvSpPr txBox="1"/>
          <p:nvPr/>
        </p:nvSpPr>
        <p:spPr>
          <a:xfrm>
            <a:off x="814715" y="1324464"/>
            <a:ext cx="10677630" cy="1754326"/>
          </a:xfrm>
          <a:prstGeom prst="rect">
            <a:avLst/>
          </a:prstGeom>
          <a:noFill/>
        </p:spPr>
        <p:txBody>
          <a:bodyPr wrap="square" rtlCol="0">
            <a:spAutoFit/>
          </a:bodyPr>
          <a:lstStyle/>
          <a:p>
            <a:r>
              <a:rPr lang="zh-CN" altLang="en-US" dirty="0"/>
              <a:t>此时我们以 </a:t>
            </a:r>
            <a:r>
              <a:rPr lang="en-US" altLang="zh-CN" dirty="0"/>
              <a:t>Neo4j</a:t>
            </a:r>
            <a:r>
              <a:rPr lang="zh-CN" altLang="en-US" dirty="0"/>
              <a:t>为例，已经理解了构建原生图数据库意味着什么，以及一些原生图特性是怎样实现的。然而谈到可靠性，任何数据存储技术都必须就存储数据的持久性和可访问性提供一定程度的保证。在关系世界中，假设这些事务记录维持着</a:t>
            </a:r>
            <a:r>
              <a:rPr lang="en-US" altLang="zh-CN" dirty="0"/>
              <a:t>ACID</a:t>
            </a:r>
            <a:r>
              <a:rPr lang="zh-CN" altLang="en-US" dirty="0"/>
              <a:t>属性（即使出现失败</a:t>
            </a:r>
            <a:r>
              <a:rPr lang="en-US" altLang="zh-CN" dirty="0"/>
              <a:t>)</a:t>
            </a:r>
            <a:r>
              <a:rPr lang="zh-CN" altLang="en-US" dirty="0"/>
              <a:t>，就可以保证数据的一致性和可恢复性。</a:t>
            </a:r>
            <a:endParaRPr lang="en-US" altLang="zh-CN" dirty="0"/>
          </a:p>
          <a:p>
            <a:endParaRPr lang="en-US" altLang="zh-CN" dirty="0"/>
          </a:p>
          <a:p>
            <a:r>
              <a:rPr lang="zh-CN" altLang="en-US" dirty="0"/>
              <a:t>应该指出的是，并不是所有的图数据库都完全支持</a:t>
            </a:r>
            <a:r>
              <a:rPr lang="en-US" altLang="zh-CN" dirty="0"/>
              <a:t>ACID</a:t>
            </a:r>
            <a:r>
              <a:rPr lang="zh-CN" altLang="en-US" dirty="0"/>
              <a:t>。因此，理解我们所选的数据库的事务模型的规约说明是非常重要的。应考虑图数据库的以下几个特性。</a:t>
            </a:r>
          </a:p>
        </p:txBody>
      </p:sp>
      <p:sp>
        <p:nvSpPr>
          <p:cNvPr id="3" name="文本框 2">
            <a:extLst>
              <a:ext uri="{FF2B5EF4-FFF2-40B4-BE49-F238E27FC236}">
                <a16:creationId xmlns:a16="http://schemas.microsoft.com/office/drawing/2014/main" id="{6416274C-E2B3-489F-B4BB-3404F86EF3EB}"/>
              </a:ext>
            </a:extLst>
          </p:cNvPr>
          <p:cNvSpPr txBox="1"/>
          <p:nvPr/>
        </p:nvSpPr>
        <p:spPr>
          <a:xfrm>
            <a:off x="1542080" y="3140387"/>
            <a:ext cx="8765702" cy="3416320"/>
          </a:xfrm>
          <a:prstGeom prst="rect">
            <a:avLst/>
          </a:prstGeom>
          <a:noFill/>
        </p:spPr>
        <p:txBody>
          <a:bodyPr wrap="square" rtlCol="0">
            <a:spAutoFit/>
          </a:bodyPr>
          <a:lstStyle/>
          <a:p>
            <a:r>
              <a:rPr lang="en-US" altLang="zh-CN" dirty="0"/>
              <a:t>1 </a:t>
            </a:r>
            <a:r>
              <a:rPr lang="zh-CN" altLang="en-US" dirty="0"/>
              <a:t>事务</a:t>
            </a:r>
            <a:endParaRPr lang="en-US" altLang="zh-CN" dirty="0"/>
          </a:p>
          <a:p>
            <a:pPr lvl="1"/>
            <a:r>
              <a:rPr lang="zh-CN" altLang="en-US" dirty="0"/>
              <a:t>几十年来事务一直是可靠计算系统的基石。事务仍然是当代图数据库对可靠性的一个基础抽象</a:t>
            </a:r>
            <a:r>
              <a:rPr lang="en-US" altLang="zh-CN" dirty="0"/>
              <a:t>——</a:t>
            </a:r>
            <a:r>
              <a:rPr lang="zh-CN" altLang="en-US" dirty="0"/>
              <a:t>包括 </a:t>
            </a:r>
            <a:r>
              <a:rPr lang="en-US" altLang="zh-CN" dirty="0"/>
              <a:t>Neo4j</a:t>
            </a:r>
            <a:r>
              <a:rPr lang="zh-CN" altLang="en-US" dirty="0"/>
              <a:t>。</a:t>
            </a:r>
            <a:endParaRPr lang="en-US" altLang="zh-CN" dirty="0"/>
          </a:p>
          <a:p>
            <a:endParaRPr lang="en-US" altLang="zh-CN" dirty="0"/>
          </a:p>
          <a:p>
            <a:r>
              <a:rPr lang="en-US" altLang="zh-CN" dirty="0"/>
              <a:t>2</a:t>
            </a:r>
            <a:r>
              <a:rPr lang="zh-CN" altLang="en-US" dirty="0"/>
              <a:t>、可恢复性</a:t>
            </a:r>
            <a:endParaRPr lang="en-US" altLang="zh-CN" dirty="0"/>
          </a:p>
          <a:p>
            <a:r>
              <a:rPr lang="en-US" altLang="zh-CN" dirty="0"/>
              <a:t>	</a:t>
            </a:r>
          </a:p>
          <a:p>
            <a:endParaRPr lang="en-US" altLang="zh-CN" dirty="0"/>
          </a:p>
          <a:p>
            <a:r>
              <a:rPr lang="en-US" altLang="zh-CN" dirty="0"/>
              <a:t>3</a:t>
            </a:r>
            <a:r>
              <a:rPr lang="zh-CN" altLang="en-US" dirty="0"/>
              <a:t>、可用性</a:t>
            </a:r>
            <a:endParaRPr lang="en-US" altLang="zh-CN" dirty="0"/>
          </a:p>
          <a:p>
            <a:r>
              <a:rPr lang="en-US" altLang="zh-CN" dirty="0"/>
              <a:t>	</a:t>
            </a:r>
          </a:p>
          <a:p>
            <a:endParaRPr lang="en-US" altLang="zh-CN" dirty="0"/>
          </a:p>
          <a:p>
            <a:r>
              <a:rPr lang="en-US" altLang="zh-CN" dirty="0"/>
              <a:t>4</a:t>
            </a:r>
            <a:r>
              <a:rPr lang="zh-CN" altLang="en-US" dirty="0"/>
              <a:t>、可扩展性</a:t>
            </a:r>
            <a:endParaRPr lang="en-US" altLang="zh-CN" dirty="0"/>
          </a:p>
          <a:p>
            <a:r>
              <a:rPr lang="en-US" altLang="zh-CN" dirty="0"/>
              <a:t>	</a:t>
            </a:r>
            <a:endParaRPr lang="zh-CN" altLang="en-US" dirty="0"/>
          </a:p>
        </p:txBody>
      </p:sp>
    </p:spTree>
    <p:custDataLst>
      <p:tags r:id="rId1"/>
    </p:custDataLst>
    <p:extLst>
      <p:ext uri="{BB962C8B-B14F-4D97-AF65-F5344CB8AC3E}">
        <p14:creationId xmlns:p14="http://schemas.microsoft.com/office/powerpoint/2010/main" val="3439991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07</a:t>
            </a:r>
          </a:p>
        </p:txBody>
      </p:sp>
      <p:sp>
        <p:nvSpPr>
          <p:cNvPr id="4" name="标题 3"/>
          <p:cNvSpPr>
            <a:spLocks noGrp="1"/>
          </p:cNvSpPr>
          <p:nvPr>
            <p:ph type="title"/>
            <p:custDataLst>
              <p:tags r:id="rId3"/>
            </p:custDataLst>
          </p:nvPr>
        </p:nvSpPr>
        <p:spPr>
          <a:xfrm>
            <a:off x="4512893" y="1983833"/>
            <a:ext cx="6243774" cy="922021"/>
          </a:xfrm>
        </p:spPr>
        <p:txBody>
          <a:bodyPr>
            <a:normAutofit/>
          </a:bodyPr>
          <a:lstStyle/>
          <a:p>
            <a:r>
              <a:rPr lang="zh-CN" altLang="en-US" dirty="0">
                <a:sym typeface="Arial" panose="020B0604020202020204" pitchFamily="34" charset="0"/>
              </a:rPr>
              <a:t>图分析</a:t>
            </a:r>
          </a:p>
        </p:txBody>
      </p:sp>
      <p:sp>
        <p:nvSpPr>
          <p:cNvPr id="5" name="文本框 4">
            <a:extLst>
              <a:ext uri="{FF2B5EF4-FFF2-40B4-BE49-F238E27FC236}">
                <a16:creationId xmlns:a16="http://schemas.microsoft.com/office/drawing/2014/main" id="{6F9610AB-8515-4B09-A9D3-72682E42DF86}"/>
              </a:ext>
            </a:extLst>
          </p:cNvPr>
          <p:cNvSpPr txBox="1"/>
          <p:nvPr/>
        </p:nvSpPr>
        <p:spPr>
          <a:xfrm>
            <a:off x="4632705" y="3099710"/>
            <a:ext cx="6123962" cy="1569660"/>
          </a:xfrm>
          <a:prstGeom prst="rect">
            <a:avLst/>
          </a:prstGeom>
          <a:noFill/>
        </p:spPr>
        <p:txBody>
          <a:bodyPr wrap="square">
            <a:spAutoFit/>
          </a:bodyPr>
          <a:lstStyle/>
          <a:p>
            <a:r>
              <a:rPr lang="en-US" altLang="zh-CN" sz="2400" dirty="0"/>
              <a:t>7.1</a:t>
            </a:r>
            <a:r>
              <a:rPr lang="zh-CN" altLang="en-US" sz="2400" dirty="0"/>
              <a:t> 深度优先搜索和广度优先搜索</a:t>
            </a:r>
          </a:p>
          <a:p>
            <a:r>
              <a:rPr lang="en-US" altLang="zh-CN" sz="2400" dirty="0"/>
              <a:t>7.2</a:t>
            </a:r>
            <a:r>
              <a:rPr lang="zh-CN" altLang="en-US" sz="2400" dirty="0"/>
              <a:t> 迪杰斯特拉（</a:t>
            </a:r>
            <a:r>
              <a:rPr lang="en-US" altLang="zh-CN" sz="2400" dirty="0"/>
              <a:t>Dijkstra</a:t>
            </a:r>
            <a:r>
              <a:rPr lang="zh-CN" altLang="en-US" sz="2400" dirty="0"/>
              <a:t>）算法</a:t>
            </a:r>
            <a:endParaRPr lang="en-US" altLang="zh-CN" sz="2400" dirty="0"/>
          </a:p>
          <a:p>
            <a:r>
              <a:rPr lang="en-US" altLang="zh-CN" sz="2400" dirty="0"/>
              <a:t>7.3 A*</a:t>
            </a:r>
            <a:r>
              <a:rPr lang="zh-CN" altLang="en-US" sz="2400" dirty="0"/>
              <a:t>算法</a:t>
            </a:r>
            <a:endParaRPr lang="en-US" altLang="zh-CN" sz="2400" dirty="0"/>
          </a:p>
          <a:p>
            <a:r>
              <a:rPr lang="en-US" altLang="zh-CN" sz="2400" dirty="0"/>
              <a:t>7.4 </a:t>
            </a:r>
            <a:r>
              <a:rPr lang="zh-CN" altLang="en-US" sz="2400" dirty="0"/>
              <a:t>图论</a:t>
            </a:r>
            <a:r>
              <a:rPr lang="zh-CN" altLang="en-US" dirty="0"/>
              <a:t>	</a:t>
            </a:r>
          </a:p>
        </p:txBody>
      </p:sp>
    </p:spTree>
    <p:custDataLst>
      <p:tags r:id="rId1"/>
    </p:custDataLst>
    <p:extLst>
      <p:ext uri="{BB962C8B-B14F-4D97-AF65-F5344CB8AC3E}">
        <p14:creationId xmlns:p14="http://schemas.microsoft.com/office/powerpoint/2010/main" val="349905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54" y="494474"/>
            <a:ext cx="9626400" cy="723600"/>
          </a:xfrm>
        </p:spPr>
        <p:txBody>
          <a:bodyPr/>
          <a:lstStyle/>
          <a:p>
            <a:r>
              <a:rPr lang="en-US" altLang="zh-CN" dirty="0">
                <a:sym typeface="Arial" panose="020B0604020202020204" pitchFamily="34" charset="0"/>
              </a:rPr>
              <a:t>1.2</a:t>
            </a:r>
            <a:r>
              <a:rPr lang="zh-CN" altLang="en-US" dirty="0">
                <a:sym typeface="Arial" panose="020B0604020202020204" pitchFamily="34" charset="0"/>
              </a:rPr>
              <a:t>分布式</a:t>
            </a:r>
            <a:r>
              <a:rPr lang="en-US" altLang="zh-CN" dirty="0">
                <a:sym typeface="Arial" panose="020B0604020202020204" pitchFamily="34" charset="0"/>
              </a:rPr>
              <a:t>VS</a:t>
            </a:r>
            <a:r>
              <a:rPr lang="zh-CN" altLang="en-US" dirty="0">
                <a:sym typeface="Arial" panose="020B0604020202020204" pitchFamily="34" charset="0"/>
              </a:rPr>
              <a:t>集中式</a:t>
            </a:r>
            <a:endParaRPr lang="en-US" altLang="zh-CN" dirty="0">
              <a:sym typeface="Arial" panose="020B0604020202020204" pitchFamily="34" charset="0"/>
            </a:endParaRPr>
          </a:p>
        </p:txBody>
      </p:sp>
      <p:sp>
        <p:nvSpPr>
          <p:cNvPr id="4" name="文本框 3">
            <a:extLst>
              <a:ext uri="{FF2B5EF4-FFF2-40B4-BE49-F238E27FC236}">
                <a16:creationId xmlns:a16="http://schemas.microsoft.com/office/drawing/2014/main" id="{5DAAA545-F1F2-41DB-9746-D49AE496385B}"/>
              </a:ext>
            </a:extLst>
          </p:cNvPr>
          <p:cNvSpPr txBox="1"/>
          <p:nvPr/>
        </p:nvSpPr>
        <p:spPr>
          <a:xfrm>
            <a:off x="1027951" y="1397935"/>
            <a:ext cx="9116666" cy="369332"/>
          </a:xfrm>
          <a:prstGeom prst="rect">
            <a:avLst/>
          </a:prstGeom>
          <a:noFill/>
        </p:spPr>
        <p:txBody>
          <a:bodyPr wrap="square" rtlCol="0">
            <a:spAutoFit/>
          </a:bodyPr>
          <a:lstStyle/>
          <a:p>
            <a:r>
              <a:rPr lang="en-US" altLang="zh-CN" b="0" i="0" dirty="0">
                <a:solidFill>
                  <a:srgbClr val="333333"/>
                </a:solidFill>
                <a:effectLst/>
                <a:latin typeface="SF Pro SC"/>
              </a:rPr>
              <a:t> Git</a:t>
            </a:r>
            <a:r>
              <a:rPr lang="zh-CN" altLang="en-US" b="0" i="0" dirty="0">
                <a:solidFill>
                  <a:srgbClr val="333333"/>
                </a:solidFill>
                <a:effectLst/>
                <a:latin typeface="SF Pro SC"/>
              </a:rPr>
              <a:t>是目前世界上最先进的分布式版本控制系统。</a:t>
            </a:r>
            <a:endParaRPr lang="en-US" altLang="zh-CN" dirty="0"/>
          </a:p>
        </p:txBody>
      </p:sp>
      <p:sp>
        <p:nvSpPr>
          <p:cNvPr id="7" name="文本框 6">
            <a:extLst>
              <a:ext uri="{FF2B5EF4-FFF2-40B4-BE49-F238E27FC236}">
                <a16:creationId xmlns:a16="http://schemas.microsoft.com/office/drawing/2014/main" id="{DFC05DB3-5CE8-417E-B232-164C87AAB816}"/>
              </a:ext>
            </a:extLst>
          </p:cNvPr>
          <p:cNvSpPr txBox="1"/>
          <p:nvPr/>
        </p:nvSpPr>
        <p:spPr>
          <a:xfrm>
            <a:off x="1125706" y="1947128"/>
            <a:ext cx="9051496" cy="646331"/>
          </a:xfrm>
          <a:prstGeom prst="rect">
            <a:avLst/>
          </a:prstGeom>
          <a:noFill/>
        </p:spPr>
        <p:txBody>
          <a:bodyPr wrap="square" rtlCol="0">
            <a:spAutoFit/>
          </a:bodyPr>
          <a:lstStyle/>
          <a:p>
            <a:r>
              <a:rPr lang="zh-CN" altLang="en-US" dirty="0"/>
              <a:t>什么是分布式版本控制系统？</a:t>
            </a:r>
            <a:endParaRPr lang="en-US" altLang="zh-CN" dirty="0"/>
          </a:p>
          <a:p>
            <a:endParaRPr lang="en-US" altLang="zh-CN" dirty="0"/>
          </a:p>
        </p:txBody>
      </p:sp>
      <p:sp>
        <p:nvSpPr>
          <p:cNvPr id="5" name="Rectangle 2">
            <a:extLst>
              <a:ext uri="{FF2B5EF4-FFF2-40B4-BE49-F238E27FC236}">
                <a16:creationId xmlns:a16="http://schemas.microsoft.com/office/drawing/2014/main" id="{B849DB1A-092A-4DA9-B6FB-280DD1695CD8}"/>
              </a:ext>
            </a:extLst>
          </p:cNvPr>
          <p:cNvSpPr>
            <a:spLocks noChangeArrowheads="1"/>
          </p:cNvSpPr>
          <p:nvPr/>
        </p:nvSpPr>
        <p:spPr bwMode="auto">
          <a:xfrm>
            <a:off x="1027951" y="2639624"/>
            <a:ext cx="57542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集中式：版本库集中存放在中央服务器，而干活的时候用的都是自己的电脑，所以要先从中央服务器取得最新的版本，然后开始干活，干完活了，再把自己的活推送给中央服务器。中央服务器就好比是一个图书馆，你要改一本书，必须先从图书馆借出来，然后回到家自己改，改完了，再放回图书馆。</a:t>
            </a:r>
            <a:endParaRPr kumimoji="0" lang="en-US"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zh-CN" sz="1200" dirty="0">
              <a:solidFill>
                <a:srgbClr val="333333"/>
              </a:solidFill>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zh-CN" sz="1200" dirty="0">
              <a:solidFill>
                <a:srgbClr val="333333"/>
              </a:solidFill>
              <a:ea typeface="Open Sans" panose="020B0606030504020204" pitchFamily="34" charset="0"/>
            </a:endParaRPr>
          </a:p>
          <a:p>
            <a:pPr marR="0" lvl="0" defTabSz="914400" rtl="0" eaLnBrk="0" fontAlgn="base" latinLnBrk="0" hangingPunct="0">
              <a:lnSpc>
                <a:spcPct val="100000"/>
              </a:lnSpc>
              <a:spcBef>
                <a:spcPct val="0"/>
              </a:spcBef>
              <a:spcAft>
                <a:spcPct val="0"/>
              </a:spcAft>
              <a:buClrTx/>
              <a:buSzTx/>
              <a:tabLst/>
            </a:pPr>
            <a:endParaRPr lang="en-US" altLang="zh-CN" sz="1200" dirty="0">
              <a:solidFill>
                <a:srgbClr val="333333"/>
              </a:solidFill>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分布式：分布式版本控制系统根本没有“中央服务器”，每个人的电脑上都是一个完整的版本库，这样，你工作的时候，就不需要联网了，因为版本库就在你自己的电脑上。既然每个人电脑上都有一个完整的版本库，那多个人如何协作呢？比方说你在自己电脑上改了文件A，你的同事也在他的电脑上改了文件A，这时，你们俩之间只需把各自的修改推送给对方，就可以互相看到对方的修改了。</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A80B82A8-E00C-4346-A6AD-7B9F37A7B71A}"/>
              </a:ext>
            </a:extLst>
          </p:cNvPr>
          <p:cNvPicPr>
            <a:picLocks noChangeAspect="1"/>
          </p:cNvPicPr>
          <p:nvPr/>
        </p:nvPicPr>
        <p:blipFill>
          <a:blip r:embed="rId4"/>
          <a:stretch>
            <a:fillRect/>
          </a:stretch>
        </p:blipFill>
        <p:spPr>
          <a:xfrm>
            <a:off x="7743601" y="2593459"/>
            <a:ext cx="2080360" cy="1421280"/>
          </a:xfrm>
          <a:prstGeom prst="rect">
            <a:avLst/>
          </a:prstGeom>
        </p:spPr>
      </p:pic>
      <p:pic>
        <p:nvPicPr>
          <p:cNvPr id="11" name="图片 10">
            <a:extLst>
              <a:ext uri="{FF2B5EF4-FFF2-40B4-BE49-F238E27FC236}">
                <a16:creationId xmlns:a16="http://schemas.microsoft.com/office/drawing/2014/main" id="{1BB9BB4C-A55D-4A54-B67E-285809CFCABF}"/>
              </a:ext>
            </a:extLst>
          </p:cNvPr>
          <p:cNvPicPr>
            <a:picLocks noChangeAspect="1"/>
          </p:cNvPicPr>
          <p:nvPr/>
        </p:nvPicPr>
        <p:blipFill>
          <a:blip r:embed="rId5"/>
          <a:stretch>
            <a:fillRect/>
          </a:stretch>
        </p:blipFill>
        <p:spPr>
          <a:xfrm>
            <a:off x="7648711" y="4431618"/>
            <a:ext cx="1912408" cy="1529217"/>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54" y="494474"/>
            <a:ext cx="9626400" cy="723600"/>
          </a:xfrm>
        </p:spPr>
        <p:txBody>
          <a:bodyPr/>
          <a:lstStyle/>
          <a:p>
            <a:r>
              <a:rPr lang="en-US" altLang="zh-CN" dirty="0">
                <a:sym typeface="Arial" panose="020B0604020202020204" pitchFamily="34" charset="0"/>
              </a:rPr>
              <a:t>1.3</a:t>
            </a:r>
            <a:r>
              <a:rPr lang="zh-CN" altLang="en-US" dirty="0">
                <a:sym typeface="Arial" panose="020B0604020202020204" pitchFamily="34" charset="0"/>
              </a:rPr>
              <a:t>安装</a:t>
            </a:r>
            <a:r>
              <a:rPr lang="en-US" altLang="zh-CN" dirty="0">
                <a:sym typeface="Arial" panose="020B0604020202020204" pitchFamily="34" charset="0"/>
              </a:rPr>
              <a:t>Git</a:t>
            </a:r>
            <a:r>
              <a:rPr lang="zh-CN" altLang="en-US" dirty="0">
                <a:sym typeface="Arial" panose="020B0604020202020204" pitchFamily="34" charset="0"/>
              </a:rPr>
              <a:t>、创建版本库</a:t>
            </a:r>
            <a:endParaRPr lang="en-US" altLang="zh-CN" dirty="0">
              <a:sym typeface="Arial" panose="020B0604020202020204" pitchFamily="34" charset="0"/>
            </a:endParaRPr>
          </a:p>
        </p:txBody>
      </p:sp>
      <p:sp>
        <p:nvSpPr>
          <p:cNvPr id="4" name="文本框 3">
            <a:extLst>
              <a:ext uri="{FF2B5EF4-FFF2-40B4-BE49-F238E27FC236}">
                <a16:creationId xmlns:a16="http://schemas.microsoft.com/office/drawing/2014/main" id="{5DAAA545-F1F2-41DB-9746-D49AE496385B}"/>
              </a:ext>
            </a:extLst>
          </p:cNvPr>
          <p:cNvSpPr txBox="1"/>
          <p:nvPr/>
        </p:nvSpPr>
        <p:spPr>
          <a:xfrm>
            <a:off x="1057273" y="1426271"/>
            <a:ext cx="9682542" cy="2585323"/>
          </a:xfrm>
          <a:prstGeom prst="rect">
            <a:avLst/>
          </a:prstGeom>
          <a:noFill/>
        </p:spPr>
        <p:txBody>
          <a:bodyPr wrap="square" rtlCol="0">
            <a:spAutoFit/>
          </a:bodyPr>
          <a:lstStyle/>
          <a:p>
            <a:r>
              <a:rPr lang="en-US" altLang="zh-CN" sz="1200" dirty="0">
                <a:solidFill>
                  <a:srgbClr val="4D4D4D"/>
                </a:solidFill>
                <a:latin typeface="-apple-system"/>
              </a:rPr>
              <a:t>1</a:t>
            </a:r>
            <a:r>
              <a:rPr lang="zh-CN" altLang="en-US" sz="1200" dirty="0">
                <a:solidFill>
                  <a:srgbClr val="4D4D4D"/>
                </a:solidFill>
                <a:latin typeface="-apple-system"/>
              </a:rPr>
              <a:t>）、安装</a:t>
            </a:r>
          </a:p>
          <a:p>
            <a:r>
              <a:rPr lang="zh-CN" altLang="en-US" sz="1200" dirty="0">
                <a:solidFill>
                  <a:srgbClr val="4D4D4D"/>
                </a:solidFill>
                <a:latin typeface="-apple-system"/>
              </a:rPr>
              <a:t>对于</a:t>
            </a:r>
            <a:r>
              <a:rPr lang="en-US" altLang="zh-CN" sz="1200" dirty="0">
                <a:solidFill>
                  <a:srgbClr val="4D4D4D"/>
                </a:solidFill>
                <a:latin typeface="-apple-system"/>
              </a:rPr>
              <a:t>`Centos`</a:t>
            </a:r>
            <a:r>
              <a:rPr lang="zh-CN" altLang="en-US" sz="1200" dirty="0">
                <a:solidFill>
                  <a:srgbClr val="4D4D4D"/>
                </a:solidFill>
                <a:latin typeface="-apple-system"/>
              </a:rPr>
              <a:t>可以用一条</a:t>
            </a:r>
            <a:r>
              <a:rPr lang="en-US" altLang="zh-CN" sz="1200" dirty="0">
                <a:solidFill>
                  <a:srgbClr val="4D4D4D"/>
                </a:solidFill>
                <a:latin typeface="-apple-system"/>
              </a:rPr>
              <a:t>yum</a:t>
            </a:r>
            <a:r>
              <a:rPr lang="zh-CN" altLang="en-US" sz="1200" dirty="0">
                <a:solidFill>
                  <a:srgbClr val="4D4D4D"/>
                </a:solidFill>
                <a:latin typeface="-apple-system"/>
              </a:rPr>
              <a:t>命令自动安装</a:t>
            </a:r>
            <a:r>
              <a:rPr lang="en-US" altLang="zh-CN" sz="1200" dirty="0">
                <a:solidFill>
                  <a:srgbClr val="4D4D4D"/>
                </a:solidFill>
                <a:latin typeface="-apple-system"/>
              </a:rPr>
              <a:t>:yum install git     //</a:t>
            </a:r>
          </a:p>
          <a:p>
            <a:endParaRPr lang="en-US" altLang="zh-CN" sz="1200" dirty="0">
              <a:solidFill>
                <a:srgbClr val="4D4D4D"/>
              </a:solidFill>
              <a:latin typeface="-apple-system"/>
            </a:endParaRPr>
          </a:p>
          <a:p>
            <a:r>
              <a:rPr lang="zh-CN" altLang="en-US" sz="1200" dirty="0">
                <a:solidFill>
                  <a:srgbClr val="4D4D4D"/>
                </a:solidFill>
                <a:latin typeface="-apple-system"/>
              </a:rPr>
              <a:t>对于</a:t>
            </a:r>
            <a:r>
              <a:rPr lang="en-US" altLang="zh-CN" sz="1200" dirty="0">
                <a:solidFill>
                  <a:srgbClr val="4D4D4D"/>
                </a:solidFill>
                <a:latin typeface="-apple-system"/>
              </a:rPr>
              <a:t>Windows</a:t>
            </a:r>
            <a:r>
              <a:rPr lang="zh-CN" altLang="en-US" sz="1200" dirty="0">
                <a:solidFill>
                  <a:srgbClr val="4D4D4D"/>
                </a:solidFill>
                <a:latin typeface="-apple-system"/>
              </a:rPr>
              <a:t>系统直接从官网 ：</a:t>
            </a:r>
            <a:r>
              <a:rPr lang="en-US" altLang="zh-CN" sz="1200" dirty="0">
                <a:solidFill>
                  <a:srgbClr val="4D4D4D"/>
                </a:solidFill>
                <a:latin typeface="-apple-system"/>
              </a:rPr>
              <a:t>[Git - Downloads (git-scm.com)](https://git-scm.com/downloads)</a:t>
            </a:r>
            <a:r>
              <a:rPr lang="zh-CN" altLang="en-US" sz="1200" dirty="0">
                <a:solidFill>
                  <a:srgbClr val="4D4D4D"/>
                </a:solidFill>
                <a:latin typeface="-apple-system"/>
              </a:rPr>
              <a:t>下载安装包一步一步安装</a:t>
            </a:r>
            <a:endParaRPr lang="en-US" altLang="zh-CN" sz="1200" dirty="0">
              <a:solidFill>
                <a:srgbClr val="4D4D4D"/>
              </a:solidFill>
              <a:latin typeface="-apple-system"/>
            </a:endParaRPr>
          </a:p>
          <a:p>
            <a:endParaRPr lang="en-US" altLang="zh-CN" dirty="0"/>
          </a:p>
          <a:p>
            <a:r>
              <a:rPr lang="en-US" altLang="zh-CN" sz="1200" dirty="0">
                <a:solidFill>
                  <a:srgbClr val="4D4D4D"/>
                </a:solidFill>
                <a:latin typeface="-apple-system"/>
              </a:rPr>
              <a:t>2</a:t>
            </a:r>
            <a:r>
              <a:rPr lang="zh-CN" altLang="en-US" sz="1200" dirty="0">
                <a:solidFill>
                  <a:srgbClr val="4D4D4D"/>
                </a:solidFill>
                <a:latin typeface="-apple-system"/>
              </a:rPr>
              <a:t>）设置用户名和邮箱</a:t>
            </a:r>
            <a:endParaRPr lang="en-US" altLang="zh-CN" sz="1200" dirty="0">
              <a:solidFill>
                <a:srgbClr val="4D4D4D"/>
              </a:solidFill>
              <a:latin typeface="-apple-system"/>
            </a:endParaRPr>
          </a:p>
          <a:p>
            <a:endParaRPr lang="zh-CN" altLang="en-US" sz="1200" dirty="0">
              <a:solidFill>
                <a:srgbClr val="4D4D4D"/>
              </a:solidFill>
              <a:latin typeface="-apple-system"/>
            </a:endParaRPr>
          </a:p>
          <a:p>
            <a:r>
              <a:rPr lang="zh-CN" altLang="en-US" sz="1200" dirty="0">
                <a:solidFill>
                  <a:srgbClr val="4D4D4D"/>
                </a:solidFill>
                <a:latin typeface="-apple-system"/>
              </a:rPr>
              <a:t>安装完成后，还需要最后一步设置，在命令行输入</a:t>
            </a:r>
          </a:p>
          <a:p>
            <a:r>
              <a:rPr lang="en-US" altLang="zh-CN" sz="1200" dirty="0">
                <a:solidFill>
                  <a:srgbClr val="4D4D4D"/>
                </a:solidFill>
                <a:latin typeface="-apple-system"/>
              </a:rPr>
              <a:t>$ git config --global user.name "Your Name"</a:t>
            </a:r>
          </a:p>
          <a:p>
            <a:r>
              <a:rPr lang="en-US" altLang="zh-CN" sz="1200" dirty="0">
                <a:solidFill>
                  <a:srgbClr val="4D4D4D"/>
                </a:solidFill>
                <a:latin typeface="-apple-system"/>
              </a:rPr>
              <a:t>$ git config --global </a:t>
            </a:r>
            <a:r>
              <a:rPr lang="en-US" altLang="zh-CN" sz="1200" dirty="0" err="1">
                <a:solidFill>
                  <a:srgbClr val="4D4D4D"/>
                </a:solidFill>
                <a:latin typeface="-apple-system"/>
              </a:rPr>
              <a:t>user.email</a:t>
            </a:r>
            <a:r>
              <a:rPr lang="en-US" altLang="zh-CN" sz="1200" dirty="0">
                <a:solidFill>
                  <a:srgbClr val="4D4D4D"/>
                </a:solidFill>
                <a:latin typeface="-apple-system"/>
              </a:rPr>
              <a:t> </a:t>
            </a:r>
            <a:r>
              <a:rPr lang="en-US" altLang="zh-CN" sz="1200" dirty="0">
                <a:solidFill>
                  <a:srgbClr val="4D4D4D"/>
                </a:solidFill>
                <a:latin typeface="-apple-system"/>
                <a:hlinkClick r:id="rId4"/>
              </a:rPr>
              <a:t>email@example.com</a:t>
            </a:r>
            <a:endParaRPr lang="en-US" altLang="zh-CN" sz="1200" dirty="0">
              <a:solidFill>
                <a:srgbClr val="4D4D4D"/>
              </a:solidFill>
              <a:latin typeface="-apple-system"/>
            </a:endParaRPr>
          </a:p>
          <a:p>
            <a:endParaRPr lang="en-US" altLang="zh-CN" sz="1200" dirty="0">
              <a:solidFill>
                <a:srgbClr val="4D4D4D"/>
              </a:solidFill>
              <a:latin typeface="-apple-system"/>
            </a:endParaRPr>
          </a:p>
          <a:p>
            <a:r>
              <a:rPr lang="zh-CN" altLang="en-US" sz="1200" dirty="0">
                <a:solidFill>
                  <a:srgbClr val="4D4D4D"/>
                </a:solidFill>
                <a:latin typeface="-apple-system"/>
              </a:rPr>
              <a:t>因为</a:t>
            </a:r>
            <a:r>
              <a:rPr lang="en-US" altLang="zh-CN" sz="1200" dirty="0">
                <a:solidFill>
                  <a:srgbClr val="4D4D4D"/>
                </a:solidFill>
                <a:latin typeface="-apple-system"/>
              </a:rPr>
              <a:t>Git</a:t>
            </a:r>
            <a:r>
              <a:rPr lang="zh-CN" altLang="en-US" sz="1200" dirty="0">
                <a:solidFill>
                  <a:srgbClr val="4D4D4D"/>
                </a:solidFill>
                <a:latin typeface="-apple-system"/>
              </a:rPr>
              <a:t>是分布式版本控制系统，所以，每个机器都必须自报家门：你的名字和</a:t>
            </a:r>
            <a:r>
              <a:rPr lang="en-US" altLang="zh-CN" sz="1200" dirty="0">
                <a:solidFill>
                  <a:srgbClr val="4D4D4D"/>
                </a:solidFill>
                <a:latin typeface="-apple-system"/>
              </a:rPr>
              <a:t>Email</a:t>
            </a:r>
            <a:r>
              <a:rPr lang="zh-CN" altLang="en-US" sz="1200" dirty="0">
                <a:solidFill>
                  <a:srgbClr val="4D4D4D"/>
                </a:solidFill>
                <a:latin typeface="-apple-system"/>
              </a:rPr>
              <a:t>地址。设置好用户名邮箱之后就可以使用版本库了，对于每次</a:t>
            </a:r>
            <a:r>
              <a:rPr lang="en-US" altLang="zh-CN" sz="1200" dirty="0">
                <a:solidFill>
                  <a:srgbClr val="4D4D4D"/>
                </a:solidFill>
                <a:latin typeface="-apple-system"/>
              </a:rPr>
              <a:t>`commit` </a:t>
            </a:r>
            <a:r>
              <a:rPr lang="zh-CN" altLang="en-US" sz="1200" dirty="0">
                <a:solidFill>
                  <a:srgbClr val="4D4D4D"/>
                </a:solidFill>
                <a:latin typeface="-apple-system"/>
              </a:rPr>
              <a:t>，</a:t>
            </a:r>
            <a:r>
              <a:rPr lang="en-US" altLang="zh-CN" sz="1200" dirty="0">
                <a:solidFill>
                  <a:srgbClr val="4D4D4D"/>
                </a:solidFill>
                <a:latin typeface="-apple-system"/>
              </a:rPr>
              <a:t>`Git`</a:t>
            </a:r>
            <a:r>
              <a:rPr lang="zh-CN" altLang="en-US" sz="1200" dirty="0">
                <a:solidFill>
                  <a:srgbClr val="4D4D4D"/>
                </a:solidFill>
                <a:latin typeface="-apple-system"/>
              </a:rPr>
              <a:t>都会记录其用户名和邮箱。使用 </a:t>
            </a:r>
            <a:r>
              <a:rPr lang="en-US" altLang="zh-CN" sz="1200" dirty="0">
                <a:solidFill>
                  <a:srgbClr val="4D4D4D"/>
                </a:solidFill>
                <a:latin typeface="-apple-system"/>
              </a:rPr>
              <a:t>`git log` </a:t>
            </a:r>
            <a:r>
              <a:rPr lang="zh-CN" altLang="en-US" sz="1200" dirty="0">
                <a:solidFill>
                  <a:srgbClr val="4D4D4D"/>
                </a:solidFill>
                <a:latin typeface="-apple-system"/>
              </a:rPr>
              <a:t>命令可以查看</a:t>
            </a:r>
            <a:endParaRPr lang="en-US" altLang="zh-CN" sz="1200" dirty="0">
              <a:solidFill>
                <a:srgbClr val="4D4D4D"/>
              </a:solidFill>
              <a:latin typeface="-apple-system"/>
            </a:endParaRPr>
          </a:p>
        </p:txBody>
      </p:sp>
      <p:pic>
        <p:nvPicPr>
          <p:cNvPr id="12" name="图片 11">
            <a:extLst>
              <a:ext uri="{FF2B5EF4-FFF2-40B4-BE49-F238E27FC236}">
                <a16:creationId xmlns:a16="http://schemas.microsoft.com/office/drawing/2014/main" id="{BFE78006-7230-44AD-81E8-6A73E968C0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828" y="4219791"/>
            <a:ext cx="5210175" cy="1638300"/>
          </a:xfrm>
          <a:prstGeom prst="rect">
            <a:avLst/>
          </a:prstGeom>
        </p:spPr>
      </p:pic>
    </p:spTree>
    <p:custDataLst>
      <p:tags r:id="rId1"/>
    </p:custDataLst>
    <p:extLst>
      <p:ext uri="{BB962C8B-B14F-4D97-AF65-F5344CB8AC3E}">
        <p14:creationId xmlns:p14="http://schemas.microsoft.com/office/powerpoint/2010/main" val="189500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299210" y="1482271"/>
            <a:ext cx="3008630" cy="3169285"/>
          </a:xfrm>
          <a:prstGeom prst="rect">
            <a:avLst/>
          </a:prstGeom>
          <a:noFill/>
          <a:ln>
            <a:noFill/>
          </a:ln>
          <a:effectLst/>
        </p:spPr>
        <p:txBody>
          <a:bodyPr vert="horz" wrap="none" rtlCol="0">
            <a:noAutofit/>
          </a:bodyPr>
          <a:lstStyle/>
          <a:p>
            <a:pPr algn="ctr"/>
            <a:r>
              <a:rPr lang="en-US" altLang="zh-CN" sz="22000" b="1" dirty="0">
                <a:ln w="25400">
                  <a:solidFill>
                    <a:schemeClr val="accent1"/>
                  </a:solid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02</a:t>
            </a:r>
          </a:p>
        </p:txBody>
      </p:sp>
      <p:sp>
        <p:nvSpPr>
          <p:cNvPr id="4" name="标题 3"/>
          <p:cNvSpPr>
            <a:spLocks noGrp="1"/>
          </p:cNvSpPr>
          <p:nvPr>
            <p:ph type="title"/>
            <p:custDataLst>
              <p:tags r:id="rId3"/>
            </p:custDataLst>
          </p:nvPr>
        </p:nvSpPr>
        <p:spPr>
          <a:xfrm>
            <a:off x="4515342" y="1883588"/>
            <a:ext cx="6737639" cy="922021"/>
          </a:xfrm>
        </p:spPr>
        <p:txBody>
          <a:bodyPr>
            <a:noAutofit/>
          </a:bodyPr>
          <a:lstStyle/>
          <a:p>
            <a:pPr algn="just">
              <a:lnSpc>
                <a:spcPct val="150000"/>
              </a:lnSpc>
              <a:spcAft>
                <a:spcPts val="2000"/>
              </a:spcAft>
            </a:pPr>
            <a:r>
              <a:rPr lang="en-US" altLang="zh-CN" dirty="0">
                <a:solidFill>
                  <a:schemeClr val="accent1">
                    <a:lumMod val="75000"/>
                  </a:schemeClr>
                </a:solidFill>
                <a:uFillTx/>
                <a:latin typeface="Arial" panose="020B0604020202020204" pitchFamily="34" charset="0"/>
                <a:ea typeface="微软雅黑" panose="020B0503020204020204" pitchFamily="34" charset="-122"/>
                <a:sym typeface="Arial" panose="020B0604020202020204" pitchFamily="34" charset="0"/>
              </a:rPr>
              <a:t>Git</a:t>
            </a:r>
            <a:r>
              <a:rPr lang="zh-CN" altLang="en-US" dirty="0">
                <a:solidFill>
                  <a:schemeClr val="accent1">
                    <a:lumMod val="75000"/>
                  </a:schemeClr>
                </a:solidFill>
                <a:uFillTx/>
                <a:latin typeface="Arial" panose="020B0604020202020204" pitchFamily="34" charset="0"/>
                <a:ea typeface="微软雅黑" panose="020B0503020204020204" pitchFamily="34" charset="-122"/>
                <a:sym typeface="Arial" panose="020B0604020202020204" pitchFamily="34" charset="0"/>
              </a:rPr>
              <a:t>版本控制</a:t>
            </a:r>
          </a:p>
        </p:txBody>
      </p:sp>
      <p:sp>
        <p:nvSpPr>
          <p:cNvPr id="5" name="文本框 4">
            <a:extLst>
              <a:ext uri="{FF2B5EF4-FFF2-40B4-BE49-F238E27FC236}">
                <a16:creationId xmlns:a16="http://schemas.microsoft.com/office/drawing/2014/main" id="{EFE9C97A-28E9-D54A-80A9-F4E5CDC1B914}"/>
              </a:ext>
            </a:extLst>
          </p:cNvPr>
          <p:cNvSpPr txBox="1"/>
          <p:nvPr/>
        </p:nvSpPr>
        <p:spPr>
          <a:xfrm>
            <a:off x="4668160" y="2805609"/>
            <a:ext cx="6123962" cy="2322687"/>
          </a:xfrm>
          <a:prstGeom prst="rect">
            <a:avLst/>
          </a:prstGeom>
          <a:noFill/>
        </p:spPr>
        <p:txBody>
          <a:bodyPr wrap="square">
            <a:spAutoFit/>
          </a:bodyPr>
          <a:lstStyle/>
          <a:p>
            <a:pPr>
              <a:lnSpc>
                <a:spcPct val="130000"/>
              </a:lnSpc>
              <a:spcAft>
                <a:spcPts val="1000"/>
              </a:spcAft>
            </a:pP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2.1</a:t>
            </a:r>
            <a:r>
              <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rPr>
              <a:t> </a:t>
            </a: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git status </a:t>
            </a:r>
            <a:r>
              <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rPr>
              <a:t>、</a:t>
            </a: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git diff</a:t>
            </a:r>
            <a:endPar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endParaRPr>
          </a:p>
          <a:p>
            <a:pPr>
              <a:lnSpc>
                <a:spcPct val="130000"/>
              </a:lnSpc>
              <a:spcAft>
                <a:spcPts val="1000"/>
              </a:spcAft>
            </a:pP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2.2</a:t>
            </a:r>
            <a:r>
              <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rPr>
              <a:t> 版本回退</a:t>
            </a:r>
            <a:endPar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endParaRPr>
          </a:p>
          <a:p>
            <a:pPr>
              <a:lnSpc>
                <a:spcPct val="130000"/>
              </a:lnSpc>
              <a:spcAft>
                <a:spcPts val="1000"/>
              </a:spcAft>
            </a:pP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2.3 </a:t>
            </a:r>
            <a:r>
              <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rPr>
              <a:t>工作区和暂存区</a:t>
            </a:r>
            <a:endPar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endParaRPr>
          </a:p>
          <a:p>
            <a:pPr>
              <a:lnSpc>
                <a:spcPct val="130000"/>
              </a:lnSpc>
              <a:spcAft>
                <a:spcPts val="1000"/>
              </a:spcAft>
            </a:pPr>
            <a:r>
              <a:rPr lang="en-US" altLang="zh-CN" spc="150" noProof="1">
                <a:solidFill>
                  <a:schemeClr val="tx1">
                    <a:lumMod val="75000"/>
                    <a:lumOff val="25000"/>
                  </a:schemeClr>
                </a:solidFill>
                <a:latin typeface="Arial" panose="020B0604020202020204" pitchFamily="34" charset="0"/>
                <a:ea typeface="微软雅黑" panose="020B0503020204020204" pitchFamily="34" charset="-122"/>
                <a:sym typeface="+mn-ea"/>
              </a:rPr>
              <a:t>2.4 </a:t>
            </a:r>
            <a:r>
              <a:rPr lang="zh-CN" altLang="en-US" spc="150" noProof="1">
                <a:solidFill>
                  <a:schemeClr val="tx1">
                    <a:lumMod val="75000"/>
                    <a:lumOff val="25000"/>
                  </a:schemeClr>
                </a:solidFill>
                <a:latin typeface="Arial" panose="020B0604020202020204" pitchFamily="34" charset="0"/>
                <a:ea typeface="微软雅黑" panose="020B0503020204020204" pitchFamily="34" charset="-122"/>
                <a:sym typeface="+mn-ea"/>
              </a:rPr>
              <a:t>管理修改	</a:t>
            </a:r>
          </a:p>
          <a:p>
            <a:r>
              <a:rPr lang="zh-CN" altLang="en-US" dirty="0"/>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22395"/>
            <a:ext cx="9626400" cy="723600"/>
          </a:xfrm>
        </p:spPr>
        <p:txBody>
          <a:bodyPr/>
          <a:lstStyle/>
          <a:p>
            <a:r>
              <a:rPr lang="en-US" altLang="zh-CN" dirty="0">
                <a:sym typeface="Arial" panose="020B0604020202020204" pitchFamily="34" charset="0"/>
              </a:rPr>
              <a:t>2.</a:t>
            </a:r>
            <a:r>
              <a:rPr lang="zh-CN" altLang="en-US" dirty="0">
                <a:sym typeface="Arial" panose="020B0604020202020204" pitchFamily="34" charset="0"/>
              </a:rPr>
              <a:t>1</a:t>
            </a:r>
            <a:r>
              <a:rPr lang="en-US" altLang="zh-CN" dirty="0">
                <a:sym typeface="Arial" panose="020B0604020202020204" pitchFamily="34" charset="0"/>
              </a:rPr>
              <a:t>git status</a:t>
            </a:r>
            <a:r>
              <a:rPr lang="zh-CN" altLang="en-US" dirty="0">
                <a:sym typeface="Arial" panose="020B0604020202020204" pitchFamily="34" charset="0"/>
              </a:rPr>
              <a:t>、</a:t>
            </a:r>
            <a:r>
              <a:rPr lang="en-US" altLang="zh-CN" dirty="0">
                <a:sym typeface="Arial" panose="020B0604020202020204" pitchFamily="34" charset="0"/>
              </a:rPr>
              <a:t>git diff</a:t>
            </a:r>
            <a:endParaRPr lang="zh-CN" altLang="en-US" dirty="0">
              <a:sym typeface="Arial" panose="020B0604020202020204" pitchFamily="34" charset="0"/>
            </a:endParaRPr>
          </a:p>
        </p:txBody>
      </p:sp>
      <p:sp>
        <p:nvSpPr>
          <p:cNvPr id="5" name="文本框 4">
            <a:extLst>
              <a:ext uri="{FF2B5EF4-FFF2-40B4-BE49-F238E27FC236}">
                <a16:creationId xmlns:a16="http://schemas.microsoft.com/office/drawing/2014/main" id="{FE68B18C-4E50-4552-9044-B6182A85D18A}"/>
              </a:ext>
            </a:extLst>
          </p:cNvPr>
          <p:cNvSpPr txBox="1"/>
          <p:nvPr/>
        </p:nvSpPr>
        <p:spPr>
          <a:xfrm>
            <a:off x="1182737" y="1641021"/>
            <a:ext cx="9826525" cy="3970318"/>
          </a:xfrm>
          <a:prstGeom prst="rect">
            <a:avLst/>
          </a:prstGeom>
          <a:noFill/>
        </p:spPr>
        <p:txBody>
          <a:bodyPr wrap="square" rtlCol="0">
            <a:spAutoFit/>
          </a:bodyPr>
          <a:lstStyle/>
          <a:p>
            <a:r>
              <a:rPr lang="en-US" altLang="zh-CN" sz="1200" dirty="0"/>
              <a:t>1</a:t>
            </a:r>
            <a:r>
              <a:rPr lang="zh-CN" altLang="en-US" sz="1200" dirty="0"/>
              <a:t>）、</a:t>
            </a:r>
            <a:r>
              <a:rPr lang="en-US" altLang="zh-CN" sz="1200" dirty="0"/>
              <a:t>git status</a:t>
            </a:r>
          </a:p>
          <a:p>
            <a:r>
              <a:rPr lang="en-US" altLang="zh-CN" sz="1200" dirty="0"/>
              <a:t>`</a:t>
            </a:r>
            <a:r>
              <a:rPr lang="en-US" altLang="zh-CN" sz="1200" dirty="0">
                <a:solidFill>
                  <a:srgbClr val="4D4D4D"/>
                </a:solidFill>
                <a:latin typeface="-apple-system"/>
              </a:rPr>
              <a:t>git status`</a:t>
            </a:r>
            <a:r>
              <a:rPr lang="zh-CN" altLang="en-US" sz="1200" dirty="0">
                <a:solidFill>
                  <a:srgbClr val="4D4D4D"/>
                </a:solidFill>
                <a:latin typeface="-apple-system"/>
              </a:rPr>
              <a:t>命令可以让我们时刻掌握仓库当前的状态</a:t>
            </a:r>
          </a:p>
          <a:p>
            <a:endParaRPr lang="zh-CN" altLang="en-US" sz="1200" dirty="0">
              <a:solidFill>
                <a:srgbClr val="4D4D4D"/>
              </a:solidFill>
              <a:latin typeface="-apple-system"/>
            </a:endParaRPr>
          </a:p>
          <a:p>
            <a:r>
              <a:rPr lang="zh-CN" altLang="en-US" sz="1200" dirty="0">
                <a:solidFill>
                  <a:srgbClr val="4D4D4D"/>
                </a:solidFill>
                <a:latin typeface="-apple-system"/>
              </a:rPr>
              <a:t>我们继续修改</a:t>
            </a:r>
            <a:r>
              <a:rPr lang="en-US" altLang="zh-CN" sz="1200" dirty="0">
                <a:solidFill>
                  <a:srgbClr val="4D4D4D"/>
                </a:solidFill>
                <a:latin typeface="-apple-system"/>
              </a:rPr>
              <a:t>readme.txt</a:t>
            </a:r>
            <a:r>
              <a:rPr lang="zh-CN" altLang="en-US" sz="1200" dirty="0">
                <a:solidFill>
                  <a:srgbClr val="4D4D4D"/>
                </a:solidFill>
                <a:latin typeface="-apple-system"/>
              </a:rPr>
              <a:t>文件，改成如下内容：</a:t>
            </a:r>
          </a:p>
          <a:p>
            <a:r>
              <a:rPr lang="en-US" altLang="zh-CN" sz="1200" dirty="0">
                <a:solidFill>
                  <a:srgbClr val="4D4D4D"/>
                </a:solidFill>
                <a:latin typeface="-apple-system"/>
              </a:rPr>
              <a:t>```</a:t>
            </a:r>
          </a:p>
          <a:p>
            <a:r>
              <a:rPr lang="en-US" altLang="zh-CN" sz="1200" dirty="0">
                <a:solidFill>
                  <a:srgbClr val="4D4D4D"/>
                </a:solidFill>
                <a:latin typeface="-apple-system"/>
              </a:rPr>
              <a:t>Git is a distributed version control system.</a:t>
            </a:r>
          </a:p>
          <a:p>
            <a:r>
              <a:rPr lang="en-US" altLang="zh-CN" sz="1200" dirty="0">
                <a:solidFill>
                  <a:srgbClr val="4D4D4D"/>
                </a:solidFill>
                <a:latin typeface="-apple-system"/>
              </a:rPr>
              <a:t>Git is free software.</a:t>
            </a:r>
          </a:p>
          <a:p>
            <a:r>
              <a:rPr lang="en-US" altLang="zh-CN" sz="1200" dirty="0">
                <a:solidFill>
                  <a:srgbClr val="4D4D4D"/>
                </a:solidFill>
                <a:latin typeface="-apple-system"/>
              </a:rPr>
              <a:t>```</a:t>
            </a:r>
          </a:p>
          <a:p>
            <a:r>
              <a:rPr lang="zh-CN" altLang="en-US" sz="1200" dirty="0">
                <a:solidFill>
                  <a:srgbClr val="4D4D4D"/>
                </a:solidFill>
                <a:latin typeface="-apple-system"/>
              </a:rPr>
              <a:t>运行</a:t>
            </a:r>
            <a:r>
              <a:rPr lang="en-US" altLang="zh-CN" sz="1200" dirty="0">
                <a:solidFill>
                  <a:srgbClr val="4D4D4D"/>
                </a:solidFill>
                <a:latin typeface="-apple-system"/>
              </a:rPr>
              <a:t>`git status`</a:t>
            </a:r>
            <a:r>
              <a:rPr lang="zh-CN" altLang="en-US" sz="1200" dirty="0">
                <a:solidFill>
                  <a:srgbClr val="4D4D4D"/>
                </a:solidFill>
                <a:latin typeface="-apple-system"/>
              </a:rPr>
              <a:t>命令看看结果：</a:t>
            </a:r>
          </a:p>
          <a:p>
            <a:r>
              <a:rPr lang="en-US" altLang="zh-CN" sz="1200" dirty="0">
                <a:solidFill>
                  <a:srgbClr val="4D4D4D"/>
                </a:solidFill>
                <a:latin typeface="-apple-system"/>
              </a:rPr>
              <a:t>```</a:t>
            </a:r>
          </a:p>
          <a:p>
            <a:r>
              <a:rPr lang="en-US" altLang="zh-CN" sz="1200" dirty="0">
                <a:solidFill>
                  <a:srgbClr val="4D4D4D"/>
                </a:solidFill>
                <a:latin typeface="-apple-system"/>
              </a:rPr>
              <a:t>$ git status</a:t>
            </a:r>
          </a:p>
          <a:p>
            <a:r>
              <a:rPr lang="en-US" altLang="zh-CN" sz="1200" dirty="0">
                <a:solidFill>
                  <a:srgbClr val="4D4D4D"/>
                </a:solidFill>
                <a:latin typeface="-apple-system"/>
              </a:rPr>
              <a:t>On branch master</a:t>
            </a:r>
          </a:p>
          <a:p>
            <a:r>
              <a:rPr lang="en-US" altLang="zh-CN" sz="1200" dirty="0">
                <a:solidFill>
                  <a:srgbClr val="4D4D4D"/>
                </a:solidFill>
                <a:latin typeface="-apple-system"/>
              </a:rPr>
              <a:t>Changes not staged for commit:</a:t>
            </a:r>
          </a:p>
          <a:p>
            <a:r>
              <a:rPr lang="en-US" altLang="zh-CN" sz="1200" dirty="0">
                <a:solidFill>
                  <a:srgbClr val="4D4D4D"/>
                </a:solidFill>
                <a:latin typeface="-apple-system"/>
              </a:rPr>
              <a:t>  (use "git add &lt;file&gt;..." to update what will be committed)</a:t>
            </a:r>
          </a:p>
          <a:p>
            <a:r>
              <a:rPr lang="en-US" altLang="zh-CN" sz="1200" dirty="0">
                <a:solidFill>
                  <a:srgbClr val="4D4D4D"/>
                </a:solidFill>
                <a:latin typeface="-apple-system"/>
              </a:rPr>
              <a:t>  (use "git checkout -- &lt;file&gt;..." to  discard changes in working directory)</a:t>
            </a:r>
          </a:p>
          <a:p>
            <a:endParaRPr lang="en-US" altLang="zh-CN" sz="1200" dirty="0">
              <a:solidFill>
                <a:srgbClr val="4D4D4D"/>
              </a:solidFill>
              <a:latin typeface="-apple-system"/>
            </a:endParaRPr>
          </a:p>
          <a:p>
            <a:r>
              <a:rPr lang="en-US" altLang="zh-CN" sz="1200" dirty="0">
                <a:solidFill>
                  <a:srgbClr val="4D4D4D"/>
                </a:solidFill>
                <a:latin typeface="-apple-system"/>
              </a:rPr>
              <a:t>	modified:   readme.txt</a:t>
            </a:r>
          </a:p>
          <a:p>
            <a:endParaRPr lang="en-US" altLang="zh-CN" sz="1200" dirty="0">
              <a:solidFill>
                <a:srgbClr val="4D4D4D"/>
              </a:solidFill>
              <a:latin typeface="-apple-system"/>
            </a:endParaRPr>
          </a:p>
          <a:p>
            <a:r>
              <a:rPr lang="en-US" altLang="zh-CN" sz="1200" dirty="0">
                <a:solidFill>
                  <a:srgbClr val="4D4D4D"/>
                </a:solidFill>
                <a:latin typeface="-apple-system"/>
              </a:rPr>
              <a:t>no changes added to commit (use "git add" and/or "git commit -a")</a:t>
            </a:r>
          </a:p>
          <a:p>
            <a:r>
              <a:rPr lang="en-US" altLang="zh-CN" sz="1200" dirty="0">
                <a:solidFill>
                  <a:srgbClr val="4D4D4D"/>
                </a:solidFill>
                <a:latin typeface="-apple-system"/>
              </a:rPr>
              <a:t>```</a:t>
            </a:r>
          </a:p>
          <a:p>
            <a:r>
              <a:rPr lang="en-US" altLang="zh-CN" sz="1200" dirty="0">
                <a:solidFill>
                  <a:srgbClr val="4D4D4D"/>
                </a:solidFill>
                <a:latin typeface="-apple-system"/>
              </a:rPr>
              <a:t>`git status`</a:t>
            </a:r>
            <a:r>
              <a:rPr lang="zh-CN" altLang="en-US" sz="1200" dirty="0">
                <a:solidFill>
                  <a:srgbClr val="4D4D4D"/>
                </a:solidFill>
                <a:latin typeface="-apple-system"/>
              </a:rPr>
              <a:t>命令可以让我们时刻掌握仓库当前的状态，上面的命令输出告诉我们，</a:t>
            </a:r>
            <a:r>
              <a:rPr lang="en-US" altLang="zh-CN" sz="1200" dirty="0">
                <a:solidFill>
                  <a:srgbClr val="4D4D4D"/>
                </a:solidFill>
                <a:latin typeface="-apple-system"/>
              </a:rPr>
              <a:t>`readme.txt`</a:t>
            </a:r>
            <a:r>
              <a:rPr lang="zh-CN" altLang="en-US" sz="1200" dirty="0">
                <a:solidFill>
                  <a:srgbClr val="4D4D4D"/>
                </a:solidFill>
                <a:latin typeface="-apple-system"/>
              </a:rPr>
              <a:t>被修改过了，但还没有准备提交的修改。</a:t>
            </a:r>
          </a:p>
        </p:txBody>
      </p:sp>
    </p:spTree>
    <p:custDataLst>
      <p:tags r:id="rId1"/>
    </p:custDataLst>
    <p:extLst>
      <p:ext uri="{BB962C8B-B14F-4D97-AF65-F5344CB8AC3E}">
        <p14:creationId xmlns:p14="http://schemas.microsoft.com/office/powerpoint/2010/main" val="19049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73600" y="622395"/>
            <a:ext cx="9626400" cy="723600"/>
          </a:xfrm>
        </p:spPr>
        <p:txBody>
          <a:bodyPr/>
          <a:lstStyle/>
          <a:p>
            <a:r>
              <a:rPr lang="en-US" altLang="zh-CN" dirty="0">
                <a:sym typeface="Arial" panose="020B0604020202020204" pitchFamily="34" charset="0"/>
              </a:rPr>
              <a:t>2.</a:t>
            </a:r>
            <a:r>
              <a:rPr lang="zh-CN" altLang="en-US" dirty="0">
                <a:sym typeface="Arial" panose="020B0604020202020204" pitchFamily="34" charset="0"/>
              </a:rPr>
              <a:t>1</a:t>
            </a:r>
            <a:r>
              <a:rPr lang="en-US" altLang="zh-CN" dirty="0">
                <a:sym typeface="Arial" panose="020B0604020202020204" pitchFamily="34" charset="0"/>
              </a:rPr>
              <a:t>git status</a:t>
            </a:r>
            <a:r>
              <a:rPr lang="zh-CN" altLang="en-US" dirty="0">
                <a:sym typeface="Arial" panose="020B0604020202020204" pitchFamily="34" charset="0"/>
              </a:rPr>
              <a:t>、</a:t>
            </a:r>
            <a:r>
              <a:rPr lang="en-US" altLang="zh-CN" dirty="0">
                <a:sym typeface="Arial" panose="020B0604020202020204" pitchFamily="34" charset="0"/>
              </a:rPr>
              <a:t>git diff</a:t>
            </a:r>
            <a:endParaRPr lang="zh-CN" altLang="en-US" dirty="0">
              <a:sym typeface="Arial" panose="020B0604020202020204" pitchFamily="34" charset="0"/>
            </a:endParaRPr>
          </a:p>
        </p:txBody>
      </p:sp>
      <p:sp>
        <p:nvSpPr>
          <p:cNvPr id="5" name="文本框 4">
            <a:extLst>
              <a:ext uri="{FF2B5EF4-FFF2-40B4-BE49-F238E27FC236}">
                <a16:creationId xmlns:a16="http://schemas.microsoft.com/office/drawing/2014/main" id="{FE68B18C-4E50-4552-9044-B6182A85D18A}"/>
              </a:ext>
            </a:extLst>
          </p:cNvPr>
          <p:cNvSpPr txBox="1"/>
          <p:nvPr/>
        </p:nvSpPr>
        <p:spPr>
          <a:xfrm>
            <a:off x="1053996" y="1573909"/>
            <a:ext cx="9826525" cy="3231654"/>
          </a:xfrm>
          <a:prstGeom prst="rect">
            <a:avLst/>
          </a:prstGeom>
          <a:noFill/>
        </p:spPr>
        <p:txBody>
          <a:bodyPr wrap="square" rtlCol="0">
            <a:spAutoFit/>
          </a:bodyPr>
          <a:lstStyle/>
          <a:p>
            <a:r>
              <a:rPr lang="en-US" altLang="zh-CN" sz="1200" dirty="0"/>
              <a:t>2</a:t>
            </a:r>
            <a:r>
              <a:rPr lang="zh-CN" altLang="en-US" sz="1200" dirty="0"/>
              <a:t>）、</a:t>
            </a:r>
            <a:r>
              <a:rPr lang="en-US" altLang="zh-CN" sz="1200" dirty="0"/>
              <a:t>`git diff`</a:t>
            </a:r>
          </a:p>
          <a:p>
            <a:endParaRPr lang="en-US" altLang="zh-CN" sz="1200" dirty="0"/>
          </a:p>
          <a:p>
            <a:r>
              <a:rPr lang="en-US" altLang="zh-CN" sz="1200" dirty="0"/>
              <a:t>`git diff`</a:t>
            </a:r>
            <a:r>
              <a:rPr lang="zh-CN" altLang="en-US" sz="1200" dirty="0"/>
              <a:t>顾名思义就是查看</a:t>
            </a:r>
            <a:r>
              <a:rPr lang="en-US" altLang="zh-CN" sz="1200" dirty="0"/>
              <a:t>difference</a:t>
            </a:r>
            <a:r>
              <a:rPr lang="zh-CN" altLang="en-US" sz="1200" dirty="0"/>
              <a:t>，显示的格式正是</a:t>
            </a:r>
            <a:r>
              <a:rPr lang="en-US" altLang="zh-CN" sz="1200" dirty="0"/>
              <a:t>Unix</a:t>
            </a:r>
            <a:r>
              <a:rPr lang="zh-CN" altLang="en-US" sz="1200" dirty="0"/>
              <a:t>通用的</a:t>
            </a:r>
            <a:r>
              <a:rPr lang="en-US" altLang="zh-CN" sz="1200" dirty="0"/>
              <a:t>diff</a:t>
            </a:r>
            <a:r>
              <a:rPr lang="zh-CN" altLang="en-US" sz="1200" dirty="0"/>
              <a:t>格式</a:t>
            </a:r>
          </a:p>
          <a:p>
            <a:endParaRPr lang="zh-CN" altLang="en-US" sz="1200" dirty="0"/>
          </a:p>
          <a:p>
            <a:r>
              <a:rPr lang="en-US" altLang="zh-CN" sz="1200" dirty="0"/>
              <a:t>```</a:t>
            </a:r>
          </a:p>
          <a:p>
            <a:r>
              <a:rPr lang="en-US" altLang="zh-CN" sz="1200" dirty="0"/>
              <a:t>$ git diff readme.txt </a:t>
            </a:r>
          </a:p>
          <a:p>
            <a:r>
              <a:rPr lang="en-US" altLang="zh-CN" sz="1200" dirty="0"/>
              <a:t>diff --git a/readme.txt b/readme.txt</a:t>
            </a:r>
          </a:p>
          <a:p>
            <a:r>
              <a:rPr lang="en-US" altLang="zh-CN" sz="1200" dirty="0"/>
              <a:t>index 46d49bf..9247db6 100644</a:t>
            </a:r>
          </a:p>
          <a:p>
            <a:r>
              <a:rPr lang="en-US" altLang="zh-CN" sz="1200" dirty="0"/>
              <a:t>--- a/readme.txt</a:t>
            </a:r>
          </a:p>
          <a:p>
            <a:r>
              <a:rPr lang="en-US" altLang="zh-CN" sz="1200" dirty="0"/>
              <a:t>+++ b/readme.txt</a:t>
            </a:r>
          </a:p>
          <a:p>
            <a:r>
              <a:rPr lang="en-US" altLang="zh-CN" sz="1200" dirty="0"/>
              <a:t>@@ -1,2 +1,2 @@</a:t>
            </a:r>
          </a:p>
          <a:p>
            <a:r>
              <a:rPr lang="en-US" altLang="zh-CN" sz="1200" dirty="0"/>
              <a:t>-Git is a version control system.</a:t>
            </a:r>
          </a:p>
          <a:p>
            <a:r>
              <a:rPr lang="en-US" altLang="zh-CN" sz="1200" dirty="0"/>
              <a:t>+Git is a distributed version control system.</a:t>
            </a:r>
          </a:p>
          <a:p>
            <a:r>
              <a:rPr lang="en-US" altLang="zh-CN" sz="1200" dirty="0"/>
              <a:t> Git is free software.</a:t>
            </a:r>
          </a:p>
          <a:p>
            <a:r>
              <a:rPr lang="en-US" altLang="zh-CN" sz="1200" dirty="0"/>
              <a:t>```</a:t>
            </a:r>
          </a:p>
          <a:p>
            <a:endParaRPr lang="en-US" altLang="zh-CN" sz="1200" dirty="0"/>
          </a:p>
          <a:p>
            <a:r>
              <a:rPr lang="zh-CN" altLang="en-US" sz="1200" dirty="0"/>
              <a:t>可以从上面的命令输出看到，我们在第一行添加了一个</a:t>
            </a:r>
            <a:r>
              <a:rPr lang="en-US" altLang="zh-CN" sz="1200" dirty="0"/>
              <a:t>`distributed`</a:t>
            </a:r>
            <a:r>
              <a:rPr lang="zh-CN" altLang="en-US" sz="1200" dirty="0"/>
              <a:t>单词。</a:t>
            </a:r>
            <a:endParaRPr lang="zh-CN" altLang="en-US" sz="1200" dirty="0">
              <a:solidFill>
                <a:srgbClr val="4D4D4D"/>
              </a:solidFill>
              <a:latin typeface="-apple-system"/>
            </a:endParaRPr>
          </a:p>
        </p:txBody>
      </p:sp>
    </p:spTree>
    <p:custDataLst>
      <p:tags r:id="rId1"/>
    </p:custDataLst>
    <p:extLst>
      <p:ext uri="{BB962C8B-B14F-4D97-AF65-F5344CB8AC3E}">
        <p14:creationId xmlns:p14="http://schemas.microsoft.com/office/powerpoint/2010/main" val="13932156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l"/>
  <p:tag name="KSO_WM_SLIDE_LAYOUT_CNT" val="1_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5*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5*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5*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5*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5*l_h_i*1_3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5*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5*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5*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6915_7*b*1"/>
  <p:tag name="KSO_WM_TEMPLATE_CATEGORY" val="custom"/>
  <p:tag name="KSO_WM_TEMPLATE_INDEX" val="20206915"/>
  <p:tag name="KSO_WM_UNIT_LAYERLEVEL" val="1"/>
  <p:tag name="KSO_WM_TAG_VERSION" val="1.0"/>
  <p:tag name="KSO_WM_BEAUTIFY_FLAG" val="#wm#"/>
  <p:tag name="KSO_WM_UNIT_PRESET_TEXT" val="点击此处添加正文，文字是您思炼，为了演示发布的良好效果，请言简意赅的阐述您的观点。点击此处添加正文，请言简意赅的阐述您的观点。"/>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4.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29.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1.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3.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7.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39.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5.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52.xml><?xml version="1.0" encoding="utf-8"?>
<p:tagLst xmlns:a="http://schemas.openxmlformats.org/drawingml/2006/main" xmlns:r="http://schemas.openxmlformats.org/officeDocument/2006/relationships"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58.xml><?xml version="1.0" encoding="utf-8"?>
<p:tagLst xmlns:a="http://schemas.openxmlformats.org/drawingml/2006/main" xmlns:r="http://schemas.openxmlformats.org/officeDocument/2006/relationships" xmlns:p="http://schemas.openxmlformats.org/presentationml/2006/main">
  <p:tag name="KSO_WM_SLIDE_ID" val="custom20206915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6915"/>
  <p:tag name="KSO_WM_SLIDE_LAYOUT" val="a_d_f"/>
  <p:tag name="KSO_WM_SLIDE_LAYOUT_CNT" val="1_1_1"/>
  <p:tag name="KSO_WM_SLIDE_TYPE" val="text"/>
  <p:tag name="KSO_WM_SLIDE_SUBTYPE" val="picTxt"/>
  <p:tag name="KSO_WM_SLIDE_SIZE" val="864*455"/>
  <p:tag name="KSO_WM_SLIDE_POSITION" val="64*39"/>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63.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5.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69.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74.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78.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3.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5.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399.xml><?xml version="1.0" encoding="utf-8"?>
<p:tagLst xmlns:a="http://schemas.openxmlformats.org/drawingml/2006/main" xmlns:r="http://schemas.openxmlformats.org/officeDocument/2006/relationships" xmlns:p="http://schemas.openxmlformats.org/presentationml/2006/main">
  <p:tag name="KSO_WM_SLIDE_ID" val="custom20206915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6915"/>
  <p:tag name="KSO_WM_SLIDE_TYPE" val="text"/>
  <p:tag name="KSO_WM_SLIDE_SUBTYPE" val="pureTxt"/>
  <p:tag name="KSO_WM_SLIDE_SIZE" val="758*346"/>
  <p:tag name="KSO_WM_SLIDE_POSITION" val="100*95"/>
  <p:tag name="KSO_WM_SLIDE_LAYOUT" val="a_f"/>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9*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26"/>
  <p:tag name="KSO_WM_UNIT_TYPE" val="a"/>
  <p:tag name="KSO_WM_UNIT_INDEX" val="1"/>
  <p:tag name="KSO_WM_UNIT_PRESET_TEXT" val="单击此处添加标题"/>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1187</TotalTime>
  <Words>5603</Words>
  <Application>Microsoft Office PowerPoint</Application>
  <PresentationFormat>宽屏</PresentationFormat>
  <Paragraphs>435</Paragraphs>
  <Slides>42</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42</vt:i4>
      </vt:variant>
    </vt:vector>
  </HeadingPairs>
  <TitlesOfParts>
    <vt:vector size="49" baseType="lpstr">
      <vt:lpstr>-apple-system</vt:lpstr>
      <vt:lpstr>SF Pro SC</vt:lpstr>
      <vt:lpstr>Arial</vt:lpstr>
      <vt:lpstr>Calibri</vt:lpstr>
      <vt:lpstr>Wingdings</vt:lpstr>
      <vt:lpstr>Office 主题</vt:lpstr>
      <vt:lpstr>2_Office 主题​​</vt:lpstr>
      <vt:lpstr> Git</vt:lpstr>
      <vt:lpstr>PowerPoint 演示文稿</vt:lpstr>
      <vt:lpstr>Git入门</vt:lpstr>
      <vt:lpstr>1.1Git简介</vt:lpstr>
      <vt:lpstr>1.2分布式VS集中式</vt:lpstr>
      <vt:lpstr>1.3安装Git、创建版本库</vt:lpstr>
      <vt:lpstr>Git版本控制</vt:lpstr>
      <vt:lpstr>2.1git status、git diff</vt:lpstr>
      <vt:lpstr>2.1git status、git diff</vt:lpstr>
      <vt:lpstr>2.2 版本回退</vt:lpstr>
      <vt:lpstr>2.2 版本回退</vt:lpstr>
      <vt:lpstr>2.2 版本回退</vt:lpstr>
      <vt:lpstr>2.3 工作区和暂存区</vt:lpstr>
      <vt:lpstr>2.3 工作区和暂存区</vt:lpstr>
      <vt:lpstr>2.4 管理修改</vt:lpstr>
      <vt:lpstr>2.4 管理修改</vt:lpstr>
      <vt:lpstr>2.5 删除文件</vt:lpstr>
      <vt:lpstr>远程仓库</vt:lpstr>
      <vt:lpstr>PowerPoint 演示文稿</vt:lpstr>
      <vt:lpstr>PowerPoint 演示文稿</vt:lpstr>
      <vt:lpstr>PowerPoint 演示文稿</vt:lpstr>
      <vt:lpstr>PowerPoint 演示文稿</vt:lpstr>
      <vt:lpstr>分支管理</vt:lpstr>
      <vt:lpstr>4.1 数据建模</vt:lpstr>
      <vt:lpstr>4.2 应用程序架构</vt:lpstr>
      <vt:lpstr>4.2 应用程序架构</vt:lpstr>
      <vt:lpstr>4.3 测试和容量规划</vt:lpstr>
      <vt:lpstr>现实世界中的图</vt:lpstr>
      <vt:lpstr>5.1 常见用例</vt:lpstr>
      <vt:lpstr>5.1 常见用例——社交网络应用</vt:lpstr>
      <vt:lpstr>5.1 常见应用——地理空间管理</vt:lpstr>
      <vt:lpstr>5.1 常见应用——授权和访问控制</vt:lpstr>
      <vt:lpstr>图数据库的内部结构</vt:lpstr>
      <vt:lpstr>6.1 原生图处理</vt:lpstr>
      <vt:lpstr>为什么免索引链接代价很小？</vt:lpstr>
      <vt:lpstr>6.2 原生图存储</vt:lpstr>
      <vt:lpstr>6.2 原生图存储</vt:lpstr>
      <vt:lpstr>6.2 原生图存储</vt:lpstr>
      <vt:lpstr>6.3 操作图数据库的API</vt:lpstr>
      <vt:lpstr>6.3 操作图数据库的API</vt:lpstr>
      <vt:lpstr>6.4非功能型特性</vt:lpstr>
      <vt:lpstr>图分析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dc:title>
  <dc:creator>yang huang</dc:creator>
  <cp:lastModifiedBy>Administrator</cp:lastModifiedBy>
  <cp:revision>111</cp:revision>
  <dcterms:created xsi:type="dcterms:W3CDTF">2020-11-28T15:30:00Z</dcterms:created>
  <dcterms:modified xsi:type="dcterms:W3CDTF">2022-11-17T17:58:23Z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