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6" r:id="rId2"/>
    <p:sldId id="278" r:id="rId3"/>
    <p:sldId id="258" r:id="rId4"/>
    <p:sldId id="260" r:id="rId5"/>
    <p:sldId id="266" r:id="rId6"/>
    <p:sldId id="268" r:id="rId7"/>
    <p:sldId id="287" r:id="rId8"/>
    <p:sldId id="288" r:id="rId9"/>
    <p:sldId id="285" r:id="rId10"/>
    <p:sldId id="289" r:id="rId11"/>
    <p:sldId id="286" r:id="rId12"/>
    <p:sldId id="280" r:id="rId13"/>
    <p:sldId id="282" r:id="rId14"/>
    <p:sldId id="284" r:id="rId15"/>
    <p:sldId id="283" r:id="rId16"/>
    <p:sldId id="269" r:id="rId17"/>
    <p:sldId id="270" r:id="rId18"/>
    <p:sldId id="273"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152889-E1D7-4DFA-AF9E-73850213C43D}" type="datetimeFigureOut">
              <a:rPr lang="en-US" smtClean="0"/>
              <a:pPr/>
              <a:t>4/27/2023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25BC5-B864-413F-B0C4-BC4717A2EE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105DFF7-E09A-47BB-A34A-588741409BF4}" type="datetimeFigureOut">
              <a:rPr lang="en-US" smtClean="0"/>
              <a:pPr/>
              <a:t>4/27/2023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508DE08-F277-4B67-BC2C-CC962CEE5B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05DFF7-E09A-47BB-A34A-588741409BF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05DFF7-E09A-47BB-A34A-588741409BF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05DFF7-E09A-47BB-A34A-588741409BF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05DFF7-E09A-47BB-A34A-588741409BF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05DFF7-E09A-47BB-A34A-588741409BF4}"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105DFF7-E09A-47BB-A34A-588741409BF4}" type="datetimeFigureOut">
              <a:rPr lang="en-US" smtClean="0"/>
              <a:pPr/>
              <a:t>4/27/2023</a:t>
            </a:fld>
            <a:endParaRPr lang="en-US"/>
          </a:p>
        </p:txBody>
      </p:sp>
      <p:sp>
        <p:nvSpPr>
          <p:cNvPr id="27" name="Slide Number Placeholder 26"/>
          <p:cNvSpPr>
            <a:spLocks noGrp="1"/>
          </p:cNvSpPr>
          <p:nvPr>
            <p:ph type="sldNum" sz="quarter" idx="11"/>
          </p:nvPr>
        </p:nvSpPr>
        <p:spPr/>
        <p:txBody>
          <a:bodyPr rtlCol="0"/>
          <a:lstStyle/>
          <a:p>
            <a:fld id="{1508DE08-F277-4B67-BC2C-CC962CEE5BA1}"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105DFF7-E09A-47BB-A34A-588741409BF4}" type="datetimeFigureOut">
              <a:rPr lang="en-US" smtClean="0"/>
              <a:pPr/>
              <a:t>4/27/2023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508DE08-F277-4B67-BC2C-CC962CEE5B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5DFF7-E09A-47BB-A34A-588741409BF4}"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05DFF7-E09A-47BB-A34A-588741409BF4}"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05DFF7-E09A-47BB-A34A-588741409BF4}"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DE08-F277-4B67-BC2C-CC962CEE5B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105DFF7-E09A-47BB-A34A-588741409BF4}" type="datetimeFigureOut">
              <a:rPr lang="en-US" smtClean="0"/>
              <a:pPr/>
              <a:t>4/27/2023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508DE08-F277-4B67-BC2C-CC962CEE5B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ctivestate.com/blog/how-to-build-a-generative-adversarial-network-ga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sp>
        <p:nvSpPr>
          <p:cNvPr id="3" name="Subtitle 2"/>
          <p:cNvSpPr>
            <a:spLocks noGrp="1"/>
          </p:cNvSpPr>
          <p:nvPr>
            <p:ph type="subTitle" idx="1"/>
          </p:nvPr>
        </p:nvSpPr>
        <p:spPr>
          <a:xfrm>
            <a:off x="457200" y="3899938"/>
            <a:ext cx="3276600" cy="595862"/>
          </a:xfrm>
        </p:spPr>
        <p:txBody>
          <a:bodyPr/>
          <a:lstStyle/>
          <a:p>
            <a:endParaRPr lang="en-US" dirty="0" smtClean="0"/>
          </a:p>
          <a:p>
            <a:endParaRPr lang="en-US" dirty="0"/>
          </a:p>
        </p:txBody>
      </p:sp>
      <p:sp>
        <p:nvSpPr>
          <p:cNvPr id="4" name="Google Shape;98;p1"/>
          <p:cNvSpPr txBox="1">
            <a:spLocks noGrp="1"/>
          </p:cNvSpPr>
          <p:nvPr>
            <p:ph type="sldNum" idx="12"/>
          </p:nvPr>
        </p:nvSpPr>
        <p:spPr>
          <a:xfrm>
            <a:off x="6457950" y="6356350"/>
            <a:ext cx="2057400" cy="67940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a:pPr marL="0" lvl="0" indent="0" algn="r" rtl="0">
                <a:lnSpc>
                  <a:spcPct val="100000"/>
                </a:lnSpc>
                <a:spcBef>
                  <a:spcPts val="0"/>
                </a:spcBef>
                <a:spcAft>
                  <a:spcPts val="0"/>
                </a:spcAft>
                <a:buSzPts val="900"/>
                <a:buNone/>
              </a:pPr>
              <a:t>1</a:t>
            </a:fld>
            <a:endParaRPr/>
          </a:p>
        </p:txBody>
      </p:sp>
      <p:sp>
        <p:nvSpPr>
          <p:cNvPr id="5" name="Google Shape;99;p1"/>
          <p:cNvSpPr txBox="1">
            <a:spLocks/>
          </p:cNvSpPr>
          <p:nvPr/>
        </p:nvSpPr>
        <p:spPr>
          <a:xfrm>
            <a:off x="812175" y="1408849"/>
            <a:ext cx="7876500" cy="1362059"/>
          </a:xfrm>
          <a:prstGeom prst="rect">
            <a:avLst/>
          </a:prstGeom>
          <a:noFill/>
          <a:ln>
            <a:noFill/>
          </a:ln>
        </p:spPr>
        <p:txBody>
          <a:bodyPr spcFirstLastPara="1" vert="horz" wrap="square" lIns="91425" tIns="45700" rIns="91425" bIns="45700" anchor="t" anchorCtr="0">
            <a:noAutofit/>
          </a:bodyPr>
          <a:lstStyle/>
          <a:p>
            <a:pPr marL="0" marR="0" lvl="0" indent="0" defTabSz="914400" rtl="0" eaLnBrk="1" fontAlgn="auto" latinLnBrk="0" hangingPunct="1">
              <a:lnSpc>
                <a:spcPct val="100000"/>
              </a:lnSpc>
              <a:spcBef>
                <a:spcPts val="0"/>
              </a:spcBef>
              <a:spcAft>
                <a:spcPts val="0"/>
              </a:spcAft>
              <a:buClr>
                <a:schemeClr val="dk1"/>
              </a:buClr>
              <a:buSzPts val="1100"/>
              <a:buFont typeface="Georgia"/>
              <a:buNone/>
              <a:tabLst/>
              <a:defRPr/>
            </a:pPr>
            <a:r>
              <a:rPr kumimoji="0" lang="en-IN" sz="4700" b="1" i="0" u="none" strike="noStrike" kern="1200" cap="none" spc="0" normalizeH="0" baseline="0" noProof="0" dirty="0" smtClean="0">
                <a:ln>
                  <a:noFill/>
                </a:ln>
                <a:effectLst/>
                <a:uLnTx/>
                <a:uFillTx/>
                <a:latin typeface="Libre Baskerville"/>
                <a:ea typeface="Libre Baskerville"/>
                <a:cs typeface="Libre Baskerville"/>
                <a:sym typeface="Libre Baskerville"/>
              </a:rPr>
              <a:t>Generative</a:t>
            </a:r>
            <a:r>
              <a:rPr kumimoji="0" lang="en-IN" sz="4700" b="1" i="0" u="none" strike="noStrike" kern="1200" cap="none" spc="0" normalizeH="0" noProof="0" dirty="0" smtClean="0">
                <a:ln>
                  <a:noFill/>
                </a:ln>
                <a:solidFill>
                  <a:srgbClr val="222A35"/>
                </a:solidFill>
                <a:effectLst/>
                <a:uLnTx/>
                <a:uFillTx/>
                <a:latin typeface="Libre Baskerville"/>
                <a:ea typeface="Libre Baskerville"/>
                <a:cs typeface="Libre Baskerville"/>
                <a:sym typeface="Libre Baskerville"/>
              </a:rPr>
              <a:t> </a:t>
            </a:r>
            <a:r>
              <a:rPr kumimoji="0" lang="en-IN" sz="4700" b="1" i="0" u="none" strike="noStrike" kern="1200" cap="none" spc="0" normalizeH="0" noProof="0" dirty="0" smtClean="0">
                <a:ln>
                  <a:noFill/>
                </a:ln>
                <a:effectLst/>
                <a:uLnTx/>
                <a:uFillTx/>
                <a:latin typeface="Libre Baskerville"/>
                <a:ea typeface="Libre Baskerville"/>
                <a:cs typeface="Libre Baskerville"/>
                <a:sym typeface="Libre Baskerville"/>
              </a:rPr>
              <a:t>A</a:t>
            </a:r>
            <a:r>
              <a:rPr kumimoji="0" lang="en-IN" sz="4700" b="1" i="0" u="none" strike="noStrike" kern="1200" cap="none" spc="0" normalizeH="0" baseline="0" noProof="0" dirty="0" smtClean="0">
                <a:ln>
                  <a:noFill/>
                </a:ln>
                <a:effectLst/>
                <a:uLnTx/>
                <a:uFillTx/>
                <a:latin typeface="Libre Baskerville"/>
                <a:ea typeface="Libre Baskerville"/>
                <a:cs typeface="Libre Baskerville"/>
                <a:sym typeface="Libre Baskerville"/>
              </a:rPr>
              <a:t>dversarial</a:t>
            </a:r>
            <a:r>
              <a:rPr kumimoji="0" lang="en-IN" sz="4700" b="1" i="0" u="none" strike="noStrike" kern="1200" cap="none" spc="0" normalizeH="0" baseline="0" noProof="0" dirty="0" smtClean="0">
                <a:ln>
                  <a:noFill/>
                </a:ln>
                <a:solidFill>
                  <a:srgbClr val="222A35"/>
                </a:solidFill>
                <a:effectLst/>
                <a:uLnTx/>
                <a:uFillTx/>
                <a:latin typeface="Libre Baskerville"/>
                <a:ea typeface="Libre Baskerville"/>
                <a:cs typeface="Libre Baskerville"/>
                <a:sym typeface="Libre Baskerville"/>
              </a:rPr>
              <a:t> </a:t>
            </a:r>
            <a:r>
              <a:rPr kumimoji="0" lang="en-IN" sz="4700" b="1" i="0" u="none" strike="noStrike" kern="1200" cap="none" spc="0" normalizeH="0" baseline="0" noProof="0" dirty="0" smtClean="0">
                <a:ln>
                  <a:noFill/>
                </a:ln>
                <a:effectLst/>
                <a:uLnTx/>
                <a:uFillTx/>
                <a:latin typeface="Libre Baskerville"/>
                <a:ea typeface="Libre Baskerville"/>
                <a:cs typeface="Libre Baskerville"/>
                <a:sym typeface="Libre Baskerville"/>
              </a:rPr>
              <a:t>Networks(GANs):</a:t>
            </a:r>
          </a:p>
          <a:p>
            <a:pPr marL="0" marR="0" lvl="0" indent="0" algn="just" defTabSz="914400" rtl="0" eaLnBrk="1" fontAlgn="auto" latinLnBrk="0" hangingPunct="1">
              <a:lnSpc>
                <a:spcPct val="100000"/>
              </a:lnSpc>
              <a:spcBef>
                <a:spcPts val="0"/>
              </a:spcBef>
              <a:spcAft>
                <a:spcPts val="0"/>
              </a:spcAft>
              <a:buClr>
                <a:schemeClr val="dk1"/>
              </a:buClr>
              <a:buSzPts val="1100"/>
              <a:buFont typeface="Georgia"/>
              <a:buNone/>
              <a:tabLst/>
              <a:defRPr/>
            </a:pPr>
            <a:endParaRPr kumimoji="0" lang="en-IN" sz="4700" b="1" i="0" u="none" strike="noStrike" kern="1200" cap="none" spc="0" normalizeH="0" baseline="0" noProof="0" dirty="0" smtClean="0">
              <a:ln>
                <a:noFill/>
              </a:ln>
              <a:solidFill>
                <a:srgbClr val="222A35"/>
              </a:solidFill>
              <a:effectLst/>
              <a:uLnTx/>
              <a:uFillTx/>
              <a:latin typeface="Times New Roman"/>
              <a:ea typeface="Times New Roman"/>
              <a:cs typeface="Times New Roman"/>
              <a:sym typeface="Times New Roman"/>
            </a:endParaRPr>
          </a:p>
          <a:p>
            <a:pPr marL="0" marR="0" lvl="0" indent="0" algn="just" defTabSz="914400" rtl="0" eaLnBrk="1" fontAlgn="auto" latinLnBrk="0" hangingPunct="1">
              <a:lnSpc>
                <a:spcPct val="100000"/>
              </a:lnSpc>
              <a:spcBef>
                <a:spcPts val="0"/>
              </a:spcBef>
              <a:spcAft>
                <a:spcPts val="0"/>
              </a:spcAft>
              <a:buClr>
                <a:schemeClr val="dk1"/>
              </a:buClr>
              <a:buSzPts val="1100"/>
              <a:buFont typeface="Georgia"/>
              <a:buNone/>
              <a:tabLst/>
              <a:defRPr/>
            </a:pPr>
            <a:endParaRPr kumimoji="0" lang="en-IN" sz="4700" b="0" i="0" u="none" strike="noStrike" kern="1200" cap="none" spc="0" normalizeH="0" baseline="0" noProof="0" dirty="0" smtClean="0">
              <a:ln>
                <a:noFill/>
              </a:ln>
              <a:solidFill>
                <a:schemeClr val="tx2"/>
              </a:solidFill>
              <a:effectLst/>
              <a:uLnTx/>
              <a:uFillTx/>
              <a:latin typeface="Times New Roman"/>
              <a:ea typeface="Times New Roman"/>
              <a:cs typeface="Times New Roman"/>
              <a:sym typeface="Times New Roman"/>
            </a:endParaRPr>
          </a:p>
          <a:p>
            <a:pPr marL="0" marR="0" lvl="0" indent="0" algn="just" defTabSz="914400" rtl="0" eaLnBrk="1" fontAlgn="auto" latinLnBrk="0" hangingPunct="1">
              <a:lnSpc>
                <a:spcPct val="100000"/>
              </a:lnSpc>
              <a:spcBef>
                <a:spcPts val="0"/>
              </a:spcBef>
              <a:spcAft>
                <a:spcPts val="0"/>
              </a:spcAft>
              <a:buClr>
                <a:schemeClr val="dk1"/>
              </a:buClr>
              <a:buSzPts val="1100"/>
              <a:buFont typeface="Arial"/>
              <a:buNone/>
              <a:tabLst/>
              <a:defRPr/>
            </a:pPr>
            <a:endParaRPr kumimoji="0" lang="en-IN" sz="3500" b="1" i="1" u="none" strike="noStrike" kern="1200" cap="none" spc="0" normalizeH="0" baseline="0" noProof="0" dirty="0">
              <a:ln>
                <a:noFill/>
              </a:ln>
              <a:solidFill>
                <a:schemeClr val="tx2"/>
              </a:solidFill>
              <a:effectLst/>
              <a:uLnTx/>
              <a:uFillTx/>
              <a:latin typeface="Times New Roman"/>
              <a:ea typeface="Times New Roman"/>
              <a:cs typeface="Times New Roman"/>
              <a:sym typeface="Times New Roman"/>
            </a:endParaRPr>
          </a:p>
        </p:txBody>
      </p:sp>
      <p:sp>
        <p:nvSpPr>
          <p:cNvPr id="6" name="Google Shape;100;p1"/>
          <p:cNvSpPr txBox="1"/>
          <p:nvPr/>
        </p:nvSpPr>
        <p:spPr>
          <a:xfrm>
            <a:off x="426974" y="4816675"/>
            <a:ext cx="3306825" cy="12464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b="1" dirty="0">
                <a:latin typeface="Calibri"/>
                <a:ea typeface="Calibri"/>
                <a:cs typeface="Calibri"/>
                <a:sym typeface="Calibri"/>
              </a:rPr>
              <a:t>Guide Name:</a:t>
            </a:r>
            <a:endParaRPr sz="2300" b="1">
              <a:latin typeface="Calibri"/>
              <a:ea typeface="Calibri"/>
              <a:cs typeface="Calibri"/>
              <a:sym typeface="Calibri"/>
            </a:endParaRPr>
          </a:p>
          <a:p>
            <a:pPr marL="0" lvl="0" indent="0" algn="l" rtl="0">
              <a:spcBef>
                <a:spcPts val="0"/>
              </a:spcBef>
              <a:spcAft>
                <a:spcPts val="0"/>
              </a:spcAft>
              <a:buNone/>
            </a:pPr>
            <a:r>
              <a:rPr lang="en-IN" sz="2300" b="1" dirty="0" smtClean="0">
                <a:latin typeface="Calibri"/>
                <a:ea typeface="Calibri"/>
                <a:cs typeface="Calibri"/>
                <a:sym typeface="Calibri"/>
              </a:rPr>
              <a:t>Dr. </a:t>
            </a:r>
            <a:r>
              <a:rPr lang="en-IN" sz="2300" b="1" dirty="0" err="1" smtClean="0">
                <a:latin typeface="Calibri"/>
                <a:ea typeface="Calibri"/>
                <a:cs typeface="Calibri"/>
                <a:sym typeface="Calibri"/>
              </a:rPr>
              <a:t>Vijaya</a:t>
            </a:r>
            <a:r>
              <a:rPr lang="en-IN" sz="2300" b="1" dirty="0" smtClean="0">
                <a:latin typeface="Calibri"/>
                <a:ea typeface="Calibri"/>
                <a:cs typeface="Calibri"/>
                <a:sym typeface="Calibri"/>
              </a:rPr>
              <a:t> </a:t>
            </a:r>
            <a:r>
              <a:rPr lang="en-IN" sz="2300" b="1" dirty="0" err="1" smtClean="0">
                <a:latin typeface="Calibri"/>
                <a:ea typeface="Calibri"/>
                <a:cs typeface="Calibri"/>
                <a:sym typeface="Calibri"/>
              </a:rPr>
              <a:t>Raghavan</a:t>
            </a:r>
            <a:r>
              <a:rPr lang="en-IN" sz="2300" b="1" dirty="0" smtClean="0">
                <a:latin typeface="Calibri"/>
                <a:ea typeface="Calibri"/>
                <a:cs typeface="Calibri"/>
                <a:sym typeface="Calibri"/>
              </a:rPr>
              <a:t> PhD</a:t>
            </a:r>
          </a:p>
          <a:p>
            <a:pPr marL="0" lvl="0" indent="0" algn="l" rtl="0">
              <a:spcBef>
                <a:spcPts val="0"/>
              </a:spcBef>
              <a:spcAft>
                <a:spcPts val="0"/>
              </a:spcAft>
              <a:buNone/>
            </a:pPr>
            <a:r>
              <a:rPr lang="en-IN" sz="2300" b="1" dirty="0" smtClean="0">
                <a:latin typeface="Calibri"/>
                <a:ea typeface="Calibri"/>
                <a:cs typeface="Calibri"/>
                <a:sym typeface="Calibri"/>
              </a:rPr>
              <a:t>HOD Dept Of CSE</a:t>
            </a:r>
            <a:endParaRPr sz="2300" b="1">
              <a:latin typeface="Calibri"/>
              <a:ea typeface="Calibri"/>
              <a:cs typeface="Calibri"/>
              <a:sym typeface="Calibri"/>
            </a:endParaRPr>
          </a:p>
        </p:txBody>
      </p:sp>
      <p:sp>
        <p:nvSpPr>
          <p:cNvPr id="7" name="Google Shape;101;p1"/>
          <p:cNvSpPr txBox="1"/>
          <p:nvPr/>
        </p:nvSpPr>
        <p:spPr>
          <a:xfrm>
            <a:off x="5223200" y="5001324"/>
            <a:ext cx="32316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200" b="1" dirty="0">
                <a:latin typeface="Calibri"/>
                <a:ea typeface="Calibri"/>
                <a:cs typeface="Calibri"/>
                <a:sym typeface="Calibri"/>
              </a:rPr>
              <a:t>Mohammad </a:t>
            </a:r>
            <a:r>
              <a:rPr lang="en-IN" sz="2200" b="1" dirty="0" err="1" smtClean="0">
                <a:latin typeface="Calibri"/>
                <a:ea typeface="Calibri"/>
                <a:cs typeface="Calibri"/>
                <a:sym typeface="Calibri"/>
              </a:rPr>
              <a:t>Thousif</a:t>
            </a:r>
            <a:endParaRPr sz="2200" b="1">
              <a:latin typeface="Calibri"/>
              <a:ea typeface="Calibri"/>
              <a:cs typeface="Calibri"/>
              <a:sym typeface="Calibri"/>
            </a:endParaRPr>
          </a:p>
          <a:p>
            <a:pPr marL="0" lvl="0" indent="0" algn="l" rtl="0">
              <a:spcBef>
                <a:spcPts val="0"/>
              </a:spcBef>
              <a:spcAft>
                <a:spcPts val="0"/>
              </a:spcAft>
              <a:buNone/>
            </a:pPr>
            <a:r>
              <a:rPr lang="en-IN" sz="2200" b="1" dirty="0" smtClean="0">
                <a:latin typeface="Calibri"/>
                <a:ea typeface="Calibri"/>
                <a:cs typeface="Calibri"/>
                <a:sym typeface="Calibri"/>
              </a:rPr>
              <a:t>1HM19CS023</a:t>
            </a:r>
            <a:endParaRPr sz="22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Title 1"/>
          <p:cNvSpPr txBox="1">
            <a:spLocks/>
          </p:cNvSpPr>
          <p:nvPr/>
        </p:nvSpPr>
        <p:spPr>
          <a:xfrm>
            <a:off x="457200" y="1143000"/>
            <a:ext cx="8229600" cy="1066800"/>
          </a:xfrm>
          <a:prstGeom prst="rect">
            <a:avLst/>
          </a:prstGeom>
        </p:spPr>
        <p:txBody>
          <a:bodyPr vert="horz" anchor="ctr">
            <a:normAutofit fontScale="90000" lnSpcReduction="10000"/>
          </a:bodyPr>
          <a:lstStyle/>
          <a:p>
            <a:pPr marL="457200" marR="0" lvl="0" indent="-342900" algn="l" defTabSz="914400" rtl="0" eaLnBrk="1" fontAlgn="auto" latinLnBrk="0" hangingPunct="1">
              <a:lnSpc>
                <a:spcPct val="90000"/>
              </a:lnSpc>
              <a:spcBef>
                <a:spcPts val="750"/>
              </a:spcBef>
              <a:spcAft>
                <a:spcPts val="0"/>
              </a:spcAft>
              <a:buClrTx/>
              <a:buSzTx/>
              <a:buFontTx/>
              <a:buNone/>
              <a:tabLst/>
              <a:defRPr/>
            </a:pPr>
            <a:r>
              <a:rPr kumimoji="0" lang="en-IN" sz="4000" b="1" i="0" u="none" strike="noStrike" kern="1200" cap="none" spc="0" normalizeH="0" baseline="0" noProof="0" smtClean="0">
                <a:ln>
                  <a:noFill/>
                </a:ln>
                <a:solidFill>
                  <a:schemeClr val="tx2"/>
                </a:solidFill>
                <a:effectLst/>
                <a:uLnTx/>
                <a:uFillTx/>
                <a:latin typeface="+mj-lt"/>
                <a:ea typeface="+mj-ea"/>
                <a:cs typeface="+mj-cs"/>
              </a:rPr>
              <a:t>Proposed System Design</a:t>
            </a:r>
            <a:r>
              <a:rPr kumimoji="0" lang="en-IN" sz="4000" b="0" i="0" u="none" strike="noStrike" kern="1200" cap="none" spc="0" normalizeH="0" baseline="0" noProof="0" smtClean="0">
                <a:ln>
                  <a:noFill/>
                </a:ln>
                <a:solidFill>
                  <a:schemeClr val="tx2"/>
                </a:solidFill>
                <a:effectLst/>
                <a:uLnTx/>
                <a:uFillTx/>
                <a:latin typeface="+mj-lt"/>
                <a:ea typeface="+mj-ea"/>
                <a:cs typeface="+mj-cs"/>
              </a:rPr>
              <a:t/>
            </a:r>
            <a:br>
              <a:rPr kumimoji="0" lang="en-IN" sz="4000" b="0" i="0" u="none" strike="noStrike" kern="1200" cap="none" spc="0" normalizeH="0" baseline="0" noProof="0" smtClean="0">
                <a:ln>
                  <a:noFill/>
                </a:ln>
                <a:solidFill>
                  <a:schemeClr val="tx2"/>
                </a:solidFill>
                <a:effectLst/>
                <a:uLnTx/>
                <a:uFillTx/>
                <a:latin typeface="+mj-lt"/>
                <a:ea typeface="+mj-ea"/>
                <a:cs typeface="+mj-cs"/>
              </a:rPr>
            </a:b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2249424"/>
            <a:ext cx="8229600" cy="4325112"/>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Google Shape;122;g231052d15d9_0_28"/>
          <p:cNvPicPr preferRelativeResize="0"/>
          <p:nvPr/>
        </p:nvPicPr>
        <p:blipFill>
          <a:blip r:embed="rId2">
            <a:alphaModFix/>
          </a:blip>
          <a:stretch>
            <a:fillRect/>
          </a:stretch>
        </p:blipFill>
        <p:spPr>
          <a:xfrm>
            <a:off x="260650" y="2286000"/>
            <a:ext cx="8464574" cy="36576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Advantages of Proposed System</a:t>
            </a:r>
            <a:endParaRPr lang="en-US" sz="3600" dirty="0"/>
          </a:p>
        </p:txBody>
      </p:sp>
      <p:sp>
        <p:nvSpPr>
          <p:cNvPr id="3" name="Content Placeholder 2"/>
          <p:cNvSpPr>
            <a:spLocks noGrp="1"/>
          </p:cNvSpPr>
          <p:nvPr>
            <p:ph idx="1"/>
          </p:nvPr>
        </p:nvSpPr>
        <p:spPr/>
        <p:txBody>
          <a:bodyPr>
            <a:normAutofit/>
          </a:bodyPr>
          <a:lstStyle/>
          <a:p>
            <a:pPr>
              <a:buNone/>
            </a:pPr>
            <a:r>
              <a:rPr lang="en-US" dirty="0" smtClean="0"/>
              <a:t> </a:t>
            </a:r>
            <a:endParaRPr lang="en-US" sz="2100" dirty="0" smtClean="0"/>
          </a:p>
          <a:p>
            <a:pPr>
              <a:buNone/>
            </a:pPr>
            <a:r>
              <a:rPr lang="en-US" dirty="0" smtClean="0"/>
              <a:t> </a:t>
            </a:r>
            <a:r>
              <a:rPr lang="en-US" sz="2400" dirty="0" smtClean="0"/>
              <a:t>Why GANs</a:t>
            </a:r>
            <a:r>
              <a:rPr lang="en-US" sz="2400" dirty="0" smtClean="0"/>
              <a:t>?</a:t>
            </a:r>
            <a:endParaRPr lang="en-US" sz="2400" dirty="0" smtClean="0"/>
          </a:p>
          <a:p>
            <a:pPr>
              <a:buNone/>
            </a:pPr>
            <a:r>
              <a:rPr lang="en-US" sz="1600" dirty="0" smtClean="0"/>
              <a:t>•</a:t>
            </a:r>
            <a:r>
              <a:rPr lang="en-US" dirty="0" smtClean="0"/>
              <a:t>   </a:t>
            </a:r>
            <a:r>
              <a:rPr lang="en-US" sz="1800" dirty="0" smtClean="0"/>
              <a:t>Sampling </a:t>
            </a:r>
            <a:r>
              <a:rPr lang="en-US" sz="1800" dirty="0" smtClean="0"/>
              <a:t>(or generation) is straightforward.</a:t>
            </a:r>
            <a:r>
              <a:rPr lang="en-US" sz="1800" dirty="0" smtClean="0"/>
              <a:t> </a:t>
            </a:r>
            <a:endParaRPr lang="en-US" sz="1900" dirty="0" smtClean="0"/>
          </a:p>
          <a:p>
            <a:r>
              <a:rPr lang="en-US" sz="1900" dirty="0" smtClean="0"/>
              <a:t> </a:t>
            </a:r>
            <a:r>
              <a:rPr lang="en-US" sz="1900" dirty="0" smtClean="0"/>
              <a:t>Training doesn't involve Maximum Likelihood estimation.</a:t>
            </a:r>
          </a:p>
          <a:p>
            <a:r>
              <a:rPr lang="en-US" sz="1900" dirty="0" smtClean="0"/>
              <a:t> </a:t>
            </a:r>
            <a:r>
              <a:rPr lang="en-US" sz="1900" dirty="0" smtClean="0"/>
              <a:t>Robust to </a:t>
            </a:r>
            <a:r>
              <a:rPr lang="en-US" sz="1900" dirty="0" err="1" smtClean="0"/>
              <a:t>Overfitting</a:t>
            </a:r>
            <a:r>
              <a:rPr lang="en-US" sz="1900" dirty="0" smtClean="0"/>
              <a:t> since Generator never sees the training data.</a:t>
            </a:r>
          </a:p>
          <a:p>
            <a:r>
              <a:rPr lang="en-US" sz="1900" dirty="0" smtClean="0"/>
              <a:t> </a:t>
            </a:r>
            <a:r>
              <a:rPr lang="en-US" sz="1900" dirty="0" smtClean="0"/>
              <a:t>Empirically, GANs are good at capturing the modes of the distribution</a:t>
            </a:r>
            <a:endParaRPr lang="en-US" sz="19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3600" dirty="0" smtClean="0"/>
              <a:t>Implementation</a:t>
            </a:r>
            <a:endParaRPr lang="en-US" sz="3600" dirty="0"/>
          </a:p>
        </p:txBody>
      </p:sp>
      <p:sp>
        <p:nvSpPr>
          <p:cNvPr id="3" name="Content Placeholder 2"/>
          <p:cNvSpPr>
            <a:spLocks noGrp="1"/>
          </p:cNvSpPr>
          <p:nvPr>
            <p:ph idx="1"/>
          </p:nvPr>
        </p:nvSpPr>
        <p:spPr>
          <a:xfrm>
            <a:off x="457200" y="1600200"/>
            <a:ext cx="8229600" cy="4974336"/>
          </a:xfrm>
        </p:spPr>
        <p:txBody>
          <a:bodyPr>
            <a:normAutofit/>
          </a:bodyPr>
          <a:lstStyle/>
          <a:p>
            <a:endParaRPr lang="en-US" sz="1800" dirty="0" smtClean="0"/>
          </a:p>
          <a:p>
            <a:pPr lvl="0"/>
            <a:r>
              <a:rPr lang="en-US" sz="1800" b="1" dirty="0" smtClean="0">
                <a:solidFill>
                  <a:srgbClr val="000000"/>
                </a:solidFill>
              </a:rPr>
              <a:t>The loss function:</a:t>
            </a:r>
          </a:p>
          <a:p>
            <a:pPr lvl="0"/>
            <a:r>
              <a:rPr lang="en-US" sz="1800" dirty="0" smtClean="0">
                <a:solidFill>
                  <a:srgbClr val="000000"/>
                </a:solidFill>
              </a:rPr>
              <a:t>𝑚𝑖𝑛 𝑚𝑎𝑥 V(D,G) = 𝐸𝑥∈𝑋  [log 𝐷(𝑥)] + 𝐸</a:t>
            </a:r>
            <a:r>
              <a:rPr lang="en-US" sz="1800" dirty="0" err="1" smtClean="0">
                <a:solidFill>
                  <a:srgbClr val="000000"/>
                </a:solidFill>
              </a:rPr>
              <a:t>z∈Z</a:t>
            </a:r>
            <a:r>
              <a:rPr lang="en-US" sz="1800" dirty="0" smtClean="0">
                <a:solidFill>
                  <a:srgbClr val="000000"/>
                </a:solidFill>
              </a:rPr>
              <a:t> [log (1 − 𝐷(𝐺(𝑧)))]</a:t>
            </a:r>
          </a:p>
          <a:p>
            <a:pPr lvl="0">
              <a:buClr>
                <a:schemeClr val="dk1"/>
              </a:buClr>
              <a:buSzPts val="1100"/>
              <a:buNone/>
            </a:pPr>
            <a:r>
              <a:rPr lang="en-US" sz="1800" dirty="0" smtClean="0">
                <a:solidFill>
                  <a:srgbClr val="000000"/>
                </a:solidFill>
              </a:rPr>
              <a:t>      </a:t>
            </a:r>
            <a:r>
              <a:rPr lang="en-US" sz="1800" dirty="0" smtClean="0">
                <a:solidFill>
                  <a:srgbClr val="000000"/>
                </a:solidFill>
              </a:rPr>
              <a:t>𝐺       𝐷</a:t>
            </a:r>
          </a:p>
          <a:p>
            <a:pPr lvl="0"/>
            <a:endParaRPr lang="en-US" sz="1800" dirty="0" smtClean="0">
              <a:solidFill>
                <a:srgbClr val="000000"/>
              </a:solidFill>
            </a:endParaRPr>
          </a:p>
          <a:p>
            <a:pPr marL="457200" lvl="0" indent="-355600">
              <a:buClr>
                <a:srgbClr val="000000"/>
              </a:buClr>
              <a:buSzPts val="2000"/>
            </a:pPr>
            <a:r>
              <a:rPr lang="en-US" sz="1800" dirty="0" smtClean="0">
                <a:solidFill>
                  <a:srgbClr val="000000"/>
                </a:solidFill>
              </a:rPr>
              <a:t>D(x) is the discriminator’s estimate of the probability that real data instance x is real.</a:t>
            </a:r>
          </a:p>
          <a:p>
            <a:pPr marL="457200" lvl="0" indent="-355600">
              <a:buClr>
                <a:srgbClr val="000000"/>
              </a:buClr>
              <a:buSzPts val="2000"/>
            </a:pPr>
            <a:r>
              <a:rPr lang="en-US" sz="1800" dirty="0" smtClean="0">
                <a:solidFill>
                  <a:srgbClr val="000000"/>
                </a:solidFill>
              </a:rPr>
              <a:t>Ex is the expected value over all real data instances.</a:t>
            </a:r>
          </a:p>
          <a:p>
            <a:pPr marL="457200" lvl="0" indent="-355600">
              <a:buClr>
                <a:srgbClr val="000000"/>
              </a:buClr>
              <a:buSzPts val="2000"/>
            </a:pPr>
            <a:r>
              <a:rPr lang="en-US" sz="1800" dirty="0" smtClean="0">
                <a:solidFill>
                  <a:srgbClr val="000000"/>
                </a:solidFill>
              </a:rPr>
              <a:t>G(z) is the generator’s output when given noise z.</a:t>
            </a:r>
          </a:p>
          <a:p>
            <a:pPr marL="457200" lvl="0" indent="-355600">
              <a:buClr>
                <a:srgbClr val="000000"/>
              </a:buClr>
              <a:buSzPts val="2000"/>
            </a:pPr>
            <a:r>
              <a:rPr lang="en-US" sz="1800" dirty="0" smtClean="0">
                <a:solidFill>
                  <a:srgbClr val="000000"/>
                </a:solidFill>
              </a:rPr>
              <a:t>D(G(z)) is the discriminator’s estimate of the probability that a fake instance is real.</a:t>
            </a:r>
          </a:p>
          <a:p>
            <a:pPr marL="457200" lvl="0" indent="-355600">
              <a:buClr>
                <a:srgbClr val="000000"/>
              </a:buClr>
              <a:buSzPts val="2000"/>
            </a:pPr>
            <a:r>
              <a:rPr lang="en-US" sz="1800" dirty="0" err="1" smtClean="0">
                <a:solidFill>
                  <a:srgbClr val="000000"/>
                </a:solidFill>
              </a:rPr>
              <a:t>Ez</a:t>
            </a:r>
            <a:r>
              <a:rPr lang="en-US" sz="1800" dirty="0" smtClean="0">
                <a:solidFill>
                  <a:srgbClr val="000000"/>
                </a:solidFill>
              </a:rPr>
              <a:t> is the expected value over all random inputs to the generator (in effect, the expected value over all generated fake instances G(z))</a:t>
            </a:r>
          </a:p>
          <a:p>
            <a:pPr lvl="0">
              <a:buClr>
                <a:schemeClr val="dk1"/>
              </a:buClr>
              <a:buSzPts val="1100"/>
            </a:pPr>
            <a:endParaRPr lang="en-US" sz="1800" dirty="0" smtClean="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Title 1"/>
          <p:cNvSpPr txBox="1">
            <a:spLocks/>
          </p:cNvSpPr>
          <p:nvPr/>
        </p:nvSpPr>
        <p:spPr>
          <a:xfrm>
            <a:off x="457200" y="1143000"/>
            <a:ext cx="8229600" cy="1066800"/>
          </a:xfrm>
          <a:prstGeom prst="rect">
            <a:avLst/>
          </a:prstGeom>
        </p:spPr>
        <p:txBody>
          <a:bodyPr vert="horz"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
            </a:r>
            <a:br>
              <a:rPr kumimoji="0" lang="en-US" sz="4000" b="0" i="0" u="none" strike="noStrike" kern="1200" cap="none" spc="0" normalizeH="0" baseline="0" noProof="0" smtClean="0">
                <a:ln>
                  <a:noFill/>
                </a:ln>
                <a:solidFill>
                  <a:schemeClr val="tx2"/>
                </a:solidFill>
                <a:effectLst/>
                <a:uLnTx/>
                <a:uFillTx/>
                <a:latin typeface="+mj-lt"/>
                <a:ea typeface="+mj-ea"/>
                <a:cs typeface="+mj-cs"/>
              </a:rPr>
            </a:b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57200" y="2249424"/>
            <a:ext cx="8229600" cy="4325112"/>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Google Shape;142;g231052d15d9_0_62"/>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IN"/>
              <a:pPr marL="0" lvl="0" indent="0" algn="r" rtl="0">
                <a:spcBef>
                  <a:spcPts val="0"/>
                </a:spcBef>
                <a:spcAft>
                  <a:spcPts val="0"/>
                </a:spcAft>
                <a:buClr>
                  <a:srgbClr val="000000"/>
                </a:buClr>
                <a:buSzPts val="900"/>
                <a:buFont typeface="Arial"/>
                <a:buNone/>
              </a:pPr>
              <a:t>13</a:t>
            </a:fld>
            <a:endParaRPr/>
          </a:p>
        </p:txBody>
      </p:sp>
      <p:pic>
        <p:nvPicPr>
          <p:cNvPr id="7" name="Google Shape;143;g231052d15d9_0_62"/>
          <p:cNvPicPr preferRelativeResize="0"/>
          <p:nvPr/>
        </p:nvPicPr>
        <p:blipFill>
          <a:blip r:embed="rId2">
            <a:alphaModFix/>
          </a:blip>
          <a:stretch>
            <a:fillRect/>
          </a:stretch>
        </p:blipFill>
        <p:spPr>
          <a:xfrm>
            <a:off x="225525" y="1354550"/>
            <a:ext cx="8839201" cy="3366493"/>
          </a:xfrm>
          <a:prstGeom prst="rect">
            <a:avLst/>
          </a:prstGeom>
          <a:noFill/>
          <a:ln>
            <a:noFill/>
          </a:ln>
        </p:spPr>
      </p:pic>
      <p:sp>
        <p:nvSpPr>
          <p:cNvPr id="8" name="Google Shape;144;g231052d15d9_0_62"/>
          <p:cNvSpPr txBox="1"/>
          <p:nvPr/>
        </p:nvSpPr>
        <p:spPr>
          <a:xfrm>
            <a:off x="1582175" y="5006775"/>
            <a:ext cx="5395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b="1">
                <a:latin typeface="Calibri"/>
                <a:ea typeface="Calibri"/>
                <a:cs typeface="Calibri"/>
                <a:sym typeface="Calibri"/>
              </a:rPr>
              <a:t>Demonstration of working of GANs</a:t>
            </a:r>
            <a:endParaRPr sz="19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Testing and Results</a:t>
            </a:r>
            <a:endParaRPr lang="en-US" sz="3600" dirty="0"/>
          </a:p>
        </p:txBody>
      </p:sp>
      <p:pic>
        <p:nvPicPr>
          <p:cNvPr id="4" name="Google Shape;136;g231052d15d9_0_54"/>
          <p:cNvPicPr preferRelativeResize="0">
            <a:picLocks noGrp="1"/>
          </p:cNvPicPr>
          <p:nvPr>
            <p:ph idx="1"/>
          </p:nvPr>
        </p:nvPicPr>
        <p:blipFill>
          <a:blip r:embed="rId2">
            <a:alphaModFix/>
          </a:blip>
          <a:stretch>
            <a:fillRect/>
          </a:stretch>
        </p:blipFill>
        <p:spPr>
          <a:xfrm>
            <a:off x="1066800" y="1981200"/>
            <a:ext cx="6553200" cy="4592638"/>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Google Shape;151;g231052d15d9_0_71"/>
          <p:cNvPicPr preferRelativeResize="0"/>
          <p:nvPr/>
        </p:nvPicPr>
        <p:blipFill>
          <a:blip r:embed="rId2">
            <a:alphaModFix/>
          </a:blip>
          <a:stretch>
            <a:fillRect/>
          </a:stretch>
        </p:blipFill>
        <p:spPr>
          <a:xfrm>
            <a:off x="1158550" y="1074925"/>
            <a:ext cx="6689924" cy="47081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Google Shape;171;g1769f2b85d6_0_1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IN"/>
              <a:pPr marL="0" lvl="0" indent="0" algn="r" rtl="0">
                <a:lnSpc>
                  <a:spcPct val="100000"/>
                </a:lnSpc>
                <a:spcBef>
                  <a:spcPts val="0"/>
                </a:spcBef>
                <a:spcAft>
                  <a:spcPts val="0"/>
                </a:spcAft>
                <a:buClr>
                  <a:srgbClr val="000000"/>
                </a:buClr>
                <a:buSzPts val="900"/>
                <a:buFont typeface="Arial"/>
                <a:buNone/>
              </a:pPr>
              <a:t>16</a:t>
            </a:fld>
            <a:endParaRPr/>
          </a:p>
        </p:txBody>
      </p:sp>
      <p:cxnSp>
        <p:nvCxnSpPr>
          <p:cNvPr id="5" name="Google Shape;172;g1769f2b85d6_0_12"/>
          <p:cNvCxnSpPr/>
          <p:nvPr/>
        </p:nvCxnSpPr>
        <p:spPr>
          <a:xfrm rot="10800000" flipH="1">
            <a:off x="1894112" y="6590877"/>
            <a:ext cx="2463900" cy="1200"/>
          </a:xfrm>
          <a:prstGeom prst="straightConnector1">
            <a:avLst/>
          </a:prstGeom>
          <a:noFill/>
          <a:ln w="9525" cap="flat" cmpd="sng">
            <a:solidFill>
              <a:srgbClr val="3E6EC2"/>
            </a:solidFill>
            <a:prstDash val="solid"/>
            <a:round/>
            <a:headEnd type="none" w="sm" len="sm"/>
            <a:tailEnd type="triangle" w="med" len="med"/>
          </a:ln>
        </p:spPr>
      </p:cxnSp>
      <p:sp>
        <p:nvSpPr>
          <p:cNvPr id="6" name="Google Shape;175;g1769f2b85d6_0_12"/>
          <p:cNvSpPr txBox="1"/>
          <p:nvPr/>
        </p:nvSpPr>
        <p:spPr>
          <a:xfrm>
            <a:off x="555650" y="921225"/>
            <a:ext cx="3000000" cy="677078"/>
          </a:xfrm>
          <a:prstGeom prst="rect">
            <a:avLst/>
          </a:prstGeom>
          <a:noFill/>
          <a:ln>
            <a:noFill/>
          </a:ln>
        </p:spPr>
        <p:txBody>
          <a:bodyPr spcFirstLastPara="1" wrap="square" lIns="91425" tIns="91425" rIns="91425" bIns="91425" anchor="t" anchorCtr="0">
            <a:spAutoFit/>
          </a:bodyPr>
          <a:lstStyle/>
          <a:p>
            <a:pPr lvl="0">
              <a:defRPr/>
            </a:pPr>
            <a:r>
              <a:rPr lang="en-IN" sz="3200" b="1" dirty="0" smtClean="0">
                <a:solidFill>
                  <a:schemeClr val="tx2"/>
                </a:solidFill>
              </a:rPr>
              <a:t>Applications</a:t>
            </a:r>
            <a:endParaRPr lang="en-IN" sz="3200" b="1" dirty="0">
              <a:solidFill>
                <a:schemeClr val="tx2"/>
              </a:solidFill>
            </a:endParaRPr>
          </a:p>
        </p:txBody>
      </p:sp>
      <p:sp>
        <p:nvSpPr>
          <p:cNvPr id="7" name="Google Shape;176;g1769f2b85d6_0_12"/>
          <p:cNvSpPr txBox="1"/>
          <p:nvPr/>
        </p:nvSpPr>
        <p:spPr>
          <a:xfrm>
            <a:off x="353875" y="1628950"/>
            <a:ext cx="8437200" cy="49872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Calibri"/>
              <a:buAutoNum type="arabicPeriod"/>
            </a:pPr>
            <a:r>
              <a:rPr lang="en-IN" sz="2100" b="1" dirty="0">
                <a:latin typeface="Calibri"/>
                <a:ea typeface="Calibri"/>
                <a:cs typeface="Calibri"/>
                <a:sym typeface="Calibri"/>
              </a:rPr>
              <a:t>Data generation:</a:t>
            </a:r>
            <a:endParaRPr sz="21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en-IN" sz="1800" dirty="0">
                <a:latin typeface="Calibri"/>
                <a:ea typeface="Calibri"/>
                <a:cs typeface="Calibri"/>
                <a:sym typeface="Calibri"/>
              </a:rPr>
              <a:t>GANs can be used as a data generation once generator and discriminator are well tuned</a:t>
            </a: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en-IN" sz="1800" dirty="0">
                <a:latin typeface="Calibri"/>
                <a:ea typeface="Calibri"/>
                <a:cs typeface="Calibri"/>
                <a:sym typeface="Calibri"/>
              </a:rPr>
              <a:t>One advantage of GANs over other data generation techniques is that they can generate data that is highly variable and unpredictable.</a:t>
            </a: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en-IN" sz="1800" dirty="0">
                <a:latin typeface="Calibri"/>
                <a:ea typeface="Calibri"/>
                <a:cs typeface="Calibri"/>
                <a:sym typeface="Calibri"/>
              </a:rPr>
              <a:t>GANs can help organization for generating artificial large dataset from existing amount of data.</a:t>
            </a:r>
            <a:endParaRPr sz="1800">
              <a:latin typeface="Calibri"/>
              <a:ea typeface="Calibri"/>
              <a:cs typeface="Calibri"/>
              <a:sym typeface="Calibri"/>
            </a:endParaRPr>
          </a:p>
          <a:p>
            <a:pPr marL="457200" lvl="0" indent="-361950" algn="l" rtl="0">
              <a:spcBef>
                <a:spcPts val="0"/>
              </a:spcBef>
              <a:spcAft>
                <a:spcPts val="0"/>
              </a:spcAft>
              <a:buSzPts val="2100"/>
            </a:pPr>
            <a:r>
              <a:rPr lang="en-IN" sz="2100" b="1" dirty="0" smtClean="0">
                <a:latin typeface="Calibri"/>
                <a:ea typeface="Calibri"/>
                <a:cs typeface="Calibri"/>
                <a:sym typeface="Calibri"/>
              </a:rPr>
              <a:t>2.   Deep </a:t>
            </a:r>
            <a:r>
              <a:rPr lang="en-IN" sz="2100" b="1" dirty="0">
                <a:latin typeface="Calibri"/>
                <a:ea typeface="Calibri"/>
                <a:cs typeface="Calibri"/>
                <a:sym typeface="Calibri"/>
              </a:rPr>
              <a:t>fake detection:</a:t>
            </a:r>
            <a:endParaRPr sz="21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en-IN" sz="1800" dirty="0">
                <a:latin typeface="Calibri"/>
                <a:ea typeface="Calibri"/>
                <a:cs typeface="Calibri"/>
                <a:sym typeface="Calibri"/>
              </a:rPr>
              <a:t>GANs can be useful in detecting deep fake images generated by AI tools</a:t>
            </a: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en-IN" sz="1800" dirty="0">
                <a:latin typeface="Calibri"/>
                <a:ea typeface="Calibri"/>
                <a:cs typeface="Calibri"/>
                <a:sym typeface="Calibri"/>
              </a:rPr>
              <a:t>GANs can also be used to detect </a:t>
            </a:r>
            <a:r>
              <a:rPr lang="en-IN" sz="1800" dirty="0" err="1">
                <a:latin typeface="Calibri"/>
                <a:ea typeface="Calibri"/>
                <a:cs typeface="Calibri"/>
                <a:sym typeface="Calibri"/>
              </a:rPr>
              <a:t>deepfakes</a:t>
            </a:r>
            <a:r>
              <a:rPr lang="en-IN" sz="1800" dirty="0">
                <a:latin typeface="Calibri"/>
                <a:ea typeface="Calibri"/>
                <a:cs typeface="Calibri"/>
                <a:sym typeface="Calibri"/>
              </a:rPr>
              <a:t>. By training a GAN to distinguish between real and fake data, the discriminator part of the network can be used as a detector. This is because the discriminator has learned to identify the subtle differences between the real and fake data.</a:t>
            </a: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en-IN" sz="1800" dirty="0">
                <a:latin typeface="Calibri"/>
                <a:ea typeface="Calibri"/>
                <a:cs typeface="Calibri"/>
                <a:sym typeface="Calibri"/>
              </a:rPr>
              <a:t>One approach to </a:t>
            </a:r>
            <a:r>
              <a:rPr lang="en-IN" sz="1800" dirty="0" err="1">
                <a:latin typeface="Calibri"/>
                <a:ea typeface="Calibri"/>
                <a:cs typeface="Calibri"/>
                <a:sym typeface="Calibri"/>
              </a:rPr>
              <a:t>deepfake</a:t>
            </a:r>
            <a:r>
              <a:rPr lang="en-IN" sz="1800" dirty="0">
                <a:latin typeface="Calibri"/>
                <a:ea typeface="Calibri"/>
                <a:cs typeface="Calibri"/>
                <a:sym typeface="Calibri"/>
              </a:rPr>
              <a:t> detection using GANs is to train a GAN on a dataset of real images and a dataset of </a:t>
            </a:r>
            <a:r>
              <a:rPr lang="en-IN" sz="1800" dirty="0" err="1">
                <a:latin typeface="Calibri"/>
                <a:ea typeface="Calibri"/>
                <a:cs typeface="Calibri"/>
                <a:sym typeface="Calibri"/>
              </a:rPr>
              <a:t>deepfake</a:t>
            </a:r>
            <a:r>
              <a:rPr lang="en-IN" sz="1800" dirty="0">
                <a:latin typeface="Calibri"/>
                <a:ea typeface="Calibri"/>
                <a:cs typeface="Calibri"/>
                <a:sym typeface="Calibri"/>
              </a:rPr>
              <a:t> images. The GAN learns to distinguish between the two and the discriminator can be used to identify </a:t>
            </a:r>
            <a:r>
              <a:rPr lang="en-IN" sz="1800" dirty="0" err="1">
                <a:latin typeface="Calibri"/>
                <a:ea typeface="Calibri"/>
                <a:cs typeface="Calibri"/>
                <a:sym typeface="Calibri"/>
              </a:rPr>
              <a:t>deepfakes</a:t>
            </a:r>
            <a:r>
              <a:rPr lang="en-IN" sz="1800" dirty="0">
                <a:latin typeface="Calibri"/>
                <a:ea typeface="Calibri"/>
                <a:cs typeface="Calibri"/>
                <a:sym typeface="Calibri"/>
              </a:rPr>
              <a:t>. This approach has shown promising results in detecting </a:t>
            </a:r>
            <a:r>
              <a:rPr lang="en-IN" sz="1800" dirty="0" err="1">
                <a:latin typeface="Calibri"/>
                <a:ea typeface="Calibri"/>
                <a:cs typeface="Calibri"/>
                <a:sym typeface="Calibri"/>
              </a:rPr>
              <a:t>deepfakes</a:t>
            </a:r>
            <a:r>
              <a:rPr lang="en-IN" sz="1800" dirty="0">
                <a:latin typeface="Calibri"/>
                <a:ea typeface="Calibri"/>
                <a:cs typeface="Calibri"/>
                <a:sym typeface="Calibri"/>
              </a:rPr>
              <a:t> in images.</a:t>
            </a:r>
            <a:endParaRPr sz="18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Google Shape;182;g1769f2b85d6_0_49"/>
          <p:cNvSpPr txBox="1">
            <a:spLocks/>
          </p:cNvSpPr>
          <p:nvPr/>
        </p:nvSpPr>
        <p:spPr>
          <a:xfrm>
            <a:off x="70450" y="691125"/>
            <a:ext cx="7886700" cy="824100"/>
          </a:xfrm>
          <a:prstGeom prst="rect">
            <a:avLst/>
          </a:prstGeom>
          <a:noFill/>
          <a:ln>
            <a:noFill/>
          </a:ln>
        </p:spPr>
        <p:txBody>
          <a:bodyPr spcFirstLastPara="1" vert="horz"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Tx/>
              <a:buSzPts val="1400"/>
              <a:buFontTx/>
              <a:buNone/>
              <a:tabLst/>
              <a:defRPr/>
            </a:pPr>
            <a:r>
              <a:rPr kumimoji="0" lang="en-IN" sz="3600" b="1" i="0" u="none" strike="noStrike" kern="1200" cap="none" spc="0" normalizeH="0" baseline="0" noProof="0" dirty="0" smtClean="0">
                <a:ln>
                  <a:noFill/>
                </a:ln>
                <a:solidFill>
                  <a:schemeClr val="tx2"/>
                </a:solidFill>
                <a:effectLst/>
                <a:uLnTx/>
                <a:uFillTx/>
                <a:latin typeface="+mj-lt"/>
                <a:ea typeface="+mj-ea"/>
                <a:cs typeface="+mj-cs"/>
              </a:rPr>
              <a:t>Conclusion and Future work</a:t>
            </a:r>
            <a:endParaRPr kumimoji="0" lang="en-IN" sz="3600" b="1" i="0" u="none" strike="noStrike" kern="1200" cap="none" spc="0" normalizeH="0" baseline="0" noProof="0" dirty="0">
              <a:ln>
                <a:noFill/>
              </a:ln>
              <a:solidFill>
                <a:schemeClr val="tx2"/>
              </a:solidFill>
              <a:effectLst/>
              <a:uLnTx/>
              <a:uFillTx/>
              <a:latin typeface="+mj-lt"/>
              <a:ea typeface="+mj-ea"/>
              <a:cs typeface="+mj-cs"/>
            </a:endParaRPr>
          </a:p>
        </p:txBody>
      </p:sp>
      <p:sp>
        <p:nvSpPr>
          <p:cNvPr id="5" name="Google Shape;183;g1769f2b85d6_0_49"/>
          <p:cNvSpPr txBox="1">
            <a:spLocks/>
          </p:cNvSpPr>
          <p:nvPr/>
        </p:nvSpPr>
        <p:spPr>
          <a:xfrm>
            <a:off x="575475" y="1515225"/>
            <a:ext cx="8324700" cy="5041500"/>
          </a:xfrm>
          <a:prstGeom prst="rect">
            <a:avLst/>
          </a:prstGeom>
          <a:noFill/>
          <a:ln>
            <a:noFill/>
          </a:ln>
        </p:spPr>
        <p:txBody>
          <a:bodyPr spcFirstLastPara="1" vert="horz" wrap="square" lIns="91425" tIns="45700" rIns="91425" bIns="45700" anchor="t" anchorCtr="0">
            <a:noAutofit/>
          </a:bodyPr>
          <a:lstStyle/>
          <a:p>
            <a:pPr marL="457200" marR="0" lvl="0" indent="-368300" algn="l" defTabSz="914400" rtl="0" eaLnBrk="1" fontAlgn="auto" latinLnBrk="0" hangingPunct="1">
              <a:lnSpc>
                <a:spcPct val="115000"/>
              </a:lnSpc>
              <a:spcBef>
                <a:spcPts val="0"/>
              </a:spcBef>
              <a:spcAft>
                <a:spcPts val="0"/>
              </a:spcAft>
              <a:buClr>
                <a:srgbClr val="000000"/>
              </a:buClr>
              <a:buSzPts val="2200"/>
              <a:buFont typeface="Georgia"/>
              <a:buChar char="●"/>
              <a:tabLst/>
              <a:defRPr/>
            </a:pPr>
            <a:r>
              <a:rPr kumimoji="0" lang="en-US" sz="2000" i="0" u="none" strike="noStrike" kern="120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Although digital image synthesis is as old as image processing and machine vision, automatic  image  generation  techniques  are  still  discussed,  and  new  methods  are introduced every day</a:t>
            </a:r>
          </a:p>
          <a:p>
            <a:pPr marL="457200" marR="0" lvl="0" indent="-368300" algn="l" defTabSz="914400" rtl="0" eaLnBrk="1" fontAlgn="auto" latinLnBrk="0" hangingPunct="1">
              <a:lnSpc>
                <a:spcPct val="115000"/>
              </a:lnSpc>
              <a:spcBef>
                <a:spcPts val="0"/>
              </a:spcBef>
              <a:spcAft>
                <a:spcPts val="0"/>
              </a:spcAft>
              <a:buClr>
                <a:schemeClr val="accent3"/>
              </a:buClr>
              <a:buSzPts val="2200"/>
              <a:buFont typeface="Georgia"/>
              <a:buChar char="●"/>
              <a:tabLst/>
              <a:defRPr/>
            </a:pPr>
            <a:r>
              <a:rPr kumimoji="0" lang="en-US" sz="2000" i="0" u="none" strike="noStrike" kern="120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GAN can also be a suitable method for generating unlabeled continuous numerical data with the similarity between synthetic and real data distribution, and accuracy of synthetic data reaches 63% while the perfect ideal accuracy is 50%</a:t>
            </a:r>
          </a:p>
          <a:p>
            <a:pPr marL="457200" marR="0" lvl="0" indent="-368300" algn="l" defTabSz="914400" rtl="0" eaLnBrk="1" fontAlgn="auto" latinLnBrk="0" hangingPunct="1">
              <a:lnSpc>
                <a:spcPct val="115000"/>
              </a:lnSpc>
              <a:spcBef>
                <a:spcPts val="0"/>
              </a:spcBef>
              <a:spcAft>
                <a:spcPts val="0"/>
              </a:spcAft>
              <a:buClr>
                <a:schemeClr val="accent3"/>
              </a:buClr>
              <a:buSzPts val="2200"/>
              <a:buFont typeface="Arial"/>
              <a:buChar char="●"/>
              <a:tabLst/>
              <a:defRPr/>
            </a:pPr>
            <a:r>
              <a:rPr kumimoji="0" lang="en-US" sz="2000" i="0" u="none" strike="noStrike" kern="120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Despite their successes, GANs are still an active area of research, and there are many challenges to be addressed, such as mode collapse, stability issues, and the difficulty of evaluating the quality of generated samples. </a:t>
            </a:r>
            <a:endParaRPr kumimoji="0" lang="en-US" sz="2000" i="0" u="none" strike="noStrike" kern="1200" cap="none" spc="0" normalizeH="0" baseline="0" noProof="0" dirty="0" smtClean="0">
              <a:ln>
                <a:noFill/>
              </a:ln>
              <a:solidFill>
                <a:srgbClr val="000000"/>
              </a:solidFill>
              <a:effectLst/>
              <a:uLnTx/>
              <a:uFillTx/>
              <a:latin typeface="Times New Roman" pitchFamily="18" charset="0"/>
              <a:ea typeface="Arial"/>
              <a:cs typeface="Times New Roman" pitchFamily="18" charset="0"/>
              <a:sym typeface="Arial"/>
            </a:endParaRPr>
          </a:p>
          <a:p>
            <a:pPr marL="0" marR="0" lvl="0" indent="0" algn="l" defTabSz="914400" rtl="0" eaLnBrk="1" fontAlgn="auto" latinLnBrk="0" hangingPunct="1">
              <a:lnSpc>
                <a:spcPct val="90000"/>
              </a:lnSpc>
              <a:spcBef>
                <a:spcPts val="750"/>
              </a:spcBef>
              <a:spcAft>
                <a:spcPts val="0"/>
              </a:spcAft>
              <a:buClr>
                <a:schemeClr val="accent3"/>
              </a:buClr>
              <a:buSzPts val="1800"/>
              <a:buFont typeface="Georgia"/>
              <a:buNone/>
              <a:tabLst/>
              <a:defRPr/>
            </a:pPr>
            <a:endParaRPr kumimoji="0" lang="en-US" sz="200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Google Shape;184;g1769f2b85d6_0_4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IN"/>
              <a:pPr marL="0" lvl="0" indent="0" algn="r" rtl="0">
                <a:lnSpc>
                  <a:spcPct val="100000"/>
                </a:lnSpc>
                <a:spcBef>
                  <a:spcPts val="0"/>
                </a:spcBef>
                <a:spcAft>
                  <a:spcPts val="0"/>
                </a:spcAft>
                <a:buClr>
                  <a:srgbClr val="000000"/>
                </a:buClr>
                <a:buSzPts val="900"/>
                <a:buFont typeface="Arial"/>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Google Shape;197;g231052d15d9_0_80"/>
          <p:cNvSpPr txBox="1">
            <a:spLocks/>
          </p:cNvSpPr>
          <p:nvPr/>
        </p:nvSpPr>
        <p:spPr>
          <a:xfrm>
            <a:off x="628650" y="365125"/>
            <a:ext cx="7886700" cy="1325700"/>
          </a:xfrm>
          <a:prstGeom prst="rect">
            <a:avLst/>
          </a:prstGeom>
        </p:spPr>
        <p:txBody>
          <a:bodyPr spcFirstLastPara="1" vert="horz"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smtClean="0">
                <a:ln>
                  <a:noFill/>
                </a:ln>
                <a:solidFill>
                  <a:schemeClr val="tx2"/>
                </a:solidFill>
                <a:effectLst/>
                <a:uLnTx/>
                <a:uFillTx/>
                <a:latin typeface="+mj-lt"/>
                <a:ea typeface="+mj-ea"/>
                <a:cs typeface="+mj-cs"/>
              </a:rPr>
              <a:t>REFERENCES</a:t>
            </a:r>
            <a:endParaRPr kumimoji="0" lang="en-IN" sz="3600" b="1" i="0" u="none" strike="noStrike" kern="1200" cap="none" spc="0" normalizeH="0" baseline="0" noProof="0" dirty="0">
              <a:ln>
                <a:noFill/>
              </a:ln>
              <a:solidFill>
                <a:schemeClr val="tx2"/>
              </a:solidFill>
              <a:effectLst/>
              <a:uLnTx/>
              <a:uFillTx/>
              <a:latin typeface="+mj-lt"/>
              <a:ea typeface="+mj-ea"/>
              <a:cs typeface="+mj-cs"/>
            </a:endParaRPr>
          </a:p>
        </p:txBody>
      </p:sp>
      <p:sp>
        <p:nvSpPr>
          <p:cNvPr id="5" name="Google Shape;198;g231052d15d9_0_80"/>
          <p:cNvSpPr txBox="1">
            <a:spLocks/>
          </p:cNvSpPr>
          <p:nvPr/>
        </p:nvSpPr>
        <p:spPr>
          <a:xfrm>
            <a:off x="555525" y="1372350"/>
            <a:ext cx="8323200" cy="5228400"/>
          </a:xfrm>
          <a:prstGeom prst="rect">
            <a:avLst/>
          </a:prstGeom>
        </p:spPr>
        <p:txBody>
          <a:bodyPr spcFirstLastPara="1" vert="horz" wrap="square" lIns="91425" tIns="45700" rIns="91425" bIns="45700" anchor="t" anchorCtr="0">
            <a:noAutofit/>
          </a:bodyPr>
          <a:lstStyle/>
          <a:p>
            <a:pPr marL="457200" marR="0" lvl="0" indent="-342900" algn="l" defTabSz="914400" rtl="0" eaLnBrk="1" fontAlgn="auto" latinLnBrk="0" hangingPunct="1">
              <a:lnSpc>
                <a:spcPct val="100000"/>
              </a:lnSpc>
              <a:spcBef>
                <a:spcPts val="750"/>
              </a:spcBef>
              <a:spcAft>
                <a:spcPts val="0"/>
              </a:spcAft>
              <a:buClr>
                <a:schemeClr val="accent3"/>
              </a:buClr>
              <a:buSzPts val="1800"/>
              <a:buFont typeface="Georgia"/>
              <a:buAutoNum type="arabicPeriod"/>
              <a:tabLst/>
              <a:defRPr/>
            </a:pPr>
            <a:r>
              <a:rPr kumimoji="0" lang="en-IN" sz="2000" b="0" i="0" u="sng" strike="noStrike" kern="1200" cap="none" spc="0" normalizeH="0" baseline="0" noProof="0" dirty="0" smtClean="0">
                <a:ln>
                  <a:noFill/>
                </a:ln>
                <a:solidFill>
                  <a:schemeClr val="hlink"/>
                </a:solidFill>
                <a:effectLst/>
                <a:uLnTx/>
                <a:uFillTx/>
                <a:latin typeface="Times New Roman" pitchFamily="18" charset="0"/>
                <a:cs typeface="Times New Roman" pitchFamily="18" charset="0"/>
                <a:hlinkClick r:id="rId2"/>
              </a:rPr>
              <a:t>https://www.activestate.com/blog/how-to-build-a-generative-adversarial-network-gan/</a:t>
            </a:r>
            <a:endPar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457200" marR="0" lvl="0" indent="-342900" algn="l" defTabSz="914400" rtl="0" eaLnBrk="1" fontAlgn="auto" latinLnBrk="0" hangingPunct="1">
              <a:lnSpc>
                <a:spcPct val="100000"/>
              </a:lnSpc>
              <a:spcBef>
                <a:spcPts val="0"/>
              </a:spcBef>
              <a:spcAft>
                <a:spcPts val="0"/>
              </a:spcAft>
              <a:buClr>
                <a:schemeClr val="accent3"/>
              </a:buClr>
              <a:buSzPts val="1800"/>
              <a:buFont typeface="Georgia"/>
              <a:buAutoNum type="arabicPeriod"/>
              <a:tabLst/>
              <a:defRPr/>
            </a:pP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Goodfellow</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 J.,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Pouget-Abadie</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J.,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Mirza</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M.,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Xu</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Warde</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-Farley, D.,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Ozair</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Courville</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 &amp;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Bengio</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Y. (2014) “Generative adversarial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nets”,Advances</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 Neural Information Processing Systems 27 (NIPS 2014),Montreal, Canada.</a:t>
            </a:r>
          </a:p>
          <a:p>
            <a:pPr marL="457200" marR="0" lvl="0" indent="-342900" algn="l" defTabSz="914400" rtl="0" eaLnBrk="1" fontAlgn="auto" latinLnBrk="0" hangingPunct="1">
              <a:lnSpc>
                <a:spcPct val="100000"/>
              </a:lnSpc>
              <a:spcBef>
                <a:spcPts val="0"/>
              </a:spcBef>
              <a:spcAft>
                <a:spcPts val="0"/>
              </a:spcAft>
              <a:buClr>
                <a:schemeClr val="accent3"/>
              </a:buClr>
              <a:buSzPts val="1800"/>
              <a:buFont typeface="Georgia"/>
              <a:buAutoNum type="arabicPeriod"/>
              <a:tabLst/>
              <a:defRPr/>
            </a:pP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Frey, B. J. (1998) “Graphical models for machine learning and digital communication”, MIT Press.</a:t>
            </a:r>
          </a:p>
          <a:p>
            <a:pPr marL="457200" marR="0" lvl="0" indent="-342900" algn="l" defTabSz="914400" rtl="0" eaLnBrk="1" fontAlgn="auto" latinLnBrk="0" hangingPunct="1">
              <a:lnSpc>
                <a:spcPct val="100000"/>
              </a:lnSpc>
              <a:spcBef>
                <a:spcPts val="0"/>
              </a:spcBef>
              <a:spcAft>
                <a:spcPts val="0"/>
              </a:spcAft>
              <a:buClr>
                <a:schemeClr val="accent3"/>
              </a:buClr>
              <a:buSzPts val="1800"/>
              <a:buFont typeface="Georgia"/>
              <a:buAutoNum type="arabicPeriod"/>
              <a:tabLst/>
              <a:defRPr/>
            </a:pP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Doersch</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 (2016) “Tutorial on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variational</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autoencoders</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arXiv</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preprint arXiv:1606.05908 .</a:t>
            </a:r>
          </a:p>
          <a:p>
            <a:pPr marL="457200" marR="0" lvl="0" indent="-342900" algn="l" defTabSz="914400" rtl="0" eaLnBrk="1" fontAlgn="auto" latinLnBrk="0" hangingPunct="1">
              <a:lnSpc>
                <a:spcPct val="100000"/>
              </a:lnSpc>
              <a:spcBef>
                <a:spcPts val="0"/>
              </a:spcBef>
              <a:spcAft>
                <a:spcPts val="0"/>
              </a:spcAft>
              <a:buClr>
                <a:schemeClr val="accent3"/>
              </a:buClr>
              <a:buSzPts val="1800"/>
              <a:buFont typeface="Georgia"/>
              <a:buAutoNum type="arabicPeriod"/>
              <a:tabLst/>
              <a:defRPr/>
            </a:pP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Mirza</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&amp; S.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Osindero</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(2014) “Conditional generative adversarial nets”,  </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arXiv:1411.1784v1</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457200" marR="0" lvl="0" indent="-342900" algn="l" defTabSz="914400" rtl="0" eaLnBrk="1" fontAlgn="auto" latinLnBrk="0" hangingPunct="1">
              <a:lnSpc>
                <a:spcPct val="100000"/>
              </a:lnSpc>
              <a:spcBef>
                <a:spcPts val="0"/>
              </a:spcBef>
              <a:spcAft>
                <a:spcPts val="0"/>
              </a:spcAft>
              <a:buClr>
                <a:schemeClr val="accent3"/>
              </a:buClr>
              <a:buSzPts val="1800"/>
              <a:buFont typeface="Georgia"/>
              <a:buAutoNum type="arabicPeriod"/>
              <a:tabLst/>
              <a:defRPr/>
            </a:pP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Sh.Nasr</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Esfahani</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&amp;Sh.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Latifi</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(2019) “A Survey of State-of-the-Art GAN-based Approaches to </a:t>
            </a:r>
            <a:r>
              <a:rPr kumimoji="0" lang="en-IN"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ImageSynthesis</a:t>
            </a:r>
            <a:r>
              <a:rPr kumimoji="0" lang="en-IN"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9th   International   Conference   on   Computer   Science,   Engineering   and Applications (CCSEA 2019), Toronto, Canada, pp. 63-76. </a:t>
            </a:r>
          </a:p>
          <a:p>
            <a:pPr marL="457200" marR="0" lvl="0" indent="0" algn="l" defTabSz="914400" rtl="0" eaLnBrk="1" fontAlgn="auto" latinLnBrk="0" hangingPunct="1">
              <a:lnSpc>
                <a:spcPct val="100000"/>
              </a:lnSpc>
              <a:spcBef>
                <a:spcPts val="750"/>
              </a:spcBef>
              <a:spcAft>
                <a:spcPts val="0"/>
              </a:spcAft>
              <a:buClr>
                <a:schemeClr val="accent3"/>
              </a:buClr>
              <a:buSzTx/>
              <a:buFont typeface="Georgia"/>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Google Shape;199;g231052d15d9_0_80"/>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IN"/>
              <a:pPr marL="0" lvl="0" indent="0" algn="r" rtl="0">
                <a:spcBef>
                  <a:spcPts val="0"/>
                </a:spcBef>
                <a:spcAft>
                  <a:spcPts val="0"/>
                </a:spcAft>
                <a:buClr>
                  <a:srgbClr val="000000"/>
                </a:buClr>
                <a:buSzPts val="900"/>
                <a:buFont typeface="Arial"/>
                <a:buNone/>
              </a:p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1143000"/>
            <a:ext cx="3657600" cy="4495800"/>
          </a:xfrm>
        </p:spPr>
        <p:txBody>
          <a:bodyPr>
            <a:normAutofit/>
          </a:bodyPr>
          <a:lstStyle/>
          <a:p>
            <a:r>
              <a:rPr lang="en-US" sz="4800" b="1" dirty="0" smtClean="0">
                <a:solidFill>
                  <a:schemeClr val="tx1"/>
                </a:solidFill>
              </a:rPr>
              <a:t>Thank You</a:t>
            </a:r>
            <a:endParaRPr lang="en-US" sz="48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90000"/>
              </a:lnSpc>
              <a:spcBef>
                <a:spcPts val="0"/>
              </a:spcBef>
              <a:buSzPts val="1400"/>
              <a:defRPr/>
            </a:pPr>
            <a:r>
              <a:rPr lang="en-IN" b="1" dirty="0" smtClean="0"/>
              <a:t>Abstract</a:t>
            </a:r>
            <a:endParaRPr lang="en-IN" dirty="0"/>
          </a:p>
        </p:txBody>
      </p:sp>
      <p:sp>
        <p:nvSpPr>
          <p:cNvPr id="3" name="Content Placeholder 2"/>
          <p:cNvSpPr>
            <a:spLocks noGrp="1"/>
          </p:cNvSpPr>
          <p:nvPr>
            <p:ph idx="1"/>
          </p:nvPr>
        </p:nvSpPr>
        <p:spPr/>
        <p:txBody>
          <a:bodyPr/>
          <a:lstStyle/>
          <a:p>
            <a:endParaRPr lang="en-US" dirty="0" smtClean="0"/>
          </a:p>
          <a:p>
            <a:endParaRPr lang="en-US" dirty="0"/>
          </a:p>
        </p:txBody>
      </p:sp>
      <p:sp>
        <p:nvSpPr>
          <p:cNvPr id="5" name="Rectangle 4"/>
          <p:cNvSpPr/>
          <p:nvPr/>
        </p:nvSpPr>
        <p:spPr>
          <a:xfrm>
            <a:off x="457200" y="2362200"/>
            <a:ext cx="7848600" cy="1754326"/>
          </a:xfrm>
          <a:prstGeom prst="rect">
            <a:avLst/>
          </a:prstGeom>
        </p:spPr>
        <p:txBody>
          <a:bodyPr wrap="square">
            <a:spAutoFit/>
          </a:bodyPr>
          <a:lstStyle/>
          <a:p>
            <a:pPr marL="457200" lvl="0" indent="-342900">
              <a:lnSpc>
                <a:spcPct val="90000"/>
              </a:lnSpc>
              <a:spcBef>
                <a:spcPts val="750"/>
              </a:spcBef>
              <a:buClr>
                <a:schemeClr val="dk1"/>
              </a:buClr>
              <a:buSzPts val="1800"/>
              <a:defRPr/>
            </a:pPr>
            <a:r>
              <a:rPr lang="en-US" sz="2000" dirty="0" smtClean="0">
                <a:latin typeface="Times New Roman" pitchFamily="18" charset="0"/>
                <a:cs typeface="Times New Roman" pitchFamily="18" charset="0"/>
              </a:rPr>
              <a:t>      GANs(Generative </a:t>
            </a:r>
            <a:r>
              <a:rPr lang="en-US" sz="2000" dirty="0" err="1" smtClean="0">
                <a:latin typeface="Times New Roman" pitchFamily="18" charset="0"/>
                <a:cs typeface="Times New Roman" pitchFamily="18" charset="0"/>
              </a:rPr>
              <a:t>Adverasial</a:t>
            </a:r>
            <a:r>
              <a:rPr lang="en-US" sz="2000" dirty="0" smtClean="0">
                <a:latin typeface="Times New Roman" pitchFamily="18" charset="0"/>
                <a:cs typeface="Times New Roman" pitchFamily="18" charset="0"/>
              </a:rPr>
              <a:t> Networks) are a type of deep learning generative model that has lately gained popularity in recent years. GANs can learn patterns from high-dimensional complex data, making them useful for image, audio and video processing. Nonetheless, there are several </a:t>
            </a:r>
            <a:r>
              <a:rPr lang="en-US" sz="2000" dirty="0" err="1" smtClean="0">
                <a:latin typeface="Times New Roman" pitchFamily="18" charset="0"/>
                <a:cs typeface="Times New Roman" pitchFamily="18" charset="0"/>
              </a:rPr>
              <a:t>signaficant</a:t>
            </a:r>
            <a:r>
              <a:rPr lang="en-US" sz="2000" dirty="0" smtClean="0">
                <a:latin typeface="Times New Roman" pitchFamily="18" charset="0"/>
                <a:cs typeface="Times New Roman" pitchFamily="18" charset="0"/>
              </a:rPr>
              <a:t> obstacles in the training of GANs, such as instability, mode collapse and non-convergence.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Google Shape;106;p2"/>
          <p:cNvSpPr txBox="1">
            <a:spLocks/>
          </p:cNvSpPr>
          <p:nvPr/>
        </p:nvSpPr>
        <p:spPr>
          <a:xfrm>
            <a:off x="37749" y="800637"/>
            <a:ext cx="9068400" cy="401100"/>
          </a:xfrm>
          <a:prstGeom prst="rect">
            <a:avLst/>
          </a:prstGeom>
          <a:noFill/>
          <a:ln>
            <a:noFill/>
          </a:ln>
        </p:spPr>
        <p:txBody>
          <a:bodyPr spcFirstLastPara="1" vert="horz"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Tx/>
              <a:buSzPts val="1400"/>
              <a:buFontTx/>
              <a:buNone/>
              <a:tabLst/>
              <a:defRPr/>
            </a:pPr>
            <a:r>
              <a:rPr kumimoji="0" lang="en-IN" sz="4500" b="1" i="0" u="none" strike="noStrike" kern="1200" cap="none" spc="0" normalizeH="0" baseline="0" noProof="0" smtClean="0">
                <a:ln>
                  <a:noFill/>
                </a:ln>
                <a:solidFill>
                  <a:schemeClr val="tx2"/>
                </a:solidFill>
                <a:effectLst/>
                <a:uLnTx/>
                <a:uFillTx/>
                <a:latin typeface="+mj-lt"/>
                <a:ea typeface="+mj-ea"/>
                <a:cs typeface="+mj-cs"/>
              </a:rPr>
              <a:t>Agenda</a:t>
            </a:r>
            <a:endParaRPr kumimoji="0" lang="en-IN" sz="4500" b="1" i="0" u="none" strike="noStrike" kern="1200" cap="none" spc="0" normalizeH="0" baseline="0" noProof="0">
              <a:ln>
                <a:noFill/>
              </a:ln>
              <a:solidFill>
                <a:schemeClr val="tx2"/>
              </a:solidFill>
              <a:effectLst/>
              <a:uLnTx/>
              <a:uFillTx/>
              <a:latin typeface="+mj-lt"/>
              <a:ea typeface="+mj-ea"/>
              <a:cs typeface="+mj-cs"/>
            </a:endParaRPr>
          </a:p>
        </p:txBody>
      </p:sp>
      <p:sp>
        <p:nvSpPr>
          <p:cNvPr id="5" name="Google Shape;107;p2"/>
          <p:cNvSpPr txBox="1">
            <a:spLocks/>
          </p:cNvSpPr>
          <p:nvPr/>
        </p:nvSpPr>
        <p:spPr>
          <a:xfrm>
            <a:off x="75452" y="1321405"/>
            <a:ext cx="8993100" cy="5775900"/>
          </a:xfrm>
          <a:prstGeom prst="rect">
            <a:avLst/>
          </a:prstGeom>
          <a:noFill/>
          <a:ln>
            <a:noFill/>
          </a:ln>
        </p:spPr>
        <p:txBody>
          <a:bodyPr spcFirstLastPara="1" vert="horz" wrap="square" lIns="91425" tIns="45700" rIns="91425" bIns="45700" anchor="t" anchorCtr="0">
            <a:noAutofit/>
          </a:bodyPr>
          <a:lstStyle/>
          <a:p>
            <a:pPr marL="171450" marR="0" lvl="0" indent="-38100" algn="l" defTabSz="914400" rtl="0" eaLnBrk="1" fontAlgn="auto" latinLnBrk="0" hangingPunct="1">
              <a:lnSpc>
                <a:spcPct val="90000"/>
              </a:lnSpc>
              <a:spcBef>
                <a:spcPts val="0"/>
              </a:spcBef>
              <a:spcAft>
                <a:spcPts val="0"/>
              </a:spcAft>
              <a:buClr>
                <a:schemeClr val="dk1"/>
              </a:buClr>
              <a:buSzPts val="2100"/>
              <a:buFont typeface="Georgia"/>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Introduction</a:t>
            </a: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Literature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survey</a:t>
            </a: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lang="en-US" sz="2400" dirty="0" smtClean="0"/>
              <a:t>Existing System </a:t>
            </a: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Disadvantages</a:t>
            </a:r>
            <a:r>
              <a:rPr kumimoji="0" lang="en-US" sz="2400" b="0" i="0" u="none" strike="noStrike" kern="1200" cap="none" spc="0" normalizeH="0" noProof="0" dirty="0" smtClean="0">
                <a:ln>
                  <a:noFill/>
                </a:ln>
                <a:solidFill>
                  <a:schemeClr val="tx1"/>
                </a:solidFill>
                <a:effectLst/>
                <a:uLnTx/>
                <a:uFillTx/>
                <a:latin typeface="+mn-lt"/>
                <a:ea typeface="+mn-ea"/>
                <a:cs typeface="+mn-cs"/>
              </a:rPr>
              <a:t> of Existing System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lang="en-US" sz="2400" dirty="0" smtClean="0"/>
              <a:t>Problem Statement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lang="en-US" sz="2400" dirty="0" smtClean="0"/>
              <a:t>Proposed System Design</a:t>
            </a: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lang="en-US" sz="2400" dirty="0" smtClean="0"/>
              <a:t>Advantages of Proposed System</a:t>
            </a: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Implementation</a:t>
            </a: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Testing and Results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lang="en-US" sz="2400" dirty="0" smtClean="0"/>
              <a:t>A</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pplications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Conclusion and Future work</a:t>
            </a:r>
          </a:p>
          <a:p>
            <a:pPr marL="457200" marR="0" lvl="0" indent="-419100" algn="l" defTabSz="914400" rtl="0" eaLnBrk="1" fontAlgn="auto" latinLnBrk="0" hangingPunct="1">
              <a:lnSpc>
                <a:spcPct val="90000"/>
              </a:lnSpc>
              <a:spcBef>
                <a:spcPts val="0"/>
              </a:spcBef>
              <a:spcAft>
                <a:spcPts val="0"/>
              </a:spcAft>
              <a:buClr>
                <a:schemeClr val="accent3"/>
              </a:buClr>
              <a:buSzPts val="3000"/>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References</a:t>
            </a:r>
          </a:p>
          <a:p>
            <a:pPr marL="457200" marR="0" lvl="0" indent="0" algn="l" defTabSz="914400" rtl="0" eaLnBrk="1" fontAlgn="auto" latinLnBrk="0" hangingPunct="1">
              <a:lnSpc>
                <a:spcPct val="90000"/>
              </a:lnSpc>
              <a:spcBef>
                <a:spcPts val="0"/>
              </a:spcBef>
              <a:spcAft>
                <a:spcPts val="0"/>
              </a:spcAft>
              <a:buClr>
                <a:schemeClr val="accent3"/>
              </a:buClr>
              <a:buSzPts val="1800"/>
              <a:buFont typeface="Georgia"/>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Google Shape;10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a:pPr marL="0" lvl="0" indent="0" algn="r" rtl="0">
                <a:lnSpc>
                  <a:spcPct val="100000"/>
                </a:lnSpc>
                <a:spcBef>
                  <a:spcPts val="0"/>
                </a:spcBef>
                <a:spcAft>
                  <a:spcPts val="0"/>
                </a:spcAft>
                <a:buSzPts val="900"/>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Google Shape;113;p17"/>
          <p:cNvSpPr txBox="1">
            <a:spLocks/>
          </p:cNvSpPr>
          <p:nvPr/>
        </p:nvSpPr>
        <p:spPr>
          <a:xfrm>
            <a:off x="106136" y="410368"/>
            <a:ext cx="7886700" cy="1325563"/>
          </a:xfrm>
          <a:prstGeom prst="rect">
            <a:avLst/>
          </a:prstGeom>
          <a:noFill/>
          <a:ln>
            <a:noFill/>
          </a:ln>
        </p:spPr>
        <p:txBody>
          <a:bodyPr spcFirstLastPara="1" vert="horz"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Tx/>
              <a:buSzPts val="1400"/>
              <a:buFontTx/>
              <a:buNone/>
              <a:tabLst/>
              <a:defRPr/>
            </a:pPr>
            <a:r>
              <a:rPr kumimoji="0" lang="en-IN" sz="4000" b="1" i="0" u="none" strike="noStrike" kern="1200" cap="none" spc="0" normalizeH="0" baseline="0" noProof="0" dirty="0" smtClean="0">
                <a:ln>
                  <a:noFill/>
                </a:ln>
                <a:solidFill>
                  <a:schemeClr val="tx2"/>
                </a:solidFill>
                <a:effectLst/>
                <a:uLnTx/>
                <a:uFillTx/>
                <a:latin typeface="+mj-lt"/>
                <a:ea typeface="+mj-ea"/>
                <a:cs typeface="+mj-cs"/>
              </a:rPr>
              <a:t>Introduction</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Google Shape;114;p17"/>
          <p:cNvSpPr txBox="1">
            <a:spLocks/>
          </p:cNvSpPr>
          <p:nvPr/>
        </p:nvSpPr>
        <p:spPr>
          <a:xfrm>
            <a:off x="470030" y="1657674"/>
            <a:ext cx="7886700" cy="4351338"/>
          </a:xfrm>
          <a:prstGeom prst="rect">
            <a:avLst/>
          </a:prstGeom>
          <a:noFill/>
          <a:ln>
            <a:noFill/>
          </a:ln>
        </p:spPr>
        <p:txBody>
          <a:bodyPr spcFirstLastPara="1" vert="horz" wrap="square" lIns="91425" tIns="45700" rIns="91425" bIns="45700" anchor="t" anchorCtr="0">
            <a:noAutofit/>
          </a:bodyPr>
          <a:lstStyle/>
          <a:p>
            <a:pPr marL="457200" marR="0" lvl="0" indent="-342900" algn="l" defTabSz="914400" rtl="0" eaLnBrk="1" fontAlgn="auto" latinLnBrk="0" hangingPunct="1">
              <a:lnSpc>
                <a:spcPct val="90000"/>
              </a:lnSpc>
              <a:spcBef>
                <a:spcPts val="750"/>
              </a:spcBef>
              <a:spcAft>
                <a:spcPts val="0"/>
              </a:spcAft>
              <a:buClr>
                <a:schemeClr val="dk1"/>
              </a:buClr>
              <a:buSzPts val="1800"/>
              <a:buFont typeface="Georgi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Generative Adversarial Networks, or GANs, are a powerful class of deep learning models that have revolutionized the field of data generation. </a:t>
            </a:r>
          </a:p>
          <a:p>
            <a:pPr marL="457200" marR="0" lvl="0" indent="-342900" algn="l" defTabSz="914400" rtl="0" eaLnBrk="1" fontAlgn="auto" latinLnBrk="0" hangingPunct="1">
              <a:lnSpc>
                <a:spcPct val="90000"/>
              </a:lnSpc>
              <a:spcBef>
                <a:spcPts val="750"/>
              </a:spcBef>
              <a:spcAft>
                <a:spcPts val="0"/>
              </a:spcAft>
              <a:buClr>
                <a:schemeClr val="dk1"/>
              </a:buClr>
              <a:buSzPts val="1800"/>
              <a:buFont typeface="Georgi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GANs consist of two neural networks, a generator and a discriminator, that work together to learn the underlying distribution of a given dataset and generate new samples that are similar to the original data.</a:t>
            </a:r>
          </a:p>
          <a:p>
            <a:pPr marL="457200" marR="0" lvl="0" indent="-342900" algn="l" defTabSz="914400" rtl="0" eaLnBrk="1" fontAlgn="auto" latinLnBrk="0" hangingPunct="1">
              <a:lnSpc>
                <a:spcPct val="90000"/>
              </a:lnSpc>
              <a:spcBef>
                <a:spcPts val="750"/>
              </a:spcBef>
              <a:spcAft>
                <a:spcPts val="0"/>
              </a:spcAft>
              <a:buClr>
                <a:schemeClr val="accent3"/>
              </a:buClr>
              <a:buSzPts val="1800"/>
              <a:buFont typeface="Georgia"/>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generator network takes a random noise vector as input and generates a new sample that is intended to be indistinguishable from the original data. The discriminator network, on the other hand, takes as input either a real sample from the original dataset or a fake sample generated by the generator network, and outputs a probability value indicating whether the input is real or fake.</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Google Shape;115;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a:pPr marL="0" lvl="0" indent="0" algn="r" rtl="0">
                <a:lnSpc>
                  <a:spcPct val="100000"/>
                </a:lnSpc>
                <a:spcBef>
                  <a:spcPts val="0"/>
                </a:spcBef>
                <a:spcAft>
                  <a:spcPts val="0"/>
                </a:spcAft>
                <a:buSzPts val="900"/>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Google Shape;156;p18"/>
          <p:cNvSpPr txBox="1">
            <a:spLocks/>
          </p:cNvSpPr>
          <p:nvPr/>
        </p:nvSpPr>
        <p:spPr>
          <a:xfrm>
            <a:off x="2486608" y="511118"/>
            <a:ext cx="4455367" cy="697106"/>
          </a:xfrm>
          <a:prstGeom prst="rect">
            <a:avLst/>
          </a:prstGeom>
          <a:noFill/>
          <a:ln>
            <a:noFill/>
          </a:ln>
        </p:spPr>
        <p:txBody>
          <a:bodyPr spcFirstLastPara="1" vert="horz" wrap="square" lIns="91425" tIns="45700" rIns="91425" bIns="45700" anchor="b" anchorCtr="0">
            <a:noAutofit/>
          </a:bodyPr>
          <a:lstStyle/>
          <a:p>
            <a:pPr marL="38100" marR="0" lvl="0" indent="0" algn="l" defTabSz="914400" rtl="0" eaLnBrk="1" fontAlgn="auto" latinLnBrk="0" hangingPunct="1">
              <a:lnSpc>
                <a:spcPct val="90000"/>
              </a:lnSpc>
              <a:spcBef>
                <a:spcPts val="0"/>
              </a:spcBef>
              <a:spcAft>
                <a:spcPts val="0"/>
              </a:spcAft>
              <a:buClrTx/>
              <a:buSzPts val="3000"/>
              <a:buFontTx/>
              <a:buNone/>
              <a:tabLst/>
              <a:defRPr/>
            </a:pPr>
            <a:r>
              <a:rPr kumimoji="0" lang="en-IN" sz="3400" b="1" i="0" u="none" strike="noStrike" kern="1200" cap="none" spc="0" normalizeH="0" baseline="0" noProof="0" smtClean="0">
                <a:ln>
                  <a:noFill/>
                </a:ln>
                <a:solidFill>
                  <a:schemeClr val="tx2"/>
                </a:solidFill>
                <a:effectLst/>
                <a:uLnTx/>
                <a:uFillTx/>
                <a:latin typeface="+mj-lt"/>
                <a:ea typeface="+mj-ea"/>
                <a:cs typeface="+mj-cs"/>
              </a:rPr>
              <a:t>Literature survey</a:t>
            </a:r>
            <a:endParaRPr kumimoji="0" lang="en-IN" sz="4000" b="0" i="0" u="none" strike="noStrike" kern="1200" cap="none" spc="0" normalizeH="0" baseline="0" noProof="0">
              <a:ln>
                <a:noFill/>
              </a:ln>
              <a:solidFill>
                <a:schemeClr val="tx2"/>
              </a:solidFill>
              <a:effectLst/>
              <a:uLnTx/>
              <a:uFillTx/>
              <a:latin typeface="+mj-lt"/>
              <a:ea typeface="+mj-ea"/>
              <a:cs typeface="+mj-cs"/>
            </a:endParaRPr>
          </a:p>
        </p:txBody>
      </p:sp>
      <p:sp>
        <p:nvSpPr>
          <p:cNvPr id="5" name="Google Shape;157;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a:pPr marL="0" lvl="0" indent="0" algn="r" rtl="0">
                <a:lnSpc>
                  <a:spcPct val="100000"/>
                </a:lnSpc>
                <a:spcBef>
                  <a:spcPts val="0"/>
                </a:spcBef>
                <a:spcAft>
                  <a:spcPts val="0"/>
                </a:spcAft>
                <a:buSzPts val="900"/>
                <a:buNone/>
              </a:pPr>
              <a:t>5</a:t>
            </a:fld>
            <a:endParaRPr/>
          </a:p>
        </p:txBody>
      </p:sp>
      <p:graphicFrame>
        <p:nvGraphicFramePr>
          <p:cNvPr id="6" name="Google Shape;158;p18"/>
          <p:cNvGraphicFramePr/>
          <p:nvPr/>
        </p:nvGraphicFramePr>
        <p:xfrm>
          <a:off x="388965" y="1341367"/>
          <a:ext cx="8366050" cy="4979860"/>
        </p:xfrm>
        <a:graphic>
          <a:graphicData uri="http://schemas.openxmlformats.org/drawingml/2006/table">
            <a:tbl>
              <a:tblPr firstRow="1" bandRow="1">
                <a:noFill/>
              </a:tblPr>
              <a:tblGrid>
                <a:gridCol w="1936775"/>
                <a:gridCol w="2065700"/>
                <a:gridCol w="4363575"/>
              </a:tblGrid>
              <a:tr h="436700">
                <a:tc>
                  <a:txBody>
                    <a:bodyPr/>
                    <a:lstStyle/>
                    <a:p>
                      <a:pPr marL="0" marR="0" lvl="0" indent="0" algn="ctr" rtl="0">
                        <a:lnSpc>
                          <a:spcPct val="100000"/>
                        </a:lnSpc>
                        <a:spcBef>
                          <a:spcPts val="0"/>
                        </a:spcBef>
                        <a:spcAft>
                          <a:spcPts val="0"/>
                        </a:spcAft>
                        <a:buNone/>
                      </a:pPr>
                      <a:r>
                        <a:rPr lang="en-IN" sz="1600" b="1" u="none" strike="noStrike" cap="none" dirty="0">
                          <a:latin typeface="Times New Roman" pitchFamily="18" charset="0"/>
                          <a:cs typeface="Times New Roman" pitchFamily="18" charset="0"/>
                        </a:rPr>
                        <a:t>Project name</a:t>
                      </a:r>
                      <a:endParaRPr sz="1600">
                        <a:latin typeface="Times New Roman" pitchFamily="18" charset="0"/>
                        <a:cs typeface="Times New Roman"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600" b="1" u="none" strike="noStrike" cap="none">
                          <a:latin typeface="Times New Roman" pitchFamily="18" charset="0"/>
                          <a:cs typeface="Times New Roman" pitchFamily="18" charset="0"/>
                        </a:rPr>
                        <a:t>Authors</a:t>
                      </a:r>
                      <a:endParaRPr sz="1600">
                        <a:latin typeface="Times New Roman" pitchFamily="18" charset="0"/>
                        <a:cs typeface="Times New Roman" pitchFamily="18" charset="0"/>
                      </a:endParaRPr>
                    </a:p>
                  </a:txBody>
                  <a:tcPr marL="91450" marR="91450" marT="45725" marB="45725"/>
                </a:tc>
                <a:tc>
                  <a:txBody>
                    <a:bodyPr/>
                    <a:lstStyle/>
                    <a:p>
                      <a:pPr marL="0" marR="0" lvl="0" indent="0" algn="ctr" rtl="0">
                        <a:lnSpc>
                          <a:spcPct val="100000"/>
                        </a:lnSpc>
                        <a:spcBef>
                          <a:spcPts val="0"/>
                        </a:spcBef>
                        <a:spcAft>
                          <a:spcPts val="0"/>
                        </a:spcAft>
                        <a:buNone/>
                      </a:pPr>
                      <a:r>
                        <a:rPr lang="en-IN" sz="1600" b="1" dirty="0">
                          <a:latin typeface="Times New Roman" pitchFamily="18" charset="0"/>
                          <a:cs typeface="Times New Roman" pitchFamily="18" charset="0"/>
                        </a:rPr>
                        <a:t>Result</a:t>
                      </a:r>
                      <a:endParaRPr sz="1600">
                        <a:latin typeface="Times New Roman" pitchFamily="18" charset="0"/>
                        <a:cs typeface="Times New Roman" pitchFamily="18" charset="0"/>
                      </a:endParaRPr>
                    </a:p>
                  </a:txBody>
                  <a:tcPr marL="91450" marR="91450" marT="45725" marB="45725"/>
                </a:tc>
              </a:tr>
              <a:tr h="2154400">
                <a:tc>
                  <a:txBody>
                    <a:bodyPr/>
                    <a:lstStyle/>
                    <a:p>
                      <a:pPr marL="0" marR="0" lvl="0" indent="0" algn="l" rtl="0">
                        <a:lnSpc>
                          <a:spcPct val="100000"/>
                        </a:lnSpc>
                        <a:spcBef>
                          <a:spcPts val="0"/>
                        </a:spcBef>
                        <a:spcAft>
                          <a:spcPts val="0"/>
                        </a:spcAft>
                        <a:buNone/>
                      </a:pPr>
                      <a:r>
                        <a:rPr lang="en-IN" sz="1600" dirty="0">
                          <a:latin typeface="Times New Roman" pitchFamily="18" charset="0"/>
                          <a:cs typeface="Times New Roman" pitchFamily="18" charset="0"/>
                        </a:rPr>
                        <a:t>Generative Adversarial Nets</a:t>
                      </a:r>
                      <a:endParaRPr sz="1600" b="1" u="none" strike="noStrike" cap="none">
                        <a:latin typeface="Times New Roman" pitchFamily="18" charset="0"/>
                        <a:cs typeface="Times New Roman" pitchFamily="18" charset="0"/>
                      </a:endParaRPr>
                    </a:p>
                  </a:txBody>
                  <a:tcPr marL="91450" marR="91450" marT="45725" marB="45725"/>
                </a:tc>
                <a:tc>
                  <a:txBody>
                    <a:bodyPr/>
                    <a:lstStyle/>
                    <a:p>
                      <a:pPr marL="0" marR="0" lvl="0" indent="0" algn="l" rtl="0">
                        <a:lnSpc>
                          <a:spcPct val="100000"/>
                        </a:lnSpc>
                        <a:spcBef>
                          <a:spcPts val="0"/>
                        </a:spcBef>
                        <a:spcAft>
                          <a:spcPts val="0"/>
                        </a:spcAft>
                        <a:buSzPts val="1100"/>
                        <a:buNone/>
                      </a:pPr>
                      <a:r>
                        <a:rPr lang="en-IN" sz="1600" dirty="0">
                          <a:latin typeface="Times New Roman" pitchFamily="18" charset="0"/>
                          <a:cs typeface="Times New Roman" pitchFamily="18" charset="0"/>
                        </a:rPr>
                        <a:t>Ian J. </a:t>
                      </a:r>
                      <a:r>
                        <a:rPr lang="en-IN" sz="1600" dirty="0" err="1">
                          <a:latin typeface="Times New Roman" pitchFamily="18" charset="0"/>
                          <a:cs typeface="Times New Roman" pitchFamily="18" charset="0"/>
                        </a:rPr>
                        <a:t>Goodfellow</a:t>
                      </a:r>
                      <a:r>
                        <a:rPr lang="en-IN" sz="1600" dirty="0">
                          <a:latin typeface="Times New Roman" pitchFamily="18" charset="0"/>
                          <a:cs typeface="Times New Roman" pitchFamily="18" charset="0"/>
                        </a:rPr>
                        <a:t>, </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Clr>
                          <a:schemeClr val="dk1"/>
                        </a:buClr>
                        <a:buSzPts val="1100"/>
                        <a:buFont typeface="Arial"/>
                        <a:buNone/>
                      </a:pPr>
                      <a:r>
                        <a:rPr lang="en-IN" sz="1600" dirty="0" err="1">
                          <a:latin typeface="Times New Roman" pitchFamily="18" charset="0"/>
                          <a:cs typeface="Times New Roman" pitchFamily="18" charset="0"/>
                        </a:rPr>
                        <a:t>JeanPouget-Abadie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Mehdi</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Mirza</a:t>
                      </a:r>
                      <a:r>
                        <a:rPr lang="en-IN" sz="1600" dirty="0">
                          <a:latin typeface="Times New Roman" pitchFamily="18" charset="0"/>
                          <a:cs typeface="Times New Roman" pitchFamily="18" charset="0"/>
                        </a:rPr>
                        <a:t>, Bing </a:t>
                      </a:r>
                      <a:r>
                        <a:rPr lang="en-IN" sz="1600" dirty="0" err="1">
                          <a:latin typeface="Times New Roman" pitchFamily="18" charset="0"/>
                          <a:cs typeface="Times New Roman" pitchFamily="18" charset="0"/>
                        </a:rPr>
                        <a:t>Xu</a:t>
                      </a:r>
                      <a:r>
                        <a:rPr lang="en-IN" sz="1600" dirty="0">
                          <a:latin typeface="Times New Roman" pitchFamily="18" charset="0"/>
                          <a:cs typeface="Times New Roman" pitchFamily="18" charset="0"/>
                        </a:rPr>
                        <a:t>, David </a:t>
                      </a:r>
                      <a:r>
                        <a:rPr lang="en-IN" sz="1600" dirty="0" err="1">
                          <a:latin typeface="Times New Roman" pitchFamily="18" charset="0"/>
                          <a:cs typeface="Times New Roman" pitchFamily="18" charset="0"/>
                        </a:rPr>
                        <a:t>Warde</a:t>
                      </a:r>
                      <a:r>
                        <a:rPr lang="en-IN" sz="1600" dirty="0">
                          <a:latin typeface="Times New Roman" pitchFamily="18" charset="0"/>
                          <a:cs typeface="Times New Roman" pitchFamily="18" charset="0"/>
                        </a:rPr>
                        <a:t>-Farley,</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Clr>
                          <a:schemeClr val="dk1"/>
                        </a:buClr>
                        <a:buSzPts val="1100"/>
                        <a:buFont typeface="Arial"/>
                        <a:buNone/>
                      </a:pPr>
                      <a:r>
                        <a:rPr lang="en-IN" sz="1600" dirty="0" err="1">
                          <a:latin typeface="Times New Roman" pitchFamily="18" charset="0"/>
                          <a:cs typeface="Times New Roman" pitchFamily="18" charset="0"/>
                        </a:rPr>
                        <a:t>Sherjil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Ozair</a:t>
                      </a:r>
                      <a:r>
                        <a:rPr lang="en-IN"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 Aaron </a:t>
                      </a:r>
                      <a:r>
                        <a:rPr lang="en-IN" sz="1600" dirty="0" err="1">
                          <a:latin typeface="Times New Roman" pitchFamily="18" charset="0"/>
                          <a:cs typeface="Times New Roman" pitchFamily="18" charset="0"/>
                        </a:rPr>
                        <a:t>Courville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Yoshua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Bengio</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600">
                        <a:latin typeface="Times New Roman" pitchFamily="18" charset="0"/>
                        <a:cs typeface="Times New Roman"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A new framework for estimating generative models via an adversarial process, in which we simultaneously train two models: a generative model G that captures the data distribution, and a discriminative model D that estimates the probability that a sample came from the training data rather than G.</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600">
                        <a:latin typeface="Times New Roman" pitchFamily="18" charset="0"/>
                        <a:cs typeface="Times New Roman" pitchFamily="18" charset="0"/>
                      </a:endParaRPr>
                    </a:p>
                  </a:txBody>
                  <a:tcPr marL="91450" marR="91450" marT="45725" marB="45725"/>
                </a:tc>
              </a:tr>
              <a:tr h="2257150">
                <a:tc>
                  <a:txBody>
                    <a:bodyPr/>
                    <a:lstStyle/>
                    <a:p>
                      <a:pPr marL="0" marR="0" lvl="0" indent="0" algn="l" rtl="0">
                        <a:lnSpc>
                          <a:spcPct val="100000"/>
                        </a:lnSpc>
                        <a:spcBef>
                          <a:spcPts val="0"/>
                        </a:spcBef>
                        <a:spcAft>
                          <a:spcPts val="0"/>
                        </a:spcAft>
                        <a:buClr>
                          <a:schemeClr val="dk1"/>
                        </a:buClr>
                        <a:buSzPts val="1100"/>
                        <a:buFont typeface="Arial"/>
                        <a:buNone/>
                      </a:pPr>
                      <a:r>
                        <a:rPr lang="en-IN" sz="1600">
                          <a:latin typeface="Times New Roman" pitchFamily="18" charset="0"/>
                          <a:cs typeface="Times New Roman" pitchFamily="18" charset="0"/>
                        </a:rPr>
                        <a:t>IMAGE GENERATION WITH GANS-BASED</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Clr>
                          <a:schemeClr val="dk1"/>
                        </a:buClr>
                        <a:buSzPts val="1100"/>
                        <a:buFont typeface="Arial"/>
                        <a:buNone/>
                      </a:pPr>
                      <a:r>
                        <a:rPr lang="en-IN" sz="1600">
                          <a:latin typeface="Times New Roman" pitchFamily="18" charset="0"/>
                          <a:cs typeface="Times New Roman" pitchFamily="18" charset="0"/>
                        </a:rPr>
                        <a:t>TECHNIQUES</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600">
                        <a:latin typeface="Times New Roman" pitchFamily="18" charset="0"/>
                        <a:cs typeface="Times New Roman"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IN" sz="1600">
                          <a:latin typeface="Times New Roman" pitchFamily="18" charset="0"/>
                          <a:cs typeface="Times New Roman" pitchFamily="18" charset="0"/>
                        </a:rPr>
                        <a:t>Shirin Nasr Esfahani and Shahram Latifi</a:t>
                      </a:r>
                      <a:endParaRPr sz="1600" b="1" u="none" strike="noStrike" cap="none">
                        <a:latin typeface="Times New Roman" pitchFamily="18" charset="0"/>
                        <a:cs typeface="Times New Roman" pitchFamily="18" charset="0"/>
                      </a:endParaRPr>
                    </a:p>
                  </a:txBody>
                  <a:tcPr marL="91450" marR="91450" marT="45725" marB="45725"/>
                </a:tc>
                <a:tc>
                  <a:txBody>
                    <a:bodyPr/>
                    <a:lstStyle/>
                    <a:p>
                      <a:pPr marL="0" marR="0" lvl="0" indent="0" algn="l" rtl="0">
                        <a:lnSpc>
                          <a:spcPct val="100000"/>
                        </a:lnSpc>
                        <a:spcBef>
                          <a:spcPts val="0"/>
                        </a:spcBef>
                        <a:spcAft>
                          <a:spcPts val="0"/>
                        </a:spcAft>
                        <a:buSzPts val="1100"/>
                        <a:buNone/>
                      </a:pPr>
                      <a:r>
                        <a:rPr lang="en-IN" sz="1600" dirty="0">
                          <a:latin typeface="Times New Roman" pitchFamily="18" charset="0"/>
                          <a:cs typeface="Times New Roman" pitchFamily="18" charset="0"/>
                        </a:rPr>
                        <a:t>The overview of state-of-art approaches in five common  fields  of  GANs-based  image  generation  including  text-to-image synthesis,  image-to-image  translation,  face  aging,3D  image  generation and </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SzPts val="1100"/>
                        <a:buNone/>
                      </a:pPr>
                      <a:r>
                        <a:rPr lang="en-IN" sz="1600" dirty="0" err="1">
                          <a:latin typeface="Times New Roman" pitchFamily="18" charset="0"/>
                          <a:cs typeface="Times New Roman" pitchFamily="18" charset="0"/>
                        </a:rPr>
                        <a:t>DeepMasterPrints</a:t>
                      </a:r>
                      <a:r>
                        <a:rPr lang="en-IN"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0" marR="0" lvl="0" indent="0" algn="l" rtl="0">
                        <a:lnSpc>
                          <a:spcPct val="100000"/>
                        </a:lnSpc>
                        <a:spcBef>
                          <a:spcPts val="0"/>
                        </a:spcBef>
                        <a:spcAft>
                          <a:spcPts val="0"/>
                        </a:spcAft>
                        <a:buClr>
                          <a:schemeClr val="dk1"/>
                        </a:buClr>
                        <a:buSzPts val="1100"/>
                        <a:buFont typeface="Arial"/>
                        <a:buNone/>
                      </a:pPr>
                      <a:endParaRPr sz="160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600">
                        <a:latin typeface="Times New Roman" pitchFamily="18" charset="0"/>
                        <a:cs typeface="Times New Roman" pitchFamily="18" charset="0"/>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Table 3"/>
          <p:cNvGraphicFramePr>
            <a:graphicFrameLocks noGrp="1"/>
          </p:cNvGraphicFramePr>
          <p:nvPr/>
        </p:nvGraphicFramePr>
        <p:xfrm>
          <a:off x="381000" y="914400"/>
          <a:ext cx="8496525" cy="4466575"/>
        </p:xfrm>
        <a:graphic>
          <a:graphicData uri="http://schemas.openxmlformats.org/drawingml/2006/table">
            <a:tbl>
              <a:tblPr>
                <a:noFill/>
              </a:tblPr>
              <a:tblGrid>
                <a:gridCol w="2232650"/>
                <a:gridCol w="1888375"/>
                <a:gridCol w="4375500"/>
              </a:tblGrid>
              <a:tr h="1728875">
                <a:tc>
                  <a:txBody>
                    <a:bodyPr/>
                    <a:lstStyle/>
                    <a:p>
                      <a:pPr marL="0" lvl="0" indent="0" algn="l" rtl="0">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An  Introduction  to  Image  Synthesis  with</a:t>
                      </a:r>
                      <a:endParaRPr sz="1600">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Generative  Adversarial  Nets</a:t>
                      </a:r>
                      <a:endParaRPr sz="1600">
                        <a:latin typeface="Times New Roman" pitchFamily="18" charset="0"/>
                        <a:cs typeface="Times New Roman" pitchFamily="18" charset="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sz="1600">
                          <a:latin typeface="Times New Roman" pitchFamily="18" charset="0"/>
                          <a:cs typeface="Times New Roman" pitchFamily="18" charset="0"/>
                        </a:rPr>
                        <a:t>He  Huang,  Philip  S.  Yu  and  Changhu  Wang</a:t>
                      </a:r>
                      <a:endParaRPr sz="16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The basics of Generative GAN and classify image synthesis methods into three main approaches, i.e. direct method, hierarchical method and iterative method, and mention some other gen- </a:t>
                      </a:r>
                      <a:endParaRPr sz="1600">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r>
                        <a:rPr lang="en-IN" sz="1600" dirty="0" err="1">
                          <a:latin typeface="Times New Roman" pitchFamily="18" charset="0"/>
                          <a:cs typeface="Times New Roman" pitchFamily="18" charset="0"/>
                        </a:rPr>
                        <a:t>eration</a:t>
                      </a:r>
                      <a:r>
                        <a:rPr lang="en-IN" sz="1600" dirty="0">
                          <a:latin typeface="Times New Roman" pitchFamily="18" charset="0"/>
                          <a:cs typeface="Times New Roman" pitchFamily="18" charset="0"/>
                        </a:rPr>
                        <a:t> methods such as iterative sampling.</a:t>
                      </a:r>
                      <a:endParaRPr sz="1600">
                        <a:latin typeface="Times New Roman" pitchFamily="18" charset="0"/>
                        <a:cs typeface="Times New Roman" pitchFamily="18" charset="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r>
              <a:tr h="2737700">
                <a:tc>
                  <a:txBody>
                    <a:bodyPr/>
                    <a:lstStyle/>
                    <a:p>
                      <a:pPr marL="0" lvl="0" indent="0" algn="l" rtl="0">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Generation of Synthetic Continuous Numerical </a:t>
                      </a:r>
                      <a:endParaRPr sz="1600">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Data Using Generative Adversarial Networks</a:t>
                      </a:r>
                      <a:endParaRPr sz="1600">
                        <a:latin typeface="Times New Roman" pitchFamily="18" charset="0"/>
                        <a:cs typeface="Times New Roman" pitchFamily="18" charset="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sz="1600" dirty="0">
                          <a:latin typeface="Times New Roman" pitchFamily="18" charset="0"/>
                          <a:cs typeface="Times New Roman" pitchFamily="18" charset="0"/>
                        </a:rPr>
                        <a:t>A H Aziira1, N A Setiawan2 and I Soesanti3</a:t>
                      </a:r>
                      <a:endParaRPr sz="16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This paper proven that GAN can also be a suitable method for generating unlabeled continuous </a:t>
                      </a:r>
                      <a:endParaRPr sz="1600">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r>
                        <a:rPr lang="en-IN" sz="1600" dirty="0">
                          <a:latin typeface="Times New Roman" pitchFamily="18" charset="0"/>
                          <a:cs typeface="Times New Roman" pitchFamily="18" charset="0"/>
                        </a:rPr>
                        <a:t>numerical data with the similarity between synthetic and real data distribution, and accuracy of synthetic data reaches 63% while the perfect ideal accuracy is 50%.</a:t>
                      </a:r>
                      <a:endParaRPr sz="1600">
                        <a:latin typeface="Times New Roman" pitchFamily="18" charset="0"/>
                        <a:cs typeface="Times New Roman" pitchFamily="18" charset="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Existing System</a:t>
            </a:r>
            <a:endParaRPr lang="en-US" sz="3600" dirty="0"/>
          </a:p>
        </p:txBody>
      </p:sp>
      <p:sp>
        <p:nvSpPr>
          <p:cNvPr id="3" name="Content Placeholder 2"/>
          <p:cNvSpPr>
            <a:spLocks noGrp="1"/>
          </p:cNvSpPr>
          <p:nvPr>
            <p:ph idx="1"/>
          </p:nvPr>
        </p:nvSpPr>
        <p:spPr/>
        <p:txBody>
          <a:bodyPr/>
          <a:lstStyle/>
          <a:p>
            <a:pPr>
              <a:buNone/>
            </a:pPr>
            <a:r>
              <a:rPr lang="en-US" dirty="0" smtClean="0"/>
              <a:t> </a:t>
            </a:r>
            <a:r>
              <a:rPr lang="en-US" sz="2400" dirty="0" smtClean="0"/>
              <a:t>Plenty of existing work on Deep Generative Models</a:t>
            </a:r>
          </a:p>
          <a:p>
            <a:r>
              <a:rPr lang="en-US" dirty="0" smtClean="0"/>
              <a:t> </a:t>
            </a:r>
            <a:r>
              <a:rPr lang="en-US" sz="2000" dirty="0" smtClean="0"/>
              <a:t>Boltzmann Machine</a:t>
            </a:r>
          </a:p>
          <a:p>
            <a:r>
              <a:rPr lang="en-US" sz="2000" dirty="0" smtClean="0"/>
              <a:t> Deep Belief Nets</a:t>
            </a:r>
          </a:p>
          <a:p>
            <a:r>
              <a:rPr lang="en-US" sz="2000" dirty="0" smtClean="0"/>
              <a:t> </a:t>
            </a:r>
            <a:r>
              <a:rPr lang="en-US" sz="2000" dirty="0" err="1" smtClean="0"/>
              <a:t>Variational</a:t>
            </a:r>
            <a:r>
              <a:rPr lang="en-US" sz="2000" dirty="0" smtClean="0"/>
              <a:t> </a:t>
            </a:r>
            <a:r>
              <a:rPr lang="en-US" sz="2000" dirty="0" smtClean="0"/>
              <a:t>Auto Encoders </a:t>
            </a:r>
            <a:r>
              <a:rPr lang="en-US" sz="2000" dirty="0" smtClean="0"/>
              <a:t>(VAE)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38200"/>
          </a:xfrm>
        </p:spPr>
        <p:txBody>
          <a:bodyPr>
            <a:normAutofit/>
          </a:bodyPr>
          <a:lstStyle/>
          <a:p>
            <a:r>
              <a:rPr lang="en-US" sz="3600" dirty="0" smtClean="0"/>
              <a:t>Disadvantages of Existing System</a:t>
            </a:r>
            <a:endParaRPr lang="en-US" sz="3600" dirty="0"/>
          </a:p>
        </p:txBody>
      </p:sp>
      <p:sp>
        <p:nvSpPr>
          <p:cNvPr id="3" name="Content Placeholder 2"/>
          <p:cNvSpPr>
            <a:spLocks noGrp="1"/>
          </p:cNvSpPr>
          <p:nvPr>
            <p:ph idx="1"/>
          </p:nvPr>
        </p:nvSpPr>
        <p:spPr>
          <a:xfrm>
            <a:off x="457200" y="1524000"/>
            <a:ext cx="8229600" cy="5050536"/>
          </a:xfrm>
        </p:spPr>
        <p:txBody>
          <a:bodyPr/>
          <a:lstStyle/>
          <a:p>
            <a:pPr>
              <a:buNone/>
            </a:pPr>
            <a:endParaRPr lang="en-US" dirty="0" smtClean="0"/>
          </a:p>
          <a:p>
            <a:pPr>
              <a:buNone/>
            </a:pPr>
            <a:r>
              <a:rPr lang="en-US" b="1" dirty="0" smtClean="0"/>
              <a:t>Mode-Collapse</a:t>
            </a:r>
            <a:endParaRPr lang="en-US" b="1" dirty="0" smtClean="0"/>
          </a:p>
          <a:p>
            <a:r>
              <a:rPr lang="en-US" sz="2400" dirty="0" smtClean="0"/>
              <a:t>Generator fails to output diverse samples</a:t>
            </a:r>
          </a:p>
        </p:txBody>
      </p:sp>
      <p:pic>
        <p:nvPicPr>
          <p:cNvPr id="1026" name="Picture 2"/>
          <p:cNvPicPr>
            <a:picLocks noChangeAspect="1" noChangeArrowheads="1"/>
          </p:cNvPicPr>
          <p:nvPr/>
        </p:nvPicPr>
        <p:blipFill>
          <a:blip r:embed="rId2"/>
          <a:srcRect/>
          <a:stretch>
            <a:fillRect/>
          </a:stretch>
        </p:blipFill>
        <p:spPr bwMode="auto">
          <a:xfrm>
            <a:off x="457200" y="3048000"/>
            <a:ext cx="7545387" cy="3248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Problem Statement</a:t>
            </a:r>
            <a:endParaRPr lang="en-US" sz="3600" dirty="0"/>
          </a:p>
        </p:txBody>
      </p:sp>
      <p:sp>
        <p:nvSpPr>
          <p:cNvPr id="3" name="Content Placeholder 2"/>
          <p:cNvSpPr>
            <a:spLocks noGrp="1"/>
          </p:cNvSpPr>
          <p:nvPr>
            <p:ph idx="1"/>
          </p:nvPr>
        </p:nvSpPr>
        <p:spPr>
          <a:xfrm>
            <a:off x="457200" y="2743200"/>
            <a:ext cx="8229600" cy="3831336"/>
          </a:xfrm>
        </p:spPr>
        <p:txBody>
          <a:bodyPr/>
          <a:lstStyle/>
          <a:p>
            <a:pPr>
              <a:buNone/>
            </a:pPr>
            <a:r>
              <a:rPr lang="en-US" dirty="0" smtClean="0"/>
              <a:t>“Using Generative Adversarial Networks for Data          	Generation”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191</TotalTime>
  <Words>1183</Words>
  <Application>Microsoft Office PowerPoint</Application>
  <PresentationFormat>On-screen Show (4:3)</PresentationFormat>
  <Paragraphs>125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 </vt:lpstr>
      <vt:lpstr>Abstract</vt:lpstr>
      <vt:lpstr>                </vt:lpstr>
      <vt:lpstr> </vt:lpstr>
      <vt:lpstr> </vt:lpstr>
      <vt:lpstr> </vt:lpstr>
      <vt:lpstr>Existing System</vt:lpstr>
      <vt:lpstr>Disadvantages of Existing System</vt:lpstr>
      <vt:lpstr>Problem Statement</vt:lpstr>
      <vt:lpstr> </vt:lpstr>
      <vt:lpstr>Advantages of Proposed System</vt:lpstr>
      <vt:lpstr>Implementation</vt:lpstr>
      <vt:lpstr> </vt:lpstr>
      <vt:lpstr>Testing and Results</vt:lpstr>
      <vt:lpstr> </vt:lpstr>
      <vt:lpstr> </vt:lpstr>
      <vt:lpstr> </vt:lpstr>
      <vt:lpstr>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18</cp:revision>
  <dcterms:created xsi:type="dcterms:W3CDTF">2023-04-23T12:35:42Z</dcterms:created>
  <dcterms:modified xsi:type="dcterms:W3CDTF">2023-04-27T17:32:38Z</dcterms:modified>
</cp:coreProperties>
</file>